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0" r:id="rId6"/>
    <p:sldId id="261" r:id="rId7"/>
    <p:sldId id="262" r:id="rId8"/>
    <p:sldId id="265" r:id="rId9"/>
    <p:sldId id="266" r:id="rId10"/>
    <p:sldId id="269" r:id="rId11"/>
    <p:sldId id="267" r:id="rId12"/>
    <p:sldId id="268" r:id="rId13"/>
    <p:sldId id="270" r:id="rId14"/>
    <p:sldId id="271" r:id="rId15"/>
    <p:sldId id="285" r:id="rId16"/>
    <p:sldId id="272" r:id="rId17"/>
    <p:sldId id="273" r:id="rId18"/>
    <p:sldId id="274" r:id="rId19"/>
    <p:sldId id="276" r:id="rId20"/>
    <p:sldId id="277" r:id="rId21"/>
    <p:sldId id="278" r:id="rId22"/>
    <p:sldId id="279" r:id="rId23"/>
    <p:sldId id="280" r:id="rId24"/>
    <p:sldId id="282" r:id="rId25"/>
    <p:sldId id="283" r:id="rId26"/>
    <p:sldId id="28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7"/>
    <a:srgbClr val="BCCCEA"/>
    <a:srgbClr val="FFFF9B"/>
    <a:srgbClr val="FFEBFA"/>
    <a:srgbClr val="E7E6E6"/>
    <a:srgbClr val="B7D8A0"/>
    <a:srgbClr val="FFE38B"/>
    <a:srgbClr val="F2F20E"/>
    <a:srgbClr val="1296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22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B4E03-5C2C-404E-9E2E-F5D8580DFA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34C6F0-3C84-4553-A73F-654D1525F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64F24D-6828-4028-8F8B-2819469EA011}"/>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2500F053-2AE4-43FC-9A45-C00D9212D9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878983-C27D-4E03-85EE-C442E693ADA5}"/>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85507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A9038-C088-42C4-91C5-FD6F333F8F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C2E49A-6377-41BA-975B-8DB991EE75D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915AB7-EAA3-4FFF-A4D4-DFD17A99668B}"/>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2F7AE0C3-F7A4-43D0-B933-33555BA735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6E8B00-06B2-428E-8036-E28CFCBF14AB}"/>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9322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A201A6-A416-462E-97E5-CE1F19BF3A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CE0894-CA7B-4823-B57A-3D62235D9C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A9ECA9-D0D2-4A85-833E-E1417246443C}"/>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1514998E-E58B-4E52-AD24-32A07D88AA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3BE50-4B6A-4549-B87B-39F37AD993FC}"/>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195874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3712B-8F6B-4C10-A0C0-C92DE36FBB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7B26B7-34C2-4ACC-B97A-2A438116629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246BE7-4496-47C2-9FDE-BEB23162BA0F}"/>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85F4D57F-0CA4-4204-9051-0CBCE90624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63D88B-15CA-41DC-A1CB-F9AB4737275E}"/>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353445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DD4DA-C7B7-4249-A2CA-1EACF6565FB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5C30C1-C41C-41F8-BC97-30A213F220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E3EA75-DD64-4968-943D-D650517E4734}"/>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6003BC72-1F18-40C1-991D-897C28E7FA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A0960A-8413-4046-8960-B0FF4446AA11}"/>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423331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B3755-39EC-486B-9856-9E6A2F41C0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6FE445-67F5-4E7B-9FB9-E09DF3397DE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D3D951-4BDF-451C-BC87-A1D48BE977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AA38BB-BC0F-4D08-8AE7-4DB20BCFD168}"/>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34B4204B-0AA6-4FB7-B34D-3499625A28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70B076-46BB-4668-8C6F-4A7656664AE9}"/>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65171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3548-E329-44C1-B323-AE5DE7F4CCC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F9280A-6405-4444-8E81-0990BC72B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1C3E66-0A72-46F6-92F3-661530A780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8CB0D3C-55B2-4DB8-A989-7C7D537367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22FE43-1BF1-4A76-87AE-264B8C7C62E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880075-8BAF-4441-9313-D95F73BEF7BD}"/>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8" name="页脚占位符 7">
            <a:extLst>
              <a:ext uri="{FF2B5EF4-FFF2-40B4-BE49-F238E27FC236}">
                <a16:creationId xmlns:a16="http://schemas.microsoft.com/office/drawing/2014/main" id="{2C461440-F398-480D-9A54-233983F85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4BB3A0-24E4-4D7E-A4B9-AC02CAD121EE}"/>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163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06958-77D4-433A-A25C-CC42F83FF7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F2F5E2-79F6-466D-B850-F5653F60CF62}"/>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4" name="页脚占位符 3">
            <a:extLst>
              <a:ext uri="{FF2B5EF4-FFF2-40B4-BE49-F238E27FC236}">
                <a16:creationId xmlns:a16="http://schemas.microsoft.com/office/drawing/2014/main" id="{A3DF0460-93B6-4663-9A0A-14ADFBCBFCF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5FB21C-0F78-4382-9A4F-160D61C5066D}"/>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193341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417D45-8691-41B1-8EBE-773E9100C078}"/>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3" name="页脚占位符 2">
            <a:extLst>
              <a:ext uri="{FF2B5EF4-FFF2-40B4-BE49-F238E27FC236}">
                <a16:creationId xmlns:a16="http://schemas.microsoft.com/office/drawing/2014/main" id="{335F877A-3110-4479-AD95-6E1CA659D3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458F81-7D2F-48BD-BE6A-EF96580CF202}"/>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192748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BF08-BE64-482F-B8A1-3E72C9CE7C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47007D-904B-4445-A0C3-D79CEC359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44400D4-1F3A-444B-B14E-6FDC0EA22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15F15A-4F1B-4960-90F3-21FED1011E27}"/>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4B2C5340-FBCC-4211-A186-2AAA760961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ED358F-7D7C-464C-BAF5-49A14909626B}"/>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01403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CEE29-8337-424E-B4A9-730478DA61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587D32-46BA-43AE-905B-50CC741C1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7E44DB1-DB9E-4B01-B360-A0C08FAB4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5ED3B-0A4B-4A02-BAE5-6E428B03D93E}"/>
              </a:ext>
            </a:extLst>
          </p:cNvPr>
          <p:cNvSpPr>
            <a:spLocks noGrp="1"/>
          </p:cNvSpPr>
          <p:nvPr>
            <p:ph type="dt" sz="half" idx="10"/>
          </p:nvPr>
        </p:nvSpPr>
        <p:spPr/>
        <p:txBody>
          <a:bodyPr/>
          <a:lstStyle/>
          <a:p>
            <a:fld id="{4CB29324-2311-44E0-9C61-35E7096F2DF6}" type="datetimeFigureOut">
              <a:rPr lang="zh-CN" altLang="en-US" smtClean="0"/>
              <a:t>2021/10/8</a:t>
            </a:fld>
            <a:endParaRPr lang="zh-CN" altLang="en-US"/>
          </a:p>
        </p:txBody>
      </p:sp>
      <p:sp>
        <p:nvSpPr>
          <p:cNvPr id="6" name="页脚占位符 5">
            <a:extLst>
              <a:ext uri="{FF2B5EF4-FFF2-40B4-BE49-F238E27FC236}">
                <a16:creationId xmlns:a16="http://schemas.microsoft.com/office/drawing/2014/main" id="{478646E0-A8ED-42A3-A63C-9B9DFD9460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14607F-7BD0-4CE0-A786-624D7AAFFD90}"/>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45555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2D8B85-E6C5-4DD8-B0A9-F85DBF118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221480-C35A-460F-9ADF-7F6803547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01C56-B75F-4AEF-9137-CE3EC0A288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29324-2311-44E0-9C61-35E7096F2DF6}" type="datetimeFigureOut">
              <a:rPr lang="zh-CN" altLang="en-US" smtClean="0"/>
              <a:t>2021/10/8</a:t>
            </a:fld>
            <a:endParaRPr lang="zh-CN" altLang="en-US"/>
          </a:p>
        </p:txBody>
      </p:sp>
      <p:sp>
        <p:nvSpPr>
          <p:cNvPr id="5" name="页脚占位符 4">
            <a:extLst>
              <a:ext uri="{FF2B5EF4-FFF2-40B4-BE49-F238E27FC236}">
                <a16:creationId xmlns:a16="http://schemas.microsoft.com/office/drawing/2014/main" id="{854220A2-7D78-4F24-A50A-8636EFFFD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139528-1406-44A9-9CB9-0CA671460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32851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2FF34567-34C2-4A3E-BACB-09222594E154}"/>
              </a:ext>
            </a:extLst>
          </p:cNvPr>
          <p:cNvSpPr/>
          <p:nvPr/>
        </p:nvSpPr>
        <p:spPr>
          <a:xfrm>
            <a:off x="400050" y="352425"/>
            <a:ext cx="11477624" cy="6200775"/>
          </a:xfrm>
          <a:prstGeom prst="rect">
            <a:avLst/>
          </a:prstGeom>
          <a:solidFill>
            <a:schemeClr val="bg1"/>
          </a:solidFill>
          <a:ln w="19050">
            <a:solidFill>
              <a:schemeClr val="accent6">
                <a:lumMod val="40000"/>
                <a:lumOff val="60000"/>
              </a:schemeClr>
            </a:solidFill>
          </a:ln>
          <a:effectLst>
            <a:glow rad="101600">
              <a:schemeClr val="accent1">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3E833CD2-2A2D-4CEC-8690-1CC8464BC5BA}"/>
              </a:ext>
            </a:extLst>
          </p:cNvPr>
          <p:cNvGrpSpPr/>
          <p:nvPr/>
        </p:nvGrpSpPr>
        <p:grpSpPr>
          <a:xfrm>
            <a:off x="3195961" y="1422531"/>
            <a:ext cx="5800078" cy="4012938"/>
            <a:chOff x="2774408" y="573307"/>
            <a:chExt cx="5800078" cy="4012938"/>
          </a:xfrm>
        </p:grpSpPr>
        <p:sp>
          <p:nvSpPr>
            <p:cNvPr id="8" name="文本框 7">
              <a:extLst>
                <a:ext uri="{FF2B5EF4-FFF2-40B4-BE49-F238E27FC236}">
                  <a16:creationId xmlns:a16="http://schemas.microsoft.com/office/drawing/2014/main" id="{5B1591CB-02DB-414B-8A38-DE5898D5E761}"/>
                </a:ext>
              </a:extLst>
            </p:cNvPr>
            <p:cNvSpPr txBox="1"/>
            <p:nvPr/>
          </p:nvSpPr>
          <p:spPr>
            <a:xfrm>
              <a:off x="2774408" y="3816804"/>
              <a:ext cx="5800078" cy="769441"/>
            </a:xfrm>
            <a:prstGeom prst="rect">
              <a:avLst/>
            </a:prstGeom>
            <a:noFill/>
          </p:spPr>
          <p:txBody>
            <a:bodyPr wrap="square" rtlCol="0">
              <a:spAutoFit/>
            </a:bodyPr>
            <a:lstStyle/>
            <a:p>
              <a:r>
                <a:rPr lang="en-US" altLang="zh-CN" sz="4400" dirty="0">
                  <a:latin typeface="字魂166号-趣味体" panose="00000500000000000000" pitchFamily="2" charset="-122"/>
                  <a:ea typeface="字魂166号-趣味体" panose="00000500000000000000" pitchFamily="2" charset="-122"/>
                </a:rPr>
                <a:t>RASA</a:t>
              </a:r>
              <a:r>
                <a:rPr lang="zh-CN" altLang="en-US" sz="4400" dirty="0">
                  <a:latin typeface="字魂166号-趣味体" panose="00000500000000000000" pitchFamily="2" charset="-122"/>
                  <a:ea typeface="字魂166号-趣味体" panose="00000500000000000000" pitchFamily="2" charset="-122"/>
                </a:rPr>
                <a:t>智能机器人助手</a:t>
              </a:r>
            </a:p>
          </p:txBody>
        </p:sp>
        <p:grpSp>
          <p:nvGrpSpPr>
            <p:cNvPr id="11" name="组合 10">
              <a:extLst>
                <a:ext uri="{FF2B5EF4-FFF2-40B4-BE49-F238E27FC236}">
                  <a16:creationId xmlns:a16="http://schemas.microsoft.com/office/drawing/2014/main" id="{25D6F48F-671E-458A-A080-126535A9F9C4}"/>
                </a:ext>
              </a:extLst>
            </p:cNvPr>
            <p:cNvGrpSpPr/>
            <p:nvPr/>
          </p:nvGrpSpPr>
          <p:grpSpPr>
            <a:xfrm>
              <a:off x="4166862" y="573307"/>
              <a:ext cx="3015171" cy="3146867"/>
              <a:chOff x="1689993" y="1518081"/>
              <a:chExt cx="3963903" cy="4070146"/>
            </a:xfrm>
          </p:grpSpPr>
          <p:sp>
            <p:nvSpPr>
              <p:cNvPr id="12" name="任意多边形: 形状 11">
                <a:extLst>
                  <a:ext uri="{FF2B5EF4-FFF2-40B4-BE49-F238E27FC236}">
                    <a16:creationId xmlns:a16="http://schemas.microsoft.com/office/drawing/2014/main" id="{1D06475C-8AE8-4995-B7B4-EDD3D91D307A}"/>
                  </a:ext>
                </a:extLst>
              </p:cNvPr>
              <p:cNvSpPr/>
              <p:nvPr/>
            </p:nvSpPr>
            <p:spPr>
              <a:xfrm>
                <a:off x="2520292" y="1518081"/>
                <a:ext cx="2024188" cy="4059520"/>
              </a:xfrm>
              <a:custGeom>
                <a:avLst/>
                <a:gdLst>
                  <a:gd name="connsiteX0" fmla="*/ 2023935 w 2024188"/>
                  <a:gd name="connsiteY0" fmla="*/ 964600 h 4059520"/>
                  <a:gd name="connsiteX1" fmla="*/ 2001659 w 2024188"/>
                  <a:gd name="connsiteY1" fmla="*/ 964600 h 4059520"/>
                  <a:gd name="connsiteX2" fmla="*/ 2001659 w 2024188"/>
                  <a:gd name="connsiteY2" fmla="*/ 353559 h 4059520"/>
                  <a:gd name="connsiteX3" fmla="*/ 1648007 w 2024188"/>
                  <a:gd name="connsiteY3" fmla="*/ -94 h 4059520"/>
                  <a:gd name="connsiteX4" fmla="*/ 353405 w 2024188"/>
                  <a:gd name="connsiteY4" fmla="*/ -94 h 4059520"/>
                  <a:gd name="connsiteX5" fmla="*/ -253 w 2024188"/>
                  <a:gd name="connsiteY5" fmla="*/ 353553 h 4059520"/>
                  <a:gd name="connsiteX6" fmla="*/ -253 w 2024188"/>
                  <a:gd name="connsiteY6" fmla="*/ 3705775 h 4059520"/>
                  <a:gd name="connsiteX7" fmla="*/ 353399 w 2024188"/>
                  <a:gd name="connsiteY7" fmla="*/ 4059427 h 4059520"/>
                  <a:gd name="connsiteX8" fmla="*/ 1647990 w 2024188"/>
                  <a:gd name="connsiteY8" fmla="*/ 4059427 h 4059520"/>
                  <a:gd name="connsiteX9" fmla="*/ 2001642 w 2024188"/>
                  <a:gd name="connsiteY9" fmla="*/ 3705775 h 4059520"/>
                  <a:gd name="connsiteX10" fmla="*/ 2001642 w 2024188"/>
                  <a:gd name="connsiteY10" fmla="*/ 1399550 h 4059520"/>
                  <a:gd name="connsiteX11" fmla="*/ 2023918 w 2024188"/>
                  <a:gd name="connsiteY11" fmla="*/ 1399550 h 405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4188" h="4059520">
                    <a:moveTo>
                      <a:pt x="2023935" y="964600"/>
                    </a:moveTo>
                    <a:lnTo>
                      <a:pt x="2001659" y="964600"/>
                    </a:lnTo>
                    <a:lnTo>
                      <a:pt x="2001659" y="353559"/>
                    </a:lnTo>
                    <a:cubicBezTo>
                      <a:pt x="2001659" y="158242"/>
                      <a:pt x="1843324" y="-94"/>
                      <a:pt x="1648007" y="-94"/>
                    </a:cubicBezTo>
                    <a:lnTo>
                      <a:pt x="353405" y="-94"/>
                    </a:lnTo>
                    <a:cubicBezTo>
                      <a:pt x="158088" y="-97"/>
                      <a:pt x="-250" y="158236"/>
                      <a:pt x="-253" y="353553"/>
                    </a:cubicBezTo>
                    <a:lnTo>
                      <a:pt x="-253" y="3705775"/>
                    </a:lnTo>
                    <a:cubicBezTo>
                      <a:pt x="-253" y="3901092"/>
                      <a:pt x="158082" y="4059427"/>
                      <a:pt x="353399" y="4059427"/>
                    </a:cubicBezTo>
                    <a:lnTo>
                      <a:pt x="1647990" y="4059427"/>
                    </a:lnTo>
                    <a:cubicBezTo>
                      <a:pt x="1843306" y="4059427"/>
                      <a:pt x="2001642" y="3901092"/>
                      <a:pt x="2001642" y="3705775"/>
                    </a:cubicBezTo>
                    <a:lnTo>
                      <a:pt x="2001642" y="1399550"/>
                    </a:lnTo>
                    <a:lnTo>
                      <a:pt x="2023918" y="1399550"/>
                    </a:lnTo>
                    <a:close/>
                  </a:path>
                </a:pathLst>
              </a:custGeom>
              <a:solidFill>
                <a:srgbClr val="3F3D56"/>
              </a:solidFill>
              <a:ln w="5710"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3BB2DEC8-800B-49F1-B808-0B978D568622}"/>
                  </a:ext>
                </a:extLst>
              </p:cNvPr>
              <p:cNvSpPr/>
              <p:nvPr/>
            </p:nvSpPr>
            <p:spPr>
              <a:xfrm>
                <a:off x="2592068" y="1579867"/>
                <a:ext cx="1857595" cy="3935944"/>
              </a:xfrm>
              <a:custGeom>
                <a:avLst/>
                <a:gdLst>
                  <a:gd name="connsiteX0" fmla="*/ 1857342 w 1857595"/>
                  <a:gd name="connsiteY0" fmla="*/ 268086 h 3935944"/>
                  <a:gd name="connsiteX1" fmla="*/ 1857342 w 1857595"/>
                  <a:gd name="connsiteY1" fmla="*/ 3667665 h 3935944"/>
                  <a:gd name="connsiteX2" fmla="*/ 1589214 w 1857595"/>
                  <a:gd name="connsiteY2" fmla="*/ 3935851 h 3935944"/>
                  <a:gd name="connsiteX3" fmla="*/ 268052 w 1857595"/>
                  <a:gd name="connsiteY3" fmla="*/ 3935851 h 3935944"/>
                  <a:gd name="connsiteX4" fmla="*/ -253 w 1857595"/>
                  <a:gd name="connsiteY4" fmla="*/ 3667665 h 3935944"/>
                  <a:gd name="connsiteX5" fmla="*/ -253 w 1857595"/>
                  <a:gd name="connsiteY5" fmla="*/ 268086 h 3935944"/>
                  <a:gd name="connsiteX6" fmla="*/ 268041 w 1857595"/>
                  <a:gd name="connsiteY6" fmla="*/ -94 h 3935944"/>
                  <a:gd name="connsiteX7" fmla="*/ 428305 w 1857595"/>
                  <a:gd name="connsiteY7" fmla="*/ -94 h 3935944"/>
                  <a:gd name="connsiteX8" fmla="*/ 498409 w 1857595"/>
                  <a:gd name="connsiteY8" fmla="*/ 166096 h 3935944"/>
                  <a:gd name="connsiteX9" fmla="*/ 546290 w 1857595"/>
                  <a:gd name="connsiteY9" fmla="*/ 175490 h 3935944"/>
                  <a:gd name="connsiteX10" fmla="*/ 1299507 w 1857595"/>
                  <a:gd name="connsiteY10" fmla="*/ 175490 h 3935944"/>
                  <a:gd name="connsiteX11" fmla="*/ 1426886 w 1857595"/>
                  <a:gd name="connsiteY11" fmla="*/ 47788 h 3935944"/>
                  <a:gd name="connsiteX12" fmla="*/ 1417492 w 1857595"/>
                  <a:gd name="connsiteY12" fmla="*/ -94 h 3935944"/>
                  <a:gd name="connsiteX13" fmla="*/ 1589163 w 1857595"/>
                  <a:gd name="connsiteY13" fmla="*/ -94 h 3935944"/>
                  <a:gd name="connsiteX14" fmla="*/ 1857342 w 1857595"/>
                  <a:gd name="connsiteY14" fmla="*/ 268034 h 393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57595" h="3935944">
                    <a:moveTo>
                      <a:pt x="1857342" y="268086"/>
                    </a:moveTo>
                    <a:lnTo>
                      <a:pt x="1857342" y="3667665"/>
                    </a:lnTo>
                    <a:cubicBezTo>
                      <a:pt x="1857320" y="3815748"/>
                      <a:pt x="1737297" y="3935797"/>
                      <a:pt x="1589214" y="3935851"/>
                    </a:cubicBezTo>
                    <a:lnTo>
                      <a:pt x="268052" y="3935851"/>
                    </a:lnTo>
                    <a:cubicBezTo>
                      <a:pt x="119909" y="3935873"/>
                      <a:pt x="-209" y="3815809"/>
                      <a:pt x="-253" y="3667665"/>
                    </a:cubicBezTo>
                    <a:lnTo>
                      <a:pt x="-253" y="268086"/>
                    </a:lnTo>
                    <a:cubicBezTo>
                      <a:pt x="-209" y="119948"/>
                      <a:pt x="119903" y="-113"/>
                      <a:pt x="268041" y="-94"/>
                    </a:cubicBezTo>
                    <a:lnTo>
                      <a:pt x="428305" y="-94"/>
                    </a:lnTo>
                    <a:cubicBezTo>
                      <a:pt x="401772" y="65157"/>
                      <a:pt x="433158" y="139562"/>
                      <a:pt x="498409" y="166096"/>
                    </a:cubicBezTo>
                    <a:cubicBezTo>
                      <a:pt x="513616" y="172279"/>
                      <a:pt x="529874" y="175469"/>
                      <a:pt x="546290" y="175490"/>
                    </a:cubicBezTo>
                    <a:lnTo>
                      <a:pt x="1299507" y="175490"/>
                    </a:lnTo>
                    <a:cubicBezTo>
                      <a:pt x="1369946" y="175401"/>
                      <a:pt x="1426975" y="118227"/>
                      <a:pt x="1426886" y="47788"/>
                    </a:cubicBezTo>
                    <a:cubicBezTo>
                      <a:pt x="1426865" y="31371"/>
                      <a:pt x="1423676" y="15113"/>
                      <a:pt x="1417492" y="-94"/>
                    </a:cubicBezTo>
                    <a:lnTo>
                      <a:pt x="1589163" y="-94"/>
                    </a:lnTo>
                    <a:cubicBezTo>
                      <a:pt x="1737244" y="-68"/>
                      <a:pt x="1857288" y="119953"/>
                      <a:pt x="1857342" y="268034"/>
                    </a:cubicBezTo>
                    <a:close/>
                  </a:path>
                </a:pathLst>
              </a:custGeom>
              <a:solidFill>
                <a:srgbClr val="FFFFFF"/>
              </a:solidFill>
              <a:ln w="5710" cap="flat">
                <a:noFill/>
                <a:prstDash val="solid"/>
                <a:miter/>
              </a:ln>
            </p:spPr>
            <p:txBody>
              <a:bodyPr rtlCol="0" anchor="ctr"/>
              <a:lstStyle/>
              <a:p>
                <a:endParaRPr lang="zh-CN" altLang="en-US" dirty="0"/>
              </a:p>
            </p:txBody>
          </p:sp>
          <p:sp>
            <p:nvSpPr>
              <p:cNvPr id="14" name="任意多边形: 形状 13">
                <a:extLst>
                  <a:ext uri="{FF2B5EF4-FFF2-40B4-BE49-F238E27FC236}">
                    <a16:creationId xmlns:a16="http://schemas.microsoft.com/office/drawing/2014/main" id="{8D764F6E-0CBD-4EE4-8CA6-7684CAE55E49}"/>
                  </a:ext>
                </a:extLst>
              </p:cNvPr>
              <p:cNvSpPr/>
              <p:nvPr/>
            </p:nvSpPr>
            <p:spPr>
              <a:xfrm>
                <a:off x="2926431" y="3471551"/>
                <a:ext cx="1217485" cy="334700"/>
              </a:xfrm>
              <a:custGeom>
                <a:avLst/>
                <a:gdLst>
                  <a:gd name="connsiteX0" fmla="*/ 1195493 w 1217485"/>
                  <a:gd name="connsiteY0" fmla="*/ 334601 h 334700"/>
                  <a:gd name="connsiteX1" fmla="*/ 21486 w 1217485"/>
                  <a:gd name="connsiteY1" fmla="*/ 334601 h 334700"/>
                  <a:gd name="connsiteX2" fmla="*/ -253 w 1217485"/>
                  <a:gd name="connsiteY2" fmla="*/ 312861 h 334700"/>
                  <a:gd name="connsiteX3" fmla="*/ -253 w 1217485"/>
                  <a:gd name="connsiteY3" fmla="*/ 21646 h 334700"/>
                  <a:gd name="connsiteX4" fmla="*/ 21486 w 1217485"/>
                  <a:gd name="connsiteY4" fmla="*/ -94 h 334700"/>
                  <a:gd name="connsiteX5" fmla="*/ 1195493 w 1217485"/>
                  <a:gd name="connsiteY5" fmla="*/ -94 h 334700"/>
                  <a:gd name="connsiteX6" fmla="*/ 1217233 w 1217485"/>
                  <a:gd name="connsiteY6" fmla="*/ 21646 h 334700"/>
                  <a:gd name="connsiteX7" fmla="*/ 1217233 w 1217485"/>
                  <a:gd name="connsiteY7" fmla="*/ 312867 h 334700"/>
                  <a:gd name="connsiteX8" fmla="*/ 1195493 w 1217485"/>
                  <a:gd name="connsiteY8" fmla="*/ 334606 h 334700"/>
                  <a:gd name="connsiteX9" fmla="*/ 21486 w 1217485"/>
                  <a:gd name="connsiteY9" fmla="*/ 8600 h 334700"/>
                  <a:gd name="connsiteX10" fmla="*/ 8441 w 1217485"/>
                  <a:gd name="connsiteY10" fmla="*/ 21646 h 334700"/>
                  <a:gd name="connsiteX11" fmla="*/ 8441 w 1217485"/>
                  <a:gd name="connsiteY11" fmla="*/ 312867 h 334700"/>
                  <a:gd name="connsiteX12" fmla="*/ 21486 w 1217485"/>
                  <a:gd name="connsiteY12" fmla="*/ 325913 h 334700"/>
                  <a:gd name="connsiteX13" fmla="*/ 1195493 w 1217485"/>
                  <a:gd name="connsiteY13" fmla="*/ 325913 h 334700"/>
                  <a:gd name="connsiteX14" fmla="*/ 1208539 w 1217485"/>
                  <a:gd name="connsiteY14" fmla="*/ 312867 h 334700"/>
                  <a:gd name="connsiteX15" fmla="*/ 1208539 w 1217485"/>
                  <a:gd name="connsiteY15" fmla="*/ 21646 h 334700"/>
                  <a:gd name="connsiteX16" fmla="*/ 1195493 w 1217485"/>
                  <a:gd name="connsiteY16" fmla="*/ 8600 h 33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485" h="334700">
                    <a:moveTo>
                      <a:pt x="1195493" y="334601"/>
                    </a:moveTo>
                    <a:lnTo>
                      <a:pt x="21486" y="334601"/>
                    </a:lnTo>
                    <a:cubicBezTo>
                      <a:pt x="9485" y="334588"/>
                      <a:pt x="-240" y="324862"/>
                      <a:pt x="-253" y="312861"/>
                    </a:cubicBezTo>
                    <a:lnTo>
                      <a:pt x="-253" y="21646"/>
                    </a:lnTo>
                    <a:cubicBezTo>
                      <a:pt x="-237" y="9646"/>
                      <a:pt x="9487" y="-78"/>
                      <a:pt x="21486" y="-94"/>
                    </a:cubicBezTo>
                    <a:lnTo>
                      <a:pt x="1195493" y="-94"/>
                    </a:lnTo>
                    <a:cubicBezTo>
                      <a:pt x="1207493" y="-78"/>
                      <a:pt x="1217217" y="9646"/>
                      <a:pt x="1217233" y="21646"/>
                    </a:cubicBezTo>
                    <a:lnTo>
                      <a:pt x="1217233" y="312867"/>
                    </a:lnTo>
                    <a:cubicBezTo>
                      <a:pt x="1217217" y="324867"/>
                      <a:pt x="1207493" y="334591"/>
                      <a:pt x="1195493" y="334606"/>
                    </a:cubicBezTo>
                    <a:close/>
                    <a:moveTo>
                      <a:pt x="21486" y="8600"/>
                    </a:moveTo>
                    <a:cubicBezTo>
                      <a:pt x="14284" y="8606"/>
                      <a:pt x="8447" y="14443"/>
                      <a:pt x="8441" y="21646"/>
                    </a:cubicBezTo>
                    <a:lnTo>
                      <a:pt x="8441" y="312867"/>
                    </a:lnTo>
                    <a:cubicBezTo>
                      <a:pt x="8447" y="320069"/>
                      <a:pt x="14284" y="325906"/>
                      <a:pt x="21486" y="325913"/>
                    </a:cubicBezTo>
                    <a:lnTo>
                      <a:pt x="1195493" y="325913"/>
                    </a:lnTo>
                    <a:cubicBezTo>
                      <a:pt x="1202696" y="325907"/>
                      <a:pt x="1208533" y="320069"/>
                      <a:pt x="1208539" y="312867"/>
                    </a:cubicBezTo>
                    <a:lnTo>
                      <a:pt x="1208539" y="21646"/>
                    </a:lnTo>
                    <a:cubicBezTo>
                      <a:pt x="1208533" y="14443"/>
                      <a:pt x="1202696" y="8606"/>
                      <a:pt x="1195493" y="8600"/>
                    </a:cubicBezTo>
                    <a:close/>
                  </a:path>
                </a:pathLst>
              </a:custGeom>
              <a:solidFill>
                <a:srgbClr val="E6E6E6"/>
              </a:solidFill>
              <a:ln w="5710"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ADB02AF7-75A5-484B-807F-BFB8CB0C1B2F}"/>
                  </a:ext>
                </a:extLst>
              </p:cNvPr>
              <p:cNvSpPr/>
              <p:nvPr/>
            </p:nvSpPr>
            <p:spPr>
              <a:xfrm>
                <a:off x="2926431" y="3956948"/>
                <a:ext cx="1217485" cy="334694"/>
              </a:xfrm>
              <a:custGeom>
                <a:avLst/>
                <a:gdLst>
                  <a:gd name="connsiteX0" fmla="*/ 1195493 w 1217485"/>
                  <a:gd name="connsiteY0" fmla="*/ 334601 h 334694"/>
                  <a:gd name="connsiteX1" fmla="*/ 21486 w 1217485"/>
                  <a:gd name="connsiteY1" fmla="*/ 334601 h 334694"/>
                  <a:gd name="connsiteX2" fmla="*/ -253 w 1217485"/>
                  <a:gd name="connsiteY2" fmla="*/ 312861 h 334694"/>
                  <a:gd name="connsiteX3" fmla="*/ -253 w 1217485"/>
                  <a:gd name="connsiteY3" fmla="*/ 21646 h 334694"/>
                  <a:gd name="connsiteX4" fmla="*/ 21486 w 1217485"/>
                  <a:gd name="connsiteY4" fmla="*/ -94 h 334694"/>
                  <a:gd name="connsiteX5" fmla="*/ 1195493 w 1217485"/>
                  <a:gd name="connsiteY5" fmla="*/ -94 h 334694"/>
                  <a:gd name="connsiteX6" fmla="*/ 1217233 w 1217485"/>
                  <a:gd name="connsiteY6" fmla="*/ 21646 h 334694"/>
                  <a:gd name="connsiteX7" fmla="*/ 1217233 w 1217485"/>
                  <a:gd name="connsiteY7" fmla="*/ 312867 h 334694"/>
                  <a:gd name="connsiteX8" fmla="*/ 1195493 w 1217485"/>
                  <a:gd name="connsiteY8" fmla="*/ 334601 h 334694"/>
                  <a:gd name="connsiteX9" fmla="*/ 21486 w 1217485"/>
                  <a:gd name="connsiteY9" fmla="*/ 8600 h 334694"/>
                  <a:gd name="connsiteX10" fmla="*/ 8441 w 1217485"/>
                  <a:gd name="connsiteY10" fmla="*/ 21646 h 334694"/>
                  <a:gd name="connsiteX11" fmla="*/ 8441 w 1217485"/>
                  <a:gd name="connsiteY11" fmla="*/ 312867 h 334694"/>
                  <a:gd name="connsiteX12" fmla="*/ 21486 w 1217485"/>
                  <a:gd name="connsiteY12" fmla="*/ 325913 h 334694"/>
                  <a:gd name="connsiteX13" fmla="*/ 1195493 w 1217485"/>
                  <a:gd name="connsiteY13" fmla="*/ 325913 h 334694"/>
                  <a:gd name="connsiteX14" fmla="*/ 1208539 w 1217485"/>
                  <a:gd name="connsiteY14" fmla="*/ 312867 h 334694"/>
                  <a:gd name="connsiteX15" fmla="*/ 1208539 w 1217485"/>
                  <a:gd name="connsiteY15" fmla="*/ 21646 h 334694"/>
                  <a:gd name="connsiteX16" fmla="*/ 1195493 w 1217485"/>
                  <a:gd name="connsiteY16" fmla="*/ 8600 h 334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485" h="334694">
                    <a:moveTo>
                      <a:pt x="1195493" y="334601"/>
                    </a:moveTo>
                    <a:lnTo>
                      <a:pt x="21486" y="334601"/>
                    </a:lnTo>
                    <a:cubicBezTo>
                      <a:pt x="9485" y="334588"/>
                      <a:pt x="-240" y="324863"/>
                      <a:pt x="-253" y="312861"/>
                    </a:cubicBezTo>
                    <a:lnTo>
                      <a:pt x="-253" y="21646"/>
                    </a:lnTo>
                    <a:cubicBezTo>
                      <a:pt x="-237" y="9646"/>
                      <a:pt x="9487" y="-78"/>
                      <a:pt x="21486" y="-94"/>
                    </a:cubicBezTo>
                    <a:lnTo>
                      <a:pt x="1195493" y="-94"/>
                    </a:lnTo>
                    <a:cubicBezTo>
                      <a:pt x="1207493" y="-78"/>
                      <a:pt x="1217217" y="9646"/>
                      <a:pt x="1217233" y="21646"/>
                    </a:cubicBezTo>
                    <a:lnTo>
                      <a:pt x="1217233" y="312867"/>
                    </a:lnTo>
                    <a:cubicBezTo>
                      <a:pt x="1217214" y="324865"/>
                      <a:pt x="1207491" y="334585"/>
                      <a:pt x="1195493" y="334601"/>
                    </a:cubicBezTo>
                    <a:close/>
                    <a:moveTo>
                      <a:pt x="21486" y="8600"/>
                    </a:moveTo>
                    <a:cubicBezTo>
                      <a:pt x="14284" y="8606"/>
                      <a:pt x="8447" y="14443"/>
                      <a:pt x="8441" y="21646"/>
                    </a:cubicBezTo>
                    <a:lnTo>
                      <a:pt x="8441" y="312867"/>
                    </a:lnTo>
                    <a:cubicBezTo>
                      <a:pt x="8447" y="320070"/>
                      <a:pt x="14284" y="325907"/>
                      <a:pt x="21486" y="325913"/>
                    </a:cubicBezTo>
                    <a:lnTo>
                      <a:pt x="1195493" y="325913"/>
                    </a:lnTo>
                    <a:cubicBezTo>
                      <a:pt x="1202696" y="325907"/>
                      <a:pt x="1208533" y="320070"/>
                      <a:pt x="1208539" y="312867"/>
                    </a:cubicBezTo>
                    <a:lnTo>
                      <a:pt x="1208539" y="21646"/>
                    </a:lnTo>
                    <a:cubicBezTo>
                      <a:pt x="1208533" y="14443"/>
                      <a:pt x="1202696" y="8606"/>
                      <a:pt x="1195493" y="8600"/>
                    </a:cubicBezTo>
                    <a:close/>
                  </a:path>
                </a:pathLst>
              </a:custGeom>
              <a:solidFill>
                <a:srgbClr val="E6E6E6"/>
              </a:solidFill>
              <a:ln w="5710"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41161E7C-5339-4DFF-9893-55813C9A81E9}"/>
                  </a:ext>
                </a:extLst>
              </p:cNvPr>
              <p:cNvSpPr/>
              <p:nvPr/>
            </p:nvSpPr>
            <p:spPr>
              <a:xfrm>
                <a:off x="2926431" y="4443933"/>
                <a:ext cx="1217485" cy="334700"/>
              </a:xfrm>
              <a:custGeom>
                <a:avLst/>
                <a:gdLst>
                  <a:gd name="connsiteX0" fmla="*/ 1195493 w 1217485"/>
                  <a:gd name="connsiteY0" fmla="*/ 334601 h 334700"/>
                  <a:gd name="connsiteX1" fmla="*/ 21486 w 1217485"/>
                  <a:gd name="connsiteY1" fmla="*/ 334601 h 334700"/>
                  <a:gd name="connsiteX2" fmla="*/ -253 w 1217485"/>
                  <a:gd name="connsiteY2" fmla="*/ 312861 h 334700"/>
                  <a:gd name="connsiteX3" fmla="*/ -253 w 1217485"/>
                  <a:gd name="connsiteY3" fmla="*/ 21646 h 334700"/>
                  <a:gd name="connsiteX4" fmla="*/ 21486 w 1217485"/>
                  <a:gd name="connsiteY4" fmla="*/ -94 h 334700"/>
                  <a:gd name="connsiteX5" fmla="*/ 1195493 w 1217485"/>
                  <a:gd name="connsiteY5" fmla="*/ -94 h 334700"/>
                  <a:gd name="connsiteX6" fmla="*/ 1217233 w 1217485"/>
                  <a:gd name="connsiteY6" fmla="*/ 21646 h 334700"/>
                  <a:gd name="connsiteX7" fmla="*/ 1217233 w 1217485"/>
                  <a:gd name="connsiteY7" fmla="*/ 312867 h 334700"/>
                  <a:gd name="connsiteX8" fmla="*/ 1195493 w 1217485"/>
                  <a:gd name="connsiteY8" fmla="*/ 334607 h 334700"/>
                  <a:gd name="connsiteX9" fmla="*/ 21486 w 1217485"/>
                  <a:gd name="connsiteY9" fmla="*/ 8600 h 334700"/>
                  <a:gd name="connsiteX10" fmla="*/ 8441 w 1217485"/>
                  <a:gd name="connsiteY10" fmla="*/ 21646 h 334700"/>
                  <a:gd name="connsiteX11" fmla="*/ 8441 w 1217485"/>
                  <a:gd name="connsiteY11" fmla="*/ 312867 h 334700"/>
                  <a:gd name="connsiteX12" fmla="*/ 21486 w 1217485"/>
                  <a:gd name="connsiteY12" fmla="*/ 325913 h 334700"/>
                  <a:gd name="connsiteX13" fmla="*/ 1195493 w 1217485"/>
                  <a:gd name="connsiteY13" fmla="*/ 325913 h 334700"/>
                  <a:gd name="connsiteX14" fmla="*/ 1208539 w 1217485"/>
                  <a:gd name="connsiteY14" fmla="*/ 312867 h 334700"/>
                  <a:gd name="connsiteX15" fmla="*/ 1208539 w 1217485"/>
                  <a:gd name="connsiteY15" fmla="*/ 21646 h 334700"/>
                  <a:gd name="connsiteX16" fmla="*/ 1195493 w 1217485"/>
                  <a:gd name="connsiteY16" fmla="*/ 8600 h 33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485" h="334700">
                    <a:moveTo>
                      <a:pt x="1195493" y="334601"/>
                    </a:moveTo>
                    <a:lnTo>
                      <a:pt x="21486" y="334601"/>
                    </a:lnTo>
                    <a:cubicBezTo>
                      <a:pt x="9485" y="334588"/>
                      <a:pt x="-240" y="324863"/>
                      <a:pt x="-253" y="312861"/>
                    </a:cubicBezTo>
                    <a:lnTo>
                      <a:pt x="-253" y="21646"/>
                    </a:lnTo>
                    <a:cubicBezTo>
                      <a:pt x="-237" y="9646"/>
                      <a:pt x="9487" y="-78"/>
                      <a:pt x="21486" y="-94"/>
                    </a:cubicBezTo>
                    <a:lnTo>
                      <a:pt x="1195493" y="-94"/>
                    </a:lnTo>
                    <a:cubicBezTo>
                      <a:pt x="1207493" y="-78"/>
                      <a:pt x="1217217" y="9646"/>
                      <a:pt x="1217233" y="21646"/>
                    </a:cubicBezTo>
                    <a:lnTo>
                      <a:pt x="1217233" y="312867"/>
                    </a:lnTo>
                    <a:cubicBezTo>
                      <a:pt x="1217217" y="324867"/>
                      <a:pt x="1207493" y="334591"/>
                      <a:pt x="1195493" y="334607"/>
                    </a:cubicBezTo>
                    <a:close/>
                    <a:moveTo>
                      <a:pt x="21486" y="8600"/>
                    </a:moveTo>
                    <a:cubicBezTo>
                      <a:pt x="14284" y="8606"/>
                      <a:pt x="8447" y="14443"/>
                      <a:pt x="8441" y="21646"/>
                    </a:cubicBezTo>
                    <a:lnTo>
                      <a:pt x="8441" y="312867"/>
                    </a:lnTo>
                    <a:cubicBezTo>
                      <a:pt x="8447" y="320070"/>
                      <a:pt x="14284" y="325907"/>
                      <a:pt x="21486" y="325913"/>
                    </a:cubicBezTo>
                    <a:lnTo>
                      <a:pt x="1195493" y="325913"/>
                    </a:lnTo>
                    <a:cubicBezTo>
                      <a:pt x="1202696" y="325907"/>
                      <a:pt x="1208533" y="320070"/>
                      <a:pt x="1208539" y="312867"/>
                    </a:cubicBezTo>
                    <a:lnTo>
                      <a:pt x="1208539" y="21646"/>
                    </a:lnTo>
                    <a:cubicBezTo>
                      <a:pt x="1208533" y="14443"/>
                      <a:pt x="1202696" y="8606"/>
                      <a:pt x="1195493" y="8600"/>
                    </a:cubicBezTo>
                    <a:close/>
                  </a:path>
                </a:pathLst>
              </a:custGeom>
              <a:solidFill>
                <a:srgbClr val="E6E6E6"/>
              </a:solidFill>
              <a:ln w="5710"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D0F694EF-17A4-4608-B90D-A23F797A55B7}"/>
                  </a:ext>
                </a:extLst>
              </p:cNvPr>
              <p:cNvSpPr/>
              <p:nvPr/>
            </p:nvSpPr>
            <p:spPr>
              <a:xfrm>
                <a:off x="1689993" y="5576289"/>
                <a:ext cx="3963903" cy="11938"/>
              </a:xfrm>
              <a:custGeom>
                <a:avLst/>
                <a:gdLst>
                  <a:gd name="connsiteX0" fmla="*/ 3953290 w 3963903"/>
                  <a:gd name="connsiteY0" fmla="*/ 11844 h 11938"/>
                  <a:gd name="connsiteX1" fmla="*/ 10097 w 3963903"/>
                  <a:gd name="connsiteY1" fmla="*/ 11844 h 11938"/>
                  <a:gd name="connsiteX2" fmla="*/ -253 w 3963903"/>
                  <a:gd name="connsiteY2" fmla="*/ 5875 h 11938"/>
                  <a:gd name="connsiteX3" fmla="*/ 10097 w 3963903"/>
                  <a:gd name="connsiteY3" fmla="*/ -94 h 11938"/>
                  <a:gd name="connsiteX4" fmla="*/ 3953301 w 3963903"/>
                  <a:gd name="connsiteY4" fmla="*/ -94 h 11938"/>
                  <a:gd name="connsiteX5" fmla="*/ 3963650 w 3963903"/>
                  <a:gd name="connsiteY5" fmla="*/ 5875 h 11938"/>
                  <a:gd name="connsiteX6" fmla="*/ 3953290 w 3963903"/>
                  <a:gd name="connsiteY6" fmla="*/ 11844 h 1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3903" h="11938">
                    <a:moveTo>
                      <a:pt x="3953290" y="11844"/>
                    </a:moveTo>
                    <a:lnTo>
                      <a:pt x="10097" y="11844"/>
                    </a:lnTo>
                    <a:cubicBezTo>
                      <a:pt x="4385" y="11844"/>
                      <a:pt x="-253" y="9171"/>
                      <a:pt x="-253" y="5875"/>
                    </a:cubicBezTo>
                    <a:cubicBezTo>
                      <a:pt x="-253" y="2580"/>
                      <a:pt x="4385" y="-94"/>
                      <a:pt x="10097" y="-94"/>
                    </a:cubicBezTo>
                    <a:lnTo>
                      <a:pt x="3953301" y="-94"/>
                    </a:lnTo>
                    <a:cubicBezTo>
                      <a:pt x="3959013" y="-94"/>
                      <a:pt x="3963650" y="2580"/>
                      <a:pt x="3963650" y="5875"/>
                    </a:cubicBezTo>
                    <a:cubicBezTo>
                      <a:pt x="3963650" y="9171"/>
                      <a:pt x="3959002" y="11844"/>
                      <a:pt x="3953290" y="11844"/>
                    </a:cubicBezTo>
                    <a:close/>
                  </a:path>
                </a:pathLst>
              </a:custGeom>
              <a:solidFill>
                <a:srgbClr val="E6E6E6"/>
              </a:solidFill>
              <a:ln w="5710" cap="flat">
                <a:noFill/>
                <a:prstDash val="solid"/>
                <a:miter/>
              </a:ln>
            </p:spPr>
            <p:txBody>
              <a:bodyPr rtlCol="0" anchor="ctr"/>
              <a:lstStyle/>
              <a:p>
                <a:endParaRPr lang="zh-CN" altLang="en-US"/>
              </a:p>
            </p:txBody>
          </p:sp>
          <p:grpSp>
            <p:nvGrpSpPr>
              <p:cNvPr id="18" name="图形 77">
                <a:extLst>
                  <a:ext uri="{FF2B5EF4-FFF2-40B4-BE49-F238E27FC236}">
                    <a16:creationId xmlns:a16="http://schemas.microsoft.com/office/drawing/2014/main" id="{8807B3B7-EC10-4C5E-AC50-31B263E9C998}"/>
                  </a:ext>
                </a:extLst>
              </p:cNvPr>
              <p:cNvGrpSpPr/>
              <p:nvPr/>
            </p:nvGrpSpPr>
            <p:grpSpPr>
              <a:xfrm>
                <a:off x="1843389" y="5062206"/>
                <a:ext cx="320537" cy="514084"/>
                <a:chOff x="1843389" y="5062206"/>
                <a:chExt cx="320537" cy="514084"/>
              </a:xfrm>
            </p:grpSpPr>
            <p:sp>
              <p:nvSpPr>
                <p:cNvPr id="33" name="任意多边形: 形状 32">
                  <a:extLst>
                    <a:ext uri="{FF2B5EF4-FFF2-40B4-BE49-F238E27FC236}">
                      <a16:creationId xmlns:a16="http://schemas.microsoft.com/office/drawing/2014/main" id="{36371839-5B9B-4D62-B5C5-6A2AE208D02D}"/>
                    </a:ext>
                  </a:extLst>
                </p:cNvPr>
                <p:cNvSpPr/>
                <p:nvPr/>
              </p:nvSpPr>
              <p:spPr>
                <a:xfrm>
                  <a:off x="1844313" y="5062206"/>
                  <a:ext cx="206558" cy="299476"/>
                </a:xfrm>
                <a:custGeom>
                  <a:avLst/>
                  <a:gdLst>
                    <a:gd name="connsiteX0" fmla="*/ 11484 w 206558"/>
                    <a:gd name="connsiteY0" fmla="*/ 293087 h 299476"/>
                    <a:gd name="connsiteX1" fmla="*/ 118902 w 206558"/>
                    <a:gd name="connsiteY1" fmla="*/ 274163 h 299476"/>
                    <a:gd name="connsiteX2" fmla="*/ 177917 w 206558"/>
                    <a:gd name="connsiteY2" fmla="*/ 142390 h 299476"/>
                    <a:gd name="connsiteX3" fmla="*/ 206305 w 206558"/>
                    <a:gd name="connsiteY3" fmla="*/ -94 h 299476"/>
                    <a:gd name="connsiteX4" fmla="*/ 146873 w 206558"/>
                    <a:gd name="connsiteY4" fmla="*/ 40832 h 299476"/>
                    <a:gd name="connsiteX5" fmla="*/ 30830 w 206558"/>
                    <a:gd name="connsiteY5" fmla="*/ 143264 h 299476"/>
                    <a:gd name="connsiteX6" fmla="*/ 12095 w 206558"/>
                    <a:gd name="connsiteY6" fmla="*/ 290214 h 299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558" h="299476">
                      <a:moveTo>
                        <a:pt x="11484" y="293087"/>
                      </a:moveTo>
                      <a:cubicBezTo>
                        <a:pt x="48138" y="305972"/>
                        <a:pt x="88858" y="298798"/>
                        <a:pt x="118902" y="274163"/>
                      </a:cubicBezTo>
                      <a:cubicBezTo>
                        <a:pt x="156526" y="242588"/>
                        <a:pt x="168321" y="190558"/>
                        <a:pt x="177917" y="142390"/>
                      </a:cubicBezTo>
                      <a:lnTo>
                        <a:pt x="206305" y="-94"/>
                      </a:lnTo>
                      <a:lnTo>
                        <a:pt x="146873" y="40832"/>
                      </a:lnTo>
                      <a:cubicBezTo>
                        <a:pt x="104131" y="70260"/>
                        <a:pt x="60429" y="100636"/>
                        <a:pt x="30830" y="143264"/>
                      </a:cubicBezTo>
                      <a:cubicBezTo>
                        <a:pt x="1231" y="185892"/>
                        <a:pt x="-11683" y="244084"/>
                        <a:pt x="12095" y="290214"/>
                      </a:cubicBezTo>
                    </a:path>
                  </a:pathLst>
                </a:custGeom>
                <a:solidFill>
                  <a:srgbClr val="E6E6E6"/>
                </a:solidFill>
                <a:ln w="5710"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29A58F7F-A43E-4FAD-92DA-E5EB158E078A}"/>
                    </a:ext>
                  </a:extLst>
                </p:cNvPr>
                <p:cNvSpPr/>
                <p:nvPr/>
              </p:nvSpPr>
              <p:spPr>
                <a:xfrm>
                  <a:off x="1853574" y="5183738"/>
                  <a:ext cx="117542" cy="357961"/>
                </a:xfrm>
                <a:custGeom>
                  <a:avLst/>
                  <a:gdLst>
                    <a:gd name="connsiteX0" fmla="*/ 11402 w 117542"/>
                    <a:gd name="connsiteY0" fmla="*/ 353970 h 357961"/>
                    <a:gd name="connsiteX1" fmla="*/ 1475 w 117542"/>
                    <a:gd name="connsiteY1" fmla="*/ 189182 h 357961"/>
                    <a:gd name="connsiteX2" fmla="*/ 51448 w 117542"/>
                    <a:gd name="connsiteY2" fmla="*/ 53302 h 357961"/>
                    <a:gd name="connsiteX3" fmla="*/ 109441 w 117542"/>
                    <a:gd name="connsiteY3" fmla="*/ 752 h 357961"/>
                    <a:gd name="connsiteX4" fmla="*/ 114805 w 117542"/>
                    <a:gd name="connsiteY4" fmla="*/ 9925 h 357961"/>
                    <a:gd name="connsiteX5" fmla="*/ 29783 w 117542"/>
                    <a:gd name="connsiteY5" fmla="*/ 112483 h 357961"/>
                    <a:gd name="connsiteX6" fmla="*/ 11505 w 117542"/>
                    <a:gd name="connsiteY6" fmla="*/ 260866 h 357961"/>
                    <a:gd name="connsiteX7" fmla="*/ 21638 w 117542"/>
                    <a:gd name="connsiteY7" fmla="*/ 351149 h 357961"/>
                    <a:gd name="connsiteX8" fmla="*/ 17925 w 117542"/>
                    <a:gd name="connsiteY8" fmla="*/ 357683 h 357961"/>
                    <a:gd name="connsiteX9" fmla="*/ 11391 w 117542"/>
                    <a:gd name="connsiteY9" fmla="*/ 353970 h 35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542" h="357961">
                      <a:moveTo>
                        <a:pt x="11402" y="353970"/>
                      </a:moveTo>
                      <a:cubicBezTo>
                        <a:pt x="3920" y="299467"/>
                        <a:pt x="-3774" y="244267"/>
                        <a:pt x="1475" y="189182"/>
                      </a:cubicBezTo>
                      <a:cubicBezTo>
                        <a:pt x="6136" y="140260"/>
                        <a:pt x="21061" y="92480"/>
                        <a:pt x="51448" y="53302"/>
                      </a:cubicBezTo>
                      <a:cubicBezTo>
                        <a:pt x="67577" y="32546"/>
                        <a:pt x="87202" y="14763"/>
                        <a:pt x="109441" y="752"/>
                      </a:cubicBezTo>
                      <a:cubicBezTo>
                        <a:pt x="115239" y="-2909"/>
                        <a:pt x="120580" y="6281"/>
                        <a:pt x="114805" y="9925"/>
                      </a:cubicBezTo>
                      <a:cubicBezTo>
                        <a:pt x="76316" y="34242"/>
                        <a:pt x="46544" y="70154"/>
                        <a:pt x="29783" y="112483"/>
                      </a:cubicBezTo>
                      <a:cubicBezTo>
                        <a:pt x="11277" y="159554"/>
                        <a:pt x="8306" y="210864"/>
                        <a:pt x="11505" y="260866"/>
                      </a:cubicBezTo>
                      <a:cubicBezTo>
                        <a:pt x="13436" y="291105"/>
                        <a:pt x="17520" y="321144"/>
                        <a:pt x="21638" y="351149"/>
                      </a:cubicBezTo>
                      <a:cubicBezTo>
                        <a:pt x="22310" y="353964"/>
                        <a:pt x="20688" y="356819"/>
                        <a:pt x="17925" y="357683"/>
                      </a:cubicBezTo>
                      <a:cubicBezTo>
                        <a:pt x="15098" y="358443"/>
                        <a:pt x="12185" y="356788"/>
                        <a:pt x="11391" y="353970"/>
                      </a:cubicBezTo>
                      <a:close/>
                    </a:path>
                  </a:pathLst>
                </a:custGeom>
                <a:solidFill>
                  <a:srgbClr val="F2F2F2"/>
                </a:solidFill>
                <a:ln w="5710"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7420C01B-C1D2-471F-ADC4-F611811612F6}"/>
                    </a:ext>
                  </a:extLst>
                </p:cNvPr>
                <p:cNvSpPr/>
                <p:nvPr/>
              </p:nvSpPr>
              <p:spPr>
                <a:xfrm>
                  <a:off x="1919075" y="5361727"/>
                  <a:ext cx="244852" cy="125509"/>
                </a:xfrm>
                <a:custGeom>
                  <a:avLst/>
                  <a:gdLst>
                    <a:gd name="connsiteX0" fmla="*/ -253 w 244852"/>
                    <a:gd name="connsiteY0" fmla="*/ 88538 h 125509"/>
                    <a:gd name="connsiteX1" fmla="*/ 71094 w 244852"/>
                    <a:gd name="connsiteY1" fmla="*/ 125363 h 125509"/>
                    <a:gd name="connsiteX2" fmla="*/ 164427 w 244852"/>
                    <a:gd name="connsiteY2" fmla="*/ 74527 h 125509"/>
                    <a:gd name="connsiteX3" fmla="*/ 244599 w 244852"/>
                    <a:gd name="connsiteY3" fmla="*/ 3745 h 125509"/>
                    <a:gd name="connsiteX4" fmla="*/ 191541 w 244852"/>
                    <a:gd name="connsiteY4" fmla="*/ 1209 h 125509"/>
                    <a:gd name="connsiteX5" fmla="*/ 77874 w 244852"/>
                    <a:gd name="connsiteY5" fmla="*/ 9445 h 125509"/>
                    <a:gd name="connsiteX6" fmla="*/ 1369 w 244852"/>
                    <a:gd name="connsiteY6" fmla="*/ 87127 h 12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52" h="125509">
                      <a:moveTo>
                        <a:pt x="-253" y="88538"/>
                      </a:moveTo>
                      <a:cubicBezTo>
                        <a:pt x="15467" y="112430"/>
                        <a:pt x="42513" y="126389"/>
                        <a:pt x="71094" y="125363"/>
                      </a:cubicBezTo>
                      <a:cubicBezTo>
                        <a:pt x="107211" y="123649"/>
                        <a:pt x="137324" y="98442"/>
                        <a:pt x="164427" y="74527"/>
                      </a:cubicBezTo>
                      <a:lnTo>
                        <a:pt x="244599" y="3745"/>
                      </a:lnTo>
                      <a:lnTo>
                        <a:pt x="191541" y="1209"/>
                      </a:lnTo>
                      <a:cubicBezTo>
                        <a:pt x="153386" y="-619"/>
                        <a:pt x="114242" y="-2321"/>
                        <a:pt x="77874" y="9445"/>
                      </a:cubicBezTo>
                      <a:cubicBezTo>
                        <a:pt x="41507" y="21212"/>
                        <a:pt x="8012" y="49532"/>
                        <a:pt x="1369" y="87127"/>
                      </a:cubicBezTo>
                    </a:path>
                  </a:pathLst>
                </a:custGeom>
                <a:solidFill>
                  <a:srgbClr val="E6E6E6"/>
                </a:solidFill>
                <a:ln w="5710"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FBCE5D6D-AB9A-4E4D-A72F-243ED0E514C9}"/>
                    </a:ext>
                  </a:extLst>
                </p:cNvPr>
                <p:cNvSpPr/>
                <p:nvPr/>
              </p:nvSpPr>
              <p:spPr>
                <a:xfrm>
                  <a:off x="1843389" y="5404683"/>
                  <a:ext cx="221559" cy="171608"/>
                </a:xfrm>
                <a:custGeom>
                  <a:avLst/>
                  <a:gdLst>
                    <a:gd name="connsiteX0" fmla="*/ 441 w 221559"/>
                    <a:gd name="connsiteY0" fmla="*/ 164360 h 171608"/>
                    <a:gd name="connsiteX1" fmla="*/ 152863 w 221559"/>
                    <a:gd name="connsiteY1" fmla="*/ 7180 h 171608"/>
                    <a:gd name="connsiteX2" fmla="*/ 216973 w 221559"/>
                    <a:gd name="connsiteY2" fmla="*/ 560 h 171608"/>
                    <a:gd name="connsiteX3" fmla="*/ 215260 w 221559"/>
                    <a:gd name="connsiteY3" fmla="*/ 11053 h 171608"/>
                    <a:gd name="connsiteX4" fmla="*/ 112948 w 221559"/>
                    <a:gd name="connsiteY4" fmla="*/ 38122 h 171608"/>
                    <a:gd name="connsiteX5" fmla="*/ 42629 w 221559"/>
                    <a:gd name="connsiteY5" fmla="*/ 114010 h 171608"/>
                    <a:gd name="connsiteX6" fmla="*/ 10123 w 221559"/>
                    <a:gd name="connsiteY6" fmla="*/ 168690 h 171608"/>
                    <a:gd name="connsiteX7" fmla="*/ 441 w 221559"/>
                    <a:gd name="connsiteY7" fmla="*/ 164360 h 17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559" h="171608">
                      <a:moveTo>
                        <a:pt x="441" y="164360"/>
                      </a:moveTo>
                      <a:cubicBezTo>
                        <a:pt x="36426" y="100638"/>
                        <a:pt x="78226" y="29817"/>
                        <a:pt x="152863" y="7180"/>
                      </a:cubicBezTo>
                      <a:cubicBezTo>
                        <a:pt x="173616" y="908"/>
                        <a:pt x="195377" y="-1339"/>
                        <a:pt x="216973" y="560"/>
                      </a:cubicBezTo>
                      <a:cubicBezTo>
                        <a:pt x="223782" y="1132"/>
                        <a:pt x="222080" y="11641"/>
                        <a:pt x="215260" y="11053"/>
                      </a:cubicBezTo>
                      <a:cubicBezTo>
                        <a:pt x="179058" y="8048"/>
                        <a:pt x="142927" y="17607"/>
                        <a:pt x="112948" y="38122"/>
                      </a:cubicBezTo>
                      <a:cubicBezTo>
                        <a:pt x="84097" y="57759"/>
                        <a:pt x="61638" y="85057"/>
                        <a:pt x="42629" y="114010"/>
                      </a:cubicBezTo>
                      <a:cubicBezTo>
                        <a:pt x="30983" y="131717"/>
                        <a:pt x="20552" y="150229"/>
                        <a:pt x="10123" y="168690"/>
                      </a:cubicBezTo>
                      <a:cubicBezTo>
                        <a:pt x="6798" y="174585"/>
                        <a:pt x="-2912" y="170329"/>
                        <a:pt x="441" y="164360"/>
                      </a:cubicBezTo>
                      <a:close/>
                    </a:path>
                  </a:pathLst>
                </a:custGeom>
                <a:solidFill>
                  <a:srgbClr val="F2F2F2"/>
                </a:solidFill>
                <a:ln w="5710" cap="flat">
                  <a:noFill/>
                  <a:prstDash val="solid"/>
                  <a:miter/>
                </a:ln>
              </p:spPr>
              <p:txBody>
                <a:bodyPr rtlCol="0" anchor="ctr"/>
                <a:lstStyle/>
                <a:p>
                  <a:endParaRPr lang="zh-CN" altLang="en-US"/>
                </a:p>
              </p:txBody>
            </p:sp>
          </p:grpSp>
          <p:sp>
            <p:nvSpPr>
              <p:cNvPr id="19" name="任意多边形: 形状 18">
                <a:extLst>
                  <a:ext uri="{FF2B5EF4-FFF2-40B4-BE49-F238E27FC236}">
                    <a16:creationId xmlns:a16="http://schemas.microsoft.com/office/drawing/2014/main" id="{E96FED96-ADE7-460E-B799-8607F55CA5B8}"/>
                  </a:ext>
                </a:extLst>
              </p:cNvPr>
              <p:cNvSpPr/>
              <p:nvPr/>
            </p:nvSpPr>
            <p:spPr>
              <a:xfrm>
                <a:off x="4839289" y="3947449"/>
                <a:ext cx="225186" cy="241081"/>
              </a:xfrm>
              <a:custGeom>
                <a:avLst/>
                <a:gdLst>
                  <a:gd name="connsiteX0" fmla="*/ 1267 w 225186"/>
                  <a:gd name="connsiteY0" fmla="*/ 175125 h 241081"/>
                  <a:gd name="connsiteX1" fmla="*/ 65002 w 225186"/>
                  <a:gd name="connsiteY1" fmla="*/ 135726 h 241081"/>
                  <a:gd name="connsiteX2" fmla="*/ 73871 w 225186"/>
                  <a:gd name="connsiteY2" fmla="*/ 138666 h 241081"/>
                  <a:gd name="connsiteX3" fmla="*/ 201149 w 225186"/>
                  <a:gd name="connsiteY3" fmla="*/ -94 h 241081"/>
                  <a:gd name="connsiteX4" fmla="*/ 224933 w 225186"/>
                  <a:gd name="connsiteY4" fmla="*/ 94815 h 241081"/>
                  <a:gd name="connsiteX5" fmla="*/ 100414 w 225186"/>
                  <a:gd name="connsiteY5" fmla="*/ 212029 h 241081"/>
                  <a:gd name="connsiteX6" fmla="*/ 28699 w 225186"/>
                  <a:gd name="connsiteY6" fmla="*/ 235100 h 241081"/>
                  <a:gd name="connsiteX7" fmla="*/ 1261 w 225186"/>
                  <a:gd name="connsiteY7" fmla="*/ 175119 h 24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186" h="241081">
                    <a:moveTo>
                      <a:pt x="1267" y="175125"/>
                    </a:moveTo>
                    <a:cubicBezTo>
                      <a:pt x="7987" y="146645"/>
                      <a:pt x="36523" y="129006"/>
                      <a:pt x="65002" y="135726"/>
                    </a:cubicBezTo>
                    <a:cubicBezTo>
                      <a:pt x="68039" y="136443"/>
                      <a:pt x="71007" y="137427"/>
                      <a:pt x="73871" y="138666"/>
                    </a:cubicBezTo>
                    <a:lnTo>
                      <a:pt x="201149" y="-94"/>
                    </a:lnTo>
                    <a:lnTo>
                      <a:pt x="224933" y="94815"/>
                    </a:lnTo>
                    <a:lnTo>
                      <a:pt x="100414" y="212029"/>
                    </a:lnTo>
                    <a:cubicBezTo>
                      <a:pt x="86981" y="238203"/>
                      <a:pt x="54874" y="248532"/>
                      <a:pt x="28699" y="235100"/>
                    </a:cubicBezTo>
                    <a:cubicBezTo>
                      <a:pt x="6786" y="223854"/>
                      <a:pt x="-4560" y="199052"/>
                      <a:pt x="1261" y="175119"/>
                    </a:cubicBezTo>
                    <a:close/>
                  </a:path>
                </a:pathLst>
              </a:custGeom>
              <a:solidFill>
                <a:srgbClr val="FEB8B8"/>
              </a:solidFill>
              <a:ln w="5710"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56FE9676-CDAD-4957-A245-68984A4D24AF}"/>
                  </a:ext>
                </a:extLst>
              </p:cNvPr>
              <p:cNvSpPr/>
              <p:nvPr/>
            </p:nvSpPr>
            <p:spPr>
              <a:xfrm>
                <a:off x="4999411" y="5206906"/>
                <a:ext cx="114809" cy="299971"/>
              </a:xfrm>
              <a:custGeom>
                <a:avLst/>
                <a:gdLst>
                  <a:gd name="connsiteX0" fmla="*/ 114505 w 114809"/>
                  <a:gd name="connsiteY0" fmla="*/ 299878 h 299971"/>
                  <a:gd name="connsiteX1" fmla="*/ 36748 w 114809"/>
                  <a:gd name="connsiteY1" fmla="*/ 299878 h 299971"/>
                  <a:gd name="connsiteX2" fmla="*/ -253 w 114809"/>
                  <a:gd name="connsiteY2" fmla="*/ -94 h 299971"/>
                  <a:gd name="connsiteX3" fmla="*/ 114556 w 114809"/>
                  <a:gd name="connsiteY3" fmla="*/ -94 h 299971"/>
                </a:gdLst>
                <a:ahLst/>
                <a:cxnLst>
                  <a:cxn ang="0">
                    <a:pos x="connsiteX0" y="connsiteY0"/>
                  </a:cxn>
                  <a:cxn ang="0">
                    <a:pos x="connsiteX1" y="connsiteY1"/>
                  </a:cxn>
                  <a:cxn ang="0">
                    <a:pos x="connsiteX2" y="connsiteY2"/>
                  </a:cxn>
                  <a:cxn ang="0">
                    <a:pos x="connsiteX3" y="connsiteY3"/>
                  </a:cxn>
                </a:cxnLst>
                <a:rect l="l" t="t" r="r" b="b"/>
                <a:pathLst>
                  <a:path w="114809" h="299971">
                    <a:moveTo>
                      <a:pt x="114505" y="299878"/>
                    </a:moveTo>
                    <a:lnTo>
                      <a:pt x="36748" y="299878"/>
                    </a:lnTo>
                    <a:lnTo>
                      <a:pt x="-253" y="-94"/>
                    </a:lnTo>
                    <a:lnTo>
                      <a:pt x="114556" y="-94"/>
                    </a:lnTo>
                    <a:close/>
                  </a:path>
                </a:pathLst>
              </a:custGeom>
              <a:solidFill>
                <a:srgbClr val="FEB8B8"/>
              </a:solidFill>
              <a:ln w="5710"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9B6C8592-012D-4A35-938A-F8C1A3AEA3B6}"/>
                  </a:ext>
                </a:extLst>
              </p:cNvPr>
              <p:cNvSpPr/>
              <p:nvPr/>
            </p:nvSpPr>
            <p:spPr>
              <a:xfrm>
                <a:off x="4883237" y="5481483"/>
                <a:ext cx="250769" cy="100775"/>
              </a:xfrm>
              <a:custGeom>
                <a:avLst/>
                <a:gdLst>
                  <a:gd name="connsiteX0" fmla="*/ 250517 w 250769"/>
                  <a:gd name="connsiteY0" fmla="*/ -94 h 100775"/>
                  <a:gd name="connsiteX1" fmla="*/ 97352 w 250769"/>
                  <a:gd name="connsiteY1" fmla="*/ -94 h 100775"/>
                  <a:gd name="connsiteX2" fmla="*/ -253 w 250769"/>
                  <a:gd name="connsiteY2" fmla="*/ 97505 h 100775"/>
                  <a:gd name="connsiteX3" fmla="*/ -253 w 250769"/>
                  <a:gd name="connsiteY3" fmla="*/ 100681 h 100775"/>
                  <a:gd name="connsiteX4" fmla="*/ 250499 w 250769"/>
                  <a:gd name="connsiteY4" fmla="*/ 100681 h 10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69" h="100775">
                    <a:moveTo>
                      <a:pt x="250517" y="-94"/>
                    </a:moveTo>
                    <a:lnTo>
                      <a:pt x="97352" y="-94"/>
                    </a:lnTo>
                    <a:cubicBezTo>
                      <a:pt x="43450" y="-91"/>
                      <a:pt x="-247" y="43604"/>
                      <a:pt x="-253" y="97505"/>
                    </a:cubicBezTo>
                    <a:lnTo>
                      <a:pt x="-253" y="100681"/>
                    </a:lnTo>
                    <a:lnTo>
                      <a:pt x="250499" y="100681"/>
                    </a:lnTo>
                    <a:close/>
                  </a:path>
                </a:pathLst>
              </a:custGeom>
              <a:solidFill>
                <a:srgbClr val="2F2E41"/>
              </a:solidFill>
              <a:ln w="5710"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DF6F90B6-04BB-45C9-A2C9-D0298F497C3B}"/>
                  </a:ext>
                </a:extLst>
              </p:cNvPr>
              <p:cNvSpPr/>
              <p:nvPr/>
            </p:nvSpPr>
            <p:spPr>
              <a:xfrm>
                <a:off x="5347026" y="5149392"/>
                <a:ext cx="213750" cy="308043"/>
              </a:xfrm>
              <a:custGeom>
                <a:avLst/>
                <a:gdLst>
                  <a:gd name="connsiteX0" fmla="*/ 213498 w 213750"/>
                  <a:gd name="connsiteY0" fmla="*/ 280349 h 308043"/>
                  <a:gd name="connsiteX1" fmla="*/ 140791 w 213750"/>
                  <a:gd name="connsiteY1" fmla="*/ 307949 h 308043"/>
                  <a:gd name="connsiteX2" fmla="*/ -253 w 213750"/>
                  <a:gd name="connsiteY2" fmla="*/ 40632 h 308043"/>
                  <a:gd name="connsiteX3" fmla="*/ 107056 w 213750"/>
                  <a:gd name="connsiteY3" fmla="*/ -94 h 308043"/>
                </a:gdLst>
                <a:ahLst/>
                <a:cxnLst>
                  <a:cxn ang="0">
                    <a:pos x="connsiteX0" y="connsiteY0"/>
                  </a:cxn>
                  <a:cxn ang="0">
                    <a:pos x="connsiteX1" y="connsiteY1"/>
                  </a:cxn>
                  <a:cxn ang="0">
                    <a:pos x="connsiteX2" y="connsiteY2"/>
                  </a:cxn>
                  <a:cxn ang="0">
                    <a:pos x="connsiteX3" y="connsiteY3"/>
                  </a:cxn>
                </a:cxnLst>
                <a:rect l="l" t="t" r="r" b="b"/>
                <a:pathLst>
                  <a:path w="213750" h="308043">
                    <a:moveTo>
                      <a:pt x="213498" y="280349"/>
                    </a:moveTo>
                    <a:lnTo>
                      <a:pt x="140791" y="307949"/>
                    </a:lnTo>
                    <a:lnTo>
                      <a:pt x="-253" y="40632"/>
                    </a:lnTo>
                    <a:lnTo>
                      <a:pt x="107056" y="-94"/>
                    </a:lnTo>
                    <a:close/>
                  </a:path>
                </a:pathLst>
              </a:custGeom>
              <a:solidFill>
                <a:srgbClr val="FEB8B8"/>
              </a:solidFill>
              <a:ln w="5710"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50A236EA-ECC6-4A53-BF45-6A2A9FA87F7F}"/>
                  </a:ext>
                </a:extLst>
              </p:cNvPr>
              <p:cNvSpPr/>
              <p:nvPr/>
            </p:nvSpPr>
            <p:spPr>
              <a:xfrm>
                <a:off x="5364142" y="5399054"/>
                <a:ext cx="241963" cy="183197"/>
              </a:xfrm>
              <a:custGeom>
                <a:avLst/>
                <a:gdLst>
                  <a:gd name="connsiteX0" fmla="*/ 205926 w 241963"/>
                  <a:gd name="connsiteY0" fmla="*/ -94 h 183197"/>
                  <a:gd name="connsiteX1" fmla="*/ 62734 w 241963"/>
                  <a:gd name="connsiteY1" fmla="*/ 54255 h 183197"/>
                  <a:gd name="connsiteX2" fmla="*/ 62734 w 241963"/>
                  <a:gd name="connsiteY2" fmla="*/ 54255 h 183197"/>
                  <a:gd name="connsiteX3" fmla="*/ 6123 w 241963"/>
                  <a:gd name="connsiteY3" fmla="*/ 180140 h 183197"/>
                  <a:gd name="connsiteX4" fmla="*/ 7266 w 241963"/>
                  <a:gd name="connsiteY4" fmla="*/ 183104 h 183197"/>
                  <a:gd name="connsiteX5" fmla="*/ 241711 w 241963"/>
                  <a:gd name="connsiteY5" fmla="*/ 94124 h 18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963" h="183197">
                    <a:moveTo>
                      <a:pt x="205926" y="-94"/>
                    </a:moveTo>
                    <a:lnTo>
                      <a:pt x="62734" y="54255"/>
                    </a:lnTo>
                    <a:lnTo>
                      <a:pt x="62734" y="54255"/>
                    </a:lnTo>
                    <a:cubicBezTo>
                      <a:pt x="12343" y="73389"/>
                      <a:pt x="-13000" y="129745"/>
                      <a:pt x="6123" y="180140"/>
                    </a:cubicBezTo>
                    <a:lnTo>
                      <a:pt x="7266" y="183104"/>
                    </a:lnTo>
                    <a:lnTo>
                      <a:pt x="241711" y="94124"/>
                    </a:lnTo>
                    <a:close/>
                  </a:path>
                </a:pathLst>
              </a:custGeom>
              <a:solidFill>
                <a:srgbClr val="2F2E41"/>
              </a:solidFill>
              <a:ln w="5710"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99DF025C-FAE4-462B-82B0-4F87BCFBEE30}"/>
                  </a:ext>
                </a:extLst>
              </p:cNvPr>
              <p:cNvSpPr/>
              <p:nvPr/>
            </p:nvSpPr>
            <p:spPr>
              <a:xfrm>
                <a:off x="5157465" y="4509100"/>
                <a:ext cx="375026" cy="883736"/>
              </a:xfrm>
              <a:custGeom>
                <a:avLst/>
                <a:gdLst>
                  <a:gd name="connsiteX0" fmla="*/ 147057 w 375026"/>
                  <a:gd name="connsiteY0" fmla="*/ -94 h 883736"/>
                  <a:gd name="connsiteX1" fmla="*/ 211504 w 375026"/>
                  <a:gd name="connsiteY1" fmla="*/ 346699 h 883736"/>
                  <a:gd name="connsiteX2" fmla="*/ 374156 w 375026"/>
                  <a:gd name="connsiteY2" fmla="*/ 846930 h 883736"/>
                  <a:gd name="connsiteX3" fmla="*/ 202297 w 375026"/>
                  <a:gd name="connsiteY3" fmla="*/ 874552 h 883736"/>
                  <a:gd name="connsiteX4" fmla="*/ -253 w 375026"/>
                  <a:gd name="connsiteY4" fmla="*/ 432629 h 883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026" h="883736">
                    <a:moveTo>
                      <a:pt x="147057" y="-94"/>
                    </a:moveTo>
                    <a:lnTo>
                      <a:pt x="211504" y="346699"/>
                    </a:lnTo>
                    <a:cubicBezTo>
                      <a:pt x="211504" y="346699"/>
                      <a:pt x="386431" y="834655"/>
                      <a:pt x="374156" y="846930"/>
                    </a:cubicBezTo>
                    <a:cubicBezTo>
                      <a:pt x="361882" y="859205"/>
                      <a:pt x="193089" y="902170"/>
                      <a:pt x="202297" y="874552"/>
                    </a:cubicBezTo>
                    <a:cubicBezTo>
                      <a:pt x="211504" y="846936"/>
                      <a:pt x="-253" y="432629"/>
                      <a:pt x="-253" y="432629"/>
                    </a:cubicBezTo>
                    <a:close/>
                  </a:path>
                </a:pathLst>
              </a:custGeom>
              <a:solidFill>
                <a:srgbClr val="2F2E41"/>
              </a:solidFill>
              <a:ln w="5710"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A51E2DD4-32CB-4BA3-AADB-C253E6B4B7BF}"/>
                  </a:ext>
                </a:extLst>
              </p:cNvPr>
              <p:cNvSpPr/>
              <p:nvPr/>
            </p:nvSpPr>
            <p:spPr>
              <a:xfrm>
                <a:off x="4928831" y="3878906"/>
                <a:ext cx="151826" cy="237820"/>
              </a:xfrm>
              <a:custGeom>
                <a:avLst/>
                <a:gdLst>
                  <a:gd name="connsiteX0" fmla="*/ 114337 w 151826"/>
                  <a:gd name="connsiteY0" fmla="*/ -94 h 237820"/>
                  <a:gd name="connsiteX1" fmla="*/ 1288 w 151826"/>
                  <a:gd name="connsiteY1" fmla="*/ 179260 h 237820"/>
                  <a:gd name="connsiteX2" fmla="*/ 84379 w 151826"/>
                  <a:gd name="connsiteY2" fmla="*/ 237727 h 237820"/>
                  <a:gd name="connsiteX3" fmla="*/ 151574 w 151826"/>
                  <a:gd name="connsiteY3" fmla="*/ 53324 h 237820"/>
                </a:gdLst>
                <a:ahLst/>
                <a:cxnLst>
                  <a:cxn ang="0">
                    <a:pos x="connsiteX0" y="connsiteY0"/>
                  </a:cxn>
                  <a:cxn ang="0">
                    <a:pos x="connsiteX1" y="connsiteY1"/>
                  </a:cxn>
                  <a:cxn ang="0">
                    <a:pos x="connsiteX2" y="connsiteY2"/>
                  </a:cxn>
                  <a:cxn ang="0">
                    <a:pos x="connsiteX3" y="connsiteY3"/>
                  </a:cxn>
                </a:cxnLst>
                <a:rect l="l" t="t" r="r" b="b"/>
                <a:pathLst>
                  <a:path w="151826" h="237820">
                    <a:moveTo>
                      <a:pt x="114337" y="-94"/>
                    </a:moveTo>
                    <a:cubicBezTo>
                      <a:pt x="114337" y="-94"/>
                      <a:pt x="-15762" y="169972"/>
                      <a:pt x="1288" y="179260"/>
                    </a:cubicBezTo>
                    <a:cubicBezTo>
                      <a:pt x="18338" y="188547"/>
                      <a:pt x="84379" y="237727"/>
                      <a:pt x="84379" y="237727"/>
                    </a:cubicBezTo>
                    <a:lnTo>
                      <a:pt x="151574" y="53324"/>
                    </a:lnTo>
                    <a:close/>
                  </a:path>
                </a:pathLst>
              </a:custGeom>
              <a:solidFill>
                <a:srgbClr val="E4E4E4"/>
              </a:solidFill>
              <a:ln w="5710"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D65CE88C-DF71-4B90-83B8-20C2E40B261F}"/>
                  </a:ext>
                </a:extLst>
              </p:cNvPr>
              <p:cNvSpPr/>
              <p:nvPr/>
            </p:nvSpPr>
            <p:spPr>
              <a:xfrm>
                <a:off x="4973868" y="4049079"/>
                <a:ext cx="463062" cy="1362421"/>
              </a:xfrm>
              <a:custGeom>
                <a:avLst/>
                <a:gdLst>
                  <a:gd name="connsiteX0" fmla="*/ 32967 w 463062"/>
                  <a:gd name="connsiteY0" fmla="*/ 1388 h 1362421"/>
                  <a:gd name="connsiteX1" fmla="*/ 20692 w 463062"/>
                  <a:gd name="connsiteY1" fmla="*/ 194730 h 1362421"/>
                  <a:gd name="connsiteX2" fmla="*/ 17625 w 463062"/>
                  <a:gd name="connsiteY2" fmla="*/ 1201333 h 1362421"/>
                  <a:gd name="connsiteX3" fmla="*/ 2283 w 463062"/>
                  <a:gd name="connsiteY3" fmla="*/ 1293397 h 1362421"/>
                  <a:gd name="connsiteX4" fmla="*/ 155727 w 463062"/>
                  <a:gd name="connsiteY4" fmla="*/ 1357845 h 1362421"/>
                  <a:gd name="connsiteX5" fmla="*/ 309183 w 463062"/>
                  <a:gd name="connsiteY5" fmla="*/ 553792 h 1362421"/>
                  <a:gd name="connsiteX6" fmla="*/ 456493 w 463062"/>
                  <a:gd name="connsiteY6" fmla="*/ 35151 h 1362421"/>
                  <a:gd name="connsiteX7" fmla="*/ 32967 w 463062"/>
                  <a:gd name="connsiteY7" fmla="*/ 1388 h 1362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062" h="1362421">
                    <a:moveTo>
                      <a:pt x="32967" y="1388"/>
                    </a:moveTo>
                    <a:cubicBezTo>
                      <a:pt x="32967" y="1388"/>
                      <a:pt x="11484" y="160973"/>
                      <a:pt x="20692" y="194730"/>
                    </a:cubicBezTo>
                    <a:cubicBezTo>
                      <a:pt x="29899" y="228488"/>
                      <a:pt x="23759" y="1185990"/>
                      <a:pt x="17625" y="1201333"/>
                    </a:cubicBezTo>
                    <a:cubicBezTo>
                      <a:pt x="11490" y="1216675"/>
                      <a:pt x="-6936" y="1268847"/>
                      <a:pt x="2283" y="1293397"/>
                    </a:cubicBezTo>
                    <a:cubicBezTo>
                      <a:pt x="11501" y="1317947"/>
                      <a:pt x="137312" y="1379327"/>
                      <a:pt x="155727" y="1357845"/>
                    </a:cubicBezTo>
                    <a:cubicBezTo>
                      <a:pt x="174142" y="1336362"/>
                      <a:pt x="309183" y="553792"/>
                      <a:pt x="309183" y="553792"/>
                    </a:cubicBezTo>
                    <a:cubicBezTo>
                      <a:pt x="309183" y="553792"/>
                      <a:pt x="499458" y="81178"/>
                      <a:pt x="456493" y="35151"/>
                    </a:cubicBezTo>
                    <a:cubicBezTo>
                      <a:pt x="413528" y="-10875"/>
                      <a:pt x="32967" y="1388"/>
                      <a:pt x="32967" y="1388"/>
                    </a:cubicBezTo>
                    <a:close/>
                  </a:path>
                </a:pathLst>
              </a:custGeom>
              <a:solidFill>
                <a:srgbClr val="2F2E41"/>
              </a:solidFill>
              <a:ln w="5710"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C8162790-CC43-42F5-8007-C5450B19B7B2}"/>
                  </a:ext>
                </a:extLst>
              </p:cNvPr>
              <p:cNvSpPr/>
              <p:nvPr/>
            </p:nvSpPr>
            <p:spPr>
              <a:xfrm>
                <a:off x="5132810" y="2724180"/>
                <a:ext cx="300754" cy="300754"/>
              </a:xfrm>
              <a:custGeom>
                <a:avLst/>
                <a:gdLst>
                  <a:gd name="connsiteX0" fmla="*/ 300754 w 300754"/>
                  <a:gd name="connsiteY0" fmla="*/ 150377 h 300754"/>
                  <a:gd name="connsiteX1" fmla="*/ 150377 w 300754"/>
                  <a:gd name="connsiteY1" fmla="*/ 300754 h 300754"/>
                  <a:gd name="connsiteX2" fmla="*/ 0 w 300754"/>
                  <a:gd name="connsiteY2" fmla="*/ 150377 h 300754"/>
                  <a:gd name="connsiteX3" fmla="*/ 150377 w 300754"/>
                  <a:gd name="connsiteY3" fmla="*/ 0 h 300754"/>
                  <a:gd name="connsiteX4" fmla="*/ 300754 w 300754"/>
                  <a:gd name="connsiteY4" fmla="*/ 150377 h 300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754" h="300754">
                    <a:moveTo>
                      <a:pt x="300754" y="150377"/>
                    </a:moveTo>
                    <a:cubicBezTo>
                      <a:pt x="300754" y="233428"/>
                      <a:pt x="233428" y="300754"/>
                      <a:pt x="150377" y="300754"/>
                    </a:cubicBezTo>
                    <a:cubicBezTo>
                      <a:pt x="67326" y="300754"/>
                      <a:pt x="0" y="233428"/>
                      <a:pt x="0" y="150377"/>
                    </a:cubicBezTo>
                    <a:cubicBezTo>
                      <a:pt x="0" y="67326"/>
                      <a:pt x="67326" y="0"/>
                      <a:pt x="150377" y="0"/>
                    </a:cubicBezTo>
                    <a:cubicBezTo>
                      <a:pt x="233428" y="0"/>
                      <a:pt x="300754" y="67326"/>
                      <a:pt x="300754" y="150377"/>
                    </a:cubicBezTo>
                    <a:close/>
                  </a:path>
                </a:pathLst>
              </a:custGeom>
              <a:solidFill>
                <a:srgbClr val="FEB8B8"/>
              </a:solidFill>
              <a:ln w="5710"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5456549B-4C95-4BD4-9DA6-E743934EDA42}"/>
                  </a:ext>
                </a:extLst>
              </p:cNvPr>
              <p:cNvSpPr/>
              <p:nvPr/>
            </p:nvSpPr>
            <p:spPr>
              <a:xfrm>
                <a:off x="4987166" y="3067537"/>
                <a:ext cx="493614" cy="1061618"/>
              </a:xfrm>
              <a:custGeom>
                <a:avLst/>
                <a:gdLst>
                  <a:gd name="connsiteX0" fmla="*/ 138635 w 493614"/>
                  <a:gd name="connsiteY0" fmla="*/ 146788 h 1061618"/>
                  <a:gd name="connsiteX1" fmla="*/ 172907 w 493614"/>
                  <a:gd name="connsiteY1" fmla="*/ 83729 h 1061618"/>
                  <a:gd name="connsiteX2" fmla="*/ 200324 w 493614"/>
                  <a:gd name="connsiteY2" fmla="*/ -94 h 1061618"/>
                  <a:gd name="connsiteX3" fmla="*/ 361451 w 493614"/>
                  <a:gd name="connsiteY3" fmla="*/ -94 h 1061618"/>
                  <a:gd name="connsiteX4" fmla="*/ 406353 w 493614"/>
                  <a:gd name="connsiteY4" fmla="*/ 70363 h 1061618"/>
                  <a:gd name="connsiteX5" fmla="*/ 492254 w 493614"/>
                  <a:gd name="connsiteY5" fmla="*/ 163530 h 1061618"/>
                  <a:gd name="connsiteX6" fmla="*/ 458496 w 493614"/>
                  <a:gd name="connsiteY6" fmla="*/ 1044304 h 1061618"/>
                  <a:gd name="connsiteX7" fmla="*/ 367472 w 493614"/>
                  <a:gd name="connsiteY7" fmla="*/ 1060138 h 1061618"/>
                  <a:gd name="connsiteX8" fmla="*/ 202917 w 493614"/>
                  <a:gd name="connsiteY8" fmla="*/ 1060475 h 1061618"/>
                  <a:gd name="connsiteX9" fmla="*/ 4297 w 493614"/>
                  <a:gd name="connsiteY9" fmla="*/ 1050439 h 1061618"/>
                  <a:gd name="connsiteX10" fmla="*/ 138635 w 493614"/>
                  <a:gd name="connsiteY10" fmla="*/ 146788 h 106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3614" h="1061618">
                    <a:moveTo>
                      <a:pt x="138635" y="146788"/>
                    </a:moveTo>
                    <a:cubicBezTo>
                      <a:pt x="142428" y="122439"/>
                      <a:pt x="154538" y="100156"/>
                      <a:pt x="172907" y="83729"/>
                    </a:cubicBezTo>
                    <a:lnTo>
                      <a:pt x="200324" y="-94"/>
                    </a:lnTo>
                    <a:lnTo>
                      <a:pt x="361451" y="-94"/>
                    </a:lnTo>
                    <a:lnTo>
                      <a:pt x="406353" y="70363"/>
                    </a:lnTo>
                    <a:cubicBezTo>
                      <a:pt x="454904" y="91274"/>
                      <a:pt x="490889" y="124437"/>
                      <a:pt x="492254" y="163530"/>
                    </a:cubicBezTo>
                    <a:cubicBezTo>
                      <a:pt x="499679" y="189490"/>
                      <a:pt x="467692" y="1013620"/>
                      <a:pt x="458496" y="1044304"/>
                    </a:cubicBezTo>
                    <a:cubicBezTo>
                      <a:pt x="455794" y="1053238"/>
                      <a:pt x="419084" y="1058013"/>
                      <a:pt x="367472" y="1060138"/>
                    </a:cubicBezTo>
                    <a:cubicBezTo>
                      <a:pt x="320148" y="1062068"/>
                      <a:pt x="260339" y="1061794"/>
                      <a:pt x="202917" y="1060475"/>
                    </a:cubicBezTo>
                    <a:cubicBezTo>
                      <a:pt x="107843" y="1058264"/>
                      <a:pt x="19211" y="1053169"/>
                      <a:pt x="4297" y="1050439"/>
                    </a:cubicBezTo>
                    <a:cubicBezTo>
                      <a:pt x="-29431" y="1044310"/>
                      <a:pt x="135294" y="166151"/>
                      <a:pt x="138635" y="146788"/>
                    </a:cubicBezTo>
                    <a:close/>
                  </a:path>
                </a:pathLst>
              </a:custGeom>
              <a:solidFill>
                <a:srgbClr val="E4E4E4"/>
              </a:solidFill>
              <a:ln w="5710"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973056FE-8F1C-4274-B24A-C4BFC70A281E}"/>
                  </a:ext>
                </a:extLst>
              </p:cNvPr>
              <p:cNvSpPr/>
              <p:nvPr/>
            </p:nvSpPr>
            <p:spPr>
              <a:xfrm>
                <a:off x="5186259" y="4060739"/>
                <a:ext cx="181609" cy="255109"/>
              </a:xfrm>
              <a:custGeom>
                <a:avLst/>
                <a:gdLst>
                  <a:gd name="connsiteX0" fmla="*/ 81998 w 181609"/>
                  <a:gd name="connsiteY0" fmla="*/ 246444 h 255109"/>
                  <a:gd name="connsiteX1" fmla="*/ 98131 w 181609"/>
                  <a:gd name="connsiteY1" fmla="*/ 173271 h 255109"/>
                  <a:gd name="connsiteX2" fmla="*/ 92428 w 181609"/>
                  <a:gd name="connsiteY2" fmla="*/ 165872 h 255109"/>
                  <a:gd name="connsiteX3" fmla="*/ 181356 w 181609"/>
                  <a:gd name="connsiteY3" fmla="*/ -94 h 255109"/>
                  <a:gd name="connsiteX4" fmla="*/ 83917 w 181609"/>
                  <a:gd name="connsiteY4" fmla="*/ 8806 h 255109"/>
                  <a:gd name="connsiteX5" fmla="*/ 14415 w 181609"/>
                  <a:gd name="connsiteY5" fmla="*/ 165037 h 255109"/>
                  <a:gd name="connsiteX6" fmla="*/ 16307 w 181609"/>
                  <a:gd name="connsiteY6" fmla="*/ 240348 h 255109"/>
                  <a:gd name="connsiteX7" fmla="*/ 82004 w 181609"/>
                  <a:gd name="connsiteY7" fmla="*/ 246438 h 25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609" h="255109">
                    <a:moveTo>
                      <a:pt x="81998" y="246444"/>
                    </a:moveTo>
                    <a:cubicBezTo>
                      <a:pt x="106659" y="230693"/>
                      <a:pt x="113882" y="197932"/>
                      <a:pt x="98131" y="173271"/>
                    </a:cubicBezTo>
                    <a:cubicBezTo>
                      <a:pt x="96452" y="170641"/>
                      <a:pt x="94543" y="168165"/>
                      <a:pt x="92428" y="165872"/>
                    </a:cubicBezTo>
                    <a:lnTo>
                      <a:pt x="181356" y="-94"/>
                    </a:lnTo>
                    <a:lnTo>
                      <a:pt x="83917" y="8806"/>
                    </a:lnTo>
                    <a:lnTo>
                      <a:pt x="14415" y="165037"/>
                    </a:lnTo>
                    <a:cubicBezTo>
                      <a:pt x="-5859" y="186356"/>
                      <a:pt x="-5011" y="220074"/>
                      <a:pt x="16307" y="240348"/>
                    </a:cubicBezTo>
                    <a:cubicBezTo>
                      <a:pt x="34162" y="257327"/>
                      <a:pt x="61332" y="259846"/>
                      <a:pt x="82004" y="246438"/>
                    </a:cubicBezTo>
                    <a:close/>
                  </a:path>
                </a:pathLst>
              </a:custGeom>
              <a:solidFill>
                <a:srgbClr val="FEB8B8"/>
              </a:solidFill>
              <a:ln w="5710"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47B5BB91-22D7-40F5-BC7D-06D4FC5FBB48}"/>
                  </a:ext>
                </a:extLst>
              </p:cNvPr>
              <p:cNvSpPr/>
              <p:nvPr/>
            </p:nvSpPr>
            <p:spPr>
              <a:xfrm>
                <a:off x="5182724" y="3120027"/>
                <a:ext cx="332338" cy="1091271"/>
              </a:xfrm>
              <a:custGeom>
                <a:avLst/>
                <a:gdLst>
                  <a:gd name="connsiteX0" fmla="*/ 100315 w 332338"/>
                  <a:gd name="connsiteY0" fmla="*/ 3632 h 1091271"/>
                  <a:gd name="connsiteX1" fmla="*/ 11318 w 332338"/>
                  <a:gd name="connsiteY1" fmla="*/ 209261 h 1091271"/>
                  <a:gd name="connsiteX2" fmla="*/ 121798 w 332338"/>
                  <a:gd name="connsiteY2" fmla="*/ 531498 h 1091271"/>
                  <a:gd name="connsiteX3" fmla="*/ 48143 w 332338"/>
                  <a:gd name="connsiteY3" fmla="*/ 942754 h 1091271"/>
                  <a:gd name="connsiteX4" fmla="*/ 20520 w 332338"/>
                  <a:gd name="connsiteY4" fmla="*/ 1056307 h 1091271"/>
                  <a:gd name="connsiteX5" fmla="*/ 164757 w 332338"/>
                  <a:gd name="connsiteY5" fmla="*/ 1086997 h 1091271"/>
                  <a:gd name="connsiteX6" fmla="*/ 198514 w 332338"/>
                  <a:gd name="connsiteY6" fmla="*/ 982652 h 1091271"/>
                  <a:gd name="connsiteX7" fmla="*/ 330459 w 332338"/>
                  <a:gd name="connsiteY7" fmla="*/ 553003 h 1091271"/>
                  <a:gd name="connsiteX8" fmla="*/ 299684 w 332338"/>
                  <a:gd name="connsiteY8" fmla="*/ 182078 h 1091271"/>
                  <a:gd name="connsiteX9" fmla="*/ 198120 w 332338"/>
                  <a:gd name="connsiteY9" fmla="*/ 18061 h 1091271"/>
                  <a:gd name="connsiteX10" fmla="*/ 100315 w 332338"/>
                  <a:gd name="connsiteY10" fmla="*/ 3632 h 109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2338" h="1091271">
                    <a:moveTo>
                      <a:pt x="100315" y="3632"/>
                    </a:moveTo>
                    <a:cubicBezTo>
                      <a:pt x="100315" y="3632"/>
                      <a:pt x="-40854" y="61939"/>
                      <a:pt x="11318" y="209261"/>
                    </a:cubicBezTo>
                    <a:cubicBezTo>
                      <a:pt x="63491" y="356582"/>
                      <a:pt x="121798" y="531498"/>
                      <a:pt x="121798" y="531498"/>
                    </a:cubicBezTo>
                    <a:cubicBezTo>
                      <a:pt x="121798" y="531498"/>
                      <a:pt x="48143" y="927389"/>
                      <a:pt x="48143" y="942754"/>
                    </a:cubicBezTo>
                    <a:cubicBezTo>
                      <a:pt x="48143" y="958119"/>
                      <a:pt x="2110" y="1040959"/>
                      <a:pt x="20520" y="1056307"/>
                    </a:cubicBezTo>
                    <a:cubicBezTo>
                      <a:pt x="38930" y="1071655"/>
                      <a:pt x="161690" y="1102339"/>
                      <a:pt x="164757" y="1086997"/>
                    </a:cubicBezTo>
                    <a:cubicBezTo>
                      <a:pt x="174163" y="1051645"/>
                      <a:pt x="185431" y="1016814"/>
                      <a:pt x="198514" y="982652"/>
                    </a:cubicBezTo>
                    <a:cubicBezTo>
                      <a:pt x="204655" y="970377"/>
                      <a:pt x="348892" y="586760"/>
                      <a:pt x="330459" y="553003"/>
                    </a:cubicBezTo>
                    <a:cubicBezTo>
                      <a:pt x="316911" y="528162"/>
                      <a:pt x="305018" y="300537"/>
                      <a:pt x="299684" y="182078"/>
                    </a:cubicBezTo>
                    <a:cubicBezTo>
                      <a:pt x="297175" y="113304"/>
                      <a:pt x="258568" y="50957"/>
                      <a:pt x="198120" y="18061"/>
                    </a:cubicBezTo>
                    <a:cubicBezTo>
                      <a:pt x="169538" y="2856"/>
                      <a:pt x="136226" y="-5347"/>
                      <a:pt x="100315" y="3632"/>
                    </a:cubicBezTo>
                    <a:close/>
                  </a:path>
                </a:pathLst>
              </a:custGeom>
              <a:solidFill>
                <a:srgbClr val="E4E4E4"/>
              </a:solidFill>
              <a:ln w="5710"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0FA312BE-FC1A-48B1-9CF4-94F39C13BF07}"/>
                  </a:ext>
                </a:extLst>
              </p:cNvPr>
              <p:cNvSpPr/>
              <p:nvPr/>
            </p:nvSpPr>
            <p:spPr>
              <a:xfrm>
                <a:off x="5138444" y="2687413"/>
                <a:ext cx="342406" cy="313052"/>
              </a:xfrm>
              <a:custGeom>
                <a:avLst/>
                <a:gdLst>
                  <a:gd name="connsiteX0" fmla="*/ 202371 w 342406"/>
                  <a:gd name="connsiteY0" fmla="*/ 254260 h 313052"/>
                  <a:gd name="connsiteX1" fmla="*/ 165364 w 342406"/>
                  <a:gd name="connsiteY1" fmla="*/ 244629 h 313052"/>
                  <a:gd name="connsiteX2" fmla="*/ 101042 w 342406"/>
                  <a:gd name="connsiteY2" fmla="*/ 149812 h 313052"/>
                  <a:gd name="connsiteX3" fmla="*/ 103361 w 342406"/>
                  <a:gd name="connsiteY3" fmla="*/ 134184 h 313052"/>
                  <a:gd name="connsiteX4" fmla="*/ 74881 w 342406"/>
                  <a:gd name="connsiteY4" fmla="*/ 112267 h 313052"/>
                  <a:gd name="connsiteX5" fmla="*/ 35224 w 342406"/>
                  <a:gd name="connsiteY5" fmla="*/ 105670 h 313052"/>
                  <a:gd name="connsiteX6" fmla="*/ 176 w 342406"/>
                  <a:gd name="connsiteY6" fmla="*/ 63596 h 313052"/>
                  <a:gd name="connsiteX7" fmla="*/ 13467 w 342406"/>
                  <a:gd name="connsiteY7" fmla="*/ 11213 h 313052"/>
                  <a:gd name="connsiteX8" fmla="*/ 18214 w 342406"/>
                  <a:gd name="connsiteY8" fmla="*/ 23139 h 313052"/>
                  <a:gd name="connsiteX9" fmla="*/ 33716 w 342406"/>
                  <a:gd name="connsiteY9" fmla="*/ 2890 h 313052"/>
                  <a:gd name="connsiteX10" fmla="*/ 58049 w 342406"/>
                  <a:gd name="connsiteY10" fmla="*/ 19980 h 313052"/>
                  <a:gd name="connsiteX11" fmla="*/ 75184 w 342406"/>
                  <a:gd name="connsiteY11" fmla="*/ 5421 h 313052"/>
                  <a:gd name="connsiteX12" fmla="*/ 85683 w 342406"/>
                  <a:gd name="connsiteY12" fmla="*/ 7705 h 313052"/>
                  <a:gd name="connsiteX13" fmla="*/ 140517 w 342406"/>
                  <a:gd name="connsiteY13" fmla="*/ 4878 h 313052"/>
                  <a:gd name="connsiteX14" fmla="*/ 236311 w 342406"/>
                  <a:gd name="connsiteY14" fmla="*/ 4781 h 313052"/>
                  <a:gd name="connsiteX15" fmla="*/ 292927 w 342406"/>
                  <a:gd name="connsiteY15" fmla="*/ 30227 h 313052"/>
                  <a:gd name="connsiteX16" fmla="*/ 319408 w 342406"/>
                  <a:gd name="connsiteY16" fmla="*/ 69982 h 313052"/>
                  <a:gd name="connsiteX17" fmla="*/ 340776 w 342406"/>
                  <a:gd name="connsiteY17" fmla="*/ 181210 h 313052"/>
                  <a:gd name="connsiteX18" fmla="*/ 298303 w 342406"/>
                  <a:gd name="connsiteY18" fmla="*/ 264604 h 313052"/>
                  <a:gd name="connsiteX19" fmla="*/ 224916 w 342406"/>
                  <a:gd name="connsiteY19" fmla="*/ 312133 h 313052"/>
                  <a:gd name="connsiteX20" fmla="*/ 202371 w 342406"/>
                  <a:gd name="connsiteY20" fmla="*/ 254260 h 31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2406" h="313052">
                    <a:moveTo>
                      <a:pt x="202371" y="254260"/>
                    </a:moveTo>
                    <a:cubicBezTo>
                      <a:pt x="190947" y="248993"/>
                      <a:pt x="177713" y="247902"/>
                      <a:pt x="165364" y="244629"/>
                    </a:cubicBezTo>
                    <a:cubicBezTo>
                      <a:pt x="121188" y="232909"/>
                      <a:pt x="91589" y="189287"/>
                      <a:pt x="101042" y="149812"/>
                    </a:cubicBezTo>
                    <a:cubicBezTo>
                      <a:pt x="102780" y="144792"/>
                      <a:pt x="103566" y="139492"/>
                      <a:pt x="103361" y="134184"/>
                    </a:cubicBezTo>
                    <a:cubicBezTo>
                      <a:pt x="101710" y="122492"/>
                      <a:pt x="88013" y="114946"/>
                      <a:pt x="74881" y="112267"/>
                    </a:cubicBezTo>
                    <a:cubicBezTo>
                      <a:pt x="61750" y="109589"/>
                      <a:pt x="47773" y="109983"/>
                      <a:pt x="35224" y="105670"/>
                    </a:cubicBezTo>
                    <a:cubicBezTo>
                      <a:pt x="16722" y="99115"/>
                      <a:pt x="3279" y="82978"/>
                      <a:pt x="176" y="63596"/>
                    </a:cubicBezTo>
                    <a:cubicBezTo>
                      <a:pt x="-1769" y="45110"/>
                      <a:pt x="2944" y="26536"/>
                      <a:pt x="13467" y="11213"/>
                    </a:cubicBezTo>
                    <a:lnTo>
                      <a:pt x="18214" y="23139"/>
                    </a:lnTo>
                    <a:cubicBezTo>
                      <a:pt x="25251" y="18051"/>
                      <a:pt x="30640" y="11011"/>
                      <a:pt x="33716" y="2890"/>
                    </a:cubicBezTo>
                    <a:cubicBezTo>
                      <a:pt x="44180" y="4145"/>
                      <a:pt x="53318" y="10563"/>
                      <a:pt x="58049" y="19980"/>
                    </a:cubicBezTo>
                    <a:cubicBezTo>
                      <a:pt x="65662" y="23904"/>
                      <a:pt x="66759" y="7797"/>
                      <a:pt x="75184" y="5421"/>
                    </a:cubicBezTo>
                    <a:cubicBezTo>
                      <a:pt x="78839" y="5014"/>
                      <a:pt x="82527" y="5817"/>
                      <a:pt x="85683" y="7705"/>
                    </a:cubicBezTo>
                    <a:cubicBezTo>
                      <a:pt x="102630" y="14611"/>
                      <a:pt x="122319" y="8705"/>
                      <a:pt x="140517" y="4878"/>
                    </a:cubicBezTo>
                    <a:cubicBezTo>
                      <a:pt x="172104" y="-1718"/>
                      <a:pt x="204711" y="-1751"/>
                      <a:pt x="236311" y="4781"/>
                    </a:cubicBezTo>
                    <a:cubicBezTo>
                      <a:pt x="257234" y="9139"/>
                      <a:pt x="277951" y="16736"/>
                      <a:pt x="292927" y="30227"/>
                    </a:cubicBezTo>
                    <a:cubicBezTo>
                      <a:pt x="304411" y="41503"/>
                      <a:pt x="313428" y="55040"/>
                      <a:pt x="319408" y="69982"/>
                    </a:cubicBezTo>
                    <a:cubicBezTo>
                      <a:pt x="335470" y="105293"/>
                      <a:pt x="346077" y="143500"/>
                      <a:pt x="340776" y="181210"/>
                    </a:cubicBezTo>
                    <a:cubicBezTo>
                      <a:pt x="335956" y="212853"/>
                      <a:pt x="321061" y="242098"/>
                      <a:pt x="298303" y="264604"/>
                    </a:cubicBezTo>
                    <a:cubicBezTo>
                      <a:pt x="286176" y="276810"/>
                      <a:pt x="246610" y="319387"/>
                      <a:pt x="224916" y="312133"/>
                    </a:cubicBezTo>
                    <a:cubicBezTo>
                      <a:pt x="197624" y="302993"/>
                      <a:pt x="234489" y="269094"/>
                      <a:pt x="202371" y="254260"/>
                    </a:cubicBezTo>
                    <a:close/>
                  </a:path>
                </a:pathLst>
              </a:custGeom>
              <a:solidFill>
                <a:srgbClr val="2F2E41"/>
              </a:solidFill>
              <a:ln w="5710" cap="flat">
                <a:noFill/>
                <a:prstDash val="solid"/>
                <a:miter/>
              </a:ln>
            </p:spPr>
            <p:txBody>
              <a:bodyPr rtlCol="0" anchor="ctr"/>
              <a:lstStyle/>
              <a:p>
                <a:endParaRPr lang="zh-CN" altLang="en-US"/>
              </a:p>
            </p:txBody>
          </p:sp>
          <p:pic>
            <p:nvPicPr>
              <p:cNvPr id="32" name="图片 31">
                <a:extLst>
                  <a:ext uri="{FF2B5EF4-FFF2-40B4-BE49-F238E27FC236}">
                    <a16:creationId xmlns:a16="http://schemas.microsoft.com/office/drawing/2014/main" id="{91F1A7A0-0D97-4A00-89A1-C40FBE6140CE}"/>
                  </a:ext>
                </a:extLst>
              </p:cNvPr>
              <p:cNvPicPr>
                <a:picLocks noChangeAspect="1"/>
              </p:cNvPicPr>
              <p:nvPr/>
            </p:nvPicPr>
            <p:blipFill>
              <a:blip r:embed="rId2"/>
              <a:stretch>
                <a:fillRect/>
              </a:stretch>
            </p:blipFill>
            <p:spPr>
              <a:xfrm>
                <a:off x="2685034" y="1785977"/>
                <a:ext cx="1619406" cy="3606859"/>
              </a:xfrm>
              <a:prstGeom prst="rect">
                <a:avLst/>
              </a:prstGeom>
            </p:spPr>
          </p:pic>
        </p:grpSp>
      </p:grpSp>
    </p:spTree>
    <p:extLst>
      <p:ext uri="{BB962C8B-B14F-4D97-AF65-F5344CB8AC3E}">
        <p14:creationId xmlns:p14="http://schemas.microsoft.com/office/powerpoint/2010/main" val="425732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pic>
        <p:nvPicPr>
          <p:cNvPr id="11" name="图片 10">
            <a:extLst>
              <a:ext uri="{FF2B5EF4-FFF2-40B4-BE49-F238E27FC236}">
                <a16:creationId xmlns:a16="http://schemas.microsoft.com/office/drawing/2014/main" id="{D8A8161B-F05D-4CB9-88DF-78AB6C3690F2}"/>
              </a:ext>
            </a:extLst>
          </p:cNvPr>
          <p:cNvPicPr>
            <a:picLocks noChangeAspect="1"/>
          </p:cNvPicPr>
          <p:nvPr/>
        </p:nvPicPr>
        <p:blipFill>
          <a:blip r:embed="rId2"/>
          <a:stretch>
            <a:fillRect/>
          </a:stretch>
        </p:blipFill>
        <p:spPr>
          <a:xfrm>
            <a:off x="2050653" y="3086100"/>
            <a:ext cx="7769622" cy="2362200"/>
          </a:xfrm>
          <a:prstGeom prst="rect">
            <a:avLst/>
          </a:prstGeom>
          <a:noFill/>
          <a:ln>
            <a:noFill/>
          </a:ln>
        </p:spPr>
      </p:pic>
      <p:sp>
        <p:nvSpPr>
          <p:cNvPr id="12" name="文本框 11">
            <a:extLst>
              <a:ext uri="{FF2B5EF4-FFF2-40B4-BE49-F238E27FC236}">
                <a16:creationId xmlns:a16="http://schemas.microsoft.com/office/drawing/2014/main" id="{5B0B1E83-2B71-466E-A15B-E1EAAFFA83AE}"/>
              </a:ext>
            </a:extLst>
          </p:cNvPr>
          <p:cNvSpPr txBox="1"/>
          <p:nvPr/>
        </p:nvSpPr>
        <p:spPr>
          <a:xfrm>
            <a:off x="795011" y="2101110"/>
            <a:ext cx="10882639" cy="461665"/>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pipeline</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工作流程图：</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p:txBody>
      </p:sp>
      <p:grpSp>
        <p:nvGrpSpPr>
          <p:cNvPr id="13" name="组合 12">
            <a:extLst>
              <a:ext uri="{FF2B5EF4-FFF2-40B4-BE49-F238E27FC236}">
                <a16:creationId xmlns:a16="http://schemas.microsoft.com/office/drawing/2014/main" id="{B6CD4AB9-A98E-4710-BE05-109E87A9B121}"/>
              </a:ext>
            </a:extLst>
          </p:cNvPr>
          <p:cNvGrpSpPr/>
          <p:nvPr/>
        </p:nvGrpSpPr>
        <p:grpSpPr>
          <a:xfrm>
            <a:off x="361951" y="209989"/>
            <a:ext cx="4093205" cy="523220"/>
            <a:chOff x="457201" y="505264"/>
            <a:chExt cx="4093205" cy="523220"/>
          </a:xfrm>
        </p:grpSpPr>
        <p:sp>
          <p:nvSpPr>
            <p:cNvPr id="14" name="矩形 13">
              <a:extLst>
                <a:ext uri="{FF2B5EF4-FFF2-40B4-BE49-F238E27FC236}">
                  <a16:creationId xmlns:a16="http://schemas.microsoft.com/office/drawing/2014/main" id="{3CF8CBF7-2E8E-426A-AE01-8A0FB98A5185}"/>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5" name="图形 14">
              <a:extLst>
                <a:ext uri="{FF2B5EF4-FFF2-40B4-BE49-F238E27FC236}">
                  <a16:creationId xmlns:a16="http://schemas.microsoft.com/office/drawing/2014/main" id="{C904EBC8-F6C9-49C3-91E5-FD4693F94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01394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4201150"/>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NLU Pipeline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是在文件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config.yml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中进行定义，此文件描述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通过使用管道检测意图和实体的所有步骤。它以文本作为输入开始，并一直解析，直到有实体和意图作为输出。</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组件</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(Components)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按顺序将用户输入处理为结构化输出。有用于以下组件：</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  1.</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实体提取</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(entity extraction)</a:t>
            </a:r>
            <a:endPar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2</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意图分类</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(intent classification)</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  3.</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响应选择</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(response selection)</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  4.</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预处理</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pre-processing)</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等</a:t>
            </a: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grpSp>
        <p:nvGrpSpPr>
          <p:cNvPr id="11" name="组合 10">
            <a:extLst>
              <a:ext uri="{FF2B5EF4-FFF2-40B4-BE49-F238E27FC236}">
                <a16:creationId xmlns:a16="http://schemas.microsoft.com/office/drawing/2014/main" id="{8BB37698-43E2-456F-ACFF-3E6C271C0F39}"/>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A66F9478-FCC4-457B-9F66-48968394C52D}"/>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81668652-A70F-4A3D-9A5D-50CEF6203F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61208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3462486"/>
          </a:xfrm>
          <a:prstGeom prst="rect">
            <a:avLst/>
          </a:prstGeom>
          <a:noFill/>
        </p:spPr>
        <p:txBody>
          <a:bodyPr wrap="square" rtlCol="0">
            <a:spAutoFit/>
          </a:bodyPr>
          <a:lstStyle/>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在管道中，主要有以下几种不同类型的组件：</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1</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语言模型</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 Models)</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2</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分词器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(Tokenizers)</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3</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特征化器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(Featurizers)</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4</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意图分类器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(Intent Classifiers)</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5</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实体提取器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(Entity Extractors)</a:t>
            </a: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grpSp>
        <p:nvGrpSpPr>
          <p:cNvPr id="11" name="组合 10">
            <a:extLst>
              <a:ext uri="{FF2B5EF4-FFF2-40B4-BE49-F238E27FC236}">
                <a16:creationId xmlns:a16="http://schemas.microsoft.com/office/drawing/2014/main" id="{C5E158D8-D7C5-4D53-BB10-8340F8208902}"/>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8FCD20DF-9158-4067-9DDE-AE228D80844C}"/>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F9A6AC22-485B-44D7-BE49-3582DEF0DD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44231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4108817"/>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Transformer</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的应用：</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Pipeline Components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中的语言模型有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MitieNLP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SpacyNLP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HFTransformersNLP</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这几种类型的组件。其中</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HuggingFace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Transformers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已经被弃用，现在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LanguageModelFeaturer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在实现其行为。</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组件部分应用语言模型、特定的标记化和特征化来计算训练数据中每个示例的序列和句子级别表示。包括</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和</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也将此组件部分的输出用于下游</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NLU</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模型。</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Transformer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系列模型在各大领域的应用都较为广泛，例如语音、</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CV</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、机器翻译等等都有较为出色的表现，作为语言模型也是一个较好的选择。</a:t>
            </a:r>
          </a:p>
        </p:txBody>
      </p:sp>
      <p:grpSp>
        <p:nvGrpSpPr>
          <p:cNvPr id="8" name="组合 7">
            <a:extLst>
              <a:ext uri="{FF2B5EF4-FFF2-40B4-BE49-F238E27FC236}">
                <a16:creationId xmlns:a16="http://schemas.microsoft.com/office/drawing/2014/main" id="{E98F13DB-7D73-45FF-8183-B5E8389EF3B4}"/>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FB8CBA83-FBE5-485B-9A11-C176FADCD2D7}"/>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A7EB791C-5DEE-4935-A0DB-8515B2CAE1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87261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4108817"/>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Transformer</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的应用：</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为使系统表现更好，我们需要在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pipeline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中使用预先训练过的字向量，那么我们则需要加载所需的预训练模型。本系统使用中文</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Bert-base-Chinese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预训练模型。</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由于语言模型使用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的预训练模型，那么分词部分也需要与之对应，为实现中文分词，这部分需要自己实现一个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即</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CustomBertTokenizer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分词器的作用为将话语中的每个单词分割成一个单独的标记</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(token)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，通常分词器的输出是一个单词列表。我们也可能会得到单独的标点符号，这取决于分词器和我们的设置。</a:t>
            </a:r>
          </a:p>
        </p:txBody>
      </p:sp>
      <p:grpSp>
        <p:nvGrpSpPr>
          <p:cNvPr id="8" name="组合 7">
            <a:extLst>
              <a:ext uri="{FF2B5EF4-FFF2-40B4-BE49-F238E27FC236}">
                <a16:creationId xmlns:a16="http://schemas.microsoft.com/office/drawing/2014/main" id="{0B8E40B6-7382-47D6-B438-8556B69914ED}"/>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CEE15FC9-E5E5-4312-B02F-A39A0D274E19}"/>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F94DEFCD-DAC9-44B3-B0FD-3349EF528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53013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3139321"/>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Transformer</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的应用：</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对于英语，我们通常使用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WhiteSpaceTokenizer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，但是对于非英语，通常选择其他的。比如，对于非英语的欧洲语言，通常选择</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SpaCy</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；对于汉语则通常选择</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Jieba</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。也可以采用自定义的方式进行分词。</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 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是使用经过预先训练的语言模型，如</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GPT-2</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等，为完整句子提取相似的上下文向量表示。本系统使用的则是</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预训练模型中带的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 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p:txBody>
      </p:sp>
      <p:grpSp>
        <p:nvGrpSpPr>
          <p:cNvPr id="8" name="组合 7">
            <a:extLst>
              <a:ext uri="{FF2B5EF4-FFF2-40B4-BE49-F238E27FC236}">
                <a16:creationId xmlns:a16="http://schemas.microsoft.com/office/drawing/2014/main" id="{12D4D7F4-FD7F-409B-8457-B2A08A79595C}"/>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731F1C73-6ECC-4766-969F-A2D84A8BE7FB}"/>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82F073B9-ED8B-4892-814C-3BD09437A3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069748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2908489"/>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配置：</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本系统使用的是本系统使用中文</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Bert-base-Chinese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预训练模型</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通过参数指定要加载的语言模型。</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model_name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。此外，还可以通过指定参数来指定所选语言模型的体系结构变化。</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model_weights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。如果保留为空，则使用原始</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Transformers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库加载的默认模型体系结构。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这部分需要自己实现一个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 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将使用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语言模型自带的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 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ps: python version 3.7+</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p:txBody>
      </p:sp>
      <p:grpSp>
        <p:nvGrpSpPr>
          <p:cNvPr id="8" name="组合 7">
            <a:extLst>
              <a:ext uri="{FF2B5EF4-FFF2-40B4-BE49-F238E27FC236}">
                <a16:creationId xmlns:a16="http://schemas.microsoft.com/office/drawing/2014/main" id="{B905A8B6-CF8C-483E-A189-FF86D16668A3}"/>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5A757137-6DBA-4FE3-BB88-55A5B1FABDD4}"/>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DC8F230A-20A1-4F98-8DD3-1756D2CCEC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868906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3462486"/>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配置：</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pipeline:</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name: piplines.tokenizers.CustomBertTokenizer</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name: LanguageModelFeaturizer</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model_name: bert</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model_weights: bert-base-Chinese </a:t>
            </a:r>
          </a:p>
        </p:txBody>
      </p:sp>
      <p:grpSp>
        <p:nvGrpSpPr>
          <p:cNvPr id="8" name="组合 7">
            <a:extLst>
              <a:ext uri="{FF2B5EF4-FFF2-40B4-BE49-F238E27FC236}">
                <a16:creationId xmlns:a16="http://schemas.microsoft.com/office/drawing/2014/main" id="{F5FF4B5A-8BA3-4EE3-9832-25B965688BDD}"/>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C3552189-C29A-492C-A125-58BD60F75106}"/>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8CFBC5E1-3F44-43C2-884B-172529F1D5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23790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1" y="1744837"/>
            <a:ext cx="10882639" cy="1431161"/>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拓展：</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本系统使用的是</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作为语言模型，我们还可以使用其他的语言模型，具体如下表所示：</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p:txBody>
      </p:sp>
      <p:graphicFrame>
        <p:nvGraphicFramePr>
          <p:cNvPr id="8" name="表格 2">
            <a:extLst>
              <a:ext uri="{FF2B5EF4-FFF2-40B4-BE49-F238E27FC236}">
                <a16:creationId xmlns:a16="http://schemas.microsoft.com/office/drawing/2014/main" id="{06242F27-5EB2-484E-9D74-49B5C92D7F34}"/>
              </a:ext>
            </a:extLst>
          </p:cNvPr>
          <p:cNvGraphicFramePr>
            <a:graphicFrameLocks noGrp="1"/>
          </p:cNvGraphicFramePr>
          <p:nvPr>
            <p:extLst>
              <p:ext uri="{D42A27DB-BD31-4B8C-83A1-F6EECF244321}">
                <p14:modId xmlns:p14="http://schemas.microsoft.com/office/powerpoint/2010/main" val="1740264026"/>
              </p:ext>
            </p:extLst>
          </p:nvPr>
        </p:nvGraphicFramePr>
        <p:xfrm>
          <a:off x="2450142" y="3124673"/>
          <a:ext cx="8541708" cy="3270775"/>
        </p:xfrm>
        <a:graphic>
          <a:graphicData uri="http://schemas.openxmlformats.org/drawingml/2006/table">
            <a:tbl>
              <a:tblPr firstRow="1" bandRow="1">
                <a:tableStyleId>{5C22544A-7EE6-4342-B048-85BDC9FD1C3A}</a:tableStyleId>
              </a:tblPr>
              <a:tblGrid>
                <a:gridCol w="4270854">
                  <a:extLst>
                    <a:ext uri="{9D8B030D-6E8A-4147-A177-3AD203B41FA5}">
                      <a16:colId xmlns:a16="http://schemas.microsoft.com/office/drawing/2014/main" val="1073659299"/>
                    </a:ext>
                  </a:extLst>
                </a:gridCol>
                <a:gridCol w="4270854">
                  <a:extLst>
                    <a:ext uri="{9D8B030D-6E8A-4147-A177-3AD203B41FA5}">
                      <a16:colId xmlns:a16="http://schemas.microsoft.com/office/drawing/2014/main" val="3089475523"/>
                    </a:ext>
                  </a:extLst>
                </a:gridCol>
              </a:tblGrid>
              <a:tr h="408015">
                <a:tc>
                  <a:txBody>
                    <a:bodyPr/>
                    <a:lstStyle/>
                    <a:p>
                      <a:pPr algn="ctr"/>
                      <a:r>
                        <a:rPr lang="en-US" sz="1800" kern="100" dirty="0">
                          <a:solidFill>
                            <a:srgbClr val="000000"/>
                          </a:solidFill>
                          <a:effectLst/>
                          <a:latin typeface="微软雅黑" panose="020B0503020204020204" pitchFamily="34" charset="-122"/>
                          <a:ea typeface="宋体" panose="02010600030101010101" pitchFamily="2" charset="-122"/>
                          <a:cs typeface="微软雅黑" panose="020B0503020204020204" pitchFamily="34" charset="-122"/>
                        </a:rPr>
                        <a:t>Language </a:t>
                      </a:r>
                      <a:r>
                        <a:rPr lang="en-US" sz="1800" kern="100" dirty="0" err="1">
                          <a:solidFill>
                            <a:srgbClr val="000000"/>
                          </a:solidFill>
                          <a:effectLst/>
                          <a:latin typeface="微软雅黑" panose="020B0503020204020204" pitchFamily="34" charset="-122"/>
                          <a:ea typeface="宋体" panose="02010600030101010101" pitchFamily="2" charset="-122"/>
                          <a:cs typeface="微软雅黑" panose="020B0503020204020204" pitchFamily="34" charset="-122"/>
                        </a:rPr>
                        <a:t>Model“model_name</a:t>
                      </a:r>
                      <a:r>
                        <a:rPr lang="en-US" sz="1800" kern="100" dirty="0">
                          <a:solidFill>
                            <a:srgbClr val="000000"/>
                          </a:solidFill>
                          <a:effectLst/>
                          <a:latin typeface="微软雅黑" panose="020B0503020204020204" pitchFamily="34" charset="-122"/>
                          <a:ea typeface="宋体" panose="02010600030101010101" pitchFamily="2" charset="-122"/>
                          <a:cs typeface="微软雅黑" panose="020B0503020204020204" pitchFamily="34" charset="-122"/>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rgbClr val="FFE697"/>
                    </a:solidFill>
                  </a:tcPr>
                </a:tc>
                <a:tc>
                  <a:txBody>
                    <a:bodyPr/>
                    <a:lstStyle/>
                    <a:p>
                      <a:pPr algn="ctr"/>
                      <a:r>
                        <a:rPr lang="en-US" sz="1800" kern="100" dirty="0">
                          <a:solidFill>
                            <a:srgbClr val="000000"/>
                          </a:solidFill>
                          <a:effectLst/>
                          <a:latin typeface="微软雅黑" panose="020B0503020204020204" pitchFamily="34" charset="-122"/>
                          <a:ea typeface="宋体" panose="02010600030101010101" pitchFamily="2" charset="-122"/>
                          <a:cs typeface="微软雅黑" panose="020B0503020204020204" pitchFamily="34" charset="-122"/>
                        </a:rPr>
                        <a:t>Parameter “model_weights”</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rgbClr val="B7D8A0"/>
                    </a:solidFill>
                  </a:tcPr>
                </a:tc>
                <a:extLst>
                  <a:ext uri="{0D108BD9-81ED-4DB2-BD59-A6C34878D82A}">
                    <a16:rowId xmlns:a16="http://schemas.microsoft.com/office/drawing/2014/main" val="66360660"/>
                  </a:ext>
                </a:extLst>
              </a:tr>
              <a:tr h="408015">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BERT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bert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332690669"/>
                  </a:ext>
                </a:extLst>
              </a:tr>
              <a:tr h="615350">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GPT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err="1">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gpt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892239080"/>
                  </a:ext>
                </a:extLst>
              </a:tr>
              <a:tr h="408015">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GPT-2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gpt2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049860308"/>
                  </a:ext>
                </a:extLst>
              </a:tr>
              <a:tr h="408015">
                <a:tc>
                  <a:txBody>
                    <a:bodyPr/>
                    <a:lstStyle/>
                    <a:p>
                      <a:pPr algn="ctr"/>
                      <a:r>
                        <a:rPr lang="en-US" sz="1800" kern="100" dirty="0" err="1">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XLNet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xlnet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3302906341"/>
                  </a:ext>
                </a:extLst>
              </a:tr>
              <a:tr h="615350">
                <a:tc>
                  <a:txBody>
                    <a:bodyPr/>
                    <a:lstStyle/>
                    <a:p>
                      <a:pPr algn="ctr"/>
                      <a:r>
                        <a:rPr lang="en-US" sz="1800" kern="10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DistilBERT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err="1">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distilbert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4257141189"/>
                  </a:ext>
                </a:extLst>
              </a:tr>
              <a:tr h="408015">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RoBERTa</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roberta</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3809352598"/>
                  </a:ext>
                </a:extLst>
              </a:tr>
            </a:tbl>
          </a:graphicData>
        </a:graphic>
      </p:graphicFrame>
      <p:grpSp>
        <p:nvGrpSpPr>
          <p:cNvPr id="11" name="组合 10">
            <a:extLst>
              <a:ext uri="{FF2B5EF4-FFF2-40B4-BE49-F238E27FC236}">
                <a16:creationId xmlns:a16="http://schemas.microsoft.com/office/drawing/2014/main" id="{6B807729-45F8-45C4-8A49-E5311BA9573A}"/>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94C93B3A-7855-435B-B383-47CC016C0BFC}"/>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4" name="图形 13">
              <a:extLst>
                <a:ext uri="{FF2B5EF4-FFF2-40B4-BE49-F238E27FC236}">
                  <a16:creationId xmlns:a16="http://schemas.microsoft.com/office/drawing/2014/main" id="{DDAFDDF4-5B1B-4B66-AA73-93617CCAF8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26795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1800493"/>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简介：</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是用于构建用户界面的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JavaScript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库，主要用于构建</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UI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里可以传递多种类型的参数，如声明代码，帮助你渲染出</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UI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、也可以是静态的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HTML DOM</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元素、也可以传递动态变量、甚至是可交互的应用组件。</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p:txBody>
      </p:sp>
      <p:grpSp>
        <p:nvGrpSpPr>
          <p:cNvPr id="8" name="组合 7">
            <a:extLst>
              <a:ext uri="{FF2B5EF4-FFF2-40B4-BE49-F238E27FC236}">
                <a16:creationId xmlns:a16="http://schemas.microsoft.com/office/drawing/2014/main" id="{FA0CE042-FC9A-4ED7-A018-8CE8936C1A06}"/>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90A08CC0-221E-4D30-B85E-F9214E31E4D0}"/>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3CA7DD9B-A4BE-4B6E-8A91-28D47FC20B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54240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1034026C-04E0-4808-A47B-E57522F9BD1B}"/>
              </a:ext>
            </a:extLst>
          </p:cNvPr>
          <p:cNvGrpSpPr/>
          <p:nvPr/>
        </p:nvGrpSpPr>
        <p:grpSpPr>
          <a:xfrm>
            <a:off x="361951" y="209989"/>
            <a:ext cx="4093205" cy="523220"/>
            <a:chOff x="457201" y="505264"/>
            <a:chExt cx="4093205" cy="523220"/>
          </a:xfrm>
        </p:grpSpPr>
        <p:sp>
          <p:nvSpPr>
            <p:cNvPr id="42" name="矩形 41">
              <a:extLst>
                <a:ext uri="{FF2B5EF4-FFF2-40B4-BE49-F238E27FC236}">
                  <a16:creationId xmlns:a16="http://schemas.microsoft.com/office/drawing/2014/main" id="{53EECAAE-A359-4B35-B2F0-E44644F0AD6C}"/>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9" name="图形 8">
              <a:extLst>
                <a:ext uri="{FF2B5EF4-FFF2-40B4-BE49-F238E27FC236}">
                  <a16:creationId xmlns:a16="http://schemas.microsoft.com/office/drawing/2014/main" id="{998FD0D1-8852-470B-B187-F869E41676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7269531C-BC45-41EC-BC54-CE806697D866}"/>
              </a:ext>
            </a:extLst>
          </p:cNvPr>
          <p:cNvSpPr txBox="1"/>
          <p:nvPr/>
        </p:nvSpPr>
        <p:spPr>
          <a:xfrm>
            <a:off x="1924050" y="962025"/>
            <a:ext cx="8343900" cy="646331"/>
          </a:xfrm>
          <a:prstGeom prst="rect">
            <a:avLst/>
          </a:prstGeom>
          <a:noFill/>
        </p:spPr>
        <p:txBody>
          <a:bodyPr wrap="square" rtlCol="0">
            <a:spAutoFit/>
          </a:bodyPr>
          <a:lstStyle/>
          <a:p>
            <a:r>
              <a:rPr lang="zh-CN" altLang="en-US" sz="3600" dirty="0">
                <a:solidFill>
                  <a:srgbClr val="0070C0"/>
                </a:solidFill>
                <a:latin typeface="字魂181号-飞驰标题体" panose="00000500000000000000" pitchFamily="2" charset="-122"/>
                <a:ea typeface="字魂181号-飞驰标题体" panose="00000500000000000000" pitchFamily="2" charset="-122"/>
              </a:rPr>
              <a:t>使用 </a:t>
            </a:r>
            <a:r>
              <a:rPr lang="en-US" altLang="zh-CN" sz="3600" dirty="0">
                <a:solidFill>
                  <a:srgbClr val="0070C0"/>
                </a:solidFill>
                <a:latin typeface="字魂181号-飞驰标题体" panose="00000500000000000000" pitchFamily="2" charset="-122"/>
                <a:ea typeface="字魂181号-飞驰标题体" panose="00000500000000000000" pitchFamily="2" charset="-122"/>
              </a:rPr>
              <a:t>RASA </a:t>
            </a:r>
            <a:r>
              <a:rPr lang="zh-CN" altLang="en-US" sz="3600" dirty="0">
                <a:solidFill>
                  <a:srgbClr val="0070C0"/>
                </a:solidFill>
                <a:latin typeface="字魂181号-飞驰标题体" panose="00000500000000000000" pitchFamily="2" charset="-122"/>
                <a:ea typeface="字魂181号-飞驰标题体" panose="00000500000000000000" pitchFamily="2" charset="-122"/>
              </a:rPr>
              <a:t>框架训练智能机器人助手</a:t>
            </a:r>
          </a:p>
        </p:txBody>
      </p:sp>
      <p:sp>
        <p:nvSpPr>
          <p:cNvPr id="46" name="文本框 45">
            <a:extLst>
              <a:ext uri="{FF2B5EF4-FFF2-40B4-BE49-F238E27FC236}">
                <a16:creationId xmlns:a16="http://schemas.microsoft.com/office/drawing/2014/main" id="{28EE1798-408C-4502-93DD-226958F1BA8B}"/>
              </a:ext>
            </a:extLst>
          </p:cNvPr>
          <p:cNvSpPr txBox="1"/>
          <p:nvPr/>
        </p:nvSpPr>
        <p:spPr>
          <a:xfrm>
            <a:off x="795011" y="1842046"/>
            <a:ext cx="33197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智能机器人：</a:t>
            </a:r>
          </a:p>
        </p:txBody>
      </p:sp>
      <p:sp>
        <p:nvSpPr>
          <p:cNvPr id="47" name="文本框 46">
            <a:extLst>
              <a:ext uri="{FF2B5EF4-FFF2-40B4-BE49-F238E27FC236}">
                <a16:creationId xmlns:a16="http://schemas.microsoft.com/office/drawing/2014/main" id="{81B53C08-1DE6-48AE-A4ED-4BF52BECA5B7}"/>
              </a:ext>
            </a:extLst>
          </p:cNvPr>
          <p:cNvSpPr txBox="1"/>
          <p:nvPr/>
        </p:nvSpPr>
        <p:spPr>
          <a:xfrm>
            <a:off x="1283331" y="2822898"/>
            <a:ext cx="8984619" cy="1569660"/>
          </a:xfrm>
          <a:prstGeom prst="rect">
            <a:avLst/>
          </a:prstGeom>
          <a:noFill/>
        </p:spPr>
        <p:txBody>
          <a:bodyPr wrap="square" rtlCol="0">
            <a:spAutoFit/>
          </a:bodyPr>
          <a:lstStyle/>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本系统使用</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R</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asa</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框架进行智能机器人的训练，机器人被设计为实现智能问答模式的机器人助手形式，可实现一些基本的对答，例如：认识到自己是机器人，实现对天气，</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BTC</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价格，电影，动漫，动物等等的用户意图检测并进行回应</a:t>
            </a:r>
            <a:endParaRPr lang="en-US" altLang="zh-CN" sz="24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42815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3600986"/>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特点：</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1.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声明式设计：</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使创建交互式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UI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变得轻而易举。为你应用的每一个状态设计简洁的视图，当数据变动时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能高效更新并渲染合适的组件。</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2.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组件化</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构建管理自身状态的封装组件，然后对其组合以构成复杂的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UI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3.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高效：</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通过对</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DOM</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的模拟，最大限度地减少与</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DOM</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的交互。</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4.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灵活：无论你现在使用什么技术栈，在无需重写现有代码的前提下，通过引入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来开发新功能。</a:t>
            </a:r>
          </a:p>
        </p:txBody>
      </p:sp>
      <p:grpSp>
        <p:nvGrpSpPr>
          <p:cNvPr id="8" name="组合 7">
            <a:extLst>
              <a:ext uri="{FF2B5EF4-FFF2-40B4-BE49-F238E27FC236}">
                <a16:creationId xmlns:a16="http://schemas.microsoft.com/office/drawing/2014/main" id="{54CD586F-5110-4E8C-8030-4FFFB6B6F5B5}"/>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9C800804-1441-4776-8E63-3BB7619F545F}"/>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D5F82120-9C9F-49B5-9280-7E6E7E7420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83581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461665"/>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项目文件组成：</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p:txBody>
      </p:sp>
      <p:graphicFrame>
        <p:nvGraphicFramePr>
          <p:cNvPr id="2" name="表格 2">
            <a:extLst>
              <a:ext uri="{FF2B5EF4-FFF2-40B4-BE49-F238E27FC236}">
                <a16:creationId xmlns:a16="http://schemas.microsoft.com/office/drawing/2014/main" id="{FB7AE010-06F0-47AF-AB2D-93B84E7BE656}"/>
              </a:ext>
            </a:extLst>
          </p:cNvPr>
          <p:cNvGraphicFramePr>
            <a:graphicFrameLocks noGrp="1"/>
          </p:cNvGraphicFramePr>
          <p:nvPr>
            <p:extLst>
              <p:ext uri="{D42A27DB-BD31-4B8C-83A1-F6EECF244321}">
                <p14:modId xmlns:p14="http://schemas.microsoft.com/office/powerpoint/2010/main" val="3513239863"/>
              </p:ext>
            </p:extLst>
          </p:nvPr>
        </p:nvGraphicFramePr>
        <p:xfrm>
          <a:off x="1104899" y="2870567"/>
          <a:ext cx="10420350" cy="3137957"/>
        </p:xfrm>
        <a:graphic>
          <a:graphicData uri="http://schemas.openxmlformats.org/drawingml/2006/table">
            <a:tbl>
              <a:tblPr firstRow="1" bandRow="1">
                <a:tableStyleId>{5C22544A-7EE6-4342-B048-85BDC9FD1C3A}</a:tableStyleId>
              </a:tblPr>
              <a:tblGrid>
                <a:gridCol w="2369497">
                  <a:extLst>
                    <a:ext uri="{9D8B030D-6E8A-4147-A177-3AD203B41FA5}">
                      <a16:colId xmlns:a16="http://schemas.microsoft.com/office/drawing/2014/main" val="1761038331"/>
                    </a:ext>
                  </a:extLst>
                </a:gridCol>
                <a:gridCol w="3936053">
                  <a:extLst>
                    <a:ext uri="{9D8B030D-6E8A-4147-A177-3AD203B41FA5}">
                      <a16:colId xmlns:a16="http://schemas.microsoft.com/office/drawing/2014/main" val="1934572172"/>
                    </a:ext>
                  </a:extLst>
                </a:gridCol>
                <a:gridCol w="4114800">
                  <a:extLst>
                    <a:ext uri="{9D8B030D-6E8A-4147-A177-3AD203B41FA5}">
                      <a16:colId xmlns:a16="http://schemas.microsoft.com/office/drawing/2014/main" val="2392132881"/>
                    </a:ext>
                  </a:extLst>
                </a:gridCol>
              </a:tblGrid>
              <a:tr h="406154">
                <a:tc>
                  <a:txBody>
                    <a:bodyPr/>
                    <a:lstStyle/>
                    <a:p>
                      <a:pPr algn="ctr"/>
                      <a:r>
                        <a:rPr lang="en-US" sz="1800" kern="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chatbot_font/ </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FFFF9B"/>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public/</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BCCCEA"/>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src/</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FFE697"/>
                    </a:solidFill>
                  </a:tcPr>
                </a:tc>
                <a:extLst>
                  <a:ext uri="{0D108BD9-81ED-4DB2-BD59-A6C34878D82A}">
                    <a16:rowId xmlns:a16="http://schemas.microsoft.com/office/drawing/2014/main" val="1552927024"/>
                  </a:ext>
                </a:extLst>
              </a:tr>
              <a:tr h="406154">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REAMDE.md</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  favicon.ico</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a:solidFill>
                            <a:schemeClr val="tx1"/>
                          </a:solidFill>
                          <a:effectLst/>
                          <a:latin typeface="Helvetica" panose="020B0604020202020204" pitchFamily="34" charset="0"/>
                          <a:ea typeface="黑体" panose="02010609060101010101" pitchFamily="49" charset="-122"/>
                          <a:cs typeface="Helvetica" panose="020B0604020202020204" pitchFamily="34" charset="0"/>
                        </a:rPr>
                        <a:t>  App.css</a:t>
                      </a:r>
                      <a:endParaRPr lang="zh-CN" sz="1800" kern="10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1123417728"/>
                  </a:ext>
                </a:extLst>
              </a:tr>
              <a:tr h="701033">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package.json </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  index.html (</a:t>
                      </a:r>
                      <a:r>
                        <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浏览器执行的主文件</a:t>
                      </a: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  App.js</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2509861722"/>
                  </a:ext>
                </a:extLst>
              </a:tr>
              <a:tr h="406154">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.gitignore</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  manifest.json </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App.test.js</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3682511205"/>
                  </a:ext>
                </a:extLst>
              </a:tr>
              <a:tr h="406154">
                <a:tc>
                  <a:txBody>
                    <a:bodyPr/>
                    <a:lstStyle/>
                    <a:p>
                      <a:pPr algn="ctr"/>
                      <a:endParaRPr lang="zh-CN" altLang="en-US" sz="180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algn="ctr"/>
                      <a:endParaRPr lang="zh-CN" altLang="en-US" sz="1800" dirty="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index.css</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778134617"/>
                  </a:ext>
                </a:extLst>
              </a:tr>
              <a:tr h="406154">
                <a:tc>
                  <a:txBody>
                    <a:bodyPr/>
                    <a:lstStyle/>
                    <a:p>
                      <a:pPr algn="ctr"/>
                      <a:endParaRPr lang="zh-CN" altLang="en-US" sz="180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algn="ctr"/>
                      <a:endParaRPr lang="zh-CN" altLang="en-US" sz="180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index.js(</a:t>
                      </a:r>
                      <a:r>
                        <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主文件调用的</a:t>
                      </a:r>
                      <a:r>
                        <a:rPr lang="en-US" sz="1800" kern="100" dirty="0" err="1">
                          <a:solidFill>
                            <a:schemeClr val="tx1"/>
                          </a:solidFill>
                          <a:effectLst/>
                          <a:latin typeface="Helvetica" panose="020B0604020202020204" pitchFamily="34" charset="0"/>
                          <a:ea typeface="黑体" panose="02010609060101010101" pitchFamily="49" charset="-122"/>
                          <a:cs typeface="Helvetica" panose="020B0604020202020204" pitchFamily="34" charset="0"/>
                        </a:rPr>
                        <a:t>js</a:t>
                      </a:r>
                      <a:r>
                        <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文件</a:t>
                      </a: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1741327164"/>
                  </a:ext>
                </a:extLst>
              </a:tr>
              <a:tr h="406154">
                <a:tc>
                  <a:txBody>
                    <a:bodyPr/>
                    <a:lstStyle/>
                    <a:p>
                      <a:pPr algn="ctr"/>
                      <a:endParaRPr lang="zh-CN" altLang="en-US" sz="180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algn="ctr"/>
                      <a:endParaRPr lang="zh-CN" altLang="en-US" sz="1800" dirty="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logo.svg </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288535204"/>
                  </a:ext>
                </a:extLst>
              </a:tr>
            </a:tbl>
          </a:graphicData>
        </a:graphic>
      </p:graphicFrame>
      <p:grpSp>
        <p:nvGrpSpPr>
          <p:cNvPr id="11" name="组合 10">
            <a:extLst>
              <a:ext uri="{FF2B5EF4-FFF2-40B4-BE49-F238E27FC236}">
                <a16:creationId xmlns:a16="http://schemas.microsoft.com/office/drawing/2014/main" id="{54B38D6C-6ACD-4781-964E-AFD3EE0E47C6}"/>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8902E9BC-1BE2-4BD2-B834-38EA16C04D2F}"/>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4" name="图形 13">
              <a:extLst>
                <a:ext uri="{FF2B5EF4-FFF2-40B4-BE49-F238E27FC236}">
                  <a16:creationId xmlns:a16="http://schemas.microsoft.com/office/drawing/2014/main" id="{25B9B42B-8690-4663-BF5F-70C6242820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420966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2" name="文本框 11">
            <a:extLst>
              <a:ext uri="{FF2B5EF4-FFF2-40B4-BE49-F238E27FC236}">
                <a16:creationId xmlns:a16="http://schemas.microsoft.com/office/drawing/2014/main" id="{28A120B4-05BB-480D-A0EE-8505CA0AE36D}"/>
              </a:ext>
            </a:extLst>
          </p:cNvPr>
          <p:cNvSpPr txBox="1"/>
          <p:nvPr/>
        </p:nvSpPr>
        <p:spPr>
          <a:xfrm>
            <a:off x="795010" y="1997577"/>
            <a:ext cx="10882639" cy="1061829"/>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操作细节：</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1.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Index.html</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效果图（</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Web</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端）：</a:t>
            </a:r>
          </a:p>
        </p:txBody>
      </p:sp>
      <p:grpSp>
        <p:nvGrpSpPr>
          <p:cNvPr id="11" name="组合 10">
            <a:extLst>
              <a:ext uri="{FF2B5EF4-FFF2-40B4-BE49-F238E27FC236}">
                <a16:creationId xmlns:a16="http://schemas.microsoft.com/office/drawing/2014/main" id="{E2B66B04-D4A1-46E6-B6C0-714E06056922}"/>
              </a:ext>
            </a:extLst>
          </p:cNvPr>
          <p:cNvGrpSpPr/>
          <p:nvPr/>
        </p:nvGrpSpPr>
        <p:grpSpPr>
          <a:xfrm>
            <a:off x="361951" y="209989"/>
            <a:ext cx="4093205" cy="523220"/>
            <a:chOff x="457201" y="505264"/>
            <a:chExt cx="4093205" cy="523220"/>
          </a:xfrm>
        </p:grpSpPr>
        <p:sp>
          <p:nvSpPr>
            <p:cNvPr id="13" name="矩形 12">
              <a:extLst>
                <a:ext uri="{FF2B5EF4-FFF2-40B4-BE49-F238E27FC236}">
                  <a16:creationId xmlns:a16="http://schemas.microsoft.com/office/drawing/2014/main" id="{22D0FAA1-6B99-46E4-86D2-56D1E45A8BFA}"/>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4" name="图形 13">
              <a:extLst>
                <a:ext uri="{FF2B5EF4-FFF2-40B4-BE49-F238E27FC236}">
                  <a16:creationId xmlns:a16="http://schemas.microsoft.com/office/drawing/2014/main" id="{4CFBBB28-E559-420E-9C17-2F71BAEB3F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pic>
        <p:nvPicPr>
          <p:cNvPr id="9" name="图片 8">
            <a:extLst>
              <a:ext uri="{FF2B5EF4-FFF2-40B4-BE49-F238E27FC236}">
                <a16:creationId xmlns:a16="http://schemas.microsoft.com/office/drawing/2014/main" id="{566C33D9-63D3-4243-81BC-65296E37D248}"/>
              </a:ext>
            </a:extLst>
          </p:cNvPr>
          <p:cNvPicPr/>
          <p:nvPr/>
        </p:nvPicPr>
        <p:blipFill>
          <a:blip r:embed="rId4"/>
          <a:stretch>
            <a:fillRect/>
          </a:stretch>
        </p:blipFill>
        <p:spPr>
          <a:xfrm>
            <a:off x="5594606" y="1594524"/>
            <a:ext cx="5871463" cy="4535566"/>
          </a:xfrm>
          <a:prstGeom prst="rect">
            <a:avLst/>
          </a:prstGeom>
        </p:spPr>
      </p:pic>
    </p:spTree>
    <p:extLst>
      <p:ext uri="{BB962C8B-B14F-4D97-AF65-F5344CB8AC3E}">
        <p14:creationId xmlns:p14="http://schemas.microsoft.com/office/powerpoint/2010/main" val="145602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2" name="文本框 11">
            <a:extLst>
              <a:ext uri="{FF2B5EF4-FFF2-40B4-BE49-F238E27FC236}">
                <a16:creationId xmlns:a16="http://schemas.microsoft.com/office/drawing/2014/main" id="{28A120B4-05BB-480D-A0EE-8505CA0AE36D}"/>
              </a:ext>
            </a:extLst>
          </p:cNvPr>
          <p:cNvSpPr txBox="1"/>
          <p:nvPr/>
        </p:nvSpPr>
        <p:spPr>
          <a:xfrm>
            <a:off x="795010" y="1997577"/>
            <a:ext cx="10882639" cy="2862322"/>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操作细节：</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2. InitCongig.js</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p>
          <a:p>
            <a:pPr indent="241300">
              <a:spcBef>
                <a:spcPts val="1200"/>
              </a:spcBef>
              <a:spcAft>
                <a:spcPts val="600"/>
              </a:spcAft>
            </a:pP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①初始化机器人和用户的基本信息</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(botAvater,userAvater)</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②</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初始化</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NavBar</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及</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title</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③</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快捷回复</a:t>
            </a:r>
            <a:endPar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endParaRPr>
          </a:p>
        </p:txBody>
      </p:sp>
      <p:pic>
        <p:nvPicPr>
          <p:cNvPr id="11" name="图片 10">
            <a:extLst>
              <a:ext uri="{FF2B5EF4-FFF2-40B4-BE49-F238E27FC236}">
                <a16:creationId xmlns:a16="http://schemas.microsoft.com/office/drawing/2014/main" id="{EDC8FA42-382F-4641-9FBC-33C74D9BB3C8}"/>
              </a:ext>
            </a:extLst>
          </p:cNvPr>
          <p:cNvPicPr>
            <a:picLocks noChangeAspect="1"/>
          </p:cNvPicPr>
          <p:nvPr/>
        </p:nvPicPr>
        <p:blipFill>
          <a:blip r:embed="rId2"/>
          <a:stretch>
            <a:fillRect/>
          </a:stretch>
        </p:blipFill>
        <p:spPr>
          <a:xfrm>
            <a:off x="1593850" y="5087929"/>
            <a:ext cx="8578850" cy="1103760"/>
          </a:xfrm>
          <a:prstGeom prst="rect">
            <a:avLst/>
          </a:prstGeom>
          <a:noFill/>
          <a:ln>
            <a:noFill/>
          </a:ln>
        </p:spPr>
      </p:pic>
      <p:grpSp>
        <p:nvGrpSpPr>
          <p:cNvPr id="13" name="组合 12">
            <a:extLst>
              <a:ext uri="{FF2B5EF4-FFF2-40B4-BE49-F238E27FC236}">
                <a16:creationId xmlns:a16="http://schemas.microsoft.com/office/drawing/2014/main" id="{8A75E012-4922-4E4B-8927-7BF4E2238BD5}"/>
              </a:ext>
            </a:extLst>
          </p:cNvPr>
          <p:cNvGrpSpPr/>
          <p:nvPr/>
        </p:nvGrpSpPr>
        <p:grpSpPr>
          <a:xfrm>
            <a:off x="361951" y="209989"/>
            <a:ext cx="4093205" cy="523220"/>
            <a:chOff x="457201" y="505264"/>
            <a:chExt cx="4093205" cy="523220"/>
          </a:xfrm>
        </p:grpSpPr>
        <p:sp>
          <p:nvSpPr>
            <p:cNvPr id="14" name="矩形 13">
              <a:extLst>
                <a:ext uri="{FF2B5EF4-FFF2-40B4-BE49-F238E27FC236}">
                  <a16:creationId xmlns:a16="http://schemas.microsoft.com/office/drawing/2014/main" id="{0F29A481-1D18-4918-8E58-0F028E8338F9}"/>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5" name="图形 14">
              <a:extLst>
                <a:ext uri="{FF2B5EF4-FFF2-40B4-BE49-F238E27FC236}">
                  <a16:creationId xmlns:a16="http://schemas.microsoft.com/office/drawing/2014/main" id="{D66D7579-4AE0-497E-945E-54973BAC7F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205236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2" name="文本框 11">
            <a:extLst>
              <a:ext uri="{FF2B5EF4-FFF2-40B4-BE49-F238E27FC236}">
                <a16:creationId xmlns:a16="http://schemas.microsoft.com/office/drawing/2014/main" id="{28A120B4-05BB-480D-A0EE-8505CA0AE36D}"/>
              </a:ext>
            </a:extLst>
          </p:cNvPr>
          <p:cNvSpPr txBox="1"/>
          <p:nvPr/>
        </p:nvSpPr>
        <p:spPr>
          <a:xfrm>
            <a:off x="795010" y="1997577"/>
            <a:ext cx="10882639" cy="2031325"/>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操作细节：</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3. msgManager.js:</a:t>
            </a:r>
          </a:p>
          <a:p>
            <a:pPr indent="241300">
              <a:spcBef>
                <a:spcPts val="1200"/>
              </a:spcBef>
              <a:spcAft>
                <a:spcPts val="600"/>
              </a:spcAft>
            </a:pP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根据三种不同的</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response</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实现如图所示三种不同的</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BotResponse</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界面效果。（</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ps:</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需先对</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RasaResponse</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先进行</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parse</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endPar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endParaRPr>
          </a:p>
        </p:txBody>
      </p:sp>
      <p:grpSp>
        <p:nvGrpSpPr>
          <p:cNvPr id="8" name="组合 7">
            <a:extLst>
              <a:ext uri="{FF2B5EF4-FFF2-40B4-BE49-F238E27FC236}">
                <a16:creationId xmlns:a16="http://schemas.microsoft.com/office/drawing/2014/main" id="{289FC757-FDC0-4D0B-8C0E-E017009F19C9}"/>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7FC480DE-9539-4C6C-B3B1-519019BF57EA}"/>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A05BBBA0-401A-414D-A1F0-E8B049BEA6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94390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1" y="971550"/>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2" name="文本框 11">
            <a:extLst>
              <a:ext uri="{FF2B5EF4-FFF2-40B4-BE49-F238E27FC236}">
                <a16:creationId xmlns:a16="http://schemas.microsoft.com/office/drawing/2014/main" id="{28A120B4-05BB-480D-A0EE-8505CA0AE36D}"/>
              </a:ext>
            </a:extLst>
          </p:cNvPr>
          <p:cNvSpPr txBox="1"/>
          <p:nvPr/>
        </p:nvSpPr>
        <p:spPr>
          <a:xfrm>
            <a:off x="795010" y="1997577"/>
            <a:ext cx="10882639" cy="1431161"/>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配置：</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使用</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Facebook</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开源的脚手架工具</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webpack</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搭建一个完全不依赖服务器的开发环境</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实现前后端的分离</a:t>
            </a:r>
            <a:endPar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endParaRPr>
          </a:p>
        </p:txBody>
      </p:sp>
      <p:grpSp>
        <p:nvGrpSpPr>
          <p:cNvPr id="8" name="组合 7">
            <a:extLst>
              <a:ext uri="{FF2B5EF4-FFF2-40B4-BE49-F238E27FC236}">
                <a16:creationId xmlns:a16="http://schemas.microsoft.com/office/drawing/2014/main" id="{F7362F1B-8B62-4A55-8934-2C2991D65A9C}"/>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8D28E55E-7DE0-40BC-874E-CB1A3A86CFA1}"/>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1113D331-38D1-4D60-A921-56AB9E8C3C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625664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2FF34567-34C2-4A3E-BACB-09222594E154}"/>
              </a:ext>
            </a:extLst>
          </p:cNvPr>
          <p:cNvSpPr/>
          <p:nvPr/>
        </p:nvSpPr>
        <p:spPr>
          <a:xfrm>
            <a:off x="400050" y="352425"/>
            <a:ext cx="11477624" cy="6200775"/>
          </a:xfrm>
          <a:prstGeom prst="rect">
            <a:avLst/>
          </a:prstGeom>
          <a:solidFill>
            <a:schemeClr val="bg1"/>
          </a:solidFill>
          <a:ln w="19050">
            <a:solidFill>
              <a:schemeClr val="accent6">
                <a:lumMod val="40000"/>
                <a:lumOff val="60000"/>
              </a:schemeClr>
            </a:solidFill>
          </a:ln>
          <a:effectLst>
            <a:glow rad="101600">
              <a:schemeClr val="accent1">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6254B892-D445-4C0D-8F74-79A5A14BC97A}"/>
              </a:ext>
            </a:extLst>
          </p:cNvPr>
          <p:cNvSpPr/>
          <p:nvPr/>
        </p:nvSpPr>
        <p:spPr>
          <a:xfrm>
            <a:off x="4661953" y="2967335"/>
            <a:ext cx="2868093"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latin typeface="BRUX" panose="00000500000000000000" pitchFamily="50" charset="0"/>
                <a:ea typeface="妙笔茂学体" panose="00000500000000000000" pitchFamily="2" charset="-122"/>
              </a:rPr>
              <a:t>THE END</a:t>
            </a:r>
            <a:endParaRPr lang="zh-CN" altLang="en-US" sz="5400" b="0" cap="none" spc="0" dirty="0">
              <a:ln w="0"/>
              <a:solidFill>
                <a:schemeClr val="accent1"/>
              </a:solidFill>
              <a:effectLst>
                <a:outerShdw blurRad="38100" dist="25400" dir="5400000" algn="ctr" rotWithShape="0">
                  <a:srgbClr val="6E747A">
                    <a:alpha val="43000"/>
                  </a:srgbClr>
                </a:outerShdw>
              </a:effectLst>
              <a:latin typeface="BRUX" panose="00000500000000000000" pitchFamily="50" charset="0"/>
              <a:ea typeface="妙笔茂学体" panose="00000500000000000000" pitchFamily="2" charset="-122"/>
            </a:endParaRPr>
          </a:p>
        </p:txBody>
      </p:sp>
    </p:spTree>
    <p:extLst>
      <p:ext uri="{BB962C8B-B14F-4D97-AF65-F5344CB8AC3E}">
        <p14:creationId xmlns:p14="http://schemas.microsoft.com/office/powerpoint/2010/main" val="38022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81B53C08-1DE6-48AE-A4ED-4BF52BECA5B7}"/>
              </a:ext>
            </a:extLst>
          </p:cNvPr>
          <p:cNvSpPr txBox="1"/>
          <p:nvPr/>
        </p:nvSpPr>
        <p:spPr>
          <a:xfrm>
            <a:off x="795011" y="2169611"/>
            <a:ext cx="10882639" cy="4068421"/>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a:t>
            </a:r>
            <a:r>
              <a:rPr lang="zh-CN"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是一个用于自动文本和基于语音的对话的开源机器学习框架</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zh-CN"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了解消息，保持对话以及连接到消息传递通道和</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API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分为 </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core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和 </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nlu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两部分：</a:t>
            </a:r>
          </a:p>
          <a:p>
            <a:pPr indent="241300">
              <a:spcBef>
                <a:spcPts val="1200"/>
              </a:spcBef>
              <a:spcAft>
                <a:spcPts val="600"/>
              </a:spcAft>
            </a:pPr>
            <a:r>
              <a:rPr lang="en-US" altLang="zh-CN" sz="2400" dirty="0">
                <a:latin typeface="黑体" panose="02010609060101010101" pitchFamily="49" charset="-122"/>
                <a:ea typeface="黑体" panose="02010609060101010101" pitchFamily="49" charset="-122"/>
                <a:cs typeface="Times New Roman" panose="02020603050405020304" pitchFamily="18" charset="0"/>
              </a:rPr>
              <a:t>  1. </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core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用于指导会话流，而 </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nlu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用于理解和处理文本以提取信息</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实体</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a:t>
            </a:r>
          </a:p>
          <a:p>
            <a:pPr indent="241300">
              <a:spcBef>
                <a:spcPts val="1200"/>
              </a:spcBef>
              <a:spcAft>
                <a:spcPts val="600"/>
              </a:spcAft>
            </a:pP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  2. Rasa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了解用户想说的内容（</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nlu -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实体和意图提取），然后根据上下文信息对其进行适当的操作谈话（</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core)</a:t>
            </a:r>
          </a:p>
          <a:p>
            <a:pPr indent="241300">
              <a:lnSpc>
                <a:spcPct val="150000"/>
              </a:lnSpc>
              <a:spcBef>
                <a:spcPts val="1200"/>
              </a:spcBef>
              <a:spcAft>
                <a:spcPts val="600"/>
              </a:spcAft>
            </a:pPr>
            <a:endParaRPr lang="en-US" altLang="zh-CN" sz="24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4115B9DE-EA93-4637-A2EB-A915EB5B6BE6}"/>
              </a:ext>
            </a:extLst>
          </p:cNvPr>
          <p:cNvSpPr txBox="1"/>
          <p:nvPr/>
        </p:nvSpPr>
        <p:spPr>
          <a:xfrm>
            <a:off x="795011" y="1218191"/>
            <a:ext cx="3167389"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grpSp>
        <p:nvGrpSpPr>
          <p:cNvPr id="8" name="组合 7">
            <a:extLst>
              <a:ext uri="{FF2B5EF4-FFF2-40B4-BE49-F238E27FC236}">
                <a16:creationId xmlns:a16="http://schemas.microsoft.com/office/drawing/2014/main" id="{A3EDCF8F-1D9D-4838-B981-F8478E2378AD}"/>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0F708EB7-AEE2-4CAB-BEE2-B43E53A5AF50}"/>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7330A2EF-A935-4F29-BF96-9962E475D1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97132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28EE1798-408C-4502-93DD-226958F1BA8B}"/>
              </a:ext>
            </a:extLst>
          </p:cNvPr>
          <p:cNvSpPr txBox="1"/>
          <p:nvPr/>
        </p:nvSpPr>
        <p:spPr>
          <a:xfrm>
            <a:off x="795011" y="1218191"/>
            <a:ext cx="3167389"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工作原理：</a:t>
            </a:r>
          </a:p>
        </p:txBody>
      </p:sp>
      <p:pic>
        <p:nvPicPr>
          <p:cNvPr id="10" name="图片 9">
            <a:extLst>
              <a:ext uri="{FF2B5EF4-FFF2-40B4-BE49-F238E27FC236}">
                <a16:creationId xmlns:a16="http://schemas.microsoft.com/office/drawing/2014/main" id="{EC66DE53-E658-4795-8CD8-BE6C493CF5ED}"/>
              </a:ext>
            </a:extLst>
          </p:cNvPr>
          <p:cNvPicPr>
            <a:picLocks noChangeAspect="1"/>
          </p:cNvPicPr>
          <p:nvPr/>
        </p:nvPicPr>
        <p:blipFill>
          <a:blip r:embed="rId2"/>
          <a:stretch>
            <a:fillRect/>
          </a:stretch>
        </p:blipFill>
        <p:spPr>
          <a:xfrm>
            <a:off x="2276474" y="1975101"/>
            <a:ext cx="7667625" cy="3829050"/>
          </a:xfrm>
          <a:prstGeom prst="rect">
            <a:avLst/>
          </a:prstGeom>
          <a:noFill/>
          <a:ln>
            <a:noFill/>
          </a:ln>
        </p:spPr>
      </p:pic>
      <p:grpSp>
        <p:nvGrpSpPr>
          <p:cNvPr id="8" name="组合 7">
            <a:extLst>
              <a:ext uri="{FF2B5EF4-FFF2-40B4-BE49-F238E27FC236}">
                <a16:creationId xmlns:a16="http://schemas.microsoft.com/office/drawing/2014/main" id="{2DA50D48-8982-4104-8921-523A7AAD8E04}"/>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E7C06BBA-A731-4F30-AB0A-27C462C1608B}"/>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BB21478F-5541-4CCD-8D61-6FE11A2EF8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30058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28EE1798-408C-4502-93DD-226958F1BA8B}"/>
              </a:ext>
            </a:extLst>
          </p:cNvPr>
          <p:cNvSpPr txBox="1"/>
          <p:nvPr/>
        </p:nvSpPr>
        <p:spPr>
          <a:xfrm>
            <a:off x="795011" y="1220377"/>
            <a:ext cx="3167389"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工作原理：</a:t>
            </a:r>
          </a:p>
        </p:txBody>
      </p:sp>
      <p:sp>
        <p:nvSpPr>
          <p:cNvPr id="47" name="文本框 46">
            <a:extLst>
              <a:ext uri="{FF2B5EF4-FFF2-40B4-BE49-F238E27FC236}">
                <a16:creationId xmlns:a16="http://schemas.microsoft.com/office/drawing/2014/main" id="{81B53C08-1DE6-48AE-A4ED-4BF52BECA5B7}"/>
              </a:ext>
            </a:extLst>
          </p:cNvPr>
          <p:cNvSpPr txBox="1"/>
          <p:nvPr/>
        </p:nvSpPr>
        <p:spPr>
          <a:xfrm>
            <a:off x="795011" y="2101110"/>
            <a:ext cx="10882639" cy="3370153"/>
          </a:xfrm>
          <a:prstGeom prst="rect">
            <a:avLst/>
          </a:prstGeom>
          <a:noFill/>
        </p:spPr>
        <p:txBody>
          <a:bodyPr wrap="square" rtlCol="0">
            <a:spAutoFit/>
          </a:bodyPr>
          <a:lstStyle/>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用户传入的消息先流经</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Interpreter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部分即</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NLU</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部分，这部分主要负责对用户输入信息进行意图分析，并提取所有实体信息；</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然后</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Core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会将识别出的用户</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Intent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传递给</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Tracker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Tracker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主要负责跟踪会话的状态</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(conversation state)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再用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Policy</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记录</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Tracker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的当前状态，并对回复用户的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进行选择，同时将</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记录在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Tracker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最后执行</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返回的结果进行输出即可完成一次交互。</a:t>
            </a:r>
            <a:endParaRPr lang="en-US" altLang="zh-CN" sz="2400" dirty="0">
              <a:effectLst/>
              <a:latin typeface="黑体" panose="02010609060101010101" pitchFamily="49" charset="-122"/>
              <a:ea typeface="黑体" panose="02010609060101010101" pitchFamily="49" charset="-122"/>
              <a:cs typeface="Times New Roman" panose="02020603050405020304" pitchFamily="18" charset="0"/>
            </a:endParaRPr>
          </a:p>
        </p:txBody>
      </p:sp>
      <p:grpSp>
        <p:nvGrpSpPr>
          <p:cNvPr id="12" name="组合 11">
            <a:extLst>
              <a:ext uri="{FF2B5EF4-FFF2-40B4-BE49-F238E27FC236}">
                <a16:creationId xmlns:a16="http://schemas.microsoft.com/office/drawing/2014/main" id="{A6596064-33B8-41D4-A5BF-741122466300}"/>
              </a:ext>
            </a:extLst>
          </p:cNvPr>
          <p:cNvGrpSpPr/>
          <p:nvPr/>
        </p:nvGrpSpPr>
        <p:grpSpPr>
          <a:xfrm>
            <a:off x="361951" y="209989"/>
            <a:ext cx="4093205" cy="523220"/>
            <a:chOff x="457201" y="505264"/>
            <a:chExt cx="4093205" cy="523220"/>
          </a:xfrm>
        </p:grpSpPr>
        <p:sp>
          <p:nvSpPr>
            <p:cNvPr id="13" name="矩形 12">
              <a:extLst>
                <a:ext uri="{FF2B5EF4-FFF2-40B4-BE49-F238E27FC236}">
                  <a16:creationId xmlns:a16="http://schemas.microsoft.com/office/drawing/2014/main" id="{C363E96F-5FA9-4345-92F5-0C853F3E9F0A}"/>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4" name="图形 13">
              <a:extLst>
                <a:ext uri="{FF2B5EF4-FFF2-40B4-BE49-F238E27FC236}">
                  <a16:creationId xmlns:a16="http://schemas.microsoft.com/office/drawing/2014/main" id="{B1C440CA-E17C-4E33-A6BB-72BE6AC3BE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63487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28EE1798-408C-4502-93DD-226958F1BA8B}"/>
              </a:ext>
            </a:extLst>
          </p:cNvPr>
          <p:cNvSpPr txBox="1"/>
          <p:nvPr/>
        </p:nvSpPr>
        <p:spPr>
          <a:xfrm>
            <a:off x="947412" y="1022355"/>
            <a:ext cx="3167389"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文件组成：</a:t>
            </a:r>
          </a:p>
        </p:txBody>
      </p:sp>
      <p:graphicFrame>
        <p:nvGraphicFramePr>
          <p:cNvPr id="2" name="表格 2">
            <a:extLst>
              <a:ext uri="{FF2B5EF4-FFF2-40B4-BE49-F238E27FC236}">
                <a16:creationId xmlns:a16="http://schemas.microsoft.com/office/drawing/2014/main" id="{8FBC2099-52B0-4B1A-B487-2AC54D80266F}"/>
              </a:ext>
            </a:extLst>
          </p:cNvPr>
          <p:cNvGraphicFramePr>
            <a:graphicFrameLocks noGrp="1"/>
          </p:cNvGraphicFramePr>
          <p:nvPr>
            <p:extLst>
              <p:ext uri="{D42A27DB-BD31-4B8C-83A1-F6EECF244321}">
                <p14:modId xmlns:p14="http://schemas.microsoft.com/office/powerpoint/2010/main" val="3239191929"/>
              </p:ext>
            </p:extLst>
          </p:nvPr>
        </p:nvGraphicFramePr>
        <p:xfrm>
          <a:off x="947412" y="1694532"/>
          <a:ext cx="10363200" cy="457636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1073659299"/>
                    </a:ext>
                  </a:extLst>
                </a:gridCol>
                <a:gridCol w="5181600">
                  <a:extLst>
                    <a:ext uri="{9D8B030D-6E8A-4147-A177-3AD203B41FA5}">
                      <a16:colId xmlns:a16="http://schemas.microsoft.com/office/drawing/2014/main" val="3089475523"/>
                    </a:ext>
                  </a:extLst>
                </a:gridCol>
              </a:tblGrid>
              <a:tr h="471990">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结构</a:t>
                      </a:r>
                    </a:p>
                  </a:txBody>
                  <a:tcPr>
                    <a:solidFill>
                      <a:srgbClr val="FFE697"/>
                    </a:solid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作用</a:t>
                      </a:r>
                    </a:p>
                  </a:txBody>
                  <a:tcPr>
                    <a:solidFill>
                      <a:srgbClr val="B7D8A0"/>
                    </a:solidFill>
                  </a:tcPr>
                </a:tc>
                <a:extLst>
                  <a:ext uri="{0D108BD9-81ED-4DB2-BD59-A6C34878D82A}">
                    <a16:rowId xmlns:a16="http://schemas.microsoft.com/office/drawing/2014/main" val="66360660"/>
                  </a:ext>
                </a:extLst>
              </a:tr>
              <a:tr h="659492">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actions/</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自定义</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R</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asa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actions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代码文件</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332690669"/>
                  </a:ext>
                </a:extLst>
              </a:tr>
              <a:tr h="778459">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data/</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存放</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NLU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训练数据</a:t>
                      </a:r>
                      <a:r>
                        <a:rPr lang="zh-CN" alt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stories </a:t>
                      </a:r>
                      <a:r>
                        <a:rPr lang="zh-CN" alt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数据等</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892239080"/>
                  </a:ext>
                </a:extLst>
              </a:tr>
              <a:tr h="471990">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piplines/</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设置</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框架使用的</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Piplines</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049860308"/>
                  </a:ext>
                </a:extLst>
              </a:tr>
              <a:tr h="471990">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config.yml</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NLU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和</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Rasa Core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的配置文件</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3302906341"/>
                  </a:ext>
                </a:extLst>
              </a:tr>
              <a:tr h="778459">
                <a:tc>
                  <a:txBody>
                    <a:bodyPr/>
                    <a:lstStyle/>
                    <a:p>
                      <a:pPr algn="ctr"/>
                      <a:r>
                        <a:rPr lang="en-US" sz="2000" kern="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credentials.yml</a:t>
                      </a:r>
                      <a:endParaRPr lang="zh-CN" sz="2000" kern="10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定义和其他服务连接的一些细节，</a:t>
                      </a:r>
                      <a:endPar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例如</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api</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接口</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4257141189"/>
                  </a:ext>
                </a:extLst>
              </a:tr>
              <a:tr h="471990">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domain.yml</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domain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文件</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3809352598"/>
                  </a:ext>
                </a:extLst>
              </a:tr>
              <a:tr h="471990">
                <a:tc>
                  <a:txBody>
                    <a:bodyPr/>
                    <a:lstStyle/>
                    <a:p>
                      <a:pPr algn="ctr"/>
                      <a:r>
                        <a:rPr lang="en-US" sz="2000" kern="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endpoints.yml</a:t>
                      </a:r>
                      <a:endParaRPr lang="zh-CN" sz="2000" kern="10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和外部消息服务对接的</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endpoins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细则</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357015753"/>
                  </a:ext>
                </a:extLst>
              </a:tr>
            </a:tbl>
          </a:graphicData>
        </a:graphic>
      </p:graphicFrame>
      <p:grpSp>
        <p:nvGrpSpPr>
          <p:cNvPr id="8" name="组合 7">
            <a:extLst>
              <a:ext uri="{FF2B5EF4-FFF2-40B4-BE49-F238E27FC236}">
                <a16:creationId xmlns:a16="http://schemas.microsoft.com/office/drawing/2014/main" id="{43C49B81-6F30-4679-83DD-1571B0F6B6DC}"/>
              </a:ext>
            </a:extLst>
          </p:cNvPr>
          <p:cNvGrpSpPr/>
          <p:nvPr/>
        </p:nvGrpSpPr>
        <p:grpSpPr>
          <a:xfrm>
            <a:off x="361951" y="209989"/>
            <a:ext cx="4093205" cy="523220"/>
            <a:chOff x="457201" y="505264"/>
            <a:chExt cx="4093205" cy="523220"/>
          </a:xfrm>
        </p:grpSpPr>
        <p:sp>
          <p:nvSpPr>
            <p:cNvPr id="10" name="矩形 9">
              <a:extLst>
                <a:ext uri="{FF2B5EF4-FFF2-40B4-BE49-F238E27FC236}">
                  <a16:creationId xmlns:a16="http://schemas.microsoft.com/office/drawing/2014/main" id="{D92A9EB8-96C5-4C1E-A675-CA70C71C814F}"/>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1" name="图形 10">
              <a:extLst>
                <a:ext uri="{FF2B5EF4-FFF2-40B4-BE49-F238E27FC236}">
                  <a16:creationId xmlns:a16="http://schemas.microsoft.com/office/drawing/2014/main" id="{22D23D96-8199-450D-BBE1-F632BD7E7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45431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3000821"/>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1.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编写数据文件</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nlu.yml</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：该部分主要对用户意图进行分类</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stories.yml</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：该部分主要帮助训练</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助手，里面编写着</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助手与一个用户的多个对话过程，同时包含</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助手在应该如何回复的数据。</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domain.yml</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：该部分包含了用户的意图，</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助手的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，以及</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中对应的内容，即给用户的具体回复。</a:t>
            </a: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1" y="1218191"/>
            <a:ext cx="3500764"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具体实现：</a:t>
            </a:r>
          </a:p>
        </p:txBody>
      </p:sp>
      <p:grpSp>
        <p:nvGrpSpPr>
          <p:cNvPr id="11" name="组合 10">
            <a:extLst>
              <a:ext uri="{FF2B5EF4-FFF2-40B4-BE49-F238E27FC236}">
                <a16:creationId xmlns:a16="http://schemas.microsoft.com/office/drawing/2014/main" id="{EF7B80DB-E2C2-4E9A-9868-72225B19C1E7}"/>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F2F7CE8D-8D7D-4434-B525-271A6D501B05}"/>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38D9CB72-5DEF-47E3-BD55-0929FB0586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59533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2400657"/>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2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下载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模型</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语言模型使用的是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bert_chinese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，所以需要下载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bert_chinese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模型。并放到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pre_models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文件夹中，重命名为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tf_model.h5</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curl -L https://www.flyai.com/m/bert-base-chinese-tf_model.h5 -o pre_models/tf_model.h5</a:t>
            </a: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1" y="1218191"/>
            <a:ext cx="3500764"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具体实现：</a:t>
            </a:r>
          </a:p>
        </p:txBody>
      </p:sp>
      <p:grpSp>
        <p:nvGrpSpPr>
          <p:cNvPr id="11" name="组合 10">
            <a:extLst>
              <a:ext uri="{FF2B5EF4-FFF2-40B4-BE49-F238E27FC236}">
                <a16:creationId xmlns:a16="http://schemas.microsoft.com/office/drawing/2014/main" id="{9D981D08-3A96-4918-BE78-2584FA9854BF}"/>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9F37FF20-66D7-443B-B765-A148D1F2B65E}"/>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43F53CF1-339D-4B89-B2B8-CC13D04F8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08715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3831818"/>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3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修改配置文件</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由于使用的预先训练的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作为语言模型，需要对配置文件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model_name, model_weights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等进行修改</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4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模型训练</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使用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train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命令进行模型训练。</a:t>
            </a:r>
          </a:p>
          <a:p>
            <a:pPr indent="241300">
              <a:spcBef>
                <a:spcPts val="1200"/>
              </a:spcBef>
              <a:spcAft>
                <a:spcPts val="600"/>
              </a:spcAft>
            </a:pPr>
            <a:endPar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1" y="1218191"/>
            <a:ext cx="3500764"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具体实现：</a:t>
            </a:r>
          </a:p>
        </p:txBody>
      </p:sp>
      <p:grpSp>
        <p:nvGrpSpPr>
          <p:cNvPr id="11" name="组合 10">
            <a:extLst>
              <a:ext uri="{FF2B5EF4-FFF2-40B4-BE49-F238E27FC236}">
                <a16:creationId xmlns:a16="http://schemas.microsoft.com/office/drawing/2014/main" id="{6B40A59C-3D49-4224-BF7B-9E5744A8005C}"/>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88D77494-6BA1-4813-8F73-670FF5D2AA70}"/>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8790A4B2-0432-43B7-9E86-965E7A7657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8226350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1750</Words>
  <Application>Microsoft Office PowerPoint</Application>
  <PresentationFormat>宽屏</PresentationFormat>
  <Paragraphs>173</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BRUX</vt:lpstr>
      <vt:lpstr>等线</vt:lpstr>
      <vt:lpstr>等线 Light</vt:lpstr>
      <vt:lpstr>黑体</vt:lpstr>
      <vt:lpstr>微软雅黑</vt:lpstr>
      <vt:lpstr>字魂166号-趣味体</vt:lpstr>
      <vt:lpstr>字魂181号-飞驰标题体</vt:lpstr>
      <vt:lpstr>字魂55号-龙吟手书</vt:lpstr>
      <vt:lpstr>字魂独角兽体</vt:lpstr>
      <vt:lpstr>Arial</vt:lpstr>
      <vt:lpstr>Calibri</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镇涛 林</cp:lastModifiedBy>
  <cp:revision>7</cp:revision>
  <dcterms:created xsi:type="dcterms:W3CDTF">2021-10-06T11:19:58Z</dcterms:created>
  <dcterms:modified xsi:type="dcterms:W3CDTF">2021-10-08T06:33:54Z</dcterms:modified>
</cp:coreProperties>
</file>