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79" r:id="rId3"/>
    <p:sldId id="1796" r:id="rId4"/>
    <p:sldId id="1791" r:id="rId5"/>
    <p:sldId id="1789" r:id="rId6"/>
    <p:sldId id="1790" r:id="rId7"/>
    <p:sldId id="1799" r:id="rId8"/>
    <p:sldId id="1788" r:id="rId9"/>
    <p:sldId id="1787" r:id="rId10"/>
    <p:sldId id="301" r:id="rId11"/>
    <p:sldId id="1797" r:id="rId12"/>
    <p:sldId id="258" r:id="rId13"/>
    <p:sldId id="259" r:id="rId14"/>
    <p:sldId id="260" r:id="rId15"/>
    <p:sldId id="1800" r:id="rId16"/>
    <p:sldId id="1801" r:id="rId17"/>
    <p:sldId id="1802" r:id="rId18"/>
    <p:sldId id="281" r:id="rId19"/>
    <p:sldId id="282" r:id="rId20"/>
    <p:sldId id="283" r:id="rId21"/>
    <p:sldId id="262" r:id="rId22"/>
    <p:sldId id="284" r:id="rId23"/>
    <p:sldId id="285" r:id="rId24"/>
    <p:sldId id="286" r:id="rId25"/>
    <p:sldId id="287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66" r:id="rId34"/>
    <p:sldId id="267" r:id="rId35"/>
    <p:sldId id="2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15"/>
    <a:srgbClr val="FC87EB"/>
    <a:srgbClr val="51A623"/>
    <a:srgbClr val="11305E"/>
    <a:srgbClr val="212970"/>
    <a:srgbClr val="091932"/>
    <a:srgbClr val="CFD5EA"/>
    <a:srgbClr val="BF9001"/>
    <a:srgbClr val="E9EBF5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9"/>
    <p:restoredTop sz="94651"/>
  </p:normalViewPr>
  <p:slideViewPr>
    <p:cSldViewPr snapToGrid="0" snapToObjects="1">
      <p:cViewPr varScale="1">
        <p:scale>
          <a:sx n="50" d="100"/>
          <a:sy n="50" d="100"/>
        </p:scale>
        <p:origin x="4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4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C250-831E-3C41-AB40-D6D444D7B122}" type="datetimeFigureOut">
              <a:rPr lang="en-US" smtClean="0"/>
            </a:fld>
            <a:endParaRPr lang="en-US"/>
          </a:p>
        </p:txBody>
      </p:sp>
      <p:sp>
        <p:nvSpPr>
          <p:cNvPr id="104864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4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2FD5B-1865-AD4E-A05A-C36C002C094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1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1048582" name="文本框 8"/>
          <p:cNvSpPr txBox="1"/>
          <p:nvPr/>
        </p:nvSpPr>
        <p:spPr>
          <a:xfrm>
            <a:off x="8895905" y="6463267"/>
            <a:ext cx="2872738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  <a:endParaRPr sz="1100"/>
          </a:p>
        </p:txBody>
      </p:sp>
      <p:sp>
        <p:nvSpPr>
          <p:cNvPr id="10485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1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2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0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4.png"/><Relationship Id="rId2" Type="http://schemas.openxmlformats.org/officeDocument/2006/relationships/image" Target="../media/image52.jpeg"/><Relationship Id="rId1" Type="http://schemas.openxmlformats.org/officeDocument/2006/relationships/image" Target="../media/image5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7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8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0.jpeg"/><Relationship Id="rId1" Type="http://schemas.openxmlformats.org/officeDocument/2006/relationships/image" Target="../media/image5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5.jpeg"/><Relationship Id="rId1" Type="http://schemas.openxmlformats.org/officeDocument/2006/relationships/image" Target="../media/image64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6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8.png"/><Relationship Id="rId23" Type="http://schemas.openxmlformats.org/officeDocument/2006/relationships/image" Target="../media/image27.png"/><Relationship Id="rId22" Type="http://schemas.openxmlformats.org/officeDocument/2006/relationships/image" Target="../media/image26.png"/><Relationship Id="rId21" Type="http://schemas.openxmlformats.org/officeDocument/2006/relationships/image" Target="../media/image25.png"/><Relationship Id="rId20" Type="http://schemas.openxmlformats.org/officeDocument/2006/relationships/image" Target="../media/image24.png"/><Relationship Id="rId2" Type="http://schemas.openxmlformats.org/officeDocument/2006/relationships/image" Target="../media/image6.png"/><Relationship Id="rId19" Type="http://schemas.openxmlformats.org/officeDocument/2006/relationships/image" Target="../media/image23.png"/><Relationship Id="rId18" Type="http://schemas.openxmlformats.org/officeDocument/2006/relationships/image" Target="../media/image22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4.GIF"/><Relationship Id="rId1" Type="http://schemas.openxmlformats.org/officeDocument/2006/relationships/image" Target="../media/image3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58" y="2785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5239" y="3572586"/>
            <a:ext cx="3933233" cy="2802579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5197255" y="2162493"/>
            <a:ext cx="2121093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en-US" altLang="zh-CN" sz="2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2400" dirty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756502" y="2716310"/>
            <a:ext cx="418299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7D7876"/>
                </a:solidFill>
                <a:latin typeface="Courier New" panose="02070309020205020404" pitchFamily="49" charset="0"/>
                <a:ea typeface="汉真广标" pitchFamily="49" charset="-122"/>
                <a:cs typeface="Courier New" panose="02070309020205020404" pitchFamily="49" charset="0"/>
              </a:rPr>
              <a:t>————————CNN</a:t>
            </a:r>
            <a:endParaRPr lang="zh-CN" altLang="en-US" sz="1200" dirty="0">
              <a:solidFill>
                <a:srgbClr val="7D7876"/>
              </a:solidFill>
              <a:latin typeface="Courier New" panose="02070309020205020404" pitchFamily="49" charset="0"/>
              <a:ea typeface="汉真广标" pitchFamily="49" charset="-122"/>
              <a:cs typeface="Courier New" panose="02070309020205020404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183469" y="4813996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36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0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41" name="任意多边形: 形状 2"/>
          <p:cNvSpPr/>
          <p:nvPr/>
        </p:nvSpPr>
        <p:spPr>
          <a:xfrm>
            <a:off x="1567889" y="4840539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603987" y="54527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649075" y="4938511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800075" y="494322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994339" y="5301429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861950" y="5649564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946553" y="5253096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928113" y="5516215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680589" y="4772744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2425" y="5247932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任意多边形: 形状 4"/>
          <p:cNvSpPr/>
          <p:nvPr/>
        </p:nvSpPr>
        <p:spPr>
          <a:xfrm>
            <a:off x="1567888" y="3617588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065075" y="4360234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964949" y="5300908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661161" y="4877694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909012" y="5649564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7425224" y="537559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484211" y="479699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66"/>
          <p:cNvCxnSpPr/>
          <p:nvPr/>
        </p:nvCxnSpPr>
        <p:spPr>
          <a:xfrm>
            <a:off x="2401056" y="1961634"/>
            <a:ext cx="79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67"/>
          <p:cNvCxnSpPr/>
          <p:nvPr/>
        </p:nvCxnSpPr>
        <p:spPr>
          <a:xfrm>
            <a:off x="2401056" y="3092165"/>
            <a:ext cx="79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2"/>
          <p:cNvSpPr txBox="1"/>
          <p:nvPr/>
        </p:nvSpPr>
        <p:spPr>
          <a:xfrm>
            <a:off x="8970229" y="4084117"/>
            <a:ext cx="115083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D7876"/>
                </a:solidFill>
                <a:latin typeface="Courier New" panose="02070309020205020404" pitchFamily="49" charset="0"/>
                <a:ea typeface="汉真广标" pitchFamily="49" charset="-122"/>
                <a:cs typeface="Courier New" panose="02070309020205020404" pitchFamily="49" charset="0"/>
              </a:rPr>
              <a:t>brucehan</a:t>
            </a:r>
            <a:endParaRPr lang="en-US" altLang="zh-CN" sz="1200" dirty="0">
              <a:solidFill>
                <a:srgbClr val="7D7876"/>
              </a:solidFill>
              <a:latin typeface="Courier New" panose="02070309020205020404" pitchFamily="49" charset="0"/>
              <a:ea typeface="汉真广标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7D7876"/>
                </a:solidFill>
                <a:latin typeface="Courier New" panose="02070309020205020404" pitchFamily="49" charset="0"/>
                <a:ea typeface="汉真广标" pitchFamily="49" charset="-122"/>
                <a:cs typeface="Courier New" panose="02070309020205020404" pitchFamily="49" charset="0"/>
              </a:rPr>
              <a:t>2020-07-04</a:t>
            </a:r>
            <a:endParaRPr lang="zh-CN" altLang="en-US" sz="1200" dirty="0">
              <a:solidFill>
                <a:srgbClr val="7D7876"/>
              </a:solidFill>
              <a:latin typeface="Courier New" panose="02070309020205020404" pitchFamily="49" charset="0"/>
              <a:ea typeface="汉真广标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299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799"/>
                            </p:stCondLst>
                            <p:childTnLst>
                              <p:par>
                                <p:cTn id="2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356" y="2008235"/>
            <a:ext cx="4276812" cy="43008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2332" y="548926"/>
            <a:ext cx="2147517" cy="4191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Group Convolution 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46897" y="54523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2" y="2008235"/>
            <a:ext cx="4438733" cy="4323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BB8DC0C1-5383-47E8-9FE5-F165CE64BD0E}"/>
                  </a:ext>
                </a:extLst>
              </p:cNvPr>
              <p:cNvSpPr txBox="1"/>
              <p:nvPr/>
            </p:nvSpPr>
            <p:spPr>
              <a:xfrm>
                <a:off x="-106932" y="2853997"/>
                <a:ext cx="214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932" y="2853997"/>
                <a:ext cx="214751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EC8B08F6-B0C2-4784-95D5-A8D4090B1A70}"/>
                  </a:ext>
                </a:extLst>
              </p:cNvPr>
              <p:cNvSpPr txBox="1"/>
              <p:nvPr/>
            </p:nvSpPr>
            <p:spPr>
              <a:xfrm>
                <a:off x="-106932" y="4835197"/>
                <a:ext cx="214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932" y="4835197"/>
                <a:ext cx="21475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A3F88E51-D1CD-4737-896F-7B958BF2E1EF}"/>
                  </a:ext>
                </a:extLst>
              </p:cNvPr>
              <p:cNvSpPr txBox="1"/>
              <p:nvPr/>
            </p:nvSpPr>
            <p:spPr>
              <a:xfrm>
                <a:off x="-106932" y="3822872"/>
                <a:ext cx="214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932" y="3822872"/>
                <a:ext cx="214751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ele attr="{C999F75C-2605-4DEC-A4DE-795A118B7CD4}"/>
                  </a:ext>
                </a:extLst>
              </p:cNvPr>
              <p:cNvSpPr txBox="1"/>
              <p:nvPr/>
            </p:nvSpPr>
            <p:spPr>
              <a:xfrm>
                <a:off x="5919168" y="2850422"/>
                <a:ext cx="214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68" y="2850422"/>
                <a:ext cx="214751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767E13D5-F120-45EA-82FB-08FE5A01F18C}"/>
                  </a:ext>
                </a:extLst>
              </p:cNvPr>
              <p:cNvSpPr txBox="1"/>
              <p:nvPr/>
            </p:nvSpPr>
            <p:spPr>
              <a:xfrm>
                <a:off x="5906370" y="4901600"/>
                <a:ext cx="214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370" y="4901600"/>
                <a:ext cx="214751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65911820-BA73-4D2D-866C-3D2B5DF4D099}"/>
                  </a:ext>
                </a:extLst>
              </p:cNvPr>
              <p:cNvSpPr txBox="1"/>
              <p:nvPr/>
            </p:nvSpPr>
            <p:spPr>
              <a:xfrm>
                <a:off x="5919168" y="3771241"/>
                <a:ext cx="214751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68" y="3771241"/>
                <a:ext cx="2147518" cy="63478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484812" y="1541417"/>
            <a:ext cx="9144000" cy="1106397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2pPr>
            <a:lvl3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3pPr>
            <a:lvl4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4pPr>
            <a:lvl5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3600" dirty="0"/>
          </a:p>
        </p:txBody>
      </p:sp>
      <p:sp>
        <p:nvSpPr>
          <p:cNvPr id="5" name="副标题 2"/>
          <p:cNvSpPr txBox="1"/>
          <p:nvPr/>
        </p:nvSpPr>
        <p:spPr>
          <a:xfrm>
            <a:off x="1484812" y="2530883"/>
            <a:ext cx="9144000" cy="33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6897" y="1360187"/>
            <a:ext cx="11387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</a:t>
            </a:r>
            <a:r>
              <a:rPr lang="en-US" altLang="zh-CN" dirty="0">
                <a:latin typeface="+mn-ea"/>
              </a:rPr>
              <a:t>  Group convolution </a:t>
            </a:r>
            <a:r>
              <a:rPr lang="zh-CN" altLang="en-US" dirty="0">
                <a:latin typeface="+mn-ea"/>
              </a:rPr>
              <a:t>分组卷积，最早在</a:t>
            </a:r>
            <a:r>
              <a:rPr lang="en-US" altLang="zh-CN" dirty="0" err="1">
                <a:latin typeface="+mn-ea"/>
              </a:rPr>
              <a:t>AlexNet</a:t>
            </a:r>
            <a:r>
              <a:rPr lang="zh-CN" altLang="en-US" dirty="0">
                <a:latin typeface="+mn-ea"/>
              </a:rPr>
              <a:t>中出现，由于当时的硬件资源有限，训练</a:t>
            </a:r>
            <a:r>
              <a:rPr lang="en-US" altLang="zh-CN" dirty="0" err="1">
                <a:latin typeface="+mn-ea"/>
              </a:rPr>
              <a:t>AlexNet</a:t>
            </a:r>
            <a:r>
              <a:rPr lang="zh-CN" altLang="en-US" dirty="0">
                <a:latin typeface="+mn-ea"/>
              </a:rPr>
              <a:t>时卷积操作不能全部放在同一个</a:t>
            </a:r>
            <a:r>
              <a:rPr lang="en-US" altLang="zh-CN" dirty="0">
                <a:latin typeface="+mn-ea"/>
              </a:rPr>
              <a:t>GPU</a:t>
            </a:r>
            <a:r>
              <a:rPr lang="zh-CN" altLang="en-US" dirty="0">
                <a:latin typeface="+mn-ea"/>
              </a:rPr>
              <a:t>处理，因此作者把</a:t>
            </a:r>
            <a:r>
              <a:rPr lang="en-US" altLang="zh-CN" dirty="0">
                <a:latin typeface="+mn-ea"/>
              </a:rPr>
              <a:t>feature maps</a:t>
            </a:r>
            <a:r>
              <a:rPr lang="zh-CN" altLang="en-US" dirty="0">
                <a:latin typeface="+mn-ea"/>
              </a:rPr>
              <a:t>分给多个</a:t>
            </a:r>
            <a:r>
              <a:rPr lang="en-US" altLang="zh-CN" dirty="0">
                <a:latin typeface="+mn-ea"/>
              </a:rPr>
              <a:t>GPU</a:t>
            </a:r>
            <a:r>
              <a:rPr lang="zh-CN" altLang="en-US" dirty="0">
                <a:latin typeface="+mn-ea"/>
              </a:rPr>
              <a:t>分别进行处理，最后把多个</a:t>
            </a:r>
            <a:r>
              <a:rPr lang="en-US" altLang="zh-CN" dirty="0">
                <a:latin typeface="+mn-ea"/>
              </a:rPr>
              <a:t>GPU</a:t>
            </a:r>
            <a:r>
              <a:rPr lang="zh-CN" altLang="en-US" dirty="0">
                <a:latin typeface="+mn-ea"/>
              </a:rPr>
              <a:t>的结果进行融合。</a:t>
            </a:r>
            <a:endParaRPr lang="zh-CN" altLang="en-US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2332" y="548926"/>
            <a:ext cx="2147517" cy="4191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Group Convolution 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6897" y="53472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62249" y="545235"/>
            <a:ext cx="1074027" cy="419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/>
              <a:t>AlexNet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0252" y="2216087"/>
            <a:ext cx="8711496" cy="39335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4918" y="2287158"/>
            <a:ext cx="4198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/>
              <a:t>motivation&amp;purpose</a:t>
            </a:r>
            <a:r>
              <a:rPr lang="en-US" altLang="zh-CN" sz="3600" dirty="0"/>
              <a:t>: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3857626" y="600075"/>
            <a:ext cx="4062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Group convolution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4918" y="2995044"/>
            <a:ext cx="10429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    分组卷积的思想影响比较深远，当前一些轻量级的</a:t>
            </a:r>
            <a:r>
              <a:rPr lang="en-US" altLang="zh-CN" sz="2800" dirty="0">
                <a:latin typeface="+mn-ea"/>
              </a:rPr>
              <a:t>SOTA</a:t>
            </a: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State Of The Art</a:t>
            </a:r>
            <a:r>
              <a:rPr lang="zh-CN" altLang="en-US" sz="2800" dirty="0">
                <a:latin typeface="+mn-ea"/>
              </a:rPr>
              <a:t>）网络，都用到了分组卷积的操作，来缓解对单个处理器的压力。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332" y="548926"/>
            <a:ext cx="2147517" cy="4191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Group Convolution 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46897" y="53472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97447" y="1248748"/>
            <a:ext cx="103919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3600" b="1" dirty="0"/>
              <a:t>VGG</a:t>
            </a:r>
            <a:endParaRPr lang="zh-CN" altLang="en-US" sz="3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69568" y="2185444"/>
            <a:ext cx="111322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</a:t>
            </a:r>
            <a:r>
              <a:rPr lang="en-US" altLang="zh-CN" sz="2000" dirty="0" err="1">
                <a:latin typeface="+mn-ea"/>
              </a:rPr>
              <a:t>AlexNet</a:t>
            </a:r>
            <a:r>
              <a:rPr lang="zh-CN" altLang="en-US" sz="2000" dirty="0">
                <a:latin typeface="+mn-ea"/>
              </a:rPr>
              <a:t>中用到了一些非常大的卷积核，比如</a:t>
            </a:r>
            <a:r>
              <a:rPr lang="en-US" altLang="zh-CN" sz="2000" dirty="0">
                <a:latin typeface="+mn-ea"/>
              </a:rPr>
              <a:t>11×11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5×5</a:t>
            </a:r>
            <a:r>
              <a:rPr lang="zh-CN" altLang="en-US" sz="2000" dirty="0">
                <a:latin typeface="+mn-ea"/>
              </a:rPr>
              <a:t>卷积核，之前人们的观念是，卷积核越大，</a:t>
            </a:r>
            <a:r>
              <a:rPr lang="en-US" altLang="zh-CN" sz="2000" dirty="0">
                <a:latin typeface="+mn-ea"/>
              </a:rPr>
              <a:t>receptive field</a:t>
            </a:r>
            <a:r>
              <a:rPr lang="zh-CN" altLang="en-US" sz="2000" dirty="0">
                <a:latin typeface="+mn-ea"/>
              </a:rPr>
              <a:t>（感受野）越大，获取到的图片信息越多，因此获得的特征越好。虽说如此，但是大的卷积核会导致计算量的暴增，不利于模型深度的增加，计算性能也会降低。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/>
              <a:t>        于是在</a:t>
            </a:r>
            <a:r>
              <a:rPr lang="en-US" altLang="zh-CN" sz="2000" dirty="0"/>
              <a:t>VGG</a:t>
            </a:r>
            <a:r>
              <a:rPr lang="zh-CN" altLang="en-US" sz="2000" dirty="0"/>
              <a:t>（最早使用）网络中，利用</a:t>
            </a: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/>
              <a:t>3×3</a:t>
            </a:r>
            <a:r>
              <a:rPr lang="zh-CN" altLang="en-US" sz="2000" dirty="0"/>
              <a:t>卷积核的组合比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/>
              <a:t>5×5</a:t>
            </a:r>
            <a:r>
              <a:rPr lang="zh-CN" altLang="en-US" sz="2000" dirty="0"/>
              <a:t>卷积核的效果更佳，同时参数量（</a:t>
            </a:r>
            <a:r>
              <a:rPr lang="en-US" altLang="zh-CN" sz="2000" dirty="0"/>
              <a:t>3×3×2 VS 5×5×1</a:t>
            </a:r>
            <a:r>
              <a:rPr lang="zh-CN" altLang="en-US" sz="2000" dirty="0"/>
              <a:t>）被降低，因此后来</a:t>
            </a:r>
            <a:r>
              <a:rPr lang="en-US" altLang="zh-CN" sz="2000" dirty="0"/>
              <a:t>3×3</a:t>
            </a:r>
            <a:r>
              <a:rPr lang="zh-CN" altLang="en-US" sz="2000" dirty="0"/>
              <a:t>卷积核被广泛应用在各种模型中。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2332" y="548926"/>
            <a:ext cx="2147517" cy="4191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小卷积核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46897" y="53472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09849" y="1248748"/>
            <a:ext cx="3763195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二</a:t>
            </a:r>
            <a:r>
              <a:rPr lang="zh-CN" altLang="en-US" sz="2400" dirty="0"/>
              <a:t>卷积核一定越大越好吗</a:t>
            </a:r>
            <a:r>
              <a:rPr lang="zh-CN" altLang="en-US" sz="2400" dirty="0">
                <a:solidFill>
                  <a:schemeClr val="bg1"/>
                </a:solidFill>
              </a:rPr>
              <a:t>？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6982" y="3975254"/>
            <a:ext cx="3960052" cy="238673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2332" y="548926"/>
            <a:ext cx="2147517" cy="4191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VGG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46897" y="53472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542" y="140412"/>
            <a:ext cx="6013381" cy="607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这里写图片描述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122" name="Picture 2" descr="这里写图片描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7" y="2264979"/>
            <a:ext cx="5630143" cy="234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62332" y="548926"/>
            <a:ext cx="3657723" cy="4191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Group Convolution special case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46897" y="53472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146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006" y="2264980"/>
            <a:ext cx="5516618" cy="234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681655" y="4866290"/>
            <a:ext cx="26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Deepwise</a:t>
            </a:r>
            <a:r>
              <a:rPr lang="en-US" altLang="zh-CN" dirty="0"/>
              <a:t> Convolution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82910" y="4866290"/>
            <a:ext cx="26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Pointwise Convolution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这里写图片描述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2332" y="548926"/>
            <a:ext cx="3657723" cy="4191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Group Convolution special case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46897" y="53472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57902" y="5271706"/>
            <a:ext cx="373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141418"/>
                </a:solidFill>
                <a:effectLst/>
                <a:latin typeface="Helvetica" panose="020B0604020202020204" pitchFamily="34" charset="0"/>
              </a:rPr>
              <a:t>Global </a:t>
            </a:r>
            <a:r>
              <a:rPr lang="en-US" altLang="zh-CN" b="1" i="0" dirty="0" err="1">
                <a:solidFill>
                  <a:srgbClr val="141418"/>
                </a:solidFill>
                <a:effectLst/>
                <a:latin typeface="Helvetica" panose="020B0604020202020204" pitchFamily="34" charset="0"/>
              </a:rPr>
              <a:t>Depthwise</a:t>
            </a:r>
            <a:r>
              <a:rPr lang="en-US" altLang="zh-CN" b="1" i="0" dirty="0">
                <a:solidFill>
                  <a:srgbClr val="141418"/>
                </a:solidFill>
                <a:effectLst/>
                <a:latin typeface="Helvetica" panose="020B0604020202020204" pitchFamily="34" charset="0"/>
              </a:rPr>
              <a:t> Convolution</a:t>
            </a:r>
            <a:endParaRPr lang="zh-CN" altLang="en-US" dirty="0"/>
          </a:p>
        </p:txBody>
      </p:sp>
      <p:pic>
        <p:nvPicPr>
          <p:cNvPr id="7170" name="Picture 2" descr="global average pooli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504" y="1188776"/>
            <a:ext cx="6653321" cy="386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9222827" y="3480460"/>
            <a:ext cx="291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41418"/>
                </a:solidFill>
                <a:effectLst/>
                <a:latin typeface="Helvetica" panose="020B0604020202020204" pitchFamily="34" charset="0"/>
              </a:rPr>
              <a:t>Global Average Pooling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CBBAB0C0-F508-41DB-8B8A-C8CC5270D22A}"/>
                  </a:ext>
                </a:extLst>
              </p:cNvPr>
              <p:cNvSpPr txBox="1"/>
              <p:nvPr/>
            </p:nvSpPr>
            <p:spPr>
              <a:xfrm>
                <a:off x="143675" y="1939597"/>
                <a:ext cx="214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75" y="1939597"/>
                <a:ext cx="214751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ele attr="{8FD1E579-80B0-42B7-945B-B322DFEC0585}"/>
                  </a:ext>
                </a:extLst>
              </p:cNvPr>
              <p:cNvSpPr txBox="1"/>
              <p:nvPr/>
            </p:nvSpPr>
            <p:spPr>
              <a:xfrm>
                <a:off x="9586482" y="2329715"/>
                <a:ext cx="214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当</m:t>
                    </m:r>
                  </m:oMath>
                </a14:m>
                <a:r>
                  <a:rPr lang="en-US" altLang="zh-CN" dirty="0"/>
                  <a:t>G=C=N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K=H=W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482" y="2329715"/>
                <a:ext cx="214751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5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CE2F8C88-CEEA-4EA0-874E-0FF646951E72}"/>
                  </a:ext>
                </a:extLst>
              </p:cNvPr>
              <p:cNvSpPr txBox="1"/>
              <p:nvPr/>
            </p:nvSpPr>
            <p:spPr>
              <a:xfrm>
                <a:off x="9336737" y="1489474"/>
                <a:ext cx="214751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737" y="1489474"/>
                <a:ext cx="2147518" cy="63478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pic3.zhimg.com/80/v2-321c3c927ebb79a58ab838415e90a04c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570" y="3077520"/>
            <a:ext cx="7103475" cy="333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1484812" y="1541417"/>
            <a:ext cx="9144000" cy="1106397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2pPr>
            <a:lvl3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3pPr>
            <a:lvl4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4pPr>
            <a:lvl5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3600" dirty="0"/>
          </a:p>
        </p:txBody>
      </p:sp>
      <p:sp>
        <p:nvSpPr>
          <p:cNvPr id="5" name="副标题 2"/>
          <p:cNvSpPr txBox="1"/>
          <p:nvPr/>
        </p:nvSpPr>
        <p:spPr>
          <a:xfrm>
            <a:off x="1484812" y="2530883"/>
            <a:ext cx="9144000" cy="33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6254" y="1262704"/>
            <a:ext cx="6083717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/>
              <a:t>每层卷积只能用每层卷积只能用一种尺寸的卷积核？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8671220" y="1174746"/>
            <a:ext cx="2419701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4000" dirty="0" err="1"/>
              <a:t>GoogleNet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85763" y="2036150"/>
            <a:ext cx="1138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传统的层叠式网络，基本上都是一个个卷积层的堆叠，每层只用一个尺寸的卷积核，例如</a:t>
            </a:r>
            <a:r>
              <a:rPr lang="en-US" altLang="zh-CN" dirty="0"/>
              <a:t>VGG</a:t>
            </a:r>
            <a:r>
              <a:rPr lang="zh-CN" altLang="en-US" dirty="0"/>
              <a:t>结构中使用了大量的</a:t>
            </a:r>
            <a:r>
              <a:rPr lang="en-US" altLang="zh-CN" dirty="0"/>
              <a:t>3×3</a:t>
            </a:r>
            <a:r>
              <a:rPr lang="zh-CN" altLang="en-US" dirty="0"/>
              <a:t>卷积层。事实上，同一层</a:t>
            </a:r>
            <a:r>
              <a:rPr lang="en-US" altLang="zh-CN" dirty="0"/>
              <a:t>feature map</a:t>
            </a:r>
            <a:r>
              <a:rPr lang="zh-CN" altLang="en-US" dirty="0"/>
              <a:t>可以分别使用多个不同尺寸的卷积核，以获得不同尺度的特征，再把这些特征结合起来，得到的特征往往比使用单一卷积核的要好，谷歌的</a:t>
            </a:r>
            <a:r>
              <a:rPr lang="en-US" altLang="zh-CN" dirty="0" err="1"/>
              <a:t>GoogleNet</a:t>
            </a:r>
            <a:r>
              <a:rPr lang="zh-CN" altLang="en-US" dirty="0"/>
              <a:t>，或者说</a:t>
            </a:r>
            <a:r>
              <a:rPr lang="en-US" altLang="zh-CN" dirty="0"/>
              <a:t>Inception</a:t>
            </a:r>
            <a:r>
              <a:rPr lang="zh-CN" altLang="en-US" dirty="0"/>
              <a:t>系列的网络，就使用了多个卷积核的结构：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332" y="548926"/>
            <a:ext cx="2147517" cy="4191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多尺寸卷积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46897" y="53472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7275" y="1471613"/>
            <a:ext cx="242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advantages: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1057275" y="2179499"/>
            <a:ext cx="10429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  一个输入的</a:t>
            </a:r>
            <a:r>
              <a:rPr lang="en-US" altLang="zh-CN" sz="2800" dirty="0"/>
              <a:t>feature map</a:t>
            </a:r>
            <a:r>
              <a:rPr lang="zh-CN" altLang="en-US" sz="2800" dirty="0"/>
              <a:t>分别同时经过</a:t>
            </a:r>
            <a:r>
              <a:rPr lang="en-US" altLang="zh-CN" sz="2800" dirty="0"/>
              <a:t>1×1</a:t>
            </a:r>
            <a:r>
              <a:rPr lang="zh-CN" altLang="en-US" sz="2800" dirty="0"/>
              <a:t>、</a:t>
            </a:r>
            <a:r>
              <a:rPr lang="en-US" altLang="zh-CN" sz="2800" dirty="0"/>
              <a:t>3×3</a:t>
            </a:r>
            <a:r>
              <a:rPr lang="zh-CN" altLang="en-US" sz="2800" dirty="0"/>
              <a:t>、</a:t>
            </a:r>
            <a:r>
              <a:rPr lang="en-US" altLang="zh-CN" sz="2800" dirty="0"/>
              <a:t>5×5</a:t>
            </a:r>
            <a:r>
              <a:rPr lang="zh-CN" altLang="en-US" sz="2800" dirty="0"/>
              <a:t>的卷积核的处理，得出的特征再组合起来，获得更佳的特征。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7275" y="4102953"/>
            <a:ext cx="10429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 但这个结构会存在一个严重的问题：参数量比单种卷积核要多很多，如此庞大的计算量会使得模型效率低下。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7275" y="3564494"/>
            <a:ext cx="2954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disadvantages: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462332" y="548926"/>
            <a:ext cx="2147517" cy="4191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/>
              <a:t>GoogleNet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46897" y="53472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ic1.zhimg.com/80/v2-492191ce6b3c5bbe9c7621af70b8e83d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16" y="2758162"/>
            <a:ext cx="5842084" cy="317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1484812" y="1541417"/>
            <a:ext cx="9144000" cy="1106397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2pPr>
            <a:lvl3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3pPr>
            <a:lvl4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4pPr>
            <a:lvl5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3600" dirty="0"/>
          </a:p>
        </p:txBody>
      </p:sp>
      <p:sp>
        <p:nvSpPr>
          <p:cNvPr id="5" name="副标题 2"/>
          <p:cNvSpPr txBox="1"/>
          <p:nvPr/>
        </p:nvSpPr>
        <p:spPr>
          <a:xfrm>
            <a:off x="1484812" y="2530883"/>
            <a:ext cx="9144000" cy="33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5763" y="2036150"/>
            <a:ext cx="11387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     受到</a:t>
            </a:r>
            <a:r>
              <a:rPr lang="en-US" altLang="zh-CN" sz="2400" dirty="0">
                <a:latin typeface="+mn-ea"/>
              </a:rPr>
              <a:t>Network In Network</a:t>
            </a:r>
            <a:r>
              <a:rPr lang="zh-CN" altLang="en-US" sz="2400" dirty="0">
                <a:latin typeface="+mn-ea"/>
              </a:rPr>
              <a:t>中</a:t>
            </a:r>
            <a:r>
              <a:rPr lang="en-US" altLang="zh-CN" sz="2400" dirty="0">
                <a:latin typeface="+mn-ea"/>
              </a:rPr>
              <a:t>1×1</a:t>
            </a:r>
            <a:r>
              <a:rPr lang="zh-CN" altLang="en-US" sz="2400" dirty="0">
                <a:latin typeface="+mn-ea"/>
              </a:rPr>
              <a:t>卷积核的启发，为了解决这个问题，他们往</a:t>
            </a:r>
            <a:r>
              <a:rPr lang="en-US" altLang="zh-CN" sz="2400" dirty="0">
                <a:latin typeface="+mn-ea"/>
              </a:rPr>
              <a:t>Inception</a:t>
            </a:r>
            <a:r>
              <a:rPr lang="zh-CN" altLang="en-US" sz="2400" dirty="0">
                <a:latin typeface="+mn-ea"/>
              </a:rPr>
              <a:t>结构中加入了一些</a:t>
            </a:r>
            <a:r>
              <a:rPr lang="en-US" altLang="zh-CN" sz="2400" dirty="0">
                <a:latin typeface="+mn-ea"/>
              </a:rPr>
              <a:t>1×1</a:t>
            </a:r>
            <a:r>
              <a:rPr lang="zh-CN" altLang="en-US" sz="2400" dirty="0">
                <a:latin typeface="+mn-ea"/>
              </a:rPr>
              <a:t>的卷积核，如图所示：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9" name="Picture 2" descr="https://pic3.zhimg.com/80/v2-321c3c927ebb79a58ab838415e90a04c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13" y="3142546"/>
            <a:ext cx="5394173" cy="283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 bwMode="auto">
          <a:xfrm>
            <a:off x="5415478" y="4348021"/>
            <a:ext cx="531340" cy="18535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2332" y="548926"/>
            <a:ext cx="2147517" cy="4191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Bottleneck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46897" y="53472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645C1DA5-9B05-4547-B34A-F85D31955BCC}"/>
                  </a:ext>
                </a:extLst>
              </p:cNvPr>
              <p:cNvSpPr txBox="1"/>
              <p:nvPr/>
            </p:nvSpPr>
            <p:spPr>
              <a:xfrm>
                <a:off x="7155716" y="1172085"/>
                <a:ext cx="214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16" y="1172085"/>
                <a:ext cx="214751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http://images2015.cnblogs.com/blog/1042406/201703/1042406-20170301104438813-23072623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99" y="1931520"/>
            <a:ext cx="8440601" cy="200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60" y="4161708"/>
            <a:ext cx="10916155" cy="150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279085" y="658761"/>
            <a:ext cx="2703189" cy="599768"/>
            <a:chOff x="279085" y="1032387"/>
            <a:chExt cx="3734936" cy="599768"/>
          </a:xfrm>
        </p:grpSpPr>
        <p:sp>
          <p:nvSpPr>
            <p:cNvPr id="10" name="矩形 9"/>
            <p:cNvSpPr/>
            <p:nvPr/>
          </p:nvSpPr>
          <p:spPr>
            <a:xfrm>
              <a:off x="394521" y="1108763"/>
              <a:ext cx="3619500" cy="419100"/>
            </a:xfrm>
            <a:prstGeom prst="rect">
              <a:avLst/>
            </a:prstGeom>
            <a:solidFill>
              <a:srgbClr val="1D3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9085" y="1032387"/>
              <a:ext cx="115436" cy="599768"/>
            </a:xfrm>
            <a:prstGeom prst="rect">
              <a:avLst/>
            </a:prstGeom>
            <a:solidFill>
              <a:srgbClr val="F2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9499" y="1133647"/>
              <a:ext cx="2824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一张常见的图</a:t>
              </a:r>
              <a:endParaRPr lang="zh-CN" altLang="en-US" sz="2000" b="1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0789" y="642551"/>
            <a:ext cx="2193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Bottleneck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pic1.zhimg.com/80/v2-45d489b52bff50139774e80dce3e2d72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35" y="1113560"/>
            <a:ext cx="6203092" cy="530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783860" y="1643448"/>
            <a:ext cx="45431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       假设</a:t>
            </a:r>
            <a:r>
              <a:rPr lang="zh-CN" altLang="en-US" dirty="0"/>
              <a:t>输入</a:t>
            </a:r>
            <a:r>
              <a:rPr lang="en-US" altLang="zh-CN" dirty="0"/>
              <a:t>feature map</a:t>
            </a:r>
            <a:r>
              <a:rPr lang="zh-CN" altLang="en-US" dirty="0"/>
              <a:t>的维度为</a:t>
            </a:r>
            <a:r>
              <a:rPr lang="en-US" altLang="zh-CN" dirty="0"/>
              <a:t>256</a:t>
            </a:r>
            <a:r>
              <a:rPr lang="zh-CN" altLang="en-US" dirty="0"/>
              <a:t>维，要求输出维度也是</a:t>
            </a:r>
            <a:r>
              <a:rPr lang="en-US" altLang="zh-CN" dirty="0"/>
              <a:t>256</a:t>
            </a:r>
            <a:r>
              <a:rPr lang="zh-CN" altLang="en-US" dirty="0"/>
              <a:t>维。有以下两种操作：</a:t>
            </a:r>
            <a:endParaRPr lang="zh-CN" altLang="en-US" dirty="0"/>
          </a:p>
          <a:p>
            <a:r>
              <a:rPr lang="en-US" altLang="zh-CN" dirty="0"/>
              <a:t>        1. 256</a:t>
            </a:r>
            <a:r>
              <a:rPr lang="zh-CN" altLang="en-US" dirty="0"/>
              <a:t>维的输入直接经过一个</a:t>
            </a:r>
            <a:r>
              <a:rPr lang="en-US" altLang="zh-CN" dirty="0"/>
              <a:t>3×3×256</a:t>
            </a:r>
            <a:r>
              <a:rPr lang="zh-CN" altLang="en-US" dirty="0"/>
              <a:t>的卷积层，输出一个</a:t>
            </a:r>
            <a:r>
              <a:rPr lang="en-US" altLang="zh-CN" dirty="0"/>
              <a:t>256</a:t>
            </a:r>
            <a:r>
              <a:rPr lang="zh-CN" altLang="en-US" dirty="0"/>
              <a:t>维的</a:t>
            </a:r>
            <a:r>
              <a:rPr lang="en-US" altLang="zh-CN" dirty="0"/>
              <a:t>feature map</a:t>
            </a:r>
            <a:r>
              <a:rPr lang="zh-CN" altLang="en-US" dirty="0"/>
              <a:t>，那么参数量为：</a:t>
            </a:r>
            <a:r>
              <a:rPr lang="en-US" altLang="zh-CN" dirty="0"/>
              <a:t>256×3×3×256 = 589,824</a:t>
            </a:r>
            <a:endParaRPr lang="en-US" altLang="zh-CN" dirty="0"/>
          </a:p>
          <a:p>
            <a:r>
              <a:rPr lang="en-US" altLang="zh-CN" dirty="0"/>
              <a:t>        2. 256</a:t>
            </a:r>
            <a:r>
              <a:rPr lang="zh-CN" altLang="en-US" dirty="0"/>
              <a:t>维的输入先经过一个</a:t>
            </a:r>
            <a:r>
              <a:rPr lang="en-US" altLang="zh-CN" dirty="0"/>
              <a:t>1×1×64</a:t>
            </a:r>
            <a:r>
              <a:rPr lang="zh-CN" altLang="en-US" dirty="0"/>
              <a:t>的卷积层，再经过一个</a:t>
            </a:r>
            <a:r>
              <a:rPr lang="en-US" altLang="zh-CN" dirty="0"/>
              <a:t>3×3×64</a:t>
            </a:r>
            <a:r>
              <a:rPr lang="zh-CN" altLang="en-US" dirty="0"/>
              <a:t>的卷积层，最后经过一个</a:t>
            </a:r>
            <a:r>
              <a:rPr lang="en-US" altLang="zh-CN" dirty="0"/>
              <a:t>1×1×256</a:t>
            </a:r>
            <a:r>
              <a:rPr lang="zh-CN" altLang="en-US" dirty="0"/>
              <a:t>的卷积层，输出</a:t>
            </a:r>
            <a:r>
              <a:rPr lang="en-US" altLang="zh-CN" dirty="0"/>
              <a:t>256</a:t>
            </a:r>
            <a:r>
              <a:rPr lang="zh-CN" altLang="en-US" dirty="0"/>
              <a:t>维，参数量为：</a:t>
            </a:r>
            <a:r>
              <a:rPr lang="en-US" altLang="zh-CN" dirty="0"/>
              <a:t>256×1×1×64 + 64×3×3×64 + 64×1×1×256 = 69,632</a:t>
            </a:r>
            <a:r>
              <a:rPr lang="zh-CN" altLang="en-US" dirty="0"/>
              <a:t>。足足把第一种操作的参数量降低到九分之一！</a:t>
            </a:r>
            <a:endParaRPr lang="zh-CN" altLang="en-US" dirty="0"/>
          </a:p>
          <a:p>
            <a:r>
              <a:rPr lang="en-US" altLang="zh-CN" dirty="0"/>
              <a:t>        1×1</a:t>
            </a:r>
            <a:r>
              <a:rPr lang="zh-CN" altLang="en-US" dirty="0"/>
              <a:t>卷积核也被认为是影响深远的操作，往后大型的网络为了降低参数量都会应用上</a:t>
            </a:r>
            <a:r>
              <a:rPr lang="en-US" altLang="zh-CN" dirty="0"/>
              <a:t>1×1</a:t>
            </a:r>
            <a:r>
              <a:rPr lang="zh-CN" altLang="en-US" dirty="0"/>
              <a:t>卷积核。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2332" y="548926"/>
            <a:ext cx="2147517" cy="4191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Bottleneck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46897" y="53472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484812" y="1541417"/>
            <a:ext cx="9144000" cy="1106397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2pPr>
            <a:lvl3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3pPr>
            <a:lvl4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4pPr>
            <a:lvl5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3600" dirty="0"/>
          </a:p>
        </p:txBody>
      </p:sp>
      <p:sp>
        <p:nvSpPr>
          <p:cNvPr id="5" name="副标题 2"/>
          <p:cNvSpPr txBox="1"/>
          <p:nvPr/>
        </p:nvSpPr>
        <p:spPr>
          <a:xfrm>
            <a:off x="1484812" y="2530883"/>
            <a:ext cx="9144000" cy="33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1050" y="68193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五、越深的网络越难训练吗？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38999" y="1331265"/>
            <a:ext cx="4625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——</a:t>
            </a:r>
            <a:r>
              <a:rPr lang="en-US" altLang="zh-CN" sz="4000" dirty="0" err="1"/>
              <a:t>Resnet</a:t>
            </a:r>
            <a:r>
              <a:rPr lang="zh-CN" altLang="en-US" sz="4000" dirty="0"/>
              <a:t>残差网络</a:t>
            </a:r>
            <a:endParaRPr lang="zh-CN" altLang="en-US" sz="4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17" y="3218046"/>
            <a:ext cx="8936639" cy="276637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26631" y="2111649"/>
            <a:ext cx="10467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    传统的卷积层层叠网络会遇到一个问题，当层数加深时，网络的表现越来越差，很大程度上的原因是因为当层数加深时，梯度消散得越来越严重，以至于反向传播很难训练到浅层的网络。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2332" y="548926"/>
            <a:ext cx="2147517" cy="4191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/>
              <a:t>ResNet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6897" y="53472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3080" y="630195"/>
            <a:ext cx="343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+mj-ea"/>
                <a:ea typeface="+mj-ea"/>
              </a:rPr>
              <a:t>Resnet</a:t>
            </a: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残差网络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218" name="Picture 2" descr="https://pic3.zhimg.com/v2-d51ce0c19108bbdb0395c7fbe0d37681_b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96542" y="1919989"/>
            <a:ext cx="7738421" cy="34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260389" y="15506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前向传播：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3080" y="630195"/>
            <a:ext cx="343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+mj-ea"/>
                <a:ea typeface="+mj-ea"/>
              </a:rPr>
              <a:t>Resnet</a:t>
            </a: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残差网络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0389" y="15506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后向传播：</a:t>
            </a:r>
            <a:endParaRPr lang="zh-CN" altLang="en-US" dirty="0"/>
          </a:p>
        </p:txBody>
      </p:sp>
      <p:pic>
        <p:nvPicPr>
          <p:cNvPr id="10244" name="Picture 4" descr="https://pic4.zhimg.com/v2-ec5ee0d5bbc9e22737b5fb917324980d_b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39285" y="1919989"/>
            <a:ext cx="7679940" cy="340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ttps://pic1.zhimg.com/80/v2-7b7428f1b0d962784f69c13260b982dd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24" y="3410465"/>
            <a:ext cx="5185262" cy="270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263080" y="630195"/>
            <a:ext cx="343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latin typeface="+mj-ea"/>
                <a:ea typeface="+mj-ea"/>
              </a:rPr>
              <a:t>Resnet</a:t>
            </a: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残差网络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266" name="Picture 2" descr="https://pic3.zhimg.com/80/v2-79e9feb7ee38f64c6cc15c501327b7bd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7" y="1355573"/>
            <a:ext cx="52197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264875" y="2059977"/>
            <a:ext cx="51404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</a:t>
            </a:r>
            <a:r>
              <a:rPr lang="zh-CN" altLang="en-US" sz="2000" dirty="0"/>
              <a:t>由于多了这条捷径，来自深层的梯度能直接畅通无阻地通过，去到上一层，使得浅层的网络层参数等到有效的训练！</a:t>
            </a:r>
            <a:endParaRPr lang="zh-CN" altLang="en-US" sz="2000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pic4.zhimg.com/80/v2-8391579398bc70428125ff4d2baf8047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812" y="3379631"/>
            <a:ext cx="9302251" cy="29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1484812" y="1541417"/>
            <a:ext cx="9144000" cy="1106397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2pPr>
            <a:lvl3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3pPr>
            <a:lvl4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4pPr>
            <a:lvl5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3600" dirty="0"/>
          </a:p>
        </p:txBody>
      </p:sp>
      <p:sp>
        <p:nvSpPr>
          <p:cNvPr id="5" name="副标题 2"/>
          <p:cNvSpPr txBox="1"/>
          <p:nvPr/>
        </p:nvSpPr>
        <p:spPr>
          <a:xfrm>
            <a:off x="1484812" y="2530883"/>
            <a:ext cx="9144000" cy="33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36092" y="667101"/>
            <a:ext cx="777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七、分组卷积能否对通道进行随机分组？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08437" y="1288039"/>
            <a:ext cx="404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改进</a:t>
            </a:r>
            <a:r>
              <a:rPr lang="en-US" altLang="zh-CN" sz="3200" dirty="0"/>
              <a:t>group convolution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16660" y="1988298"/>
            <a:ext cx="10467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在</a:t>
            </a:r>
            <a:r>
              <a:rPr lang="en-US" altLang="zh-CN" sz="2400" dirty="0" err="1"/>
              <a:t>AlexNet</a:t>
            </a:r>
            <a:r>
              <a:rPr lang="zh-CN" altLang="en-US" sz="2400" dirty="0"/>
              <a:t>的</a:t>
            </a:r>
            <a:r>
              <a:rPr lang="en-US" altLang="zh-CN" sz="2400" dirty="0"/>
              <a:t>Group Convolution</a:t>
            </a:r>
            <a:r>
              <a:rPr lang="zh-CN" altLang="en-US" sz="2400" dirty="0"/>
              <a:t>当中，特征的通道被平均分到不同组里面，最后再通过两个全连接层来融合特征，这样一来，就只能在最后时刻才融合不同组之间的特征，对模型的泛化性是相当不利的。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2332" y="548926"/>
            <a:ext cx="2147517" cy="4191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/>
              <a:t>ShuffleNet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6897" y="53472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30809" y="691978"/>
            <a:ext cx="2231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chemeClr val="bg1"/>
                </a:solidFill>
              </a:rPr>
              <a:t>ShuffleNet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9149" y="5597612"/>
            <a:ext cx="10332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   为了解决这个问题，</a:t>
            </a:r>
            <a:r>
              <a:rPr lang="en-US" altLang="zh-CN" sz="2000" dirty="0" err="1"/>
              <a:t>ShuffleNet</a:t>
            </a:r>
            <a:r>
              <a:rPr lang="zh-CN" altLang="en-US" sz="2000" dirty="0"/>
              <a:t>在每一次层叠这种</a:t>
            </a:r>
            <a:r>
              <a:rPr lang="en-US" altLang="zh-CN" sz="2000" dirty="0"/>
              <a:t>Group conv</a:t>
            </a:r>
            <a:r>
              <a:rPr lang="zh-CN" altLang="en-US" sz="2000" dirty="0"/>
              <a:t>层前，都进行一次</a:t>
            </a:r>
            <a:r>
              <a:rPr lang="en-US" altLang="zh-CN" sz="2000" dirty="0"/>
              <a:t>channel shuffle</a:t>
            </a:r>
            <a:r>
              <a:rPr lang="zh-CN" altLang="en-US" sz="2000" dirty="0"/>
              <a:t>，</a:t>
            </a:r>
            <a:r>
              <a:rPr lang="en-US" altLang="zh-CN" sz="2000" dirty="0"/>
              <a:t>shuffle</a:t>
            </a:r>
            <a:r>
              <a:rPr lang="zh-CN" altLang="en-US" sz="2000" dirty="0"/>
              <a:t>过的通道被分配到不同组当中。进行完一次</a:t>
            </a:r>
            <a:r>
              <a:rPr lang="en-US" altLang="zh-CN" sz="2000" dirty="0"/>
              <a:t>group conv</a:t>
            </a:r>
            <a:r>
              <a:rPr lang="zh-CN" altLang="en-US" sz="2000" dirty="0"/>
              <a:t>之后，再一次</a:t>
            </a:r>
            <a:r>
              <a:rPr lang="en-US" altLang="zh-CN" sz="2000" dirty="0"/>
              <a:t>channel shuffle</a:t>
            </a:r>
            <a:r>
              <a:rPr lang="zh-CN" altLang="en-US" sz="2000" dirty="0"/>
              <a:t>，然后分到下一层组卷积当中，以此循环。</a:t>
            </a:r>
            <a:endParaRPr lang="zh-CN" altLang="en-US" sz="2000" dirty="0"/>
          </a:p>
        </p:txBody>
      </p:sp>
      <p:pic>
        <p:nvPicPr>
          <p:cNvPr id="14338" name="Picture 2" descr="https://pic1.zhimg.com/80/v2-bfda3275067cacc7c22ea4f076d1ce7c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415" y="1338309"/>
            <a:ext cx="8019125" cy="409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62332" y="548926"/>
            <a:ext cx="2147517" cy="4191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/>
              <a:t>ShuffleNet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46897" y="53472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484812" y="1541417"/>
            <a:ext cx="9144000" cy="1106397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2pPr>
            <a:lvl3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3pPr>
            <a:lvl4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4pPr>
            <a:lvl5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3600" dirty="0"/>
          </a:p>
        </p:txBody>
      </p:sp>
      <p:sp>
        <p:nvSpPr>
          <p:cNvPr id="5" name="副标题 2"/>
          <p:cNvSpPr txBox="1"/>
          <p:nvPr/>
        </p:nvSpPr>
        <p:spPr>
          <a:xfrm>
            <a:off x="1484812" y="2530883"/>
            <a:ext cx="9144000" cy="33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1374" y="3154379"/>
            <a:ext cx="10467721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          无论是在</a:t>
            </a:r>
            <a:r>
              <a:rPr lang="en-US" altLang="zh-CN" sz="2400" dirty="0"/>
              <a:t>Inception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DenseNet</a:t>
            </a:r>
            <a:r>
              <a:rPr lang="zh-CN" altLang="en-US" sz="2400" dirty="0"/>
              <a:t>或者</a:t>
            </a:r>
            <a:r>
              <a:rPr lang="en-US" altLang="zh-CN" sz="2400" dirty="0" err="1"/>
              <a:t>ShuffleNet</a:t>
            </a:r>
            <a:r>
              <a:rPr lang="zh-CN" altLang="en-US" sz="2400" dirty="0"/>
              <a:t>里面，我们对所有通道产生的特征都是不分权重直接结合的，</a:t>
            </a:r>
            <a:r>
              <a:rPr lang="zh-CN" altLang="en-US" sz="2400" b="1" dirty="0"/>
              <a:t>那为什么要认为所有通道的特征对模型的作用就是相等的呢？</a:t>
            </a:r>
            <a:endParaRPr lang="zh-CN" altLang="en-US" sz="24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2332" y="548926"/>
            <a:ext cx="2147517" cy="4191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SEGNET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46897" y="53472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92117" y="1839652"/>
            <a:ext cx="2942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1A1A1A"/>
                </a:solidFill>
                <a:effectLst/>
                <a:latin typeface="-apple-system"/>
              </a:rPr>
              <a:t>Squeeze-and-Excitation</a:t>
            </a:r>
            <a:endParaRPr lang="en-US" altLang="zh-CN" b="1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86060" y="691978"/>
            <a:ext cx="1321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chemeClr val="bg1"/>
                </a:solidFill>
              </a:rPr>
              <a:t>SENet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17410" name="Picture 2" descr="https://pic1.zhimg.com/80/v2-2abdcd955c91c5131858a13d843f6343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162" y="1338308"/>
            <a:ext cx="7945615" cy="334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080371" y="4488253"/>
            <a:ext cx="103326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  一组特征在上一层被输出，这时候分两条路线，第一条直接通过，第二条首先进行</a:t>
            </a:r>
            <a:r>
              <a:rPr lang="en-US" altLang="zh-CN" sz="2000" dirty="0"/>
              <a:t>Squeeze</a:t>
            </a:r>
            <a:r>
              <a:rPr lang="zh-CN" altLang="en-US" sz="2000" dirty="0"/>
              <a:t>操作（</a:t>
            </a:r>
            <a:r>
              <a:rPr lang="en-US" altLang="zh-CN" sz="2000" dirty="0"/>
              <a:t>Global Average Pooling</a:t>
            </a:r>
            <a:r>
              <a:rPr lang="zh-CN" altLang="en-US" sz="2000" dirty="0"/>
              <a:t>），把每个通道</a:t>
            </a:r>
            <a:r>
              <a:rPr lang="en-US" altLang="zh-CN" sz="2000" dirty="0"/>
              <a:t>3</a:t>
            </a:r>
            <a:r>
              <a:rPr lang="zh-CN" altLang="en-US" sz="2000" dirty="0"/>
              <a:t>维的特征压缩成一个</a:t>
            </a:r>
            <a:r>
              <a:rPr lang="en-US" altLang="zh-CN" sz="2000" dirty="0"/>
              <a:t>1</a:t>
            </a:r>
            <a:r>
              <a:rPr lang="zh-CN" altLang="en-US" sz="2000" dirty="0"/>
              <a:t>维，从而得到一个特征通道向量（每个数字代表对应通道的特征）。然后进行</a:t>
            </a:r>
            <a:r>
              <a:rPr lang="en-US" altLang="zh-CN" sz="2000" dirty="0"/>
              <a:t>Excitation</a:t>
            </a:r>
            <a:r>
              <a:rPr lang="zh-CN" altLang="en-US" sz="2000" dirty="0"/>
              <a:t>操作，把这一列特征通道向量输入两个全连接层和</a:t>
            </a:r>
            <a:r>
              <a:rPr lang="en-US" altLang="zh-CN" sz="2000" dirty="0"/>
              <a:t>sigmoid</a:t>
            </a:r>
            <a:r>
              <a:rPr lang="zh-CN" altLang="en-US" sz="2000" dirty="0"/>
              <a:t>，建模出特征通道间的相关性，</a:t>
            </a:r>
            <a:r>
              <a:rPr lang="zh-CN" altLang="en-US" sz="2000" b="1" dirty="0"/>
              <a:t>得到的输出其实就是每个通道对应的权重</a:t>
            </a:r>
            <a:r>
              <a:rPr lang="zh-CN" altLang="en-US" sz="2000" dirty="0"/>
              <a:t>，把这些权重通过</a:t>
            </a:r>
            <a:r>
              <a:rPr lang="en-US" altLang="zh-CN" sz="2000" dirty="0"/>
              <a:t>Scale</a:t>
            </a:r>
            <a:r>
              <a:rPr lang="zh-CN" altLang="en-US" sz="2000" dirty="0"/>
              <a:t>乘法通道加权到原来的特征上（第一条路），这样就完成了特征通道的权重分配。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62332" y="548926"/>
            <a:ext cx="2147517" cy="4191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SEGNET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46897" y="53472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2333" y="1284303"/>
            <a:ext cx="2115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A1A1A"/>
                </a:solidFill>
                <a:effectLst/>
                <a:latin typeface="-apple-system"/>
              </a:rPr>
              <a:t>特征显著性增强</a:t>
            </a:r>
            <a:endParaRPr lang="en-US" altLang="zh-CN" b="1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/>
          <p:nvPr/>
        </p:nvSpPr>
        <p:spPr>
          <a:xfrm>
            <a:off x="1535616" y="2357888"/>
            <a:ext cx="9144000" cy="33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zh-CN" altLang="en-US" dirty="0"/>
              <a:t>         在图像分割领域，图像输入到</a:t>
            </a:r>
            <a:r>
              <a:rPr lang="en-US" altLang="zh-CN" dirty="0"/>
              <a:t>CNN</a:t>
            </a:r>
            <a:r>
              <a:rPr lang="zh-CN" altLang="en-US" dirty="0"/>
              <a:t>（典型的网络比如</a:t>
            </a:r>
            <a:r>
              <a:rPr lang="en-US" altLang="zh-CN" dirty="0"/>
              <a:t>FCN</a:t>
            </a:r>
            <a:r>
              <a:rPr lang="zh-CN" altLang="en-US" dirty="0"/>
              <a:t>）中，图像分割</a:t>
            </a:r>
            <a:r>
              <a:rPr lang="en-US" altLang="zh-CN" dirty="0"/>
              <a:t>FCN</a:t>
            </a:r>
            <a:r>
              <a:rPr lang="zh-CN" altLang="en-US" dirty="0"/>
              <a:t>中有两个关键，一个是</a:t>
            </a:r>
            <a:r>
              <a:rPr lang="en-US" altLang="zh-CN" dirty="0"/>
              <a:t>pooling</a:t>
            </a:r>
            <a:r>
              <a:rPr lang="zh-CN" altLang="en-US" dirty="0"/>
              <a:t>减小图像尺寸增大感受野，另一个是</a:t>
            </a:r>
            <a:r>
              <a:rPr lang="en-US" altLang="zh-CN" dirty="0" err="1"/>
              <a:t>upsampling</a:t>
            </a:r>
            <a:r>
              <a:rPr lang="zh-CN" altLang="en-US" dirty="0"/>
              <a:t>扩大图像尺寸。在先减小再增大尺寸的过程中，肯定有一些信息损失掉了，那么能不能设计一种新的操作，不通过</a:t>
            </a:r>
            <a:r>
              <a:rPr lang="en-US" altLang="zh-CN" dirty="0"/>
              <a:t>pooling</a:t>
            </a:r>
            <a:r>
              <a:rPr lang="zh-CN" altLang="en-US" dirty="0"/>
              <a:t>也能有较大的感受野看到更多的信息呢？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5948" y="675729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九、能否让固定大小的卷积核看到更大范围的区域？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332" y="548925"/>
            <a:ext cx="2406992" cy="424999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Dilated Convolution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46897" y="53472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1852" y="1850192"/>
            <a:ext cx="11169712" cy="3966411"/>
          </a:xfrm>
          <a:prstGeom prst="roundRect">
            <a:avLst>
              <a:gd name="adj" fmla="val 5186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82" name="组合 81"/>
          <p:cNvGrpSpPr/>
          <p:nvPr/>
        </p:nvGrpSpPr>
        <p:grpSpPr>
          <a:xfrm>
            <a:off x="279085" y="658761"/>
            <a:ext cx="2703189" cy="599768"/>
            <a:chOff x="279085" y="1032387"/>
            <a:chExt cx="3734936" cy="599768"/>
          </a:xfrm>
        </p:grpSpPr>
        <p:sp>
          <p:nvSpPr>
            <p:cNvPr id="3" name="矩形 2"/>
            <p:cNvSpPr/>
            <p:nvPr/>
          </p:nvSpPr>
          <p:spPr>
            <a:xfrm>
              <a:off x="394521" y="1108763"/>
              <a:ext cx="3619500" cy="419100"/>
            </a:xfrm>
            <a:prstGeom prst="rect">
              <a:avLst/>
            </a:prstGeom>
            <a:solidFill>
              <a:srgbClr val="1D3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9085" y="1032387"/>
              <a:ext cx="115436" cy="599768"/>
            </a:xfrm>
            <a:prstGeom prst="rect">
              <a:avLst/>
            </a:prstGeom>
            <a:solidFill>
              <a:srgbClr val="F2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9499" y="1133647"/>
              <a:ext cx="3161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RNN</a:t>
              </a:r>
              <a:r>
                <a:rPr lang="zh-CN" altLang="en-US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的技术选型</a:t>
              </a:r>
              <a:endParaRPr lang="zh-CN" altLang="en-US" sz="2000" b="1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69499" y="2038362"/>
            <a:ext cx="184288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9499" y="2428059"/>
            <a:ext cx="184288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RNN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93795" y="4774966"/>
            <a:ext cx="266330" cy="550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93795" y="3912999"/>
            <a:ext cx="266330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93795" y="3058458"/>
            <a:ext cx="266330" cy="55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526960" y="3644386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528796" y="4490049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12381" y="4774966"/>
            <a:ext cx="266330" cy="550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512381" y="3912999"/>
            <a:ext cx="266330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512381" y="3058458"/>
            <a:ext cx="266330" cy="55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645546" y="3644386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647382" y="4490049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7539" y="3912999"/>
            <a:ext cx="266330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027539" y="3058458"/>
            <a:ext cx="266330" cy="55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160704" y="3644386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534014" y="3912999"/>
            <a:ext cx="266330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534014" y="3058458"/>
            <a:ext cx="266330" cy="55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667179" y="3644386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33737" y="4192640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348267" y="4191133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605083" y="4774966"/>
            <a:ext cx="266330" cy="550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605083" y="3912999"/>
            <a:ext cx="266330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111558" y="4774046"/>
            <a:ext cx="266330" cy="550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5244723" y="4490049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740084" y="4490049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120241" y="3912999"/>
            <a:ext cx="266330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626716" y="4774046"/>
            <a:ext cx="266330" cy="550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759881" y="4490049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626716" y="3912999"/>
            <a:ext cx="266330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626716" y="3058458"/>
            <a:ext cx="266330" cy="55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5759881" y="3644386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926439" y="4192640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40969" y="4191133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679153" y="4774046"/>
            <a:ext cx="266330" cy="550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679153" y="3912079"/>
            <a:ext cx="266330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185628" y="4773126"/>
            <a:ext cx="266330" cy="550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7318793" y="4489129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814154" y="4489129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194311" y="3912079"/>
            <a:ext cx="266330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700786" y="4773126"/>
            <a:ext cx="266330" cy="550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7833951" y="4489129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700786" y="3912079"/>
            <a:ext cx="266330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700786" y="3057538"/>
            <a:ext cx="266330" cy="55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7833951" y="3643466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000509" y="4191720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7515039" y="4190213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224822" y="3915005"/>
            <a:ext cx="266330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224822" y="3060464"/>
            <a:ext cx="266330" cy="55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751008" y="3912079"/>
            <a:ext cx="266330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751008" y="3057538"/>
            <a:ext cx="266330" cy="55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8011506" y="4190213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8553298" y="4190213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8359213" y="3652044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8884474" y="3644646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716569" y="4771120"/>
            <a:ext cx="266330" cy="550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716569" y="3909153"/>
            <a:ext cx="266330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0223044" y="4770200"/>
            <a:ext cx="266330" cy="550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10356209" y="4486203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9851570" y="4486203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10231727" y="3909153"/>
            <a:ext cx="266330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738202" y="4770200"/>
            <a:ext cx="266330" cy="550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10871367" y="4486203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0738202" y="3909153"/>
            <a:ext cx="266330" cy="5504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738202" y="3054612"/>
            <a:ext cx="266330" cy="55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10871367" y="3640540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0037925" y="4188794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10552455" y="4187287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9717527" y="3057538"/>
            <a:ext cx="266330" cy="55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0243713" y="3054612"/>
            <a:ext cx="266330" cy="55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9851918" y="3649118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0377179" y="3641720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967666" y="2890618"/>
            <a:ext cx="1136342" cy="266330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2315051" y="2890617"/>
            <a:ext cx="1712999" cy="266330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4294531" y="2901172"/>
            <a:ext cx="1879984" cy="266330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6459939" y="2901172"/>
            <a:ext cx="2806621" cy="266330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9485727" y="2901172"/>
            <a:ext cx="1680107" cy="266330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4" grpId="0" animBg="1"/>
      <p:bldP spid="35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60" grpId="0" animBg="1"/>
      <p:bldP spid="61" grpId="0" animBg="1"/>
      <p:bldP spid="62" grpId="0" animBg="1"/>
      <p:bldP spid="65" grpId="0" animBg="1"/>
      <p:bldP spid="66" grpId="0" animBg="1"/>
      <p:bldP spid="68" grpId="0" animBg="1"/>
      <p:bldP spid="69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ic1.zhimg.com/50/v2-4959201e816888c6648f2e78cccfd253_hd.gif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057" y="1231363"/>
            <a:ext cx="37623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pic2.zhimg.com/80/v2-b448e1e8b5bbf7ace5f14c6c4d44c44e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27" y="1496723"/>
            <a:ext cx="8014591" cy="286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274323" y="654908"/>
            <a:ext cx="394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Dilated convolution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5206" y="4357488"/>
            <a:ext cx="10332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  </a:t>
            </a:r>
            <a:r>
              <a:rPr lang="en-US" altLang="zh-CN" sz="2000" dirty="0"/>
              <a:t>dilated convolution</a:t>
            </a:r>
            <a:r>
              <a:rPr lang="zh-CN" altLang="en-US" sz="2000" dirty="0"/>
              <a:t>的好处是不做</a:t>
            </a:r>
            <a:r>
              <a:rPr lang="en-US" altLang="zh-CN" sz="2000" dirty="0"/>
              <a:t>pooling</a:t>
            </a:r>
            <a:r>
              <a:rPr lang="zh-CN" altLang="en-US" sz="2000" dirty="0"/>
              <a:t>损失信息的情况下，加大了感受野，让每个卷积输出都包含较大范围的信息</a:t>
            </a:r>
            <a:r>
              <a:rPr lang="en-US" altLang="zh-CN" sz="2000" dirty="0"/>
              <a:t>,</a:t>
            </a:r>
            <a:r>
              <a:rPr lang="zh-CN" altLang="en-US" sz="2000" dirty="0"/>
              <a:t>在图像需要全局信息或者语音文本需要较长的</a:t>
            </a:r>
            <a:r>
              <a:rPr lang="en-US" altLang="zh-CN" sz="2000" dirty="0"/>
              <a:t>sequence</a:t>
            </a:r>
            <a:r>
              <a:rPr lang="zh-CN" altLang="en-US" sz="2000" dirty="0"/>
              <a:t>信息依赖的问题中，都能很好的应用</a:t>
            </a:r>
            <a:r>
              <a:rPr lang="en-US" altLang="zh-CN" sz="2000" dirty="0"/>
              <a:t>dilated conv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62332" y="548925"/>
            <a:ext cx="2406992" cy="424999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Dilated Convolution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46897" y="53472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pic1.zhimg.com/80/v2-d749ecec40399b1df794ac8d4354b962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12" y="1409102"/>
            <a:ext cx="6685474" cy="349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1484812" y="1541417"/>
            <a:ext cx="9144000" cy="1106397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2pPr>
            <a:lvl3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3pPr>
            <a:lvl4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4pPr>
            <a:lvl5pPr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3600" dirty="0"/>
          </a:p>
        </p:txBody>
      </p:sp>
      <p:sp>
        <p:nvSpPr>
          <p:cNvPr id="5" name="副标题 2"/>
          <p:cNvSpPr txBox="1"/>
          <p:nvPr/>
        </p:nvSpPr>
        <p:spPr>
          <a:xfrm>
            <a:off x="1484812" y="2530883"/>
            <a:ext cx="9144000" cy="33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36092" y="667101"/>
            <a:ext cx="6045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十、卷积核形状一定是矩形吗？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1374" y="4550692"/>
            <a:ext cx="10467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    传统的卷积核一般都是长方形或正方形，但</a:t>
            </a:r>
            <a:r>
              <a:rPr lang="en-US" altLang="zh-CN" sz="2400" dirty="0">
                <a:latin typeface="+mn-ea"/>
              </a:rPr>
              <a:t>MSRA</a:t>
            </a:r>
            <a:r>
              <a:rPr lang="zh-CN" altLang="en-US" sz="2400" dirty="0">
                <a:latin typeface="+mn-ea"/>
              </a:rPr>
              <a:t>提出了一个相当反直觉的见解，</a:t>
            </a:r>
            <a:r>
              <a:rPr lang="zh-CN" altLang="en-US" sz="2400" b="1" dirty="0">
                <a:latin typeface="+mn-ea"/>
              </a:rPr>
              <a:t>认为卷积核的形状可以是变化的，变形的卷积核能让它只看感兴趣的图像区域</a:t>
            </a:r>
            <a:r>
              <a:rPr lang="zh-CN" altLang="en-US" sz="2400" dirty="0">
                <a:latin typeface="+mn-ea"/>
              </a:rPr>
              <a:t> ，这样识别出来的特征更佳。</a:t>
            </a:r>
            <a:endParaRPr lang="zh-CN" altLang="en-US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2332" y="548925"/>
            <a:ext cx="2764344" cy="4392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Deformable Convolution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46897" y="53472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20" y="1325724"/>
            <a:ext cx="6374231" cy="4701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09950" y="617838"/>
            <a:ext cx="5464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Deformable convolution 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64227" y="420130"/>
            <a:ext cx="5313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conclusion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8671" y="2656703"/>
            <a:ext cx="9403492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 </a:t>
            </a:r>
            <a:r>
              <a:rPr lang="zh-CN" altLang="en-US" sz="2000" dirty="0">
                <a:latin typeface="+mn-ea"/>
              </a:rPr>
              <a:t>现在越来越多的</a:t>
            </a:r>
            <a:r>
              <a:rPr lang="en-US" altLang="zh-CN" sz="2000" dirty="0">
                <a:latin typeface="+mn-ea"/>
              </a:rPr>
              <a:t>CNN</a:t>
            </a:r>
            <a:r>
              <a:rPr lang="zh-CN" altLang="en-US" sz="2000" dirty="0">
                <a:latin typeface="+mn-ea"/>
              </a:rPr>
              <a:t>模型从巨型网络到轻量化网络一步步演变，模型准确率也越来越高。现在工业界追求的重点已经不是准确率的提升（因为都已经很高了），都聚焦于速度与准确率的</a:t>
            </a:r>
            <a:r>
              <a:rPr lang="en-US" altLang="zh-CN" sz="2000" dirty="0">
                <a:latin typeface="+mn-ea"/>
              </a:rPr>
              <a:t>trade off</a:t>
            </a:r>
            <a:r>
              <a:rPr lang="zh-CN" altLang="en-US" sz="2000" dirty="0">
                <a:latin typeface="+mn-ea"/>
              </a:rPr>
              <a:t>，都希望模型又快又准。因此从原来</a:t>
            </a:r>
            <a:r>
              <a:rPr lang="en-US" altLang="zh-CN" sz="2000" dirty="0" err="1">
                <a:latin typeface="+mn-ea"/>
              </a:rPr>
              <a:t>AlexNet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VGGnet</a:t>
            </a:r>
            <a:r>
              <a:rPr lang="zh-CN" altLang="en-US" sz="2000" dirty="0">
                <a:latin typeface="+mn-ea"/>
              </a:rPr>
              <a:t>，到体积小一点的</a:t>
            </a:r>
            <a:r>
              <a:rPr lang="en-US" altLang="zh-CN" sz="2000" dirty="0">
                <a:latin typeface="+mn-ea"/>
              </a:rPr>
              <a:t>Inception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Resnet</a:t>
            </a:r>
            <a:r>
              <a:rPr lang="zh-CN" altLang="en-US" sz="2000" dirty="0">
                <a:latin typeface="+mn-ea"/>
              </a:rPr>
              <a:t>系列，到目前能移植到移动端的</a:t>
            </a:r>
            <a:r>
              <a:rPr lang="en-US" altLang="zh-CN" sz="2000" dirty="0" err="1">
                <a:latin typeface="+mn-ea"/>
              </a:rPr>
              <a:t>mobilenet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ShuffleNet</a:t>
            </a:r>
            <a:r>
              <a:rPr lang="zh-CN" altLang="en-US" sz="2000" dirty="0">
                <a:latin typeface="+mn-ea"/>
              </a:rPr>
              <a:t>（体积能降低到</a:t>
            </a:r>
            <a:r>
              <a:rPr lang="en-US" altLang="zh-CN" sz="2000" dirty="0">
                <a:latin typeface="+mn-ea"/>
              </a:rPr>
              <a:t>0.5mb</a:t>
            </a:r>
            <a:r>
              <a:rPr lang="zh-CN" altLang="en-US" sz="2000" dirty="0">
                <a:latin typeface="+mn-ea"/>
              </a:rPr>
              <a:t>！），我们可以看到这样一些趋势：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64227" y="420130"/>
            <a:ext cx="5313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conclusion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870" y="2622307"/>
            <a:ext cx="4146789" cy="1986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723" y="1528126"/>
            <a:ext cx="4127157" cy="20526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004" y="4157055"/>
            <a:ext cx="7909873" cy="15461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19865" y="1664319"/>
            <a:ext cx="12431730" cy="4601626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76"/>
          <p:cNvSpPr/>
          <p:nvPr/>
        </p:nvSpPr>
        <p:spPr>
          <a:xfrm>
            <a:off x="6282096" y="1936206"/>
            <a:ext cx="3968033" cy="410986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76"/>
          <p:cNvSpPr/>
          <p:nvPr/>
        </p:nvSpPr>
        <p:spPr>
          <a:xfrm>
            <a:off x="1469205" y="1943430"/>
            <a:ext cx="3968033" cy="410986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2032751" y="2057005"/>
            <a:ext cx="3019241" cy="3912779"/>
            <a:chOff x="2032751" y="2057005"/>
            <a:chExt cx="3019241" cy="3912779"/>
          </a:xfrm>
        </p:grpSpPr>
        <p:sp>
          <p:nvSpPr>
            <p:cNvPr id="23" name="椭圆 22"/>
            <p:cNvSpPr/>
            <p:nvPr/>
          </p:nvSpPr>
          <p:spPr>
            <a:xfrm>
              <a:off x="2055828" y="2057005"/>
              <a:ext cx="424653" cy="424653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055828" y="2754630"/>
              <a:ext cx="424653" cy="424653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055828" y="4149880"/>
              <a:ext cx="424653" cy="424653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032751" y="5545131"/>
              <a:ext cx="424653" cy="424653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055828" y="3452255"/>
              <a:ext cx="424653" cy="424653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055828" y="4847506"/>
              <a:ext cx="424653" cy="424653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627339" y="2481658"/>
              <a:ext cx="424653" cy="424653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627339" y="3370879"/>
              <a:ext cx="424653" cy="424653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4627339" y="4269956"/>
              <a:ext cx="424653" cy="424653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627339" y="5120477"/>
              <a:ext cx="424653" cy="424653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直接连接符 32"/>
          <p:cNvCxnSpPr>
            <a:stCxn id="23" idx="6"/>
            <a:endCxn id="30" idx="2"/>
          </p:cNvCxnSpPr>
          <p:nvPr/>
        </p:nvCxnSpPr>
        <p:spPr>
          <a:xfrm>
            <a:off x="2480481" y="2269332"/>
            <a:ext cx="2146858" cy="13138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4" idx="6"/>
            <a:endCxn id="30" idx="2"/>
          </p:cNvCxnSpPr>
          <p:nvPr/>
        </p:nvCxnSpPr>
        <p:spPr>
          <a:xfrm>
            <a:off x="2480481" y="2966957"/>
            <a:ext cx="2146858" cy="6162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7" idx="6"/>
            <a:endCxn id="30" idx="2"/>
          </p:cNvCxnSpPr>
          <p:nvPr/>
        </p:nvCxnSpPr>
        <p:spPr>
          <a:xfrm flipV="1">
            <a:off x="2480481" y="3583206"/>
            <a:ext cx="2146858" cy="813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5" idx="6"/>
            <a:endCxn id="30" idx="2"/>
          </p:cNvCxnSpPr>
          <p:nvPr/>
        </p:nvCxnSpPr>
        <p:spPr>
          <a:xfrm flipV="1">
            <a:off x="2480481" y="3583206"/>
            <a:ext cx="2146858" cy="7790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8" idx="6"/>
            <a:endCxn id="30" idx="2"/>
          </p:cNvCxnSpPr>
          <p:nvPr/>
        </p:nvCxnSpPr>
        <p:spPr>
          <a:xfrm flipV="1">
            <a:off x="2480481" y="3583206"/>
            <a:ext cx="2146858" cy="1476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6" idx="6"/>
            <a:endCxn id="30" idx="2"/>
          </p:cNvCxnSpPr>
          <p:nvPr/>
        </p:nvCxnSpPr>
        <p:spPr>
          <a:xfrm flipV="1">
            <a:off x="2457404" y="3583206"/>
            <a:ext cx="2169934" cy="2174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6836385" y="2057005"/>
            <a:ext cx="3019241" cy="3912779"/>
            <a:chOff x="6836385" y="2057005"/>
            <a:chExt cx="3019241" cy="3912779"/>
          </a:xfrm>
        </p:grpSpPr>
        <p:sp>
          <p:nvSpPr>
            <p:cNvPr id="10" name="椭圆 9"/>
            <p:cNvSpPr/>
            <p:nvPr/>
          </p:nvSpPr>
          <p:spPr>
            <a:xfrm>
              <a:off x="6859462" y="2057005"/>
              <a:ext cx="424653" cy="42465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859462" y="2754630"/>
              <a:ext cx="424653" cy="42465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859462" y="4149880"/>
              <a:ext cx="424653" cy="42465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836385" y="5545131"/>
              <a:ext cx="424653" cy="42465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859462" y="3452255"/>
              <a:ext cx="424653" cy="42465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859462" y="4847506"/>
              <a:ext cx="424653" cy="42465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430973" y="2481658"/>
              <a:ext cx="424653" cy="42465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9430973" y="3370879"/>
              <a:ext cx="424653" cy="42465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9430973" y="4269956"/>
              <a:ext cx="424653" cy="42465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9430973" y="5120477"/>
              <a:ext cx="424653" cy="42465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直接连接符 19"/>
          <p:cNvCxnSpPr>
            <a:stCxn id="14" idx="6"/>
            <a:endCxn id="17" idx="2"/>
          </p:cNvCxnSpPr>
          <p:nvPr/>
        </p:nvCxnSpPr>
        <p:spPr>
          <a:xfrm flipV="1">
            <a:off x="7284115" y="3583206"/>
            <a:ext cx="2146858" cy="813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6"/>
            <a:endCxn id="17" idx="2"/>
          </p:cNvCxnSpPr>
          <p:nvPr/>
        </p:nvCxnSpPr>
        <p:spPr>
          <a:xfrm flipV="1">
            <a:off x="7284115" y="3583206"/>
            <a:ext cx="2146858" cy="7790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5" idx="6"/>
            <a:endCxn id="17" idx="2"/>
          </p:cNvCxnSpPr>
          <p:nvPr/>
        </p:nvCxnSpPr>
        <p:spPr>
          <a:xfrm flipV="1">
            <a:off x="7284115" y="3583206"/>
            <a:ext cx="2146858" cy="14766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9312" y="3806470"/>
            <a:ext cx="11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全连接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23741" y="3731687"/>
            <a:ext cx="127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局部连接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79085" y="658761"/>
            <a:ext cx="4169090" cy="599768"/>
            <a:chOff x="279085" y="1032387"/>
            <a:chExt cx="3734936" cy="599768"/>
          </a:xfrm>
        </p:grpSpPr>
        <p:sp>
          <p:nvSpPr>
            <p:cNvPr id="41" name="矩形 40"/>
            <p:cNvSpPr/>
            <p:nvPr/>
          </p:nvSpPr>
          <p:spPr>
            <a:xfrm>
              <a:off x="394521" y="1108763"/>
              <a:ext cx="3619500" cy="419100"/>
            </a:xfrm>
            <a:prstGeom prst="rect">
              <a:avLst/>
            </a:prstGeom>
            <a:solidFill>
              <a:srgbClr val="1D3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79085" y="1032387"/>
              <a:ext cx="115436" cy="599768"/>
            </a:xfrm>
            <a:prstGeom prst="rect">
              <a:avLst/>
            </a:prstGeom>
            <a:solidFill>
              <a:srgbClr val="F2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69499" y="1133647"/>
              <a:ext cx="2824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CNN</a:t>
              </a:r>
              <a:r>
                <a:rPr lang="zh-CN" altLang="en-US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基本结构</a:t>
              </a:r>
              <a:r>
                <a:rPr lang="en-US" altLang="zh-CN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-</a:t>
              </a:r>
              <a:r>
                <a:rPr lang="zh-CN" altLang="en-US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局部连接</a:t>
              </a:r>
              <a:endParaRPr lang="zh-CN" altLang="en-US" sz="2000" b="1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-119865" y="1664893"/>
            <a:ext cx="12431730" cy="4601626"/>
          </a:xfrm>
          <a:prstGeom prst="rect">
            <a:avLst/>
          </a:prstGeom>
          <a:solidFill>
            <a:schemeClr val="tx2">
              <a:lumMod val="20000"/>
              <a:lumOff val="80000"/>
              <a:alpha val="4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1877382" y="2046319"/>
            <a:ext cx="7516438" cy="3960000"/>
            <a:chOff x="1877382" y="2046319"/>
            <a:chExt cx="7516438" cy="3960000"/>
          </a:xfrm>
        </p:grpSpPr>
        <p:grpSp>
          <p:nvGrpSpPr>
            <p:cNvPr id="41" name="组合 40"/>
            <p:cNvGrpSpPr/>
            <p:nvPr/>
          </p:nvGrpSpPr>
          <p:grpSpPr>
            <a:xfrm>
              <a:off x="1877382" y="2046319"/>
              <a:ext cx="3055918" cy="3960000"/>
              <a:chOff x="315711" y="448574"/>
              <a:chExt cx="3839344" cy="4975590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345056" y="448574"/>
                <a:ext cx="540000" cy="540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45056" y="1335692"/>
                <a:ext cx="540000" cy="540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45056" y="3109928"/>
                <a:ext cx="540000" cy="540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15711" y="4884164"/>
                <a:ext cx="540000" cy="540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345056" y="2222810"/>
                <a:ext cx="540000" cy="540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345056" y="3997046"/>
                <a:ext cx="540000" cy="540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615055" y="1340110"/>
                <a:ext cx="540000" cy="540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3615055" y="2218392"/>
                <a:ext cx="540000" cy="540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615055" y="3109928"/>
                <a:ext cx="540000" cy="540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615055" y="3997046"/>
                <a:ext cx="540000" cy="540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4" name="直接连接符 63"/>
              <p:cNvCxnSpPr>
                <a:stCxn id="54" idx="6"/>
                <a:endCxn id="60" idx="2"/>
              </p:cNvCxnSpPr>
              <p:nvPr/>
            </p:nvCxnSpPr>
            <p:spPr>
              <a:xfrm>
                <a:off x="885056" y="718574"/>
                <a:ext cx="2729999" cy="89153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55" idx="6"/>
                <a:endCxn id="60" idx="2"/>
              </p:cNvCxnSpPr>
              <p:nvPr/>
            </p:nvCxnSpPr>
            <p:spPr>
              <a:xfrm>
                <a:off x="885056" y="1605692"/>
                <a:ext cx="2729999" cy="441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58" idx="6"/>
                <a:endCxn id="60" idx="2"/>
              </p:cNvCxnSpPr>
              <p:nvPr/>
            </p:nvCxnSpPr>
            <p:spPr>
              <a:xfrm flipV="1">
                <a:off x="885056" y="1610110"/>
                <a:ext cx="2729999" cy="8827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56" idx="6"/>
                <a:endCxn id="63" idx="2"/>
              </p:cNvCxnSpPr>
              <p:nvPr/>
            </p:nvCxnSpPr>
            <p:spPr>
              <a:xfrm>
                <a:off x="885056" y="3379928"/>
                <a:ext cx="2729999" cy="8871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stCxn id="59" idx="6"/>
                <a:endCxn id="63" idx="2"/>
              </p:cNvCxnSpPr>
              <p:nvPr/>
            </p:nvCxnSpPr>
            <p:spPr>
              <a:xfrm>
                <a:off x="885056" y="4267046"/>
                <a:ext cx="272999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57" idx="6"/>
                <a:endCxn id="63" idx="2"/>
              </p:cNvCxnSpPr>
              <p:nvPr/>
            </p:nvCxnSpPr>
            <p:spPr>
              <a:xfrm flipV="1">
                <a:off x="855711" y="4267046"/>
                <a:ext cx="2759344" cy="8871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59" idx="6"/>
                <a:endCxn id="62" idx="2"/>
              </p:cNvCxnSpPr>
              <p:nvPr/>
            </p:nvCxnSpPr>
            <p:spPr>
              <a:xfrm flipV="1">
                <a:off x="885056" y="3379928"/>
                <a:ext cx="2729999" cy="887118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>
                <a:stCxn id="56" idx="6"/>
                <a:endCxn id="62" idx="2"/>
              </p:cNvCxnSpPr>
              <p:nvPr/>
            </p:nvCxnSpPr>
            <p:spPr>
              <a:xfrm>
                <a:off x="885056" y="3379928"/>
                <a:ext cx="2729999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58" idx="6"/>
                <a:endCxn id="62" idx="2"/>
              </p:cNvCxnSpPr>
              <p:nvPr/>
            </p:nvCxnSpPr>
            <p:spPr>
              <a:xfrm>
                <a:off x="885056" y="2492810"/>
                <a:ext cx="2729999" cy="887118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55" idx="6"/>
                <a:endCxn id="61" idx="2"/>
              </p:cNvCxnSpPr>
              <p:nvPr/>
            </p:nvCxnSpPr>
            <p:spPr>
              <a:xfrm>
                <a:off x="885056" y="1605692"/>
                <a:ext cx="2729999" cy="88270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58" idx="6"/>
                <a:endCxn id="61" idx="2"/>
              </p:cNvCxnSpPr>
              <p:nvPr/>
            </p:nvCxnSpPr>
            <p:spPr>
              <a:xfrm flipV="1">
                <a:off x="885056" y="2488392"/>
                <a:ext cx="2729999" cy="4418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56" idx="6"/>
                <a:endCxn id="61" idx="2"/>
              </p:cNvCxnSpPr>
              <p:nvPr/>
            </p:nvCxnSpPr>
            <p:spPr>
              <a:xfrm flipV="1">
                <a:off x="885056" y="2488392"/>
                <a:ext cx="2729999" cy="891536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ele attr="{990EBF18-2032-4076-9111-A2D2BB97EC53}"/>
                    </a:ext>
                  </a:extLst>
                </p:cNvPr>
                <p:cNvSpPr txBox="1"/>
                <p:nvPr/>
              </p:nvSpPr>
              <p:spPr>
                <a:xfrm>
                  <a:off x="3405341" y="2423659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5341" y="2423659"/>
                  <a:ext cx="431612" cy="369332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ele attr="{1A77C22E-DDBE-4B88-8E29-9E767E741F4D}"/>
                    </a:ext>
                  </a:extLst>
                </p:cNvPr>
                <p:cNvSpPr txBox="1"/>
                <p:nvPr/>
              </p:nvSpPr>
              <p:spPr>
                <a:xfrm>
                  <a:off x="3029127" y="2712835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9127" y="2712835"/>
                  <a:ext cx="43161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83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>
                  <a:extLst>
                    <a:ext uri="{FF2B5EF4-FFF2-40B4-BE49-F238E27FC236}">
                      <ele attr="{D2DF65A5-7DBE-4F34-8B37-29BE2E5CE371}"/>
                    </a:ext>
                  </a:extLst>
                </p:cNvPr>
                <p:cNvSpPr txBox="1"/>
                <p:nvPr/>
              </p:nvSpPr>
              <p:spPr>
                <a:xfrm>
                  <a:off x="3460738" y="3036483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738" y="3036483"/>
                  <a:ext cx="4316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83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>
                  <a:extLst>
                    <a:ext uri="{FF2B5EF4-FFF2-40B4-BE49-F238E27FC236}">
                      <ele attr="{633C50A6-9257-465C-9164-E915E739A3EF}"/>
                    </a:ext>
                  </a:extLst>
                </p:cNvPr>
                <p:cNvSpPr txBox="1"/>
                <p:nvPr/>
              </p:nvSpPr>
              <p:spPr>
                <a:xfrm>
                  <a:off x="3641165" y="3295410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165" y="3295410"/>
                  <a:ext cx="43161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211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>
                  <a:extLst>
                    <a:ext uri="{FF2B5EF4-FFF2-40B4-BE49-F238E27FC236}">
                      <ele attr="{760B0CD9-6639-4DE4-9565-4A0ABC86FDC3}"/>
                    </a:ext>
                  </a:extLst>
                </p:cNvPr>
                <p:cNvSpPr txBox="1"/>
                <p:nvPr/>
              </p:nvSpPr>
              <p:spPr>
                <a:xfrm>
                  <a:off x="3244932" y="3541801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932" y="3541801"/>
                  <a:ext cx="43161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11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>
                  <a:extLst>
                    <a:ext uri="{FF2B5EF4-FFF2-40B4-BE49-F238E27FC236}">
                      <ele attr="{7FD37D00-6C67-4523-9413-262AE35D45B8}"/>
                    </a:ext>
                  </a:extLst>
                </p:cNvPr>
                <p:cNvSpPr txBox="1"/>
                <p:nvPr/>
              </p:nvSpPr>
              <p:spPr>
                <a:xfrm>
                  <a:off x="3632241" y="3781040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241" y="3781040"/>
                  <a:ext cx="43161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97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>
                  <a:extLst>
                    <a:ext uri="{FF2B5EF4-FFF2-40B4-BE49-F238E27FC236}">
                      <ele attr="{46C7564A-18E8-44F0-BEE0-102010A24904}"/>
                    </a:ext>
                  </a:extLst>
                </p:cNvPr>
                <p:cNvSpPr txBox="1"/>
                <p:nvPr/>
              </p:nvSpPr>
              <p:spPr>
                <a:xfrm>
                  <a:off x="3881938" y="4001454"/>
                  <a:ext cx="431612" cy="2939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938" y="4001454"/>
                  <a:ext cx="431612" cy="29394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9718" b="-224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>
                  <a:extLst>
                    <a:ext uri="{FF2B5EF4-FFF2-40B4-BE49-F238E27FC236}">
                      <ele attr="{0343C1C6-CFF6-4AD4-BDC1-38814253D3DF}"/>
                    </a:ext>
                  </a:extLst>
                </p:cNvPr>
                <p:cNvSpPr txBox="1"/>
                <p:nvPr/>
              </p:nvSpPr>
              <p:spPr>
                <a:xfrm>
                  <a:off x="3485705" y="4247845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705" y="4247845"/>
                  <a:ext cx="431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197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>
                  <a:extLst>
                    <a:ext uri="{FF2B5EF4-FFF2-40B4-BE49-F238E27FC236}">
                      <ele attr="{7451DC14-68E5-4000-83DB-21C322906E9E}"/>
                    </a:ext>
                  </a:extLst>
                </p:cNvPr>
                <p:cNvSpPr txBox="1"/>
                <p:nvPr/>
              </p:nvSpPr>
              <p:spPr>
                <a:xfrm>
                  <a:off x="3873014" y="4487083"/>
                  <a:ext cx="431612" cy="2939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014" y="4487083"/>
                  <a:ext cx="431612" cy="29394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21127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>
                  <a:extLst>
                    <a:ext uri="{FF2B5EF4-FFF2-40B4-BE49-F238E27FC236}">
                      <ele attr="{DAF0AF42-2CF5-43EA-AA9F-7ABC6619DAE4}"/>
                    </a:ext>
                  </a:extLst>
                </p:cNvPr>
                <p:cNvSpPr txBox="1"/>
                <p:nvPr/>
              </p:nvSpPr>
              <p:spPr>
                <a:xfrm>
                  <a:off x="3783252" y="4683697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3252" y="4683697"/>
                  <a:ext cx="43161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ele attr="{E5228DB2-A772-42E2-B797-12FB3B38CA04}"/>
                    </a:ext>
                  </a:extLst>
                </p:cNvPr>
                <p:cNvSpPr txBox="1"/>
                <p:nvPr/>
              </p:nvSpPr>
              <p:spPr>
                <a:xfrm>
                  <a:off x="3387019" y="4930088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19" y="4930088"/>
                  <a:ext cx="43161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>
                  <a:extLst>
                    <a:ext uri="{FF2B5EF4-FFF2-40B4-BE49-F238E27FC236}">
                      <ele attr="{A0F30924-C4AE-443C-88F1-4C9226E007FB}"/>
                    </a:ext>
                  </a:extLst>
                </p:cNvPr>
                <p:cNvSpPr txBox="1"/>
                <p:nvPr/>
              </p:nvSpPr>
              <p:spPr>
                <a:xfrm>
                  <a:off x="3774328" y="5169327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328" y="5169327"/>
                  <a:ext cx="43161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211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9" name="椭圆 18"/>
            <p:cNvSpPr/>
            <p:nvPr/>
          </p:nvSpPr>
          <p:spPr>
            <a:xfrm>
              <a:off x="6361259" y="2046319"/>
              <a:ext cx="429812" cy="42977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361259" y="2752363"/>
              <a:ext cx="429812" cy="42977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361259" y="4164452"/>
              <a:ext cx="429812" cy="42977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337902" y="5576541"/>
              <a:ext cx="429812" cy="42977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361259" y="3458408"/>
              <a:ext cx="429812" cy="42977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361259" y="4870496"/>
              <a:ext cx="429812" cy="42977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8964008" y="2755880"/>
              <a:ext cx="429812" cy="42977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8964008" y="3454892"/>
              <a:ext cx="429812" cy="42977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8964008" y="4164452"/>
              <a:ext cx="429812" cy="42977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8964008" y="4870496"/>
              <a:ext cx="429812" cy="42977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9" name="直接连接符 28"/>
            <p:cNvCxnSpPr>
              <a:stCxn id="19" idx="6"/>
              <a:endCxn id="25" idx="2"/>
            </p:cNvCxnSpPr>
            <p:nvPr/>
          </p:nvCxnSpPr>
          <p:spPr>
            <a:xfrm>
              <a:off x="6791071" y="2261208"/>
              <a:ext cx="2172937" cy="70956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0" idx="6"/>
              <a:endCxn id="25" idx="2"/>
            </p:cNvCxnSpPr>
            <p:nvPr/>
          </p:nvCxnSpPr>
          <p:spPr>
            <a:xfrm>
              <a:off x="6791071" y="2967252"/>
              <a:ext cx="2172937" cy="35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3" idx="6"/>
              <a:endCxn id="25" idx="2"/>
            </p:cNvCxnSpPr>
            <p:nvPr/>
          </p:nvCxnSpPr>
          <p:spPr>
            <a:xfrm flipV="1">
              <a:off x="6791071" y="2970769"/>
              <a:ext cx="2172937" cy="70252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1" idx="6"/>
              <a:endCxn id="28" idx="2"/>
            </p:cNvCxnSpPr>
            <p:nvPr/>
          </p:nvCxnSpPr>
          <p:spPr>
            <a:xfrm>
              <a:off x="6791071" y="4379341"/>
              <a:ext cx="2172937" cy="7060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6"/>
              <a:endCxn id="28" idx="2"/>
            </p:cNvCxnSpPr>
            <p:nvPr/>
          </p:nvCxnSpPr>
          <p:spPr>
            <a:xfrm>
              <a:off x="6791071" y="5085386"/>
              <a:ext cx="217293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2" idx="6"/>
              <a:endCxn id="28" idx="2"/>
            </p:cNvCxnSpPr>
            <p:nvPr/>
          </p:nvCxnSpPr>
          <p:spPr>
            <a:xfrm flipV="1">
              <a:off x="6767714" y="5085386"/>
              <a:ext cx="2196294" cy="7060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4" idx="6"/>
              <a:endCxn id="27" idx="2"/>
            </p:cNvCxnSpPr>
            <p:nvPr/>
          </p:nvCxnSpPr>
          <p:spPr>
            <a:xfrm flipV="1">
              <a:off x="6791071" y="4379341"/>
              <a:ext cx="2172937" cy="70604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1" idx="6"/>
              <a:endCxn id="27" idx="2"/>
            </p:cNvCxnSpPr>
            <p:nvPr/>
          </p:nvCxnSpPr>
          <p:spPr>
            <a:xfrm>
              <a:off x="6791071" y="4379341"/>
              <a:ext cx="2172937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3" idx="6"/>
              <a:endCxn id="27" idx="2"/>
            </p:cNvCxnSpPr>
            <p:nvPr/>
          </p:nvCxnSpPr>
          <p:spPr>
            <a:xfrm>
              <a:off x="6791071" y="3673297"/>
              <a:ext cx="2172937" cy="70604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0" idx="6"/>
              <a:endCxn id="26" idx="2"/>
            </p:cNvCxnSpPr>
            <p:nvPr/>
          </p:nvCxnSpPr>
          <p:spPr>
            <a:xfrm>
              <a:off x="6791071" y="2967252"/>
              <a:ext cx="2172937" cy="70252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3" idx="6"/>
              <a:endCxn id="26" idx="2"/>
            </p:cNvCxnSpPr>
            <p:nvPr/>
          </p:nvCxnSpPr>
          <p:spPr>
            <a:xfrm flipV="1">
              <a:off x="6791071" y="3669781"/>
              <a:ext cx="2172937" cy="351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1" idx="6"/>
              <a:endCxn id="26" idx="2"/>
            </p:cNvCxnSpPr>
            <p:nvPr/>
          </p:nvCxnSpPr>
          <p:spPr>
            <a:xfrm flipV="1">
              <a:off x="6791071" y="3669781"/>
              <a:ext cx="2172937" cy="70956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ele attr="{9F914327-FD3F-4F4E-92D5-B246E22FBF44}"/>
                    </a:ext>
                  </a:extLst>
                </p:cNvPr>
                <p:cNvSpPr txBox="1"/>
                <p:nvPr/>
              </p:nvSpPr>
              <p:spPr>
                <a:xfrm>
                  <a:off x="7865861" y="2423659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861" y="2423659"/>
                  <a:ext cx="431612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ele attr="{5FE7ED36-EA0B-434D-A629-385DBCBD5CCB}"/>
                    </a:ext>
                  </a:extLst>
                </p:cNvPr>
                <p:cNvSpPr txBox="1"/>
                <p:nvPr/>
              </p:nvSpPr>
              <p:spPr>
                <a:xfrm>
                  <a:off x="7489647" y="2712835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47" y="2712835"/>
                  <a:ext cx="43161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ele attr="{E3DFD746-A132-4809-AF84-2AAF31946E84}"/>
                    </a:ext>
                  </a:extLst>
                </p:cNvPr>
                <p:cNvSpPr txBox="1"/>
                <p:nvPr/>
              </p:nvSpPr>
              <p:spPr>
                <a:xfrm>
                  <a:off x="7921258" y="3036483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1258" y="3036483"/>
                  <a:ext cx="43161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ele attr="{6C73CBCD-C731-4149-8BA6-3C549C85E25F}"/>
                    </a:ext>
                  </a:extLst>
                </p:cNvPr>
                <p:cNvSpPr txBox="1"/>
                <p:nvPr/>
              </p:nvSpPr>
              <p:spPr>
                <a:xfrm>
                  <a:off x="8101685" y="3295410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685" y="3295410"/>
                  <a:ext cx="43161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ele attr="{47625C13-3E98-4EC9-8E96-18B0AD141827}"/>
                    </a:ext>
                  </a:extLst>
                </p:cNvPr>
                <p:cNvSpPr txBox="1"/>
                <p:nvPr/>
              </p:nvSpPr>
              <p:spPr>
                <a:xfrm>
                  <a:off x="7705452" y="3541801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5452" y="3541801"/>
                  <a:ext cx="43161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ele attr="{CD5B183A-937B-4A85-92FF-0F644824F8CA}"/>
                    </a:ext>
                  </a:extLst>
                </p:cNvPr>
                <p:cNvSpPr txBox="1"/>
                <p:nvPr/>
              </p:nvSpPr>
              <p:spPr>
                <a:xfrm>
                  <a:off x="8092761" y="3781040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2761" y="3781040"/>
                  <a:ext cx="431612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ele attr="{827B6761-CA0E-4635-BB50-D9B8D2867E78}"/>
                    </a:ext>
                  </a:extLst>
                </p:cNvPr>
                <p:cNvSpPr txBox="1"/>
                <p:nvPr/>
              </p:nvSpPr>
              <p:spPr>
                <a:xfrm>
                  <a:off x="8342458" y="4001454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2458" y="4001454"/>
                  <a:ext cx="431612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ele attr="{F536F64D-3718-4198-ABCE-8E55271AB20F}"/>
                    </a:ext>
                  </a:extLst>
                </p:cNvPr>
                <p:cNvSpPr txBox="1"/>
                <p:nvPr/>
              </p:nvSpPr>
              <p:spPr>
                <a:xfrm>
                  <a:off x="7946225" y="4247845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5" y="4247845"/>
                  <a:ext cx="431612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ele attr="{266FC914-0956-4F92-9B9A-F2A75EF704AE}"/>
                    </a:ext>
                  </a:extLst>
                </p:cNvPr>
                <p:cNvSpPr txBox="1"/>
                <p:nvPr/>
              </p:nvSpPr>
              <p:spPr>
                <a:xfrm>
                  <a:off x="8333534" y="4487083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3534" y="4487083"/>
                  <a:ext cx="431612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ele attr="{418BD78F-A467-4AF1-87FC-60D83625BA3A}"/>
                    </a:ext>
                  </a:extLst>
                </p:cNvPr>
                <p:cNvSpPr txBox="1"/>
                <p:nvPr/>
              </p:nvSpPr>
              <p:spPr>
                <a:xfrm>
                  <a:off x="8243772" y="4683697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772" y="4683697"/>
                  <a:ext cx="431612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ele attr="{A561B531-AF54-44B3-BDA1-E8F5A1859B70}"/>
                    </a:ext>
                  </a:extLst>
                </p:cNvPr>
                <p:cNvSpPr txBox="1"/>
                <p:nvPr/>
              </p:nvSpPr>
              <p:spPr>
                <a:xfrm>
                  <a:off x="7847539" y="4930088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539" y="4930088"/>
                  <a:ext cx="431612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ele attr="{F0B09279-99ED-4534-933B-34290D941A44}"/>
                    </a:ext>
                  </a:extLst>
                </p:cNvPr>
                <p:cNvSpPr txBox="1"/>
                <p:nvPr/>
              </p:nvSpPr>
              <p:spPr>
                <a:xfrm>
                  <a:off x="8234848" y="5169327"/>
                  <a:ext cx="431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848" y="5169327"/>
                  <a:ext cx="431612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77" name="矩形 76"/>
          <p:cNvSpPr/>
          <p:nvPr/>
        </p:nvSpPr>
        <p:spPr>
          <a:xfrm>
            <a:off x="436682" y="693251"/>
            <a:ext cx="3619500" cy="4191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21246" y="591480"/>
            <a:ext cx="115436" cy="627719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711660" y="718135"/>
            <a:ext cx="3161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CNN</a:t>
            </a:r>
            <a:r>
              <a:rPr lang="zh-CN" altLang="en-US" sz="2000" b="1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基本结构</a:t>
            </a:r>
            <a:r>
              <a:rPr lang="en-US" altLang="zh-CN" sz="2000" b="1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权值共享</a:t>
            </a:r>
            <a:endParaRPr lang="zh-CN" altLang="en-US" sz="2000" b="1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47725" y="1258529"/>
            <a:ext cx="10410824" cy="5180371"/>
          </a:xfrm>
          <a:prstGeom prst="roundRect">
            <a:avLst>
              <a:gd name="adj" fmla="val 5186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82" name="组合 81"/>
          <p:cNvGrpSpPr/>
          <p:nvPr/>
        </p:nvGrpSpPr>
        <p:grpSpPr>
          <a:xfrm>
            <a:off x="279085" y="658761"/>
            <a:ext cx="2703189" cy="599768"/>
            <a:chOff x="279085" y="1032387"/>
            <a:chExt cx="3734936" cy="599768"/>
          </a:xfrm>
        </p:grpSpPr>
        <p:sp>
          <p:nvSpPr>
            <p:cNvPr id="3" name="矩形 2"/>
            <p:cNvSpPr/>
            <p:nvPr/>
          </p:nvSpPr>
          <p:spPr>
            <a:xfrm>
              <a:off x="394521" y="1108763"/>
              <a:ext cx="3619500" cy="419100"/>
            </a:xfrm>
            <a:prstGeom prst="rect">
              <a:avLst/>
            </a:prstGeom>
            <a:solidFill>
              <a:srgbClr val="1D3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9085" y="1032387"/>
              <a:ext cx="115436" cy="599768"/>
            </a:xfrm>
            <a:prstGeom prst="rect">
              <a:avLst/>
            </a:prstGeom>
            <a:solidFill>
              <a:srgbClr val="F2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9499" y="1133647"/>
              <a:ext cx="3161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2D-CNN</a:t>
              </a:r>
              <a:endParaRPr lang="zh-CN" altLang="en-US" sz="2000" b="1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226" y="1416791"/>
            <a:ext cx="9766963" cy="48638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462333" y="282226"/>
            <a:ext cx="1661742" cy="4191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  </a:t>
            </a:r>
            <a:r>
              <a:rPr lang="en-US" altLang="zh-CN" sz="2000" dirty="0" err="1"/>
              <a:t>TextCNN</a:t>
            </a:r>
            <a:endParaRPr lang="zh-CN" altLang="en-US" sz="2000" dirty="0"/>
          </a:p>
        </p:txBody>
      </p:sp>
      <p:sp>
        <p:nvSpPr>
          <p:cNvPr id="63" name="矩形 62"/>
          <p:cNvSpPr/>
          <p:nvPr/>
        </p:nvSpPr>
        <p:spPr>
          <a:xfrm>
            <a:off x="346897" y="278535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" name="圆角矩形 1"/>
          <p:cNvSpPr/>
          <p:nvPr/>
        </p:nvSpPr>
        <p:spPr>
          <a:xfrm>
            <a:off x="249037" y="901362"/>
            <a:ext cx="11667750" cy="5307848"/>
          </a:xfrm>
          <a:prstGeom prst="roundRect">
            <a:avLst>
              <a:gd name="adj" fmla="val 5186"/>
            </a:avLst>
          </a:prstGeom>
          <a:solidFill>
            <a:schemeClr val="bg1">
              <a:lumMod val="85000"/>
              <a:alpha val="7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65" name="直接箭头连接符 64"/>
          <p:cNvCxnSpPr/>
          <p:nvPr/>
        </p:nvCxnSpPr>
        <p:spPr bwMode="auto">
          <a:xfrm flipH="1" flipV="1">
            <a:off x="4384697" y="1473672"/>
            <a:ext cx="1" cy="915186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2584500" y="1380746"/>
          <a:ext cx="1872205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4441"/>
                <a:gridCol w="374441"/>
                <a:gridCol w="374441"/>
                <a:gridCol w="374441"/>
                <a:gridCol w="374441"/>
              </a:tblGrid>
              <a:tr h="3502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2440482" y="1596770"/>
          <a:ext cx="1872205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4441"/>
                <a:gridCol w="374441"/>
                <a:gridCol w="374441"/>
                <a:gridCol w="374441"/>
                <a:gridCol w="374441"/>
              </a:tblGrid>
              <a:tr h="3502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2224458" y="1884802"/>
          <a:ext cx="1872205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4441"/>
                <a:gridCol w="374441"/>
                <a:gridCol w="374441"/>
                <a:gridCol w="374441"/>
                <a:gridCol w="374441"/>
              </a:tblGrid>
              <a:tr h="3502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69" name="矩形 68"/>
          <p:cNvSpPr/>
          <p:nvPr/>
        </p:nvSpPr>
        <p:spPr bwMode="auto">
          <a:xfrm>
            <a:off x="2224458" y="1901401"/>
            <a:ext cx="1872208" cy="1080120"/>
          </a:xfrm>
          <a:prstGeom prst="rect">
            <a:avLst/>
          </a:prstGeom>
          <a:noFill/>
          <a:ln w="2857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224458" y="2253843"/>
            <a:ext cx="1872208" cy="1080120"/>
          </a:xfrm>
          <a:prstGeom prst="rect">
            <a:avLst/>
          </a:prstGeom>
          <a:noFill/>
          <a:ln w="2857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224458" y="2622884"/>
            <a:ext cx="1872208" cy="1080120"/>
          </a:xfrm>
          <a:prstGeom prst="rect">
            <a:avLst/>
          </a:prstGeom>
          <a:noFill/>
          <a:ln w="2857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225541" y="2985239"/>
            <a:ext cx="1872208" cy="1080120"/>
          </a:xfrm>
          <a:prstGeom prst="rect">
            <a:avLst/>
          </a:prstGeom>
          <a:noFill/>
          <a:ln w="2857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5608834" y="1380746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608834" y="1736675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608834" y="2096675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608834" y="2460866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77" name="直接连接符 76"/>
          <p:cNvCxnSpPr/>
          <p:nvPr/>
        </p:nvCxnSpPr>
        <p:spPr bwMode="auto">
          <a:xfrm flipV="1">
            <a:off x="4168674" y="1400604"/>
            <a:ext cx="1379313" cy="500797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接连接符 77"/>
          <p:cNvCxnSpPr/>
          <p:nvPr/>
        </p:nvCxnSpPr>
        <p:spPr bwMode="auto">
          <a:xfrm flipV="1">
            <a:off x="4168674" y="1740746"/>
            <a:ext cx="1395875" cy="1240776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连接符 78"/>
          <p:cNvCxnSpPr/>
          <p:nvPr/>
        </p:nvCxnSpPr>
        <p:spPr bwMode="auto">
          <a:xfrm flipV="1">
            <a:off x="4144691" y="1741613"/>
            <a:ext cx="1366900" cy="491341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接连接符 79"/>
          <p:cNvCxnSpPr/>
          <p:nvPr/>
        </p:nvCxnSpPr>
        <p:spPr bwMode="auto">
          <a:xfrm flipV="1">
            <a:off x="4172354" y="2125773"/>
            <a:ext cx="1388515" cy="1215749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接连接符 80"/>
          <p:cNvCxnSpPr/>
          <p:nvPr/>
        </p:nvCxnSpPr>
        <p:spPr bwMode="auto">
          <a:xfrm flipV="1">
            <a:off x="4140951" y="2117425"/>
            <a:ext cx="1407036" cy="489812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接连接符 81"/>
          <p:cNvCxnSpPr/>
          <p:nvPr/>
        </p:nvCxnSpPr>
        <p:spPr bwMode="auto">
          <a:xfrm flipV="1">
            <a:off x="4134471" y="2456675"/>
            <a:ext cx="1441243" cy="1236018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接连接符 82"/>
          <p:cNvCxnSpPr/>
          <p:nvPr/>
        </p:nvCxnSpPr>
        <p:spPr bwMode="auto">
          <a:xfrm flipV="1">
            <a:off x="4135554" y="2441461"/>
            <a:ext cx="1412433" cy="552658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连接符 83"/>
          <p:cNvCxnSpPr/>
          <p:nvPr/>
        </p:nvCxnSpPr>
        <p:spPr bwMode="auto">
          <a:xfrm flipV="1">
            <a:off x="4155792" y="2815744"/>
            <a:ext cx="1426631" cy="1228121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文本框 84"/>
          <p:cNvSpPr txBox="1"/>
          <p:nvPr/>
        </p:nvSpPr>
        <p:spPr>
          <a:xfrm>
            <a:off x="1432370" y="1920826"/>
            <a:ext cx="71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今天</a:t>
            </a:r>
            <a:endParaRPr lang="en-US" altLang="zh-CN" sz="1400" dirty="0"/>
          </a:p>
        </p:txBody>
      </p:sp>
      <p:sp>
        <p:nvSpPr>
          <p:cNvPr id="86" name="文本框 85"/>
          <p:cNvSpPr txBox="1"/>
          <p:nvPr/>
        </p:nvSpPr>
        <p:spPr>
          <a:xfrm>
            <a:off x="1443321" y="2270442"/>
            <a:ext cx="71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很</a:t>
            </a:r>
            <a:endParaRPr lang="en-US" altLang="zh-CN" sz="1400" dirty="0"/>
          </a:p>
        </p:txBody>
      </p:sp>
      <p:sp>
        <p:nvSpPr>
          <p:cNvPr id="87" name="文本框 86"/>
          <p:cNvSpPr txBox="1"/>
          <p:nvPr/>
        </p:nvSpPr>
        <p:spPr>
          <a:xfrm>
            <a:off x="1444068" y="2652222"/>
            <a:ext cx="71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愉快</a:t>
            </a:r>
            <a:endParaRPr lang="en-US" altLang="zh-CN" sz="1400" dirty="0"/>
          </a:p>
        </p:txBody>
      </p:sp>
      <p:sp>
        <p:nvSpPr>
          <p:cNvPr id="88" name="文本框 87"/>
          <p:cNvSpPr txBox="1"/>
          <p:nvPr/>
        </p:nvSpPr>
        <p:spPr>
          <a:xfrm>
            <a:off x="2440482" y="948698"/>
            <a:ext cx="23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wordvec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dim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606760" y="4909138"/>
            <a:ext cx="40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 rot="18030402">
            <a:off x="1757851" y="1405042"/>
            <a:ext cx="103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batch  |</a:t>
            </a:r>
            <a:endParaRPr lang="zh-CN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6991558" y="1380746"/>
            <a:ext cx="360040" cy="3600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92" name="直接连接符 91"/>
          <p:cNvCxnSpPr/>
          <p:nvPr/>
        </p:nvCxnSpPr>
        <p:spPr bwMode="auto">
          <a:xfrm>
            <a:off x="5983446" y="1380746"/>
            <a:ext cx="969557" cy="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2636618" y="4473484"/>
          <a:ext cx="1872205" cy="1097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4441"/>
                <a:gridCol w="374441"/>
                <a:gridCol w="374441"/>
                <a:gridCol w="374441"/>
                <a:gridCol w="374441"/>
              </a:tblGrid>
              <a:tr h="3502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94" name="直接连接符 93"/>
          <p:cNvCxnSpPr/>
          <p:nvPr/>
        </p:nvCxnSpPr>
        <p:spPr bwMode="auto">
          <a:xfrm flipV="1">
            <a:off x="6001994" y="1736675"/>
            <a:ext cx="951009" cy="1084231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2440485" y="4675954"/>
          <a:ext cx="1872205" cy="1097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4441"/>
                <a:gridCol w="374441"/>
                <a:gridCol w="374441"/>
                <a:gridCol w="374441"/>
                <a:gridCol w="374441"/>
              </a:tblGrid>
              <a:tr h="3502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/>
        </p:nvGraphicFramePr>
        <p:xfrm>
          <a:off x="2247919" y="4891978"/>
          <a:ext cx="1872205" cy="1097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4441"/>
                <a:gridCol w="374441"/>
                <a:gridCol w="374441"/>
                <a:gridCol w="374441"/>
                <a:gridCol w="374441"/>
              </a:tblGrid>
              <a:tr h="3502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97" name="文本框 96"/>
          <p:cNvSpPr txBox="1"/>
          <p:nvPr/>
        </p:nvSpPr>
        <p:spPr>
          <a:xfrm rot="18529317">
            <a:off x="1795637" y="4460536"/>
            <a:ext cx="103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filter |</a:t>
            </a:r>
            <a:endParaRPr lang="zh-CN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5606030" y="3036970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606030" y="3392899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606030" y="3752899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606030" y="4117090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6998256" y="1760645"/>
            <a:ext cx="360040" cy="3600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3" name="直接连接符 102"/>
          <p:cNvCxnSpPr/>
          <p:nvPr/>
        </p:nvCxnSpPr>
        <p:spPr bwMode="auto">
          <a:xfrm flipV="1">
            <a:off x="5966070" y="1812796"/>
            <a:ext cx="986933" cy="1224174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直接连接符 103"/>
          <p:cNvCxnSpPr/>
          <p:nvPr/>
        </p:nvCxnSpPr>
        <p:spPr bwMode="auto">
          <a:xfrm flipV="1">
            <a:off x="5999190" y="2111873"/>
            <a:ext cx="953813" cy="2361611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/>
          <p:cNvSpPr/>
          <p:nvPr/>
        </p:nvSpPr>
        <p:spPr bwMode="auto">
          <a:xfrm>
            <a:off x="6998256" y="2140545"/>
            <a:ext cx="360040" cy="3600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 rot="18724764">
            <a:off x="1873735" y="4363084"/>
            <a:ext cx="462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128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 rot="18093543">
            <a:off x="1878843" y="1320972"/>
            <a:ext cx="336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158596" y="1009833"/>
            <a:ext cx="336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428814" y="102070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108255" y="102070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128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623406" y="4675954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5623406" y="5031883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623406" y="5391883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623406" y="5756074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5" name="直接连接符 114"/>
          <p:cNvCxnSpPr/>
          <p:nvPr/>
        </p:nvCxnSpPr>
        <p:spPr bwMode="auto">
          <a:xfrm flipV="1">
            <a:off x="6026380" y="2192694"/>
            <a:ext cx="945201" cy="248326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接连接符 115"/>
          <p:cNvCxnSpPr/>
          <p:nvPr/>
        </p:nvCxnSpPr>
        <p:spPr bwMode="auto">
          <a:xfrm flipV="1">
            <a:off x="6035564" y="2520445"/>
            <a:ext cx="991754" cy="3575551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AutoShape 8"/>
          <p:cNvSpPr>
            <a:spLocks noChangeArrowheads="1"/>
          </p:cNvSpPr>
          <p:nvPr/>
        </p:nvSpPr>
        <p:spPr bwMode="auto">
          <a:xfrm>
            <a:off x="179988" y="878681"/>
            <a:ext cx="11799026" cy="5352810"/>
          </a:xfrm>
          <a:prstGeom prst="roundRect">
            <a:avLst>
              <a:gd name="adj" fmla="val 2028"/>
            </a:avLst>
          </a:prstGeom>
          <a:solidFill>
            <a:schemeClr val="bg1">
              <a:alpha val="20000"/>
            </a:schemeClr>
          </a:solidFill>
          <a:ln w="381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1444068" y="3058691"/>
            <a:ext cx="71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呢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3" grpId="0" animBg="1"/>
      <p:bldP spid="74" grpId="0" animBg="1"/>
      <p:bldP spid="75" grpId="0" animBg="1"/>
      <p:bldP spid="76" grpId="0" animBg="1"/>
      <p:bldP spid="91" grpId="0" animBg="1"/>
      <p:bldP spid="97" grpId="0"/>
      <p:bldP spid="98" grpId="0" animBg="1"/>
      <p:bldP spid="99" grpId="0" animBg="1"/>
      <p:bldP spid="100" grpId="0" animBg="1"/>
      <p:bldP spid="101" grpId="0" animBg="1"/>
      <p:bldP spid="102" grpId="0" animBg="1"/>
      <p:bldP spid="105" grpId="0" animBg="1"/>
      <p:bldP spid="106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"/>
          <p:cNvSpPr/>
          <p:nvPr/>
        </p:nvSpPr>
        <p:spPr>
          <a:xfrm>
            <a:off x="278758" y="932504"/>
            <a:ext cx="11667750" cy="5312684"/>
          </a:xfrm>
          <a:prstGeom prst="roundRect">
            <a:avLst>
              <a:gd name="adj" fmla="val 5186"/>
            </a:avLst>
          </a:prstGeom>
          <a:solidFill>
            <a:schemeClr val="bg1">
              <a:lumMod val="85000"/>
              <a:alpha val="7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47438" y="1364552"/>
          <a:ext cx="1872205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4441"/>
                <a:gridCol w="374441"/>
                <a:gridCol w="374441"/>
                <a:gridCol w="374441"/>
                <a:gridCol w="374441"/>
              </a:tblGrid>
              <a:tr h="3502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03420" y="1580576"/>
          <a:ext cx="1872205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4441"/>
                <a:gridCol w="374441"/>
                <a:gridCol w="374441"/>
                <a:gridCol w="374441"/>
                <a:gridCol w="374441"/>
              </a:tblGrid>
              <a:tr h="3502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99556" y="4457290"/>
          <a:ext cx="1872205" cy="1463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4441"/>
                <a:gridCol w="374441"/>
                <a:gridCol w="374441"/>
                <a:gridCol w="374441"/>
                <a:gridCol w="374441"/>
              </a:tblGrid>
              <a:tr h="3502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03423" y="4659760"/>
          <a:ext cx="1872205" cy="1463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4441"/>
                <a:gridCol w="374441"/>
                <a:gridCol w="374441"/>
                <a:gridCol w="374441"/>
                <a:gridCol w="374441"/>
              </a:tblGrid>
              <a:tr h="3502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 flipH="1" flipV="1">
            <a:off x="3547635" y="1457478"/>
            <a:ext cx="1" cy="915186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87396" y="1868608"/>
          <a:ext cx="1872205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4441"/>
                <a:gridCol w="374441"/>
                <a:gridCol w="374441"/>
                <a:gridCol w="374441"/>
                <a:gridCol w="374441"/>
              </a:tblGrid>
              <a:tr h="3502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 bwMode="auto">
          <a:xfrm>
            <a:off x="1387396" y="1885207"/>
            <a:ext cx="1872208" cy="1440000"/>
          </a:xfrm>
          <a:prstGeom prst="rect">
            <a:avLst/>
          </a:prstGeom>
          <a:noFill/>
          <a:ln w="2857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771772" y="1364552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771772" y="1720481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771772" y="2080481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flipV="1">
            <a:off x="3331612" y="1384410"/>
            <a:ext cx="1379313" cy="500797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 flipV="1">
            <a:off x="3331612" y="1724552"/>
            <a:ext cx="1395875" cy="1600655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595308" y="1904632"/>
            <a:ext cx="71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今天</a:t>
            </a:r>
            <a:endParaRPr lang="en-US" altLang="zh-CN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06259" y="2254248"/>
            <a:ext cx="71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很</a:t>
            </a:r>
            <a:endParaRPr lang="en-US" altLang="zh-CN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07006" y="2636028"/>
            <a:ext cx="71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愉快</a:t>
            </a:r>
            <a:endParaRPr lang="en-US" altLang="zh-CN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603420" y="932504"/>
            <a:ext cx="23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wordvec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dim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9698" y="4892944"/>
            <a:ext cx="40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 rot="18030402">
            <a:off x="920789" y="1388848"/>
            <a:ext cx="103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batch  |</a:t>
            </a:r>
            <a:endParaRPr lang="zh-CN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161194" y="1354666"/>
            <a:ext cx="360040" cy="360000"/>
          </a:xfrm>
          <a:prstGeom prst="rect">
            <a:avLst/>
          </a:prstGeom>
          <a:solidFill>
            <a:srgbClr val="BA7A0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5146384" y="1364552"/>
            <a:ext cx="969557" cy="0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 flipV="1">
            <a:off x="5198502" y="1720482"/>
            <a:ext cx="917439" cy="719999"/>
          </a:xfrm>
          <a:prstGeom prst="line">
            <a:avLst/>
          </a:prstGeom>
          <a:noFill/>
          <a:ln w="9525" cap="flat" cmpd="sng" algn="ctr">
            <a:solidFill>
              <a:srgbClr val="FFC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410857" y="4875784"/>
          <a:ext cx="1872205" cy="1463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4441"/>
                <a:gridCol w="374441"/>
                <a:gridCol w="374441"/>
                <a:gridCol w="374441"/>
                <a:gridCol w="374441"/>
              </a:tblGrid>
              <a:tr h="3502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02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 rot="18529317">
            <a:off x="958575" y="4444342"/>
            <a:ext cx="103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filter |</a:t>
            </a:r>
            <a:endParaRPr lang="zh-CN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768968" y="3020776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768968" y="3376705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768968" y="3736705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161194" y="1744451"/>
            <a:ext cx="360040" cy="360000"/>
          </a:xfrm>
          <a:prstGeom prst="rect">
            <a:avLst/>
          </a:prstGeom>
          <a:solidFill>
            <a:srgbClr val="BA7A0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61194" y="2131340"/>
            <a:ext cx="360040" cy="360000"/>
          </a:xfrm>
          <a:prstGeom prst="rect">
            <a:avLst/>
          </a:prstGeom>
          <a:solidFill>
            <a:srgbClr val="BA7A0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 rot="18724764">
            <a:off x="1036673" y="4346890"/>
            <a:ext cx="462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128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 rot="18093543">
            <a:off x="1041781" y="1304778"/>
            <a:ext cx="336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321534" y="993639"/>
            <a:ext cx="336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91752" y="10045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71193" y="10045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128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786344" y="4659760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786344" y="5015689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786344" y="5375689"/>
            <a:ext cx="3600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170523" y="2516680"/>
            <a:ext cx="360040" cy="360000"/>
          </a:xfrm>
          <a:prstGeom prst="rect">
            <a:avLst/>
          </a:prstGeom>
          <a:solidFill>
            <a:srgbClr val="BA068B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170523" y="2903569"/>
            <a:ext cx="360040" cy="360000"/>
          </a:xfrm>
          <a:prstGeom prst="rect">
            <a:avLst/>
          </a:prstGeom>
          <a:solidFill>
            <a:srgbClr val="BA068B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70523" y="3293354"/>
            <a:ext cx="360040" cy="360000"/>
          </a:xfrm>
          <a:prstGeom prst="rect">
            <a:avLst/>
          </a:prstGeom>
          <a:solidFill>
            <a:srgbClr val="BA068B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170523" y="3678694"/>
            <a:ext cx="360040" cy="36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170523" y="4065583"/>
            <a:ext cx="360040" cy="36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6170523" y="4455368"/>
            <a:ext cx="360040" cy="36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588112" y="1364552"/>
            <a:ext cx="3600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7588112" y="3668808"/>
            <a:ext cx="360040" cy="3693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" name="直接连接符 51"/>
          <p:cNvCxnSpPr/>
          <p:nvPr/>
        </p:nvCxnSpPr>
        <p:spPr bwMode="auto">
          <a:xfrm flipH="1">
            <a:off x="6528729" y="1534666"/>
            <a:ext cx="1834" cy="4486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/>
          <p:cNvCxnSpPr>
            <a:stCxn id="24" idx="3"/>
            <a:endCxn id="50" idx="1"/>
          </p:cNvCxnSpPr>
          <p:nvPr/>
        </p:nvCxnSpPr>
        <p:spPr bwMode="auto">
          <a:xfrm>
            <a:off x="6521234" y="1534666"/>
            <a:ext cx="1066878" cy="14552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4" idx="3"/>
            <a:endCxn id="50" idx="1"/>
          </p:cNvCxnSpPr>
          <p:nvPr/>
        </p:nvCxnSpPr>
        <p:spPr bwMode="auto">
          <a:xfrm flipV="1">
            <a:off x="6521234" y="1549218"/>
            <a:ext cx="1066878" cy="375233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5" idx="3"/>
            <a:endCxn id="50" idx="1"/>
          </p:cNvCxnSpPr>
          <p:nvPr/>
        </p:nvCxnSpPr>
        <p:spPr bwMode="auto">
          <a:xfrm flipV="1">
            <a:off x="6521234" y="1549218"/>
            <a:ext cx="1066878" cy="762122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4" idx="3"/>
            <a:endCxn id="50" idx="1"/>
          </p:cNvCxnSpPr>
          <p:nvPr/>
        </p:nvCxnSpPr>
        <p:spPr bwMode="auto">
          <a:xfrm flipV="1">
            <a:off x="6530563" y="1549218"/>
            <a:ext cx="1057549" cy="1147462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3"/>
            <a:endCxn id="50" idx="1"/>
          </p:cNvCxnSpPr>
          <p:nvPr/>
        </p:nvCxnSpPr>
        <p:spPr bwMode="auto">
          <a:xfrm flipV="1">
            <a:off x="6530563" y="1549218"/>
            <a:ext cx="1057549" cy="1534351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3"/>
            <a:endCxn id="50" idx="1"/>
          </p:cNvCxnSpPr>
          <p:nvPr/>
        </p:nvCxnSpPr>
        <p:spPr bwMode="auto">
          <a:xfrm flipV="1">
            <a:off x="6530563" y="1549218"/>
            <a:ext cx="1057549" cy="1924136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7" idx="3"/>
            <a:endCxn id="50" idx="1"/>
          </p:cNvCxnSpPr>
          <p:nvPr/>
        </p:nvCxnSpPr>
        <p:spPr bwMode="auto">
          <a:xfrm flipV="1">
            <a:off x="6530563" y="1549218"/>
            <a:ext cx="1057549" cy="2309476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8" idx="3"/>
            <a:endCxn id="50" idx="1"/>
          </p:cNvCxnSpPr>
          <p:nvPr/>
        </p:nvCxnSpPr>
        <p:spPr bwMode="auto">
          <a:xfrm flipV="1">
            <a:off x="6530563" y="1549218"/>
            <a:ext cx="1057549" cy="2696365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9" idx="3"/>
            <a:endCxn id="50" idx="1"/>
          </p:cNvCxnSpPr>
          <p:nvPr/>
        </p:nvCxnSpPr>
        <p:spPr bwMode="auto">
          <a:xfrm flipV="1">
            <a:off x="6530563" y="1549218"/>
            <a:ext cx="1057549" cy="3086150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4" idx="3"/>
            <a:endCxn id="51" idx="1"/>
          </p:cNvCxnSpPr>
          <p:nvPr/>
        </p:nvCxnSpPr>
        <p:spPr bwMode="auto">
          <a:xfrm>
            <a:off x="6521234" y="1534666"/>
            <a:ext cx="1066878" cy="2318808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4" idx="3"/>
            <a:endCxn id="51" idx="1"/>
          </p:cNvCxnSpPr>
          <p:nvPr/>
        </p:nvCxnSpPr>
        <p:spPr bwMode="auto">
          <a:xfrm>
            <a:off x="6521234" y="1924451"/>
            <a:ext cx="1066878" cy="1929023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5" idx="3"/>
            <a:endCxn id="51" idx="1"/>
          </p:cNvCxnSpPr>
          <p:nvPr/>
        </p:nvCxnSpPr>
        <p:spPr bwMode="auto">
          <a:xfrm>
            <a:off x="6521234" y="2311340"/>
            <a:ext cx="1066878" cy="1542134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4" idx="3"/>
            <a:endCxn id="51" idx="1"/>
          </p:cNvCxnSpPr>
          <p:nvPr/>
        </p:nvCxnSpPr>
        <p:spPr bwMode="auto">
          <a:xfrm>
            <a:off x="6530563" y="2696680"/>
            <a:ext cx="1057549" cy="1156794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5" idx="3"/>
            <a:endCxn id="51" idx="1"/>
          </p:cNvCxnSpPr>
          <p:nvPr/>
        </p:nvCxnSpPr>
        <p:spPr bwMode="auto">
          <a:xfrm>
            <a:off x="6530563" y="3083569"/>
            <a:ext cx="1057549" cy="769905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46" idx="3"/>
            <a:endCxn id="51" idx="1"/>
          </p:cNvCxnSpPr>
          <p:nvPr/>
        </p:nvCxnSpPr>
        <p:spPr bwMode="auto">
          <a:xfrm>
            <a:off x="6530563" y="3473354"/>
            <a:ext cx="1057549" cy="380120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7" idx="3"/>
            <a:endCxn id="51" idx="1"/>
          </p:cNvCxnSpPr>
          <p:nvPr/>
        </p:nvCxnSpPr>
        <p:spPr bwMode="auto">
          <a:xfrm flipV="1">
            <a:off x="6530563" y="3853474"/>
            <a:ext cx="1057549" cy="5220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8" idx="3"/>
            <a:endCxn id="51" idx="1"/>
          </p:cNvCxnSpPr>
          <p:nvPr/>
        </p:nvCxnSpPr>
        <p:spPr bwMode="auto">
          <a:xfrm flipV="1">
            <a:off x="6530563" y="3853474"/>
            <a:ext cx="1057549" cy="392109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3"/>
            <a:endCxn id="51" idx="1"/>
          </p:cNvCxnSpPr>
          <p:nvPr/>
        </p:nvCxnSpPr>
        <p:spPr bwMode="auto">
          <a:xfrm flipV="1">
            <a:off x="6530563" y="3853474"/>
            <a:ext cx="1057549" cy="781894"/>
          </a:xfrm>
          <a:prstGeom prst="line">
            <a:avLst/>
          </a:prstGeom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 bwMode="auto">
          <a:xfrm rot="5400000">
            <a:off x="6926792" y="2527403"/>
            <a:ext cx="2684028" cy="3385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softmax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 rot="5400000">
            <a:off x="6828624" y="3536997"/>
            <a:ext cx="473398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Loss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 rot="5400000">
            <a:off x="7384094" y="2527405"/>
            <a:ext cx="2684029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Cross_entropy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 rot="5400000">
            <a:off x="7767731" y="4961001"/>
            <a:ext cx="1916755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Regularization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 rot="5400000">
            <a:off x="7805816" y="4476701"/>
            <a:ext cx="925979" cy="3385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 rot="5400000">
            <a:off x="7820617" y="5465539"/>
            <a:ext cx="907680" cy="3385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ele attr="{C351C242-D2BD-488B-826C-9C190D8F4A26}"/>
                  </a:ext>
                </a:extLst>
              </p:cNvPr>
              <p:cNvSpPr txBox="1"/>
              <p:nvPr/>
            </p:nvSpPr>
            <p:spPr>
              <a:xfrm>
                <a:off x="7666446" y="865745"/>
                <a:ext cx="114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/∑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446" y="865745"/>
                <a:ext cx="1142357" cy="369332"/>
              </a:xfrm>
              <a:prstGeom prst="rect">
                <a:avLst/>
              </a:prstGeom>
              <a:blipFill rotWithShape="1">
                <a:blip r:embed="rId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ele attr="{D44F8CAF-830D-4D17-BF51-890EB3E7145E}"/>
                  </a:ext>
                </a:extLst>
              </p:cNvPr>
              <p:cNvSpPr txBox="1"/>
              <p:nvPr/>
            </p:nvSpPr>
            <p:spPr>
              <a:xfrm>
                <a:off x="8345887" y="849971"/>
                <a:ext cx="1229885" cy="40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887" y="849971"/>
                <a:ext cx="1229885" cy="400879"/>
              </a:xfrm>
              <a:prstGeom prst="rect">
                <a:avLst/>
              </a:prstGeom>
              <a:blipFill rotWithShape="1">
                <a:blip r:embed="rId2"/>
                <a:stretch>
                  <a:fillRect l="-3960" t="-606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ele attr="{3BD8DB68-87AD-4BC7-B6F2-ABD3D476A211}"/>
                  </a:ext>
                </a:extLst>
              </p:cNvPr>
              <p:cNvSpPr txBox="1"/>
              <p:nvPr/>
            </p:nvSpPr>
            <p:spPr>
              <a:xfrm>
                <a:off x="6789446" y="5458690"/>
                <a:ext cx="13100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2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46" y="5458690"/>
                <a:ext cx="1310082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0" name="AutoShape 8"/>
          <p:cNvSpPr>
            <a:spLocks noChangeArrowheads="1"/>
          </p:cNvSpPr>
          <p:nvPr/>
        </p:nvSpPr>
        <p:spPr bwMode="auto">
          <a:xfrm>
            <a:off x="216428" y="914651"/>
            <a:ext cx="11799026" cy="5424173"/>
          </a:xfrm>
          <a:prstGeom prst="roundRect">
            <a:avLst>
              <a:gd name="adj" fmla="val 2028"/>
            </a:avLst>
          </a:prstGeom>
          <a:solidFill>
            <a:schemeClr val="bg1">
              <a:alpha val="20000"/>
            </a:schemeClr>
          </a:solidFill>
          <a:ln w="381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2333" y="348901"/>
            <a:ext cx="1661742" cy="419100"/>
          </a:xfrm>
          <a:prstGeom prst="rect">
            <a:avLst/>
          </a:prstGeom>
          <a:solidFill>
            <a:srgbClr val="1D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  </a:t>
            </a:r>
            <a:r>
              <a:rPr lang="en-US" altLang="zh-CN" sz="2000" dirty="0" err="1"/>
              <a:t>TextCNN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46897" y="345210"/>
            <a:ext cx="115436" cy="439200"/>
          </a:xfrm>
          <a:prstGeom prst="rect">
            <a:avLst/>
          </a:prstGeom>
          <a:solidFill>
            <a:srgbClr val="F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621561" y="3007389"/>
            <a:ext cx="71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呢</a:t>
            </a:r>
            <a:endParaRPr lang="en-US" altLang="zh-CN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4" grpId="0" animBg="1"/>
      <p:bldP spid="28" grpId="0"/>
      <p:bldP spid="29" grpId="0" animBg="1"/>
      <p:bldP spid="30" grpId="0" animBg="1"/>
      <p:bldP spid="31" grpId="0" animBg="1"/>
      <p:bldP spid="34" grpId="0" animBg="1"/>
      <p:bldP spid="35" grpId="0" animBg="1"/>
      <p:bldP spid="36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7" grpId="1"/>
      <p:bldP spid="78" grpId="0"/>
      <p:bldP spid="79" grpId="0"/>
      <p:bldP spid="79" grpId="1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365" y="1198685"/>
            <a:ext cx="5903585" cy="517699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279085" y="598917"/>
            <a:ext cx="3762375" cy="809146"/>
            <a:chOff x="279085" y="1032387"/>
            <a:chExt cx="3734936" cy="809146"/>
          </a:xfrm>
        </p:grpSpPr>
        <p:sp>
          <p:nvSpPr>
            <p:cNvPr id="21" name="矩形 20"/>
            <p:cNvSpPr/>
            <p:nvPr/>
          </p:nvSpPr>
          <p:spPr>
            <a:xfrm>
              <a:off x="394521" y="1108763"/>
              <a:ext cx="3619500" cy="419100"/>
            </a:xfrm>
            <a:prstGeom prst="rect">
              <a:avLst/>
            </a:prstGeom>
            <a:solidFill>
              <a:srgbClr val="1D3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79085" y="1032387"/>
              <a:ext cx="115436" cy="599768"/>
            </a:xfrm>
            <a:prstGeom prst="rect">
              <a:avLst/>
            </a:prstGeom>
            <a:solidFill>
              <a:srgbClr val="F2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499" y="1133647"/>
              <a:ext cx="2824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Channel convolution</a:t>
              </a:r>
              <a:endParaRPr lang="zh-CN" altLang="en-US" sz="2000" b="1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pic>
        <p:nvPicPr>
          <p:cNvPr id="24" name="Picture 2" descr="https://pic2.zhimg.com/v2-774dce1925ac06a00a0533f6412be2de_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83" y="1881097"/>
            <a:ext cx="3762375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3583</Words>
  <Application>WPS 演示</Application>
  <PresentationFormat>宽屏</PresentationFormat>
  <Paragraphs>319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5" baseType="lpstr">
      <vt:lpstr>Arial</vt:lpstr>
      <vt:lpstr>宋体</vt:lpstr>
      <vt:lpstr>Wingdings</vt:lpstr>
      <vt:lpstr>Arial</vt:lpstr>
      <vt:lpstr>苹方 中等</vt:lpstr>
      <vt:lpstr>Segoe Print</vt:lpstr>
      <vt:lpstr>微软雅黑</vt:lpstr>
      <vt:lpstr>Courier New</vt:lpstr>
      <vt:lpstr>汉真广标</vt:lpstr>
      <vt:lpstr>Arial Unicode MS</vt:lpstr>
      <vt:lpstr>冬青黑体简体中文 W3</vt:lpstr>
      <vt:lpstr>黑体</vt:lpstr>
      <vt:lpstr>Verdana</vt:lpstr>
      <vt:lpstr>Calibri</vt:lpstr>
      <vt:lpstr>Calibri Light</vt:lpstr>
      <vt:lpstr>等线</vt:lpstr>
      <vt:lpstr>Calibri</vt:lpstr>
      <vt:lpstr>Helvetica</vt:lpstr>
      <vt:lpstr>-apple-system</vt:lpstr>
      <vt:lpstr>等线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Wenzhe Li</dc:creator>
  <cp:lastModifiedBy>TOWER</cp:lastModifiedBy>
  <cp:revision>100</cp:revision>
  <dcterms:created xsi:type="dcterms:W3CDTF">2018-04-17T22:05:00Z</dcterms:created>
  <dcterms:modified xsi:type="dcterms:W3CDTF">2021-02-06T14:02:19Z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