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1" r:id="rId6"/>
    <p:sldId id="276" r:id="rId7"/>
    <p:sldId id="277" r:id="rId8"/>
    <p:sldId id="259" r:id="rId9"/>
    <p:sldId id="260" r:id="rId10"/>
    <p:sldId id="278" r:id="rId11"/>
    <p:sldId id="279" r:id="rId12"/>
    <p:sldId id="281" r:id="rId13"/>
    <p:sldId id="271" r:id="rId14"/>
    <p:sldId id="282" r:id="rId15"/>
    <p:sldId id="283" r:id="rId16"/>
    <p:sldId id="275" r:id="rId17"/>
    <p:sldId id="266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41"/>
  </p:normalViewPr>
  <p:slideViewPr>
    <p:cSldViewPr snapToGrid="0" snapToObjects="1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8" name="文本框 8"/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rPr dirty="0" err="1"/>
              <a:t>贪心科技</a:t>
            </a:r>
            <a:r>
              <a:rPr dirty="0"/>
              <a:t> | </a:t>
            </a:r>
            <a:r>
              <a:rPr sz="1100" dirty="0" err="1"/>
              <a:t>让每个人享受个性化教育服务</a:t>
            </a:r>
            <a:endParaRPr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8" name="文本框 8"/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rPr dirty="0" err="1"/>
              <a:t>贪心科技</a:t>
            </a:r>
            <a:r>
              <a:rPr dirty="0"/>
              <a:t> | </a:t>
            </a:r>
            <a:r>
              <a:rPr sz="1100" dirty="0" err="1"/>
              <a:t>让每个人享受个性化教育服务</a:t>
            </a:r>
            <a:endParaRPr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s://www.cnblogs.com/timlong/p/11661990.html" TargetMode="External"/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zhuanlan.zhihu.com/p/137862968" TargetMode="Externa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8175"/>
            <a:ext cx="9392356" cy="2387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Review: Paper Reading</a:t>
            </a:r>
            <a:br>
              <a:rPr kumimoji="1" lang="en-US" altLang="zh-CN" dirty="0"/>
            </a:br>
            <a:r>
              <a:rPr kumimoji="1" lang="en-US" altLang="zh-CN" sz="4400" dirty="0"/>
              <a:t>LSTM: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A Search Space Odyssey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2000"/>
            <a:ext cx="9144000" cy="1655762"/>
          </a:xfrm>
        </p:spPr>
        <p:txBody>
          <a:bodyPr/>
          <a:lstStyle/>
          <a:p>
            <a:pPr algn="l"/>
            <a:r>
              <a:rPr kumimoji="1" lang="zh-CN" altLang="en-US" dirty="0"/>
              <a:t>范老师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2020/05/24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014" y="3997150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014" y="3597100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Setup - </a:t>
            </a:r>
            <a:r>
              <a:rPr lang="en-US" altLang="zh-CN" dirty="0"/>
              <a:t>C. LSTM Variants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1345399"/>
            <a:ext cx="4676775" cy="51092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014" y="3597100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3750" cy="1325563"/>
          </a:xfrm>
        </p:spPr>
        <p:txBody>
          <a:bodyPr/>
          <a:lstStyle/>
          <a:p>
            <a:r>
              <a:rPr kumimoji="1" lang="en-US" altLang="zh-CN" dirty="0"/>
              <a:t>Evaluation Setup - </a:t>
            </a:r>
            <a:r>
              <a:rPr lang="en-US" altLang="zh-CN" dirty="0"/>
              <a:t>D. Hyperparameter Search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66539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600" dirty="0"/>
              <a:t>Random search for each combination of 9 variants + 3 datasets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en-US" altLang="zh-CN" sz="2600" dirty="0"/>
              <a:t>200 trials for each combination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- number of LSTM blocks per hidden layer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- learning rate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- </a:t>
            </a:r>
            <a:r>
              <a:rPr lang="en-US" altLang="zh-CN" sz="2600" b="1" dirty="0"/>
              <a:t>momentum</a:t>
            </a:r>
            <a:r>
              <a:rPr lang="zh-CN" altLang="en-US" sz="2600" dirty="0"/>
              <a:t>（梯度变化小的时候使用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- standard deviation of Gaussian input noise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3. No fix number of parameters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7993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Results and Discussion – </a:t>
            </a:r>
            <a:r>
              <a:rPr kumimoji="1" lang="en-US" altLang="zh-CN" sz="2800" dirty="0"/>
              <a:t>Comparison of the Variants</a:t>
            </a: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658186"/>
            <a:ext cx="8572582" cy="619981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97047" y="2136338"/>
            <a:ext cx="313770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most important factors: input gate, output gate, forget gate, the activations of input and output gates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lower computational complexity, CIFG and NP can be considered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右边是参数的个数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虚线：最好和最坏的误差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红色点：中位数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蓝色：表现不好的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装箱图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181350" y="1819275"/>
            <a:ext cx="6477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5763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Results and Discussion – </a:t>
            </a:r>
            <a:r>
              <a:rPr kumimoji="1" lang="en-US" altLang="zh-CN" sz="2800" dirty="0"/>
              <a:t>Impact of Hyperparameters</a:t>
            </a: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38" y="756156"/>
            <a:ext cx="10441162" cy="61018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5763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Results and Discussion – </a:t>
            </a:r>
            <a:r>
              <a:rPr kumimoji="1" lang="en-US" altLang="zh-CN" sz="2800" dirty="0"/>
              <a:t>Impact of Hyperparameters</a:t>
            </a: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56" y="856784"/>
            <a:ext cx="5942054" cy="55758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61510" y="2413337"/>
            <a:ext cx="42922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Learning rate is the most important parameter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Hidden size is the second important parameter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need to consider higher order, just suppose each parameter is independent with each other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order</a:t>
            </a:r>
            <a:r>
              <a:rPr lang="zh-CN" altLang="en-US" dirty="0"/>
              <a:t>：交叉特征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49"/>
            <a:ext cx="10515600" cy="455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没有任何一个</a:t>
            </a:r>
            <a:r>
              <a:rPr lang="en-US" altLang="zh-CN" sz="2400" dirty="0"/>
              <a:t>LSTM</a:t>
            </a:r>
            <a:r>
              <a:rPr lang="zh-CN" altLang="en-US" sz="2400" dirty="0"/>
              <a:t>变体的性能比标准的</a:t>
            </a:r>
            <a:r>
              <a:rPr lang="en-US" altLang="zh-CN" sz="2400" dirty="0"/>
              <a:t>LSTM</a:t>
            </a:r>
            <a:r>
              <a:rPr lang="zh-CN" altLang="en-US" sz="2400" dirty="0"/>
              <a:t>体系结构要高。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在保证模型效果并没有显著降低的情况下，</a:t>
            </a:r>
            <a:r>
              <a:rPr lang="en-US" altLang="zh-CN" sz="2400" dirty="0"/>
              <a:t>Coupling the input and forget gates / removing peephole connections</a:t>
            </a:r>
            <a:r>
              <a:rPr lang="zh-CN" altLang="en-US" sz="2400" dirty="0"/>
              <a:t>降低了参数量和计算复杂度。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Forget gate</a:t>
            </a:r>
            <a:r>
              <a:rPr lang="zh-CN" altLang="en-US" sz="2400" dirty="0"/>
              <a:t>和</a:t>
            </a:r>
            <a:r>
              <a:rPr lang="en-US" altLang="zh-CN" sz="2400" dirty="0"/>
              <a:t>output activation function</a:t>
            </a:r>
            <a:r>
              <a:rPr lang="zh-CN" altLang="en-US" sz="2400" dirty="0"/>
              <a:t>是</a:t>
            </a:r>
            <a:r>
              <a:rPr lang="en-US" altLang="zh-CN" sz="2400" dirty="0"/>
              <a:t>LSTM</a:t>
            </a:r>
            <a:r>
              <a:rPr lang="zh-CN" altLang="en-US" sz="2400" dirty="0"/>
              <a:t>结构中重要的部分，去掉任意一样，会严重影响模型效果。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学习率和网络规模是两个重要的超参数。</a:t>
            </a:r>
            <a:r>
              <a:rPr lang="en-US" altLang="zh-CN" sz="2400" dirty="0"/>
              <a:t>Momentum</a:t>
            </a:r>
            <a:r>
              <a:rPr lang="zh-CN" altLang="en-US" sz="2400" dirty="0"/>
              <a:t>和</a:t>
            </a:r>
            <a:r>
              <a:rPr lang="en-US" altLang="zh-CN" sz="2400" dirty="0"/>
              <a:t>Gaussian noise</a:t>
            </a:r>
            <a:r>
              <a:rPr lang="zh-CN" altLang="en-US" sz="2400" dirty="0"/>
              <a:t>对于模型的预测效果帮助不大。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超参数直接的关系对于模型的表现影响不大，训练时，可将超参数看作互为独立。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6. </a:t>
            </a:r>
            <a:r>
              <a:rPr lang="zh-CN" altLang="en-US" sz="2400" dirty="0"/>
              <a:t>神经网络对于初学者来说是经验性的学科，所以论文尝试了不同的网络解构、参数搭配等等去找寻最好的实验结果</a:t>
            </a:r>
            <a:endParaRPr lang="zh-CN" altLang="en-US" sz="24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[1] </a:t>
            </a:r>
            <a:r>
              <a:rPr lang="en-US" altLang="zh-CN" sz="2000" dirty="0" err="1"/>
              <a:t>Greff</a:t>
            </a:r>
            <a:r>
              <a:rPr lang="en-US" altLang="zh-CN" sz="2000" dirty="0"/>
              <a:t>, K., Srivastava, R.K., </a:t>
            </a:r>
            <a:r>
              <a:rPr lang="en-US" altLang="zh-CN" sz="2000" dirty="0" err="1"/>
              <a:t>Koutník</a:t>
            </a:r>
            <a:r>
              <a:rPr lang="en-US" altLang="zh-CN" sz="2000" dirty="0"/>
              <a:t>, J., </a:t>
            </a:r>
            <a:r>
              <a:rPr lang="en-US" altLang="zh-CN" sz="2000" dirty="0" err="1"/>
              <a:t>Steunebrink</a:t>
            </a:r>
            <a:r>
              <a:rPr lang="en-US" altLang="zh-CN" sz="2000" dirty="0"/>
              <a:t>, B., &amp; </a:t>
            </a:r>
            <a:r>
              <a:rPr lang="en-US" altLang="zh-CN" sz="2000" dirty="0" err="1"/>
              <a:t>Schmidhuber</a:t>
            </a:r>
            <a:r>
              <a:rPr lang="en-US" altLang="zh-CN" sz="2000" dirty="0"/>
              <a:t>, J. (2017). LSTM: A Search Space Odyssey. </a:t>
            </a:r>
            <a:r>
              <a:rPr lang="en-US" altLang="zh-CN" sz="2000" i="1" dirty="0"/>
              <a:t>IEEE Transactions on Neural Networks and Learning Systems, 28</a:t>
            </a:r>
            <a:r>
              <a:rPr lang="en-US" altLang="zh-CN" sz="2000" dirty="0"/>
              <a:t>, 2222-2232.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[2] Embedded </a:t>
            </a:r>
            <a:r>
              <a:rPr kumimoji="1" lang="en-US" altLang="zh-CN" sz="2000" dirty="0" err="1"/>
              <a:t>Reber</a:t>
            </a:r>
            <a:r>
              <a:rPr kumimoji="1" lang="en-US" altLang="zh-CN" sz="2000" dirty="0"/>
              <a:t> Grammar </a:t>
            </a:r>
            <a:r>
              <a:rPr lang="en-US" altLang="zh-CN" sz="2000" dirty="0">
                <a:hlinkClick r:id="rId2"/>
              </a:rPr>
              <a:t>https://zhuanlan.zhihu.com/p/137862968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[3] </a:t>
            </a:r>
            <a:r>
              <a:rPr lang="zh-CN" altLang="en-US" sz="2000" dirty="0"/>
              <a:t>反向传播求导过程 </a:t>
            </a:r>
            <a:r>
              <a:rPr lang="en-US" altLang="zh-CN" sz="2000" dirty="0">
                <a:hlinkClick r:id="rId3"/>
              </a:rPr>
              <a:t>http://neuralnetworksanddeeplearning.com/chap2.html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4"/>
              </a:rPr>
              <a:t>https://www.cnblogs.com/timlong/p/11661990.html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[4] </a:t>
            </a:r>
            <a:r>
              <a:rPr lang="zh-CN" altLang="en-US" sz="2000" dirty="0"/>
              <a:t>理解</a:t>
            </a:r>
            <a:r>
              <a:rPr lang="en-US" altLang="zh-CN" sz="2000" dirty="0"/>
              <a:t>LSTM </a:t>
            </a:r>
            <a:r>
              <a:rPr lang="en-US" altLang="zh-CN" sz="2000" dirty="0">
                <a:hlinkClick r:id="rId5"/>
              </a:rPr>
              <a:t>http://colah.github.io/posts/2015-08-Understanding-LSTMs/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69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dirty="0"/>
              <a:t>Thanks!</a:t>
            </a:r>
            <a:endParaRPr kumimoji="1" lang="zh-CN" altLang="en-US" sz="7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6449"/>
            <a:ext cx="10515600" cy="4100513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endParaRPr kumimoji="1" lang="en-US" altLang="zh-CN" dirty="0"/>
          </a:p>
          <a:p>
            <a:r>
              <a:rPr kumimoji="1" lang="en-US" altLang="zh-CN" dirty="0"/>
              <a:t>Vanilla LSTM</a:t>
            </a:r>
            <a:endParaRPr kumimoji="1" lang="en-US" altLang="zh-CN" dirty="0"/>
          </a:p>
          <a:p>
            <a:r>
              <a:rPr kumimoji="1" lang="en-US" altLang="zh-CN" dirty="0"/>
              <a:t>History of LSTM</a:t>
            </a:r>
            <a:endParaRPr kumimoji="1" lang="en-US" altLang="zh-CN" dirty="0"/>
          </a:p>
          <a:p>
            <a:r>
              <a:rPr kumimoji="1" lang="en-US" altLang="zh-CN" dirty="0"/>
              <a:t>Evaluation Setup</a:t>
            </a:r>
            <a:endParaRPr kumimoji="1" lang="en-US" altLang="zh-CN" dirty="0"/>
          </a:p>
          <a:p>
            <a:r>
              <a:rPr kumimoji="1" lang="en-US" altLang="zh-CN" dirty="0"/>
              <a:t>Results and Discussion</a:t>
            </a:r>
            <a:endParaRPr kumimoji="1" lang="en-US" altLang="zh-CN" dirty="0"/>
          </a:p>
          <a:p>
            <a:r>
              <a:rPr kumimoji="1" lang="en-US" altLang="zh-CN" dirty="0"/>
              <a:t>Conclusion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0433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LSTMs are both general and effective at capturing long-term temporal dependencies.</a:t>
            </a:r>
            <a:endParaRPr kumimoji="1" lang="en-US" altLang="zh-CN" dirty="0"/>
          </a:p>
          <a:p>
            <a:r>
              <a:rPr kumimoji="1" lang="en-US" altLang="zh-CN" dirty="0"/>
              <a:t>The central idea behind the LSTM architecture is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400" dirty="0"/>
              <a:t>  - a memory cell : </a:t>
            </a:r>
            <a:r>
              <a:rPr kumimoji="1" lang="zh-CN" altLang="en-US" sz="2400" dirty="0"/>
              <a:t>记录每时刻的状态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  - non-linear gating units : </a:t>
            </a:r>
            <a:r>
              <a:rPr kumimoji="1" lang="zh-CN" altLang="en-US" sz="2400" dirty="0"/>
              <a:t>正则化进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出</a:t>
            </a:r>
            <a:r>
              <a:rPr kumimoji="1" lang="en-US" altLang="zh-CN" sz="2400" dirty="0"/>
              <a:t>memory cell</a:t>
            </a:r>
            <a:r>
              <a:rPr kumimoji="1" lang="zh-CN" altLang="en-US" sz="2400" dirty="0"/>
              <a:t>的信息</a:t>
            </a:r>
            <a:endParaRPr kumimoji="1" lang="en-US" altLang="zh-CN" sz="2400" dirty="0"/>
          </a:p>
          <a:p>
            <a:r>
              <a:rPr kumimoji="1" lang="en-US" altLang="zh-CN" dirty="0"/>
              <a:t>Eight different variants on three benchmark problems: acoustic modeling, handwriting recognition and polyphonic music modeling</a:t>
            </a:r>
            <a:endParaRPr kumimoji="1" lang="en-US" altLang="zh-CN" dirty="0"/>
          </a:p>
          <a:p>
            <a:r>
              <a:rPr kumimoji="1" lang="en-US" altLang="zh-CN" dirty="0"/>
              <a:t>Each variant differs from the vanilla LSTM by a single change.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Vanilla LSTM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690296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28" y="1305596"/>
            <a:ext cx="10855544" cy="5066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Vanilla LSTM - Forward Pass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1" y="1012694"/>
            <a:ext cx="5375534" cy="5416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0268"/>
            <a:ext cx="4772025" cy="13835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4" y="2790754"/>
            <a:ext cx="5543551" cy="35076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1220450" cy="1325563"/>
          </a:xfrm>
        </p:spPr>
        <p:txBody>
          <a:bodyPr/>
          <a:lstStyle/>
          <a:p>
            <a:r>
              <a:rPr kumimoji="1" lang="en-US" altLang="zh-CN" dirty="0"/>
              <a:t>Vanilla LSTM – Backpropagation Through Time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43818"/>
            <a:ext cx="5399675" cy="2797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0088"/>
            <a:ext cx="5591175" cy="19430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13" y="1852760"/>
            <a:ext cx="5198699" cy="31524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39" y="3550596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History of LSTM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9947"/>
            <a:ext cx="10515600" cy="1306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Original LSTM: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cells, input and output gates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only the gradient of the cell was propagated back through time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3389" y="3610686"/>
            <a:ext cx="3933233" cy="2802579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818895" y="3941288"/>
            <a:ext cx="1867155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A. Forget Gate:</a:t>
            </a:r>
            <a:endParaRPr lang="en-US" altLang="zh-CN" b="1" dirty="0"/>
          </a:p>
          <a:p>
            <a:pPr algn="ctr"/>
            <a:r>
              <a:rPr lang="en-US" altLang="zh-CN" b="1" dirty="0"/>
              <a:t>For resetting own state</a:t>
            </a:r>
            <a:endParaRPr lang="zh-CN" altLang="en-US" b="1" dirty="0"/>
          </a:p>
        </p:txBody>
      </p:sp>
      <p:sp>
        <p:nvSpPr>
          <p:cNvPr id="7" name="矩形: 圆角 6"/>
          <p:cNvSpPr/>
          <p:nvPr/>
        </p:nvSpPr>
        <p:spPr>
          <a:xfrm>
            <a:off x="3309938" y="3960535"/>
            <a:ext cx="1990726" cy="1306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B. Peephole Connections:</a:t>
            </a:r>
            <a:endParaRPr lang="en-US" altLang="zh-CN" b="1" dirty="0"/>
          </a:p>
          <a:p>
            <a:pPr algn="ctr"/>
            <a:r>
              <a:rPr lang="en-US" altLang="zh-CN" b="1" dirty="0"/>
              <a:t>For making precise timing</a:t>
            </a:r>
            <a:r>
              <a:rPr lang="zh-CN" altLang="en-US" b="1" dirty="0"/>
              <a:t>（蓝线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8" name="矩形: 圆角 7"/>
          <p:cNvSpPr/>
          <p:nvPr/>
        </p:nvSpPr>
        <p:spPr>
          <a:xfrm>
            <a:off x="5924552" y="3927836"/>
            <a:ext cx="2128837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C. Full Gradient:</a:t>
            </a:r>
            <a:endParaRPr lang="en-US" altLang="zh-CN" b="1" dirty="0"/>
          </a:p>
          <a:p>
            <a:pPr algn="ctr"/>
            <a:r>
              <a:rPr lang="en-US" altLang="zh-CN" b="1" dirty="0"/>
              <a:t>Full propagation through time training</a:t>
            </a:r>
            <a:r>
              <a:rPr lang="zh-CN" altLang="en-US" b="1" dirty="0"/>
              <a:t>（不仅仅更新</a:t>
            </a:r>
            <a:r>
              <a:rPr lang="en-US" altLang="zh-CN" b="1" dirty="0"/>
              <a:t>cell</a:t>
            </a:r>
            <a:r>
              <a:rPr lang="zh-CN" altLang="en-US" b="1" dirty="0"/>
              <a:t>的权重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9" name="矩形: 圆角 8"/>
          <p:cNvSpPr/>
          <p:nvPr/>
        </p:nvSpPr>
        <p:spPr>
          <a:xfrm>
            <a:off x="8672469" y="3925971"/>
            <a:ext cx="2428876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D. Other Variants:</a:t>
            </a:r>
            <a:endParaRPr lang="en-US" altLang="zh-CN" b="1" dirty="0"/>
          </a:p>
          <a:p>
            <a:pPr algn="ctr"/>
            <a:r>
              <a:rPr lang="zh-CN" altLang="en-US" b="1" dirty="0"/>
              <a:t>基于模型结构和训练方式的改造，尤其是</a:t>
            </a:r>
            <a:r>
              <a:rPr lang="en-US" altLang="zh-CN" b="1" dirty="0"/>
              <a:t>GRU</a:t>
            </a:r>
            <a:r>
              <a:rPr lang="zh-CN" altLang="en-US" b="1" dirty="0"/>
              <a:t>（</a:t>
            </a:r>
            <a:r>
              <a:rPr lang="en-US" altLang="zh-CN" b="1" dirty="0"/>
              <a:t>input+forget</a:t>
            </a:r>
            <a:r>
              <a:rPr lang="zh-CN" altLang="en-US" b="1" dirty="0"/>
              <a:t>合并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Setup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934536"/>
            <a:ext cx="3933233" cy="2802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733628"/>
            <a:ext cx="10515600" cy="458144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CN" dirty="0"/>
              <a:t>The vanilla LSTM is used as a baseline and evaluated together with eight of its variants.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Each variant adds, removes, or modifies the baseline in exactly one aspect.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They are evaluated on three different datasets from different domains.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每个变种使用</a:t>
            </a:r>
            <a:r>
              <a:rPr kumimoji="1" lang="en-US" altLang="zh-CN" dirty="0"/>
              <a:t>random search</a:t>
            </a:r>
            <a:r>
              <a:rPr kumimoji="1" lang="zh-CN" altLang="en-US" dirty="0"/>
              <a:t>单独调参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014" y="3597100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539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kumimoji="1" lang="en-US" altLang="zh-CN" sz="3000" dirty="0"/>
              <a:t>Datasets</a:t>
            </a:r>
            <a:endParaRPr kumimoji="1" lang="en-US" altLang="zh-CN" sz="3000" dirty="0"/>
          </a:p>
          <a:p>
            <a:pPr marL="0" indent="0">
              <a:buNone/>
            </a:pPr>
            <a:r>
              <a:rPr kumimoji="1" lang="en-US" altLang="zh-CN" sz="2600" dirty="0"/>
              <a:t>TIMIT: acoustic modeling dataset, classification</a:t>
            </a: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IAM Online: handwriting database, </a:t>
            </a: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JSB Chorales: </a:t>
            </a:r>
            <a:r>
              <a:rPr kumimoji="1" lang="zh-CN" altLang="en-US" sz="2600" dirty="0"/>
              <a:t>巴赫的几百首四声部的音乐集</a:t>
            </a:r>
            <a:endParaRPr lang="en-US" altLang="zh-CN" sz="2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000" dirty="0"/>
              <a:t>B.</a:t>
            </a:r>
            <a:r>
              <a:rPr lang="zh-CN" altLang="en-US" sz="3000" dirty="0"/>
              <a:t> </a:t>
            </a:r>
            <a:r>
              <a:rPr lang="en-US" altLang="zh-CN" sz="3000" dirty="0"/>
              <a:t>Network Architecture &amp; Training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2600" dirty="0"/>
              <a:t>- JSB Chorales: a single LSTM hidden layer + sigmoid output layer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- TIMIT and IAM Online tasks: Bidirectional LSTM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- Training with stochastic gradient descent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- Stops at 150 epochs or no improvement after 15 epochs</a:t>
            </a:r>
            <a:endParaRPr lang="en-US" altLang="zh-CN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演示</Application>
  <PresentationFormat>宽屏</PresentationFormat>
  <Paragraphs>120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苹方 中等</vt:lpstr>
      <vt:lpstr>Segoe Print</vt:lpstr>
      <vt:lpstr>等线</vt:lpstr>
      <vt:lpstr>等线 Light</vt:lpstr>
      <vt:lpstr>微软雅黑</vt:lpstr>
      <vt:lpstr>Arial Unicode MS</vt:lpstr>
      <vt:lpstr>Calibri</vt:lpstr>
      <vt:lpstr>Office 主题​​</vt:lpstr>
      <vt:lpstr>Review: Paper Reading LSTM: A Search Space Odyssey</vt:lpstr>
      <vt:lpstr>Content</vt:lpstr>
      <vt:lpstr>Introduction</vt:lpstr>
      <vt:lpstr>Vanilla LSTM</vt:lpstr>
      <vt:lpstr>Vanilla LSTM - Forward Pass</vt:lpstr>
      <vt:lpstr>Vanilla LSTM – Backpropagation Through Time</vt:lpstr>
      <vt:lpstr>History of LSTM</vt:lpstr>
      <vt:lpstr>Evaluation Setup</vt:lpstr>
      <vt:lpstr>Evaluation Setup</vt:lpstr>
      <vt:lpstr>Evaluation Setup - C. LSTM Variants</vt:lpstr>
      <vt:lpstr>Evaluation Setup - D. Hyperparameter Search</vt:lpstr>
      <vt:lpstr>Results and Discussion – Comparison of the Variants</vt:lpstr>
      <vt:lpstr>Results and Discussion – Impact of Hyperparameters</vt:lpstr>
      <vt:lpstr>Results and Discussion – Impact of Hyperparameters</vt:lpstr>
      <vt:lpstr>Conclusion</vt:lpstr>
      <vt:lpstr>Reference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5 GloVe: </dc:title>
  <dc:creator>Microsoft Office User</dc:creator>
  <cp:lastModifiedBy>TOWER</cp:lastModifiedBy>
  <cp:revision>447</cp:revision>
  <dcterms:created xsi:type="dcterms:W3CDTF">2020-05-09T05:57:00Z</dcterms:created>
  <dcterms:modified xsi:type="dcterms:W3CDTF">2021-01-08T13:52:53Z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