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686" r:id="rId3"/>
    <p:sldId id="714" r:id="rId4"/>
    <p:sldId id="718" r:id="rId5"/>
    <p:sldId id="716" r:id="rId6"/>
    <p:sldId id="687" r:id="rId7"/>
    <p:sldId id="689" r:id="rId8"/>
    <p:sldId id="688" r:id="rId9"/>
    <p:sldId id="691" r:id="rId10"/>
    <p:sldId id="693" r:id="rId11"/>
    <p:sldId id="690" r:id="rId12"/>
    <p:sldId id="694" r:id="rId13"/>
    <p:sldId id="720" r:id="rId14"/>
    <p:sldId id="721" r:id="rId15"/>
    <p:sldId id="722" r:id="rId16"/>
    <p:sldId id="719" r:id="rId17"/>
    <p:sldId id="697" r:id="rId18"/>
    <p:sldId id="701" r:id="rId19"/>
    <p:sldId id="699" r:id="rId20"/>
    <p:sldId id="698" r:id="rId21"/>
    <p:sldId id="717" r:id="rId22"/>
    <p:sldId id="696" r:id="rId23"/>
    <p:sldId id="702" r:id="rId24"/>
    <p:sldId id="704" r:id="rId25"/>
    <p:sldId id="700" r:id="rId26"/>
    <p:sldId id="715" r:id="rId27"/>
    <p:sldId id="706" r:id="rId28"/>
    <p:sldId id="705" r:id="rId29"/>
    <p:sldId id="707" r:id="rId30"/>
    <p:sldId id="708" r:id="rId31"/>
    <p:sldId id="70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623"/>
    <a:srgbClr val="11305E"/>
    <a:srgbClr val="212970"/>
    <a:srgbClr val="FF7115"/>
    <a:srgbClr val="091932"/>
    <a:srgbClr val="CFD5EA"/>
    <a:srgbClr val="BF9001"/>
    <a:srgbClr val="E9EBF5"/>
    <a:srgbClr val="00FA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1"/>
    <p:restoredTop sz="94651"/>
  </p:normalViewPr>
  <p:slideViewPr>
    <p:cSldViewPr snapToGrid="0" snapToObjects="1">
      <p:cViewPr varScale="1">
        <p:scale>
          <a:sx n="67" d="100"/>
          <a:sy n="67" d="100"/>
        </p:scale>
        <p:origin x="4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  <a:endParaRPr sz="1100"/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tiff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github.com/HIT-SCIR/ELMoForManyLangs" TargetMode="Externa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279246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8767" y="3691772"/>
            <a:ext cx="3933233" cy="28025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38775" y="2395055"/>
            <a:ext cx="1648668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2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sz="24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045246" y="2970794"/>
            <a:ext cx="450562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————————BERT\TF-XL\XLNET</a:t>
            </a:r>
            <a:endParaRPr lang="zh-CN" altLang="en-US" sz="1200" dirty="0">
              <a:solidFill>
                <a:srgbClr val="7D7876"/>
              </a:solidFill>
              <a:latin typeface="Courier New" panose="02070309020205020404" pitchFamily="49" charset="0"/>
              <a:ea typeface="汉真广标" pitchFamily="49" charset="-122"/>
              <a:cs typeface="Courier New" panose="020703090202050204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34364" y="4837679"/>
            <a:ext cx="6981699" cy="1073568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0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16" name="任意多边形: 形状 2"/>
          <p:cNvSpPr/>
          <p:nvPr/>
        </p:nvSpPr>
        <p:spPr>
          <a:xfrm>
            <a:off x="1518784" y="4864831"/>
            <a:ext cx="9720295" cy="1067827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54882" y="5573533"/>
            <a:ext cx="152430" cy="1583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99969" y="5043532"/>
            <a:ext cx="295657" cy="307072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750970" y="5065038"/>
            <a:ext cx="143310" cy="148843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945233" y="5426616"/>
            <a:ext cx="112687" cy="117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12844" y="5762830"/>
            <a:ext cx="220853" cy="229379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897447" y="5378782"/>
            <a:ext cx="108165" cy="112341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79007" y="5629481"/>
            <a:ext cx="220853" cy="229379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631483" y="4892825"/>
            <a:ext cx="159021" cy="165160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613319" y="5361198"/>
            <a:ext cx="220853" cy="229379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: 形状 4"/>
          <p:cNvSpPr/>
          <p:nvPr/>
        </p:nvSpPr>
        <p:spPr>
          <a:xfrm>
            <a:off x="1518782" y="3500784"/>
            <a:ext cx="9832679" cy="2397445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015970" y="4481041"/>
            <a:ext cx="152430" cy="1583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915843" y="5405929"/>
            <a:ext cx="295657" cy="307072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612056" y="4999506"/>
            <a:ext cx="143310" cy="148843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859907" y="5771376"/>
            <a:ext cx="143310" cy="148843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376119" y="5496403"/>
            <a:ext cx="152430" cy="1583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435106" y="4917803"/>
            <a:ext cx="152430" cy="1583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189823" y="2249002"/>
            <a:ext cx="64234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189823" y="3379533"/>
            <a:ext cx="64234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2"/>
          <p:cNvSpPr txBox="1"/>
          <p:nvPr/>
        </p:nvSpPr>
        <p:spPr>
          <a:xfrm>
            <a:off x="8889970" y="4048406"/>
            <a:ext cx="144669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brucehan</a:t>
            </a:r>
            <a:endParaRPr lang="en-US" altLang="zh-CN" sz="1200" dirty="0">
              <a:solidFill>
                <a:srgbClr val="7D7876"/>
              </a:solidFill>
              <a:latin typeface="Courier New" panose="02070309020205020404" pitchFamily="49" charset="0"/>
              <a:ea typeface="汉真广标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2020-06-07</a:t>
            </a:r>
            <a:endParaRPr lang="zh-CN" altLang="en-US" sz="1200" dirty="0">
              <a:solidFill>
                <a:srgbClr val="7D7876"/>
              </a:solidFill>
              <a:latin typeface="Courier New" panose="02070309020205020404" pitchFamily="49" charset="0"/>
              <a:ea typeface="汉真广标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2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75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回顾丨</a:t>
            </a: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Arial Unicode MS" panose="020B0604020202020204" pitchFamily="34" charset="-122"/>
              </a:rPr>
              <a:t>fine-tune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024" y="123726"/>
            <a:ext cx="6464300" cy="61158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1096" y="306462"/>
            <a:ext cx="5203856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Transformer</a:t>
            </a:r>
            <a:r>
              <a:rPr kumimoji="1" lang="zh-CN" altLang="en-US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系列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095375" y="1600200"/>
            <a:ext cx="1381125" cy="548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>
            <a:off x="3038475" y="1597213"/>
            <a:ext cx="1666875" cy="548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Transformer-xl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5175339" y="1600200"/>
            <a:ext cx="1666875" cy="548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BERT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7213689" y="1600200"/>
            <a:ext cx="1666875" cy="548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Albert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9309189" y="1600200"/>
            <a:ext cx="1666875" cy="548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XLNet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952749" y="2428971"/>
            <a:ext cx="183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长距学习，生成模型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14399" y="3471645"/>
            <a:ext cx="183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FF0000"/>
                </a:solidFill>
              </a:rPr>
              <a:t>绝对位置编码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14399" y="2367415"/>
            <a:ext cx="183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Multi-head self-attention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952748" y="3458112"/>
            <a:ext cx="183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FF0000"/>
                </a:solidFill>
              </a:rPr>
              <a:t>相对位置编码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75340" y="2442504"/>
            <a:ext cx="18383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双向</a:t>
            </a:r>
            <a:r>
              <a:rPr lang="en-US" altLang="zh-CN" sz="1400" dirty="0"/>
              <a:t>LM</a:t>
            </a:r>
            <a:r>
              <a:rPr lang="zh-CN" altLang="en-US" sz="1400" dirty="0"/>
              <a:t>，预训练先驱，不支持长距离学习</a:t>
            </a:r>
            <a:r>
              <a:rPr lang="zh-CN" altLang="en-US" sz="1400" dirty="0"/>
              <a:t>，因为</a:t>
            </a:r>
            <a:r>
              <a:rPr lang="en-US" altLang="zh-CN" sz="1400" dirty="0"/>
              <a:t>A</a:t>
            </a:r>
            <a:r>
              <a:rPr lang="zh-CN" altLang="en-US" sz="1400" dirty="0"/>
              <a:t>句子和</a:t>
            </a:r>
            <a:r>
              <a:rPr lang="en-US" altLang="zh-CN" sz="1400" dirty="0"/>
              <a:t>B</a:t>
            </a:r>
            <a:r>
              <a:rPr lang="zh-CN" altLang="en-US" sz="1400" dirty="0"/>
              <a:t>句子之间的关联学不到</a:t>
            </a:r>
            <a:endParaRPr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175339" y="3703420"/>
            <a:ext cx="183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绝对位置编码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213689" y="2465400"/>
            <a:ext cx="1838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速度飞跃，时间短，但效率低</a:t>
            </a:r>
            <a:endParaRPr lang="en-US" altLang="zh-CN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369603" y="2502805"/>
            <a:ext cx="1838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AR &amp; AE  </a:t>
            </a:r>
            <a:r>
              <a:rPr lang="zh-CN" altLang="en-US" sz="1400" dirty="0"/>
              <a:t>参数量大，但是效果好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同时支持长距离学习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213689" y="3429000"/>
            <a:ext cx="183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相对位置编码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9309189" y="3395327"/>
            <a:ext cx="183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相对位置编码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2952749" y="4395439"/>
            <a:ext cx="183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FF0000"/>
                </a:solidFill>
              </a:rPr>
              <a:t>段循环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309189" y="4330148"/>
            <a:ext cx="183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段循环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213689" y="4854212"/>
            <a:ext cx="183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FF0000"/>
                </a:solidFill>
              </a:rPr>
              <a:t>参数共享、</a:t>
            </a:r>
            <a:r>
              <a:rPr lang="en-US" altLang="zh-CN" sz="1400" dirty="0">
                <a:solidFill>
                  <a:srgbClr val="FF0000"/>
                </a:solidFill>
              </a:rPr>
              <a:t>Embedding</a:t>
            </a:r>
            <a:r>
              <a:rPr lang="zh-CN" altLang="en-US" sz="1400" dirty="0">
                <a:solidFill>
                  <a:srgbClr val="FF0000"/>
                </a:solidFill>
              </a:rPr>
              <a:t>分解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13689" y="5496969"/>
            <a:ext cx="183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FF0000"/>
                </a:solidFill>
              </a:rPr>
              <a:t>SOP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333780" y="5003359"/>
            <a:ext cx="183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FF0000"/>
                </a:solidFill>
              </a:rPr>
              <a:t>双流注意力、</a:t>
            </a:r>
            <a:r>
              <a:rPr lang="en-US" altLang="zh-CN" sz="1400" dirty="0">
                <a:solidFill>
                  <a:srgbClr val="FF0000"/>
                </a:solidFill>
              </a:rPr>
              <a:t>PLM</a:t>
            </a:r>
            <a:r>
              <a:rPr lang="zh-CN" altLang="en-US" sz="1400" dirty="0">
                <a:solidFill>
                  <a:srgbClr val="FF0000"/>
                </a:solidFill>
              </a:rPr>
              <a:t>、局部预测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175338" y="4395438"/>
            <a:ext cx="183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FF0000"/>
                </a:solidFill>
              </a:rPr>
              <a:t>NSP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175337" y="5100023"/>
            <a:ext cx="183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FF0000"/>
                </a:solidFill>
              </a:rPr>
              <a:t>随机</a:t>
            </a:r>
            <a:r>
              <a:rPr lang="en-US" altLang="zh-CN" sz="1400" dirty="0">
                <a:solidFill>
                  <a:srgbClr val="FF0000"/>
                </a:solidFill>
              </a:rPr>
              <a:t>Mask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1910" y="6170295"/>
            <a:ext cx="6942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长距离学习：也就是句子之间是否有联系，</a:t>
            </a:r>
            <a:r>
              <a:rPr lang="en-US" altLang="zh-CN"/>
              <a:t>bert</a:t>
            </a:r>
            <a:r>
              <a:rPr lang="zh-CN" altLang="en-US"/>
              <a:t>一般不用于做语言模型的</a:t>
            </a:r>
            <a:r>
              <a:rPr lang="en-US" altLang="zh-CN"/>
              <a:t>inference</a:t>
            </a:r>
            <a:r>
              <a:rPr lang="zh-CN" altLang="en-US"/>
              <a:t>的任务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4288" y="285070"/>
            <a:ext cx="2107512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段循环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00" y="3555141"/>
            <a:ext cx="8964488" cy="22660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75059" y="2492414"/>
            <a:ext cx="346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a b c d e f g h I j k l m n ……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77333" y="1961535"/>
            <a:ext cx="158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RNN LM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301716" y="1371571"/>
            <a:ext cx="270284" cy="311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588224" y="1380338"/>
            <a:ext cx="270284" cy="311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920898" y="1397389"/>
            <a:ext cx="270284" cy="311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407478" y="1397390"/>
            <a:ext cx="270284" cy="311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888934" y="1368284"/>
            <a:ext cx="270284" cy="311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3" name="直线箭头连接符 4"/>
          <p:cNvCxnSpPr/>
          <p:nvPr/>
        </p:nvCxnSpPr>
        <p:spPr>
          <a:xfrm>
            <a:off x="4640674" y="1553075"/>
            <a:ext cx="212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13"/>
          <p:cNvCxnSpPr/>
          <p:nvPr/>
        </p:nvCxnSpPr>
        <p:spPr>
          <a:xfrm>
            <a:off x="6300192" y="1534534"/>
            <a:ext cx="212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14"/>
          <p:cNvCxnSpPr/>
          <p:nvPr/>
        </p:nvCxnSpPr>
        <p:spPr>
          <a:xfrm>
            <a:off x="5193737" y="1553075"/>
            <a:ext cx="212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15"/>
          <p:cNvCxnSpPr/>
          <p:nvPr/>
        </p:nvCxnSpPr>
        <p:spPr>
          <a:xfrm>
            <a:off x="5708157" y="1553075"/>
            <a:ext cx="212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313176" y="1358388"/>
            <a:ext cx="270284" cy="311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9599684" y="1367155"/>
            <a:ext cx="270284" cy="311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932358" y="1384206"/>
            <a:ext cx="270284" cy="311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418938" y="1384207"/>
            <a:ext cx="270284" cy="311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7900394" y="1355101"/>
            <a:ext cx="270284" cy="311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41" name="直线箭头连接符 31"/>
          <p:cNvCxnSpPr/>
          <p:nvPr/>
        </p:nvCxnSpPr>
        <p:spPr>
          <a:xfrm>
            <a:off x="7652134" y="1539892"/>
            <a:ext cx="212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32"/>
          <p:cNvCxnSpPr/>
          <p:nvPr/>
        </p:nvCxnSpPr>
        <p:spPr>
          <a:xfrm>
            <a:off x="9311652" y="1521351"/>
            <a:ext cx="212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33"/>
          <p:cNvCxnSpPr/>
          <p:nvPr/>
        </p:nvCxnSpPr>
        <p:spPr>
          <a:xfrm>
            <a:off x="8205197" y="1539892"/>
            <a:ext cx="212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34"/>
          <p:cNvCxnSpPr/>
          <p:nvPr/>
        </p:nvCxnSpPr>
        <p:spPr>
          <a:xfrm>
            <a:off x="8719617" y="1539892"/>
            <a:ext cx="212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35"/>
          <p:cNvCxnSpPr/>
          <p:nvPr/>
        </p:nvCxnSpPr>
        <p:spPr>
          <a:xfrm>
            <a:off x="3999219" y="1562081"/>
            <a:ext cx="212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36"/>
          <p:cNvCxnSpPr/>
          <p:nvPr/>
        </p:nvCxnSpPr>
        <p:spPr>
          <a:xfrm>
            <a:off x="7008971" y="1539892"/>
            <a:ext cx="212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707904" y="138033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5" name="右大括号 54"/>
          <p:cNvSpPr/>
          <p:nvPr/>
        </p:nvSpPr>
        <p:spPr>
          <a:xfrm rot="5400000">
            <a:off x="5130191" y="917111"/>
            <a:ext cx="857502" cy="26939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右大括号 56"/>
          <p:cNvSpPr/>
          <p:nvPr/>
        </p:nvSpPr>
        <p:spPr>
          <a:xfrm rot="5400000">
            <a:off x="8167371" y="903928"/>
            <a:ext cx="857502" cy="26939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075058" y="2774135"/>
            <a:ext cx="308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a1 b1 c d e f g h I j k l m n,,,,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2075057" y="3131820"/>
            <a:ext cx="269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a2 b2 c d e f g h I j k l m n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983340" y="2819424"/>
            <a:ext cx="308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Tensor shape( 3, 5, 100)</a:t>
            </a:r>
            <a:endParaRPr kumimoji="1" lang="zh-CN" alt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相对位置编码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22" y="2594393"/>
            <a:ext cx="7522625" cy="7612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009" y="4133550"/>
            <a:ext cx="6789154" cy="761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62312" y="2467872"/>
            <a:ext cx="957410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0005" y="4133550"/>
            <a:ext cx="1760004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/>
              <a:t>Transformer-xl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716188" y="21798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</a:t>
            </a:r>
            <a:r>
              <a:rPr kumimoji="1" lang="en-US" altLang="zh-CN" dirty="0" err="1"/>
              <a:t>q+u</a:t>
            </a:r>
            <a:r>
              <a:rPr kumimoji="1" lang="en-US" altLang="zh-CN" dirty="0"/>
              <a:t>)(</a:t>
            </a:r>
            <a:r>
              <a:rPr kumimoji="1" lang="en-US" altLang="zh-CN" dirty="0" err="1"/>
              <a:t>q+k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471897" y="5123250"/>
            <a:ext cx="9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RPE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020444" y="495496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AC=(</a:t>
            </a:r>
            <a:r>
              <a:rPr kumimoji="1" lang="en-US" altLang="zh-CN" dirty="0" err="1"/>
              <a:t>EW+u</a:t>
            </a:r>
            <a:r>
              <a:rPr kumimoji="1" lang="en-US" altLang="zh-CN" dirty="0"/>
              <a:t>)WE</a:t>
            </a:r>
            <a:endParaRPr kumimoji="1" lang="en-US" altLang="zh-CN" dirty="0"/>
          </a:p>
          <a:p>
            <a:r>
              <a:rPr kumimoji="1" lang="en-US" altLang="zh-CN" dirty="0"/>
              <a:t>BD=(EW+V)WR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524500" y="12613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WX+b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162312" y="3319997"/>
            <a:ext cx="95741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BERT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84294" y="4770298"/>
            <a:ext cx="1760004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err="1"/>
              <a:t>XLNEt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284140" y="3318901"/>
            <a:ext cx="133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Fixed=True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444380" y="2194703"/>
            <a:ext cx="17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trainable=False</a:t>
            </a:r>
            <a:endParaRPr kumimoji="1" lang="zh-CN" alt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two-stream attention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3704"/>
            <a:ext cx="9144000" cy="43265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词向量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65714" y="2563586"/>
            <a:ext cx="564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800" dirty="0"/>
              <a:t>词向量有哪些？各有什么特点？</a:t>
            </a:r>
            <a:endParaRPr kumimoji="1" lang="zh-CN" altLang="en-US" sz="28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word2vec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词向量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525" y="888090"/>
            <a:ext cx="9214292" cy="4924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word2vec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词向量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4222" y="2264621"/>
            <a:ext cx="81211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>
                <a:solidFill>
                  <a:srgbClr val="393939"/>
                </a:solidFill>
              </a:rPr>
              <a:t>CBOW</a:t>
            </a:r>
            <a:r>
              <a:rPr lang="zh-CN" altLang="en-US" sz="2400" dirty="0">
                <a:solidFill>
                  <a:srgbClr val="393939"/>
                </a:solidFill>
              </a:rPr>
              <a:t>模型训练速度快，</a:t>
            </a:r>
            <a:r>
              <a:rPr lang="zh-CN" altLang="en-US" sz="2400" dirty="0"/>
              <a:t>而</a:t>
            </a:r>
            <a:r>
              <a:rPr lang="en-US" altLang="zh-CN" sz="2400" dirty="0"/>
              <a:t>Skip-gram</a:t>
            </a:r>
            <a:r>
              <a:rPr lang="zh-CN" altLang="en-US" sz="2400" dirty="0"/>
              <a:t>训练速度相对较慢。</a:t>
            </a:r>
            <a:endParaRPr lang="en-US" altLang="zh-CN" sz="2400" dirty="0"/>
          </a:p>
          <a:p>
            <a:pPr marL="342900" indent="-342900">
              <a:buFontTx/>
              <a:buAutoNum type="arabicPeriod"/>
            </a:pPr>
            <a:r>
              <a:rPr lang="en-US" altLang="zh-CN" sz="2400" dirty="0"/>
              <a:t>Skip-gram</a:t>
            </a:r>
            <a:r>
              <a:rPr lang="zh-CN" altLang="en-US" sz="2400" dirty="0"/>
              <a:t>对罕见字有利，总体效果相对较好。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5290" y="1529834"/>
            <a:ext cx="45917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CBOW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skip-gram</a:t>
            </a:r>
            <a:r>
              <a:rPr lang="zh-CN" altLang="en-US" sz="3200" b="1" dirty="0"/>
              <a:t>的对比</a:t>
            </a:r>
            <a:endParaRPr lang="zh-CN" altLang="en-US" sz="3200" dirty="0"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5290" y="3382478"/>
            <a:ext cx="4024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负采样和分层</a:t>
            </a:r>
            <a:r>
              <a:rPr lang="en-US" altLang="zh-CN" sz="3200" b="1" dirty="0" err="1"/>
              <a:t>softmax</a:t>
            </a:r>
            <a:endParaRPr lang="en-US" altLang="zh-CN" sz="3200" dirty="0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53148" y="4336585"/>
            <a:ext cx="36086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>
                <a:solidFill>
                  <a:srgbClr val="393939"/>
                </a:solidFill>
              </a:rPr>
              <a:t>HS</a:t>
            </a:r>
            <a:r>
              <a:rPr lang="zh-CN" altLang="en-US" sz="2400" dirty="0">
                <a:solidFill>
                  <a:srgbClr val="393939"/>
                </a:solidFill>
              </a:rPr>
              <a:t>对</a:t>
            </a:r>
            <a:r>
              <a:rPr lang="zh-CN" altLang="en-US" sz="2400" b="1" dirty="0">
                <a:solidFill>
                  <a:srgbClr val="393939"/>
                </a:solidFill>
              </a:rPr>
              <a:t>罕见字</a:t>
            </a:r>
            <a:r>
              <a:rPr lang="zh-CN" altLang="en-US" sz="2400" dirty="0">
                <a:solidFill>
                  <a:srgbClr val="393939"/>
                </a:solidFill>
              </a:rPr>
              <a:t>有利</a:t>
            </a:r>
            <a:endParaRPr lang="en-US" altLang="zh-CN" sz="2400" dirty="0">
              <a:solidFill>
                <a:srgbClr val="393939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2400" dirty="0"/>
              <a:t>负采样对</a:t>
            </a:r>
            <a:r>
              <a:rPr lang="zh-CN" altLang="en-US" sz="2400" b="1" dirty="0"/>
              <a:t>常见词</a:t>
            </a:r>
            <a:r>
              <a:rPr lang="zh-CN" altLang="en-US" sz="2400" dirty="0"/>
              <a:t>有利。</a:t>
            </a:r>
            <a:endParaRPr lang="zh-CN" altLang="en-US" sz="2400" dirty="0"/>
          </a:p>
          <a:p>
            <a:pPr marL="342900" indent="-342900">
              <a:buAutoNum type="arabicPeriod"/>
            </a:pPr>
            <a:endParaRPr lang="zh-CN" altLang="en-US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en-US" sz="2800" dirty="0" err="1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elmo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词向量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5227" y="2316044"/>
            <a:ext cx="74344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en-US" sz="2400" b="1" dirty="0"/>
              <a:t>“Word2vec</a:t>
            </a:r>
            <a:r>
              <a:rPr lang="en-US" altLang="en-US" sz="2400" b="1" dirty="0"/>
              <a:t>训练词向量与上下文无关</a:t>
            </a:r>
            <a:r>
              <a:rPr lang="en-US" altLang="en-US" sz="2400" b="1" dirty="0"/>
              <a:t>”</a:t>
            </a:r>
            <a:r>
              <a:rPr lang="en-US" altLang="en-US" sz="2400" b="1" dirty="0"/>
              <a:t>的说法不严谨</a:t>
            </a:r>
            <a:endParaRPr lang="en-US" altLang="en-US" sz="2400" b="1" dirty="0"/>
          </a:p>
          <a:p>
            <a:pPr marL="457200" indent="-457200">
              <a:buAutoNum type="arabicPeriod"/>
            </a:pPr>
            <a:r>
              <a:rPr lang="en-US" altLang="en-US" sz="2400" b="1" dirty="0"/>
              <a:t>解决了</a:t>
            </a:r>
            <a:r>
              <a:rPr lang="en-US" altLang="en-US" sz="2400" b="1" dirty="0"/>
              <a:t>word2vec</a:t>
            </a:r>
            <a:r>
              <a:rPr lang="en-US" altLang="en-US" sz="2400" b="1" dirty="0"/>
              <a:t>的不能识别的一词多义问题</a:t>
            </a:r>
            <a:endParaRPr lang="en-US" altLang="en-US" sz="2400" b="1" dirty="0"/>
          </a:p>
          <a:p>
            <a:endParaRPr lang="zh-CN" altLang="en-US" sz="2400" dirty="0"/>
          </a:p>
          <a:p>
            <a:endParaRPr lang="zh-CN" altLang="en-US" sz="2400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2723" y="1351147"/>
            <a:ext cx="35450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/>
              <a:t>与</a:t>
            </a:r>
            <a:r>
              <a:rPr lang="en-US" altLang="en-US" sz="3200" b="1" dirty="0"/>
              <a:t>word2vec</a:t>
            </a:r>
            <a:r>
              <a:rPr lang="en-US" altLang="en-US" sz="3200" b="1" dirty="0"/>
              <a:t>比较：</a:t>
            </a:r>
            <a:endParaRPr lang="zh-CN" altLang="en-US" sz="3200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2723" y="3696440"/>
            <a:ext cx="2541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/>
              <a:t>与</a:t>
            </a:r>
            <a:r>
              <a:rPr lang="en-US" altLang="en-US" sz="3200" b="1" dirty="0" err="1"/>
              <a:t>bert</a:t>
            </a:r>
            <a:r>
              <a:rPr lang="en-US" altLang="en-US" sz="3200" b="1" dirty="0"/>
              <a:t>比较：</a:t>
            </a:r>
            <a:endParaRPr lang="en-US" altLang="zh-CN" sz="3200" dirty="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71163" y="4651328"/>
            <a:ext cx="7225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Long short-term memory -&gt; self-attention </a:t>
            </a:r>
            <a:endParaRPr lang="en-US" altLang="zh-CN" sz="2800" dirty="0"/>
          </a:p>
          <a:p>
            <a:r>
              <a:rPr lang="zh-CN" altLang="en-US" sz="2800" dirty="0"/>
              <a:t>不是真正的</a:t>
            </a:r>
            <a:r>
              <a:rPr lang="en-US" altLang="zh-CN" sz="2800" dirty="0"/>
              <a:t>“</a:t>
            </a:r>
            <a:r>
              <a:rPr lang="zh-CN" altLang="en-US" sz="2800" dirty="0"/>
              <a:t>同时</a:t>
            </a:r>
            <a:r>
              <a:rPr lang="en-US" altLang="zh-CN" sz="2800" dirty="0"/>
              <a:t>”</a:t>
            </a:r>
            <a:endParaRPr lang="en-US" altLang="zh-CN" sz="28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zh-CN" sz="2800" dirty="0" err="1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elmo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词向量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1508" y="1243693"/>
            <a:ext cx="7909113" cy="39324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64340" y="5576990"/>
            <a:ext cx="1020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003884"/>
                </a:solidFill>
                <a:hlinkClick r:id="rId2"/>
              </a:rPr>
              <a:t>Pre-trained ELMo Representations for Many Languages</a:t>
            </a:r>
            <a:r>
              <a:rPr lang="en-US" altLang="en-US" u="sng" dirty="0">
                <a:solidFill>
                  <a:srgbClr val="003884"/>
                </a:solidFill>
              </a:rPr>
              <a:t>：</a:t>
            </a:r>
            <a:r>
              <a:rPr lang="en-US" altLang="zh-CN" dirty="0">
                <a:hlinkClick r:id="rId2"/>
              </a:rPr>
              <a:t>https://github.com/HIT-SCIR/ELMoForManyLangs</a:t>
            </a:r>
            <a:endParaRPr lang="en-US" altLang="zh-CN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279246"/>
            <a:ext cx="3933233" cy="2802579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526912" y="2651664"/>
            <a:ext cx="430161" cy="430161"/>
          </a:xfrm>
          <a:prstGeom prst="ellipse">
            <a:avLst/>
          </a:prstGeom>
          <a:solidFill>
            <a:srgbClr val="D93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26912" y="3827339"/>
            <a:ext cx="430161" cy="430161"/>
          </a:xfrm>
          <a:prstGeom prst="ellipse">
            <a:avLst/>
          </a:prstGeom>
          <a:solidFill>
            <a:srgbClr val="D93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38354" y="3797754"/>
            <a:ext cx="5189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原理回顾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38354" y="2537027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讨论与汇总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26912" y="5137975"/>
            <a:ext cx="430161" cy="430161"/>
          </a:xfrm>
          <a:prstGeom prst="ellipse">
            <a:avLst/>
          </a:prstGeom>
          <a:solidFill>
            <a:srgbClr val="D93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文本框 31"/>
          <p:cNvSpPr txBox="1"/>
          <p:nvPr/>
        </p:nvSpPr>
        <p:spPr>
          <a:xfrm>
            <a:off x="6319000" y="5090344"/>
            <a:ext cx="506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代码解析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84113" y="2537027"/>
            <a:ext cx="35615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4652" y="2717841"/>
            <a:ext cx="380767" cy="367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2033" y="2727702"/>
            <a:ext cx="4029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Part II</a:t>
            </a:r>
            <a:r>
              <a:rPr lang="en-US" altLang="en-US" sz="24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I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lang="en-US" altLang="en-US" sz="24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实战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Arial Unicode MS" panose="020B0604020202020204" pitchFamily="34" charset="-122"/>
              </a:rPr>
              <a:t>预训练模型的应用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893" y="1045029"/>
            <a:ext cx="10449365" cy="49965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en-US" sz="2800" dirty="0" err="1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句向量、词向量的获取步骤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5730" y="6044044"/>
            <a:ext cx="4248785" cy="21590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6648" y="2003593"/>
            <a:ext cx="88553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24292E"/>
                </a:solidFill>
                <a:latin typeface="-apple-system"/>
              </a:rPr>
              <a:t>I. </a:t>
            </a:r>
            <a:r>
              <a:rPr lang="en-US" altLang="en-US" sz="3200" b="1" dirty="0">
                <a:solidFill>
                  <a:srgbClr val="24292E"/>
                </a:solidFill>
                <a:latin typeface="-apple-system"/>
              </a:rPr>
              <a:t>实战：</a:t>
            </a:r>
            <a:endParaRPr lang="en-US" altLang="en-US" sz="3200" b="1" dirty="0">
              <a:solidFill>
                <a:srgbClr val="24292E"/>
              </a:solidFill>
              <a:latin typeface="-apple-system"/>
            </a:endParaRPr>
          </a:p>
          <a:p>
            <a:pPr algn="ctr"/>
            <a:endParaRPr lang="en-US" altLang="en-US" sz="3200" b="1" dirty="0">
              <a:solidFill>
                <a:srgbClr val="24292E"/>
              </a:solidFill>
              <a:latin typeface="-apple-system"/>
            </a:endParaRPr>
          </a:p>
          <a:p>
            <a:pPr algn="ctr"/>
            <a:r>
              <a:rPr lang="en-US" altLang="en-US" sz="3200" b="1" dirty="0">
                <a:solidFill>
                  <a:srgbClr val="24292E"/>
                </a:solidFill>
                <a:latin typeface="-apple-system"/>
              </a:rPr>
              <a:t>如何获取句向量用于</a:t>
            </a:r>
            <a:r>
              <a:rPr lang="en-US" altLang="en-US" sz="3200" b="1" dirty="0">
                <a:solidFill>
                  <a:srgbClr val="24292E"/>
                </a:solidFill>
                <a:latin typeface="-apple-system"/>
              </a:rPr>
              <a:t>QA</a:t>
            </a:r>
            <a:endParaRPr lang="en-US" altLang="en-US" sz="3200" b="1" dirty="0">
              <a:solidFill>
                <a:srgbClr val="24292E"/>
              </a:solidFill>
              <a:latin typeface="-apple-system"/>
            </a:endParaRPr>
          </a:p>
          <a:p>
            <a:pPr algn="ctr"/>
            <a:r>
              <a:rPr lang="en-US" altLang="en-US" sz="3200" b="1" dirty="0">
                <a:solidFill>
                  <a:srgbClr val="24292E"/>
                </a:solidFill>
                <a:latin typeface="-apple-system"/>
              </a:rPr>
              <a:t>如何获取词向量</a:t>
            </a:r>
            <a:endParaRPr lang="en-US" altLang="en-US" sz="3200" b="1" dirty="0">
              <a:solidFill>
                <a:srgbClr val="24292E"/>
              </a:solidFill>
              <a:latin typeface="-apple-system"/>
            </a:endParaRPr>
          </a:p>
          <a:p>
            <a:pPr algn="ctr"/>
            <a:endParaRPr lang="en-US" altLang="en-US" sz="3200" b="1" dirty="0">
              <a:solidFill>
                <a:srgbClr val="24292E"/>
              </a:solidFill>
              <a:latin typeface="-apple-system"/>
            </a:endParaRPr>
          </a:p>
          <a:p>
            <a:pPr algn="ctr"/>
            <a:r>
              <a:rPr lang="en-US" altLang="en-US" sz="3200" b="1" dirty="0">
                <a:solidFill>
                  <a:srgbClr val="24292E"/>
                </a:solidFill>
                <a:latin typeface="-apple-system"/>
              </a:rPr>
              <a:t>                                                   </a:t>
            </a:r>
            <a:endParaRPr lang="en-US" altLang="en-US" sz="3200" b="1" dirty="0">
              <a:solidFill>
                <a:srgbClr val="24292E"/>
              </a:solidFill>
              <a:latin typeface="-apple-system"/>
            </a:endParaRPr>
          </a:p>
          <a:p>
            <a:pPr algn="ctr"/>
            <a:r>
              <a:rPr lang="en-US" altLang="en-US" sz="3200" b="1" dirty="0">
                <a:solidFill>
                  <a:srgbClr val="24292E"/>
                </a:solidFill>
                <a:latin typeface="-apple-system"/>
              </a:rPr>
              <a:t>                                                         </a:t>
            </a:r>
            <a:r>
              <a:rPr lang="en-US" altLang="en-US" sz="3200" b="1" dirty="0">
                <a:solidFill>
                  <a:srgbClr val="FF0000"/>
                </a:solidFill>
                <a:latin typeface="-apple-system"/>
              </a:rPr>
              <a:t>见</a:t>
            </a:r>
            <a:r>
              <a:rPr lang="en-US" altLang="en-US" sz="3200" b="1" dirty="0">
                <a:solidFill>
                  <a:srgbClr val="FF0000"/>
                </a:solidFill>
                <a:latin typeface="-apple-system"/>
              </a:rPr>
              <a:t>notebook</a:t>
            </a:r>
            <a:endParaRPr lang="en-US" altLang="zh-CN" sz="3200" b="1" dirty="0">
              <a:solidFill>
                <a:srgbClr val="FF0000"/>
              </a:solidFill>
              <a:latin typeface="-apple-system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使用</a:t>
            </a:r>
            <a:r>
              <a:rPr lang="en-US" altLang="en-US" sz="2800" dirty="0" err="1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预训练模型进行文本分类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5730" y="6044044"/>
            <a:ext cx="4248785" cy="21590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78529" y="2151494"/>
            <a:ext cx="67654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24292E"/>
                </a:solidFill>
                <a:latin typeface="-apple-system"/>
              </a:rPr>
              <a:t>II. </a:t>
            </a:r>
            <a:r>
              <a:rPr lang="en-US" altLang="en-US" sz="3200" b="1" dirty="0">
                <a:solidFill>
                  <a:srgbClr val="24292E"/>
                </a:solidFill>
                <a:latin typeface="-apple-system"/>
              </a:rPr>
              <a:t>实战：</a:t>
            </a:r>
            <a:endParaRPr lang="en-US" altLang="en-US" sz="3200" b="1" dirty="0">
              <a:solidFill>
                <a:srgbClr val="24292E"/>
              </a:solidFill>
              <a:latin typeface="-apple-system"/>
            </a:endParaRPr>
          </a:p>
          <a:p>
            <a:pPr algn="ctr"/>
            <a:endParaRPr lang="en-US" altLang="en-US" sz="3200" b="1" dirty="0">
              <a:solidFill>
                <a:srgbClr val="24292E"/>
              </a:solidFill>
              <a:latin typeface="-apple-system"/>
            </a:endParaRPr>
          </a:p>
          <a:p>
            <a:pPr algn="ctr"/>
            <a:r>
              <a:rPr lang="en-US" altLang="en-US" sz="3200" b="1" dirty="0">
                <a:solidFill>
                  <a:srgbClr val="24292E"/>
                </a:solidFill>
                <a:latin typeface="-apple-system"/>
              </a:rPr>
              <a:t>利用</a:t>
            </a:r>
            <a:r>
              <a:rPr lang="en-US" altLang="zh-CN" sz="3200" b="1" dirty="0" err="1">
                <a:solidFill>
                  <a:srgbClr val="24292E"/>
                </a:solidFill>
                <a:latin typeface="-apple-system"/>
              </a:rPr>
              <a:t>bert</a:t>
            </a:r>
            <a:r>
              <a:rPr lang="en-US" altLang="en-US" sz="3200" b="1" dirty="0">
                <a:solidFill>
                  <a:srgbClr val="24292E"/>
                </a:solidFill>
                <a:latin typeface="-apple-system"/>
              </a:rPr>
              <a:t>源码进行文本分类</a:t>
            </a:r>
            <a:endParaRPr lang="en-US" altLang="en-US" sz="3200" b="1" dirty="0">
              <a:solidFill>
                <a:srgbClr val="24292E"/>
              </a:solidFill>
              <a:latin typeface="-apple-system"/>
            </a:endParaRPr>
          </a:p>
          <a:p>
            <a:pPr algn="ctr"/>
            <a:r>
              <a:rPr lang="en-US" altLang="en-US" sz="3200" b="1" dirty="0">
                <a:solidFill>
                  <a:srgbClr val="24292E"/>
                </a:solidFill>
                <a:latin typeface="-apple-system"/>
              </a:rPr>
              <a:t>                                                   </a:t>
            </a:r>
            <a:endParaRPr lang="en-US" altLang="en-US" sz="3200" b="1" dirty="0">
              <a:solidFill>
                <a:srgbClr val="24292E"/>
              </a:solidFill>
              <a:latin typeface="-apple-system"/>
            </a:endParaRPr>
          </a:p>
          <a:p>
            <a:pPr algn="ctr"/>
            <a:r>
              <a:rPr lang="en-US" altLang="en-US" sz="3200" b="1" dirty="0">
                <a:solidFill>
                  <a:srgbClr val="24292E"/>
                </a:solidFill>
                <a:latin typeface="-apple-system"/>
              </a:rPr>
              <a:t>                                                         </a:t>
            </a:r>
            <a:endParaRPr lang="en-US" altLang="zh-CN" sz="3200" b="1" dirty="0">
              <a:solidFill>
                <a:srgbClr val="24292E"/>
              </a:solidFill>
              <a:latin typeface="-apple-system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en-US" sz="2800" dirty="0" err="1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进行文本分类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37012" y="783771"/>
            <a:ext cx="7903031" cy="5045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源码地址</a:t>
            </a:r>
            <a:endParaRPr lang="zh-CN" altLang="en-US" sz="2400" dirty="0"/>
          </a:p>
          <a:p>
            <a:r>
              <a:rPr lang="zh-CN" altLang="en-US" sz="2400" dirty="0"/>
              <a:t>https://github.com/google-research/bert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zh-CN" altLang="en-US" sz="2400" dirty="0"/>
              <a:t>基本结构：</a:t>
            </a:r>
            <a:endParaRPr lang="zh-CN" altLang="en-US" sz="2400" dirty="0"/>
          </a:p>
          <a:p>
            <a:r>
              <a:rPr lang="zh-CN" altLang="en-US" sz="2400" dirty="0"/>
              <a:t>modeling.py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run_classifier.py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run_pretraining.py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create_pretraining_data.py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/>
              <a:t>tokenization.py</a:t>
            </a:r>
            <a:endParaRPr lang="zh-CN" altLang="en-US" sz="2400" dirty="0"/>
          </a:p>
          <a:p>
            <a:r>
              <a:rPr lang="zh-CN" altLang="en-US" sz="2400" dirty="0"/>
              <a:t>run_squad.py</a:t>
            </a:r>
            <a:endParaRPr lang="zh-CN" altLang="en-US" sz="2400" dirty="0"/>
          </a:p>
          <a:p>
            <a:r>
              <a:rPr lang="zh-CN" altLang="en-US" sz="2400" dirty="0"/>
              <a:t>extract_features.py</a:t>
            </a:r>
            <a:endParaRPr lang="zh-CN" altLang="en-US" sz="2400" dirty="0"/>
          </a:p>
          <a:p>
            <a:r>
              <a:rPr lang="zh-CN" altLang="en-US" sz="2400" dirty="0"/>
              <a:t>optimization.py（</a:t>
            </a:r>
            <a:r>
              <a:rPr lang="en-US" altLang="zh-CN" sz="2400" dirty="0"/>
              <a:t>Adam, weight decay(L2), </a:t>
            </a:r>
            <a:r>
              <a:rPr lang="zh-CN" altLang="en-US" sz="2400" dirty="0"/>
              <a:t>learning_rate warmup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en-US" sz="2800" dirty="0" err="1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进行文本分类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499" y="783771"/>
            <a:ext cx="93889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run_classifier</a:t>
            </a:r>
            <a:r>
              <a:rPr lang="zh-CN" altLang="en-US" sz="2400" dirty="0"/>
              <a:t>基本结构：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en-US" sz="2400" dirty="0"/>
              <a:t> </a:t>
            </a:r>
            <a:r>
              <a:rPr lang="en-US" altLang="zh-CN" sz="2400" dirty="0" err="1"/>
              <a:t>processor.get_train_examples</a:t>
            </a:r>
            <a:r>
              <a:rPr lang="en-US" altLang="en-US" sz="2400" dirty="0"/>
              <a:t>（预处理数据）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 err="1"/>
              <a:t>file_based_convert_examples_to_features</a:t>
            </a:r>
            <a:r>
              <a:rPr lang="en-US" altLang="en-US" sz="2400" dirty="0"/>
              <a:t>（</a:t>
            </a:r>
            <a:r>
              <a:rPr lang="en-US" altLang="en-US" sz="2400" dirty="0"/>
              <a:t> </a:t>
            </a:r>
            <a:r>
              <a:rPr lang="en-US" altLang="en-US" sz="2400" dirty="0"/>
              <a:t>生成</a:t>
            </a:r>
            <a:r>
              <a:rPr lang="en-US" altLang="en-US" sz="2400" dirty="0" err="1"/>
              <a:t>tf.recorder</a:t>
            </a:r>
            <a:r>
              <a:rPr lang="en-US" altLang="en-US" sz="2400" dirty="0"/>
              <a:t> </a:t>
            </a:r>
            <a:r>
              <a:rPr lang="en-US" altLang="en-US" sz="2400" dirty="0"/>
              <a:t>）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 err="1"/>
              <a:t>file_based_input_fn_builder</a:t>
            </a:r>
            <a:r>
              <a:rPr lang="en-US" altLang="en-US" sz="2400" dirty="0"/>
              <a:t>（</a:t>
            </a:r>
            <a:r>
              <a:rPr lang="en-US" altLang="en-US" sz="2400" dirty="0"/>
              <a:t>estimator</a:t>
            </a:r>
            <a:r>
              <a:rPr lang="en-US" altLang="en-US" sz="2400" dirty="0"/>
              <a:t>的模式函数）</a:t>
            </a:r>
            <a:endParaRPr lang="en-US" altLang="en-US" sz="2400" dirty="0"/>
          </a:p>
          <a:p>
            <a:r>
              <a:rPr lang="en-US" altLang="en-US" sz="2400" dirty="0">
                <a:sym typeface="Wingdings" panose="05000000000000000000" pitchFamily="2" charset="2"/>
              </a:rPr>
              <a:t>      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 err="1"/>
              <a:t>estimator.train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FontTx/>
              <a:buAutoNum type="arabicPeriod"/>
            </a:pPr>
            <a:endParaRPr lang="zh-CN" altLang="en-US" sz="2400" dirty="0"/>
          </a:p>
          <a:p>
            <a:endParaRPr lang="en-US" altLang="en-US" sz="2400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en-US" sz="2800" dirty="0" err="1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进行文本分类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04355" y="865414"/>
            <a:ext cx="7641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第二步：准备数据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数据格式：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默认是</a:t>
            </a:r>
            <a:r>
              <a:rPr lang="en-US" altLang="en-US" sz="2400" dirty="0" err="1">
                <a:solidFill>
                  <a:srgbClr val="FF0000"/>
                </a:solidFill>
              </a:rPr>
              <a:t>tsv</a:t>
            </a:r>
            <a:r>
              <a:rPr lang="en-US" altLang="en-US" sz="2400" dirty="0">
                <a:solidFill>
                  <a:srgbClr val="FF0000"/>
                </a:solidFill>
              </a:rPr>
              <a:t>文件，以</a:t>
            </a:r>
            <a:r>
              <a:rPr lang="en-US" altLang="en-US" sz="2400" dirty="0">
                <a:solidFill>
                  <a:srgbClr val="FF0000"/>
                </a:solidFill>
              </a:rPr>
              <a:t>Tab</a:t>
            </a:r>
            <a:r>
              <a:rPr lang="en-US" altLang="en-US" sz="2400" dirty="0">
                <a:solidFill>
                  <a:srgbClr val="FF0000"/>
                </a:solidFill>
              </a:rPr>
              <a:t>键分割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4355" y="2359303"/>
            <a:ext cx="7772400" cy="2527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71114" y="14655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6A8759"/>
                </a:solidFill>
              </a:rPr>
              <a:t>game  APEX</a:t>
            </a:r>
            <a:r>
              <a:rPr lang="zh-CN" altLang="en-US" dirty="0">
                <a:solidFill>
                  <a:srgbClr val="6A8759"/>
                </a:solidFill>
              </a:rPr>
              <a:t>是个新出的吃鸡游戏。</a:t>
            </a:r>
            <a:br>
              <a:rPr lang="zh-CN" altLang="en-US" dirty="0">
                <a:solidFill>
                  <a:srgbClr val="6A8759"/>
                </a:solidFill>
              </a:rPr>
            </a:br>
            <a:r>
              <a:rPr lang="en-US" altLang="zh-CN" dirty="0">
                <a:solidFill>
                  <a:srgbClr val="6A8759"/>
                </a:solidFill>
              </a:rPr>
              <a:t>technology Google</a:t>
            </a:r>
            <a:r>
              <a:rPr lang="zh-CN" altLang="en-US" dirty="0">
                <a:solidFill>
                  <a:srgbClr val="6A8759"/>
                </a:solidFill>
              </a:rPr>
              <a:t>将要推出</a:t>
            </a:r>
            <a:r>
              <a:rPr lang="en-US" altLang="zh-CN" dirty="0">
                <a:solidFill>
                  <a:srgbClr val="6A8759"/>
                </a:solidFill>
              </a:rPr>
              <a:t>tensorflow2.0</a:t>
            </a:r>
            <a:r>
              <a:rPr lang="zh-CN" altLang="en-US" dirty="0">
                <a:solidFill>
                  <a:srgbClr val="6A8759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en-US" sz="2800" dirty="0" err="1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进行文本分类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2458" y="1108967"/>
            <a:ext cx="8653286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</a:t>
            </a:r>
            <a:r>
              <a:rPr lang="en-US" altLang="en-US" sz="2400" dirty="0">
                <a:solidFill>
                  <a:srgbClr val="FF0000"/>
                </a:solidFill>
              </a:rPr>
              <a:t>三</a:t>
            </a:r>
            <a:r>
              <a:rPr lang="zh-CN" altLang="en-US" sz="2400" dirty="0">
                <a:solidFill>
                  <a:srgbClr val="FF0000"/>
                </a:solidFill>
              </a:rPr>
              <a:t>步</a:t>
            </a:r>
            <a:r>
              <a:rPr lang="zh-CN" altLang="en-US" sz="2400" dirty="0"/>
              <a:t>：在</a:t>
            </a:r>
            <a:r>
              <a:rPr lang="en-US" altLang="zh-CN" sz="2400" dirty="0" err="1"/>
              <a:t>run_classifier.py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FF0000"/>
                </a:solidFill>
              </a:rPr>
              <a:t>增加</a:t>
            </a:r>
            <a:r>
              <a:rPr lang="en-US" altLang="zh-CN" sz="2400" dirty="0" err="1">
                <a:solidFill>
                  <a:srgbClr val="FF0000"/>
                </a:solidFill>
              </a:rPr>
              <a:t>MytaskProcessor</a:t>
            </a:r>
            <a:r>
              <a:rPr lang="zh-CN" altLang="en-US" sz="2400" dirty="0">
                <a:solidFill>
                  <a:srgbClr val="FF0000"/>
                </a:solidFill>
              </a:rPr>
              <a:t>的类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72458" y="2673421"/>
            <a:ext cx="76798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例子：</a:t>
            </a:r>
            <a:endParaRPr lang="zh-CN" altLang="en-US" sz="2400" dirty="0"/>
          </a:p>
          <a:p>
            <a:r>
              <a:rPr lang="zh-CN" altLang="en-US" sz="2400" dirty="0"/>
              <a:t>按照数据格式新建类中的各个函数（继承get_dev_examples，get_test_examples，get_train_examples）：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en-US" sz="2800" dirty="0" err="1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进行文本分类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2458" y="1108967"/>
            <a:ext cx="8653286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</a:t>
            </a:r>
            <a:r>
              <a:rPr lang="en-US" altLang="en-US" sz="2400" dirty="0">
                <a:solidFill>
                  <a:srgbClr val="FF0000"/>
                </a:solidFill>
              </a:rPr>
              <a:t>四</a:t>
            </a:r>
            <a:r>
              <a:rPr lang="zh-CN" altLang="en-US" sz="2400" dirty="0">
                <a:solidFill>
                  <a:srgbClr val="FF0000"/>
                </a:solidFill>
              </a:rPr>
              <a:t>步</a:t>
            </a:r>
            <a:r>
              <a:rPr lang="zh-CN" altLang="en-US" sz="2400" dirty="0"/>
              <a:t>：在</a:t>
            </a:r>
            <a:r>
              <a:rPr lang="en-US" altLang="zh-CN" sz="2400" dirty="0" err="1"/>
              <a:t>run_classifier.py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FF0000"/>
                </a:solidFill>
              </a:rPr>
              <a:t>增加</a:t>
            </a:r>
            <a:r>
              <a:rPr lang="en-US" altLang="zh-CN" sz="2400" dirty="0" err="1">
                <a:solidFill>
                  <a:srgbClr val="FF0000"/>
                </a:solidFill>
              </a:rPr>
              <a:t>MytaskProcessor</a:t>
            </a:r>
            <a:r>
              <a:rPr lang="zh-CN" altLang="en-US" sz="2400" dirty="0">
                <a:solidFill>
                  <a:srgbClr val="FF0000"/>
                </a:solidFill>
              </a:rPr>
              <a:t>的类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72458" y="2673420"/>
            <a:ext cx="77715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例子：</a:t>
            </a:r>
            <a:endParaRPr lang="zh-CN" altLang="en-US" sz="2400" dirty="0"/>
          </a:p>
          <a:p>
            <a:r>
              <a:rPr lang="zh-CN" altLang="en-US" sz="2400" dirty="0"/>
              <a:t>按照数据格式新建类中的各个函数（继承get_dev_examples，get_test_examples，get_train_examples）：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en-US" sz="2800" dirty="0" err="1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进行文本分类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6129" y="1206938"/>
            <a:ext cx="8979856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</a:t>
            </a:r>
            <a:r>
              <a:rPr lang="en-US" altLang="en-US" sz="2400" dirty="0">
                <a:solidFill>
                  <a:srgbClr val="FF0000"/>
                </a:solidFill>
              </a:rPr>
              <a:t>五</a:t>
            </a:r>
            <a:r>
              <a:rPr lang="zh-CN" altLang="en-US" sz="2400" dirty="0">
                <a:solidFill>
                  <a:srgbClr val="FF0000"/>
                </a:solidFill>
              </a:rPr>
              <a:t>步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修改 </a:t>
            </a:r>
            <a:r>
              <a:rPr lang="en-US" altLang="zh-CN" sz="2400" dirty="0">
                <a:solidFill>
                  <a:srgbClr val="FF0000"/>
                </a:solidFill>
              </a:rPr>
              <a:t>processor </a:t>
            </a:r>
            <a:r>
              <a:rPr lang="zh-CN" altLang="en-US" sz="2400" dirty="0">
                <a:solidFill>
                  <a:srgbClr val="FF0000"/>
                </a:solidFill>
              </a:rPr>
              <a:t>字典</a:t>
            </a:r>
            <a:r>
              <a:rPr lang="en-US" altLang="zh-CN" sz="2400" dirty="0"/>
              <a:t>, </a:t>
            </a:r>
            <a:r>
              <a:rPr lang="zh-CN" altLang="en-US" sz="2400" dirty="0"/>
              <a:t>将上一步新建的类加入到此字典中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440" y="2597014"/>
            <a:ext cx="10020871" cy="22203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81096" y="306462"/>
            <a:ext cx="5203856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BERT</a:t>
            </a:r>
            <a:r>
              <a:rPr kumimoji="1" lang="zh-CN" altLang="en-US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应用讨论</a:t>
            </a:r>
            <a:r>
              <a:rPr kumimoji="1" lang="en-US" altLang="zh-CN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</a:t>
            </a:r>
            <a:r>
              <a:rPr kumimoji="1" lang="zh-CN" altLang="en-US" sz="2800" dirty="0">
                <a:solidFill>
                  <a:srgbClr val="5C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资源汇总</a:t>
            </a:r>
            <a:endParaRPr kumimoji="1" lang="zh-CN" altLang="en-US" sz="2800" dirty="0">
              <a:solidFill>
                <a:srgbClr val="5C67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9592" y="12035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finetune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99592" y="324433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inference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409700" y="1570442"/>
            <a:ext cx="356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Bert as service</a:t>
            </a:r>
            <a:endParaRPr lang="en-US" altLang="zh-CN" dirty="0"/>
          </a:p>
          <a:p>
            <a:r>
              <a:rPr lang="zh-CN" altLang="en-US" dirty="0"/>
              <a:t>源码</a:t>
            </a:r>
            <a:endParaRPr lang="en-US" altLang="zh-CN" dirty="0"/>
          </a:p>
          <a:p>
            <a:r>
              <a:rPr lang="en-US" altLang="zh-CN" dirty="0"/>
              <a:t>Transformers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库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266825" y="3723092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框架：</a:t>
            </a:r>
            <a:r>
              <a:rPr lang="en-US" altLang="zh-CN" dirty="0" err="1"/>
              <a:t>tf</a:t>
            </a:r>
            <a:r>
              <a:rPr lang="en-US" altLang="zh-CN" dirty="0"/>
              <a:t>-serving, python web,  RPC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266824" y="4257509"/>
            <a:ext cx="524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性能：</a:t>
            </a:r>
            <a:r>
              <a:rPr lang="en-US" altLang="zh-CN" dirty="0"/>
              <a:t>albert, tiny-</a:t>
            </a:r>
            <a:r>
              <a:rPr lang="en-US" altLang="zh-CN" dirty="0" err="1"/>
              <a:t>bert</a:t>
            </a:r>
            <a:r>
              <a:rPr lang="en-US" altLang="zh-CN" dirty="0"/>
              <a:t>, </a:t>
            </a:r>
            <a:r>
              <a:rPr lang="zh-CN" altLang="en-US" dirty="0"/>
              <a:t>蒸馏，</a:t>
            </a:r>
            <a:r>
              <a:rPr lang="en-US" altLang="zh-CN" dirty="0"/>
              <a:t>C++inference</a:t>
            </a:r>
            <a:r>
              <a:rPr lang="zh-CN" altLang="en-US" dirty="0"/>
              <a:t>库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应用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丨</a:t>
            </a:r>
            <a:r>
              <a:rPr lang="en-US" altLang="en-US" sz="2800" dirty="0" err="1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en-US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进行文本分类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6129" y="1206938"/>
            <a:ext cx="897985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</a:t>
            </a:r>
            <a:r>
              <a:rPr lang="en-US" altLang="en-US" sz="2400" dirty="0">
                <a:solidFill>
                  <a:srgbClr val="FF0000"/>
                </a:solidFill>
              </a:rPr>
              <a:t>六</a:t>
            </a:r>
            <a:r>
              <a:rPr lang="zh-CN" altLang="en-US" sz="2400" dirty="0">
                <a:solidFill>
                  <a:srgbClr val="FF0000"/>
                </a:solidFill>
              </a:rPr>
              <a:t>步</a:t>
            </a:r>
            <a:r>
              <a:rPr lang="zh-CN" altLang="en-US" sz="2400" dirty="0"/>
              <a:t>：</a:t>
            </a:r>
            <a:r>
              <a:rPr lang="en-US" altLang="en-US" sz="2400" dirty="0">
                <a:solidFill>
                  <a:srgbClr val="FF0000"/>
                </a:solidFill>
              </a:rPr>
              <a:t>执行</a:t>
            </a:r>
            <a:r>
              <a:rPr lang="en-US" altLang="zh-CN" sz="2400" dirty="0" err="1"/>
              <a:t>run_classifier.py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395" y="1668603"/>
            <a:ext cx="9319324" cy="45230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2033" y="2727702"/>
            <a:ext cx="4029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Part II 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原理回顾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回顾丨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网络框架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437" y="1380931"/>
            <a:ext cx="10016831" cy="42070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回顾丨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网络框架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1143000"/>
            <a:ext cx="6985000" cy="4673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回顾丨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网络框架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022" y="1203826"/>
            <a:ext cx="8315260" cy="45392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回顾丨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网络框架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Picture 2" descr="http://jalammar.github.io/images/BERT-language-modeling-masked-lm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66693" y="735139"/>
            <a:ext cx="8563206" cy="5626239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123726"/>
            <a:ext cx="9036496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200" b="1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BERT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  <a:cs typeface="Arial Unicode MS" panose="020B0604020202020204" pitchFamily="34" charset="-122"/>
              </a:rPr>
              <a:t>回顾丨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网络框架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Picture 2" descr="http://jalammar.github.io/images/bert-next-sentence-prediction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55674" y="882096"/>
            <a:ext cx="7868040" cy="5409698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8041821" y="1328550"/>
            <a:ext cx="4163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800" dirty="0"/>
              <a:t>Joint</a:t>
            </a:r>
            <a:r>
              <a:rPr kumimoji="1" lang="en-US" altLang="en-US" sz="2800" dirty="0"/>
              <a:t>  </a:t>
            </a:r>
            <a:r>
              <a:rPr kumimoji="1" lang="en-US" altLang="en-US" sz="2800" dirty="0"/>
              <a:t>learning</a:t>
            </a:r>
            <a:endParaRPr kumimoji="1" lang="zh-CN" altLang="en-US" sz="28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2517</Words>
  <Application>WPS 演示</Application>
  <PresentationFormat>宽屏</PresentationFormat>
  <Paragraphs>280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宋体</vt:lpstr>
      <vt:lpstr>Wingdings</vt:lpstr>
      <vt:lpstr>Arial</vt:lpstr>
      <vt:lpstr>苹方 中等</vt:lpstr>
      <vt:lpstr>Segoe Print</vt:lpstr>
      <vt:lpstr>微软雅黑</vt:lpstr>
      <vt:lpstr>Courier New</vt:lpstr>
      <vt:lpstr>汉真广标</vt:lpstr>
      <vt:lpstr>Arial Unicode MS</vt:lpstr>
      <vt:lpstr>Calibri</vt:lpstr>
      <vt:lpstr>Arial Unicode MS</vt:lpstr>
      <vt:lpstr>等线</vt:lpstr>
      <vt:lpstr>-apple-system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 Li</dc:creator>
  <cp:lastModifiedBy>TOWER</cp:lastModifiedBy>
  <cp:revision>293</cp:revision>
  <cp:lastPrinted>2019-01-15T10:12:00Z</cp:lastPrinted>
  <dcterms:created xsi:type="dcterms:W3CDTF">2018-04-19T06:05:00Z</dcterms:created>
  <dcterms:modified xsi:type="dcterms:W3CDTF">2021-01-09T07:58:30Z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