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84" r:id="rId5"/>
    <p:sldId id="261" r:id="rId6"/>
    <p:sldId id="298" r:id="rId7"/>
    <p:sldId id="294" r:id="rId8"/>
    <p:sldId id="297" r:id="rId10"/>
    <p:sldId id="295" r:id="rId11"/>
    <p:sldId id="296" r:id="rId12"/>
    <p:sldId id="302" r:id="rId13"/>
    <p:sldId id="276" r:id="rId14"/>
    <p:sldId id="299" r:id="rId15"/>
    <p:sldId id="293" r:id="rId16"/>
    <p:sldId id="300" r:id="rId17"/>
    <p:sldId id="301" r:id="rId18"/>
    <p:sldId id="275" r:id="rId19"/>
    <p:sldId id="304" r:id="rId20"/>
    <p:sldId id="266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3154" autoAdjust="0"/>
  </p:normalViewPr>
  <p:slideViewPr>
    <p:cSldViewPr snapToGrid="0" snapToObjects="1">
      <p:cViewPr varScale="1">
        <p:scale>
          <a:sx n="62" d="100"/>
          <a:sy n="62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5458-390B-4A5D-8F88-48BB10F985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下游任务的参数都是一样的，但是</a:t>
            </a:r>
            <a:r>
              <a:rPr lang="en-US" altLang="zh-CN" dirty="0"/>
              <a:t>fine-tuning</a:t>
            </a:r>
            <a:r>
              <a:rPr lang="zh-CN" altLang="en-US" dirty="0"/>
              <a:t>的结构不一样，图中显示的是问答类任务的</a:t>
            </a:r>
            <a:r>
              <a:rPr lang="en-US" altLang="zh-CN" dirty="0"/>
              <a:t>fine-tuning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下游任务的参数都是一样的，但是</a:t>
            </a:r>
            <a:r>
              <a:rPr lang="en-US" altLang="zh-CN" dirty="0"/>
              <a:t>fine-tuning</a:t>
            </a:r>
            <a:r>
              <a:rPr lang="zh-CN" altLang="en-US" dirty="0"/>
              <a:t>的结构不一样，图中显示的是问答类任务的</a:t>
            </a:r>
            <a:r>
              <a:rPr lang="en-US" altLang="zh-CN" dirty="0"/>
              <a:t>fine-tuning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6667-D9FF-439B-95C9-99FC1B7B6D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8" name="文本框 8"/>
          <p:cNvSpPr txBox="1"/>
          <p:nvPr userDrawn="1"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rPr dirty="0" err="1"/>
              <a:t>贪心科技</a:t>
            </a:r>
            <a:r>
              <a:rPr dirty="0"/>
              <a:t> | </a:t>
            </a:r>
            <a:r>
              <a:rPr sz="1100" dirty="0" err="1"/>
              <a:t>让每个人享受个性化教育服务</a:t>
            </a:r>
            <a:endParaRPr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8D59-483F-1C46-BB49-67618DE042A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D68-33C6-8B46-9421-00EC916AE8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huanlan.zhihu.com/p/44107044" TargetMode="External"/><Relationship Id="rId2" Type="http://schemas.openxmlformats.org/officeDocument/2006/relationships/hyperlink" Target="https://blog.csdn.net/hacker_long/article/details/104604146/" TargetMode="Externa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jianshu.com/p/aa2eff7ec5c1" TargetMode="External"/><Relationship Id="rId4" Type="http://schemas.openxmlformats.org/officeDocument/2006/relationships/hyperlink" Target="https://www.jianshu.com/p/160c4800b9b5" TargetMode="External"/><Relationship Id="rId3" Type="http://schemas.openxmlformats.org/officeDocument/2006/relationships/hyperlink" Target="https://www.zhihu.com/question/41979241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2654"/>
            <a:ext cx="9392356" cy="253464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/>
              <a:t>Review: Paper Reading</a:t>
            </a:r>
            <a:br>
              <a:rPr kumimoji="1" lang="en-US" altLang="zh-CN" dirty="0"/>
            </a:br>
            <a:r>
              <a:rPr kumimoji="1" lang="en-US" altLang="zh-CN" sz="4400" dirty="0"/>
              <a:t>BERT: Pre-training of Deep Bidirectional Transformers for Language Understanding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02000"/>
            <a:ext cx="9144000" cy="1655762"/>
          </a:xfrm>
        </p:spPr>
        <p:txBody>
          <a:bodyPr/>
          <a:lstStyle/>
          <a:p>
            <a:pPr algn="l"/>
            <a:r>
              <a:rPr kumimoji="1" lang="zh-CN" altLang="en-US" dirty="0"/>
              <a:t>范老师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2020/06/07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014" y="3555183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BERT-</a:t>
            </a:r>
            <a:br>
              <a:rPr kumimoji="1" lang="en-US" altLang="zh-CN" dirty="0"/>
            </a:br>
            <a:r>
              <a:rPr kumimoji="1" lang="en-US" altLang="zh-CN" dirty="0"/>
              <a:t>Fine-tuning </a:t>
            </a:r>
            <a:br>
              <a:rPr kumimoji="1" lang="en-US" altLang="zh-CN" dirty="0"/>
            </a:br>
            <a:r>
              <a:rPr kumimoji="1" lang="en-US" altLang="zh-CN" dirty="0"/>
              <a:t>BERT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3574" y="0"/>
            <a:ext cx="6131939" cy="6386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Experiments - GLUE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8" y="1743447"/>
            <a:ext cx="10132404" cy="36566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 – </a:t>
            </a:r>
            <a:r>
              <a:rPr kumimoji="1" lang="en-US" altLang="zh-CN" dirty="0" err="1"/>
              <a:t>SQuAD</a:t>
            </a:r>
            <a:r>
              <a:rPr kumimoji="1" lang="en-US" altLang="zh-CN" dirty="0"/>
              <a:t> and SWAG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" y="1639433"/>
            <a:ext cx="3933233" cy="39656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17" y="2021932"/>
            <a:ext cx="4072820" cy="32006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837" y="2174597"/>
            <a:ext cx="4097503" cy="28953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73022" cy="1325563"/>
          </a:xfrm>
        </p:spPr>
        <p:txBody>
          <a:bodyPr/>
          <a:lstStyle/>
          <a:p>
            <a:r>
              <a:rPr kumimoji="1" lang="en-US" altLang="zh-CN" dirty="0"/>
              <a:t>Ablation Studies – Effect of Pre-training Tasks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9" y="1486571"/>
            <a:ext cx="5568593" cy="43897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83052" y="954295"/>
            <a:ext cx="53946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For </a:t>
            </a:r>
            <a:r>
              <a:rPr lang="en-US" altLang="zh-CN" dirty="0" err="1"/>
              <a:t>SQuAD</a:t>
            </a:r>
            <a:r>
              <a:rPr lang="en-US" altLang="zh-CN" dirty="0"/>
              <a:t> it is intuitively clear that a LTR model will perform poorly at token predictions, since the token-level hidden states have no </a:t>
            </a:r>
            <a:r>
              <a:rPr lang="en-US" altLang="zh-CN" dirty="0" err="1"/>
              <a:t>rightside</a:t>
            </a:r>
            <a:r>
              <a:rPr lang="en-US" altLang="zh-CN" dirty="0"/>
              <a:t> context. In order to make a good faith attempt at strengthening the LTR system, we added a randomly initialized </a:t>
            </a:r>
            <a:r>
              <a:rPr lang="en-US" altLang="zh-CN" dirty="0" err="1"/>
              <a:t>BiLSTM</a:t>
            </a:r>
            <a:r>
              <a:rPr lang="en-US" altLang="zh-CN" dirty="0"/>
              <a:t> on top. This does significantly improve results on </a:t>
            </a:r>
            <a:r>
              <a:rPr lang="en-US" altLang="zh-CN" dirty="0" err="1"/>
              <a:t>SQuAD</a:t>
            </a:r>
            <a:r>
              <a:rPr lang="en-US" altLang="zh-CN" dirty="0"/>
              <a:t>, but the results are still far worse than those of the pretrained bidirectional models. The </a:t>
            </a:r>
            <a:r>
              <a:rPr lang="en-US" altLang="zh-CN" dirty="0" err="1"/>
              <a:t>BiLSTM</a:t>
            </a:r>
            <a:r>
              <a:rPr lang="en-US" altLang="zh-CN" dirty="0"/>
              <a:t> hurts performance on the GLUE tasks.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We recognize that it would also be possible to train separate LTR and RTL models and represent each token as the concatenation of the two models, as </a:t>
            </a:r>
            <a:r>
              <a:rPr lang="en-US" altLang="zh-CN" dirty="0" err="1"/>
              <a:t>ELMo</a:t>
            </a:r>
            <a:r>
              <a:rPr lang="en-US" altLang="zh-CN" dirty="0"/>
              <a:t> does. However: (a) this is twice as expensive as a single bidirectional model; (b) this is non-intuitive for tasks like QA, since the RTL model would not be able to condition the answer on the question; (c) it is strictly less powerful than a deep bidirectional model, since it can use both left and right context at every layer.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Ablation Studies – Effect of Model Size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926"/>
            <a:ext cx="4792038" cy="34976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1863614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</a:t>
            </a:r>
            <a:r>
              <a:rPr lang="zh-CN" altLang="en-US" sz="2400" dirty="0"/>
              <a:t>e hypothesize that when the model is </a:t>
            </a:r>
            <a:r>
              <a:rPr lang="en-US" altLang="zh-CN" sz="2400" dirty="0"/>
              <a:t>fi</a:t>
            </a:r>
            <a:r>
              <a:rPr lang="zh-CN" altLang="en-US" sz="2400" dirty="0"/>
              <a:t>ne-tuned directly on the downstream tasks and uses only a very small number of randomly initialized additional parameters, the task</a:t>
            </a:r>
            <a:r>
              <a:rPr lang="en-US" altLang="zh-CN" sz="2400" dirty="0"/>
              <a:t>-</a:t>
            </a:r>
            <a:r>
              <a:rPr lang="zh-CN" altLang="en-US" sz="2400" dirty="0"/>
              <a:t>speci</a:t>
            </a:r>
            <a:r>
              <a:rPr lang="en-US" altLang="zh-CN" sz="2400" dirty="0"/>
              <a:t>fi</a:t>
            </a:r>
            <a:r>
              <a:rPr lang="zh-CN" altLang="en-US" sz="2400" dirty="0"/>
              <a:t>c models can bene</a:t>
            </a:r>
            <a:r>
              <a:rPr lang="en-US" altLang="zh-CN" sz="2400" dirty="0"/>
              <a:t>fi</a:t>
            </a:r>
            <a:r>
              <a:rPr lang="zh-CN" altLang="en-US" sz="2400" dirty="0"/>
              <a:t>t from the larger, more expressive pre-trained representations even when downstream task data is very small.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Ablation Studies – Feature-based Approach with BERT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54556" y="2189403"/>
            <a:ext cx="57681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BERT</a:t>
            </a:r>
            <a:r>
              <a:rPr lang="en-US" altLang="zh-CN" sz="2000" baseline="-25000" dirty="0"/>
              <a:t>LARGE </a:t>
            </a:r>
            <a:r>
              <a:rPr lang="en-US" altLang="zh-CN" sz="2000" dirty="0"/>
              <a:t>performs competitively with state-of-the-art methods.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Feature-based approach</a:t>
            </a:r>
            <a:r>
              <a:rPr lang="zh-CN" altLang="en-US" sz="2000" dirty="0"/>
              <a:t>：把</a:t>
            </a:r>
            <a:r>
              <a:rPr lang="en-US" altLang="zh-CN" sz="2000" dirty="0"/>
              <a:t>BERT</a:t>
            </a:r>
            <a:r>
              <a:rPr lang="zh-CN" altLang="en-US" sz="2000" dirty="0"/>
              <a:t>多个隐层的激活函数结果提取出来作为特征，后面接一个</a:t>
            </a:r>
            <a:r>
              <a:rPr lang="en-US" altLang="zh-CN" sz="2000" dirty="0" err="1"/>
              <a:t>BiLSTM</a:t>
            </a:r>
            <a:r>
              <a:rPr lang="zh-CN" altLang="en-US" sz="2000" dirty="0"/>
              <a:t>网络。</a:t>
            </a:r>
            <a:r>
              <a:rPr lang="en-US" altLang="zh-CN" sz="2000" dirty="0"/>
              <a:t>The best performing method concatenates the token representations from the top four hidden layers of the pre-trained Transformer, which is only 0.3 F1 behind fine-tuning the entire model.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This demonstrates that BERT is effective for both finetuning and feature-based approaches.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5" y="1423610"/>
            <a:ext cx="4884506" cy="48845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44011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9"/>
            <a:ext cx="10515600" cy="455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BERT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Bidirectional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Unsupervised pre-training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Transfer learning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Allowing the same pre-trained model to successfully tackle a broad set of NLP tasks.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1421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44011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Question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1999"/>
            <a:ext cx="10515600" cy="492442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SQuAD1.1</a:t>
            </a:r>
            <a:r>
              <a:rPr lang="zh-CN" altLang="en-US" sz="2400" dirty="0"/>
              <a:t>的损失函数如何定义？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答：</a:t>
            </a:r>
            <a:r>
              <a:rPr lang="en-US" altLang="zh-CN" sz="2400" dirty="0">
                <a:hlinkClick r:id="rId2"/>
              </a:rPr>
              <a:t>https://blog.csdn.net/hacker_long/article/details/104604146/</a:t>
            </a:r>
            <a:r>
              <a:rPr lang="zh-CN" altLang="en-US" sz="2400" dirty="0"/>
              <a:t>，其中文中的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是引入的需要</a:t>
            </a:r>
            <a:r>
              <a:rPr lang="zh-CN" altLang="en-US" sz="2400"/>
              <a:t>训练的代表起始点和终止点的权重</a:t>
            </a:r>
            <a:r>
              <a:rPr lang="en-US" altLang="zh-CN" sz="2400" dirty="0"/>
              <a:t>vector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  Positional embedding</a:t>
            </a:r>
            <a:r>
              <a:rPr lang="zh-CN" altLang="en-US" sz="2400" dirty="0"/>
              <a:t>在</a:t>
            </a:r>
            <a:r>
              <a:rPr lang="en-US" altLang="zh-CN" sz="2400" dirty="0"/>
              <a:t>fine-tuning</a:t>
            </a:r>
            <a:r>
              <a:rPr lang="zh-CN" altLang="en-US" sz="2400" dirty="0"/>
              <a:t>的时候如何做？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答：</a:t>
            </a:r>
            <a:r>
              <a:rPr lang="en-US" altLang="zh-CN" sz="2400" dirty="0"/>
              <a:t>positional embedding</a:t>
            </a:r>
            <a:r>
              <a:rPr lang="zh-CN" altLang="en-US" sz="2400" dirty="0"/>
              <a:t>不再使用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的三角函数表示，而是交给网络自己学习得到；</a:t>
            </a:r>
            <a:r>
              <a:rPr lang="en-US" altLang="zh-CN" sz="2400" dirty="0"/>
              <a:t>segment embeddings</a:t>
            </a:r>
            <a:r>
              <a:rPr lang="zh-CN" altLang="en-US" sz="2400" dirty="0"/>
              <a:t>和</a:t>
            </a:r>
            <a:r>
              <a:rPr lang="en-US" altLang="zh-CN" sz="2400" dirty="0"/>
              <a:t>token embeddings</a:t>
            </a:r>
            <a:r>
              <a:rPr lang="zh-CN" altLang="en-US" sz="2400" dirty="0"/>
              <a:t>同样是学习得到。</a:t>
            </a:r>
            <a:endParaRPr lang="en-US" altLang="zh-CN" sz="2400" dirty="0"/>
          </a:p>
          <a:p>
            <a:pPr marL="514350" indent="-514350">
              <a:buAutoNum type="arabicPeriod" startAt="3"/>
            </a:pPr>
            <a:r>
              <a:rPr lang="en-US" altLang="zh-CN" sz="2400" dirty="0"/>
              <a:t>What is PPL?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答：</a:t>
            </a:r>
            <a:r>
              <a:rPr lang="en-US" altLang="zh-CN" sz="2400" dirty="0">
                <a:hlinkClick r:id="rId3"/>
              </a:rPr>
              <a:t>https://zhuanlan.zhihu.com/p/44107044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  BERT</a:t>
            </a:r>
            <a:r>
              <a:rPr lang="zh-CN" altLang="en-US" sz="2400" dirty="0"/>
              <a:t>能不能做机器翻译？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答：</a:t>
            </a:r>
            <a:r>
              <a:rPr lang="zh-CN" altLang="en-US" sz="2400" b="1" dirty="0"/>
              <a:t>不可以。可以做转述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2586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/>
              <a:t>[1] The code and pre-trained models are available at </a:t>
            </a:r>
            <a:r>
              <a:rPr kumimoji="1" lang="en-US" altLang="zh-CN" sz="2000" dirty="0">
                <a:hlinkClick r:id="rId2"/>
              </a:rPr>
              <a:t>https://github.com/google-research/bert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[2] </a:t>
            </a:r>
            <a:r>
              <a:rPr lang="zh-CN" altLang="en-US" sz="2000" dirty="0"/>
              <a:t>什么是迁移学习 </a:t>
            </a:r>
            <a:r>
              <a:rPr lang="en-US" altLang="zh-CN" sz="2000" dirty="0"/>
              <a:t>(Transfer Learning)</a:t>
            </a:r>
            <a:r>
              <a:rPr lang="zh-CN" altLang="en-US" sz="2000" dirty="0"/>
              <a:t>？这个领域历史发展前景如何？</a:t>
            </a:r>
            <a:r>
              <a:rPr lang="en-US" altLang="zh-CN" sz="2000" dirty="0">
                <a:hlinkClick r:id="rId3"/>
              </a:rPr>
              <a:t>https://www.zhihu.com/question/41979241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[3] BERT</a:t>
            </a:r>
            <a:r>
              <a:rPr lang="zh-CN" altLang="en-US" sz="2000" dirty="0"/>
              <a:t>模型学习与分析 </a:t>
            </a:r>
            <a:r>
              <a:rPr lang="en-US" altLang="zh-CN" sz="2000" dirty="0">
                <a:hlinkClick r:id="rId4"/>
              </a:rPr>
              <a:t>https://www.jianshu.com/p/160c4800b9b5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[4] BERT fine-tune </a:t>
            </a:r>
            <a:r>
              <a:rPr lang="zh-CN" altLang="en-US" sz="2000" dirty="0"/>
              <a:t>终极实践教程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5"/>
              </a:rPr>
              <a:t>https://www.jianshu.com/p/aa2eff7ec5c1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69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dirty="0"/>
              <a:t>Thanks!</a:t>
            </a:r>
            <a:endParaRPr kumimoji="1" lang="zh-CN" altLang="en-US" sz="7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2492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6449"/>
            <a:ext cx="10515600" cy="4100513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endParaRPr kumimoji="1" lang="en-US" altLang="zh-CN" dirty="0"/>
          </a:p>
          <a:p>
            <a:r>
              <a:rPr kumimoji="1" lang="en-US" altLang="zh-CN" dirty="0"/>
              <a:t>Related Work</a:t>
            </a:r>
            <a:endParaRPr kumimoji="1" lang="en-US" altLang="zh-CN" dirty="0"/>
          </a:p>
          <a:p>
            <a:r>
              <a:rPr kumimoji="1" lang="en-US" altLang="zh-CN" dirty="0"/>
              <a:t>BERT</a:t>
            </a:r>
            <a:endParaRPr kumimoji="1" lang="en-US" altLang="zh-CN" dirty="0"/>
          </a:p>
          <a:p>
            <a:r>
              <a:rPr kumimoji="1" lang="en-US" altLang="zh-CN" dirty="0"/>
              <a:t>Experiments</a:t>
            </a:r>
            <a:endParaRPr kumimoji="1" lang="en-US" altLang="zh-CN" dirty="0"/>
          </a:p>
          <a:p>
            <a:r>
              <a:rPr kumimoji="1" lang="en-US" altLang="zh-CN" dirty="0"/>
              <a:t>Ablation Studies</a:t>
            </a:r>
            <a:endParaRPr kumimoji="1" lang="en-US" altLang="zh-CN" dirty="0"/>
          </a:p>
          <a:p>
            <a:r>
              <a:rPr kumimoji="1" lang="en-US" altLang="zh-CN" dirty="0"/>
              <a:t>Conclusion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8075"/>
            <a:ext cx="3933233" cy="2802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8075"/>
            <a:ext cx="3933233" cy="28025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6888"/>
            <a:ext cx="10298987" cy="406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BERT</a:t>
            </a:r>
            <a:r>
              <a:rPr lang="zh-CN" altLang="en-US" sz="3200" dirty="0"/>
              <a:t>：</a:t>
            </a:r>
            <a:r>
              <a:rPr lang="en-US" altLang="zh-CN" sz="3200" dirty="0"/>
              <a:t>Bidirectional Encoder Representations from Transformers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Bidirectional pre-training for language representations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Pre-trained representations reduce the need for many heavily-engineered task-specific architectures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Fine-tuning without doing much work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BERT advances the state of the art for 11 NLP tasks.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 Work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9174" y="1572080"/>
            <a:ext cx="10153651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2.1 Unsupervised Feature-based Approaches (</a:t>
            </a:r>
            <a:r>
              <a:rPr lang="en-US" altLang="zh-CN" sz="2200" b="1" dirty="0">
                <a:solidFill>
                  <a:srgbClr val="C00000"/>
                </a:solidFill>
              </a:rPr>
              <a:t>not bidirectional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Left-to-right language modeling objectives have been used, as well as objectives to discriminate correct from incorrect words in left and right context.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Extract context-sensitive features from a left-to-right and a right-to-left language model.</a:t>
            </a:r>
            <a:r>
              <a:rPr lang="zh-CN" altLang="en-US" sz="2200" b="1" dirty="0"/>
              <a:t>（但不同时，左右，只是拼接</a:t>
            </a:r>
            <a:r>
              <a:rPr lang="zh-CN" altLang="en-US" sz="2200" b="1" dirty="0"/>
              <a:t>：</a:t>
            </a:r>
            <a:r>
              <a:rPr lang="en-US" altLang="zh-CN" sz="2200" b="1" dirty="0"/>
              <a:t>EMLo</a:t>
            </a:r>
            <a:r>
              <a:rPr lang="zh-CN" altLang="en-US" sz="2200" b="1" dirty="0"/>
              <a:t>）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200" dirty="0"/>
          </a:p>
          <a:p>
            <a:r>
              <a:rPr lang="en-US" altLang="zh-CN" sz="2200" dirty="0"/>
              <a:t>2.2 Unsupervised </a:t>
            </a:r>
            <a:r>
              <a:rPr lang="en-US" altLang="zh-CN" sz="2200" b="1" dirty="0">
                <a:solidFill>
                  <a:srgbClr val="FF0000"/>
                </a:solidFill>
              </a:rPr>
              <a:t>Fine-tuning</a:t>
            </a:r>
            <a:r>
              <a:rPr lang="en-US" altLang="zh-CN" sz="2200" dirty="0"/>
              <a:t> Approaches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/>
              <a:t>Sentence or document encoders which produce contextual token representations have been pre-trained from unlabeled text and fine-tuned for a supervised downstream task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200" dirty="0"/>
          </a:p>
          <a:p>
            <a:r>
              <a:rPr lang="en-US" altLang="zh-CN" sz="2200" dirty="0"/>
              <a:t>2.3 </a:t>
            </a:r>
            <a:r>
              <a:rPr lang="en-US" altLang="zh-CN" sz="2200" b="1" dirty="0"/>
              <a:t>Transfer Learning from Supervised Data</a:t>
            </a:r>
            <a:endParaRPr lang="en-US" altLang="zh-CN" sz="2200" dirty="0"/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 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8" y="1705470"/>
            <a:ext cx="10866212" cy="4250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183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BERT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80" y="1242054"/>
            <a:ext cx="9225040" cy="5176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4183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BERT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5996"/>
            <a:ext cx="3933233" cy="2802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97" y="2303460"/>
            <a:ext cx="10224205" cy="32550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BERT-</a:t>
            </a:r>
            <a:r>
              <a:rPr kumimoji="1" lang="en-US" altLang="zh-CN" b="1" dirty="0"/>
              <a:t>Pre-training </a:t>
            </a:r>
            <a:r>
              <a:rPr kumimoji="1" lang="en-US" altLang="zh-CN" dirty="0"/>
              <a:t>BERT  </a:t>
            </a:r>
            <a:r>
              <a:rPr kumimoji="1" lang="zh-CN" altLang="en-US" dirty="0"/>
              <a:t>一起训练的，</a:t>
            </a:r>
            <a:r>
              <a:rPr kumimoji="1" lang="zh-CN" altLang="en-US" sz="1600" dirty="0"/>
              <a:t>不仅可以做</a:t>
            </a:r>
            <a:r>
              <a:rPr kumimoji="1" lang="en-US" altLang="zh-CN" sz="1600" dirty="0"/>
              <a:t>token</a:t>
            </a:r>
            <a:r>
              <a:rPr kumimoji="1" lang="zh-CN" altLang="en-US" sz="1600" dirty="0"/>
              <a:t>级别还可以做</a:t>
            </a:r>
            <a:r>
              <a:rPr kumimoji="1" lang="en-US" altLang="zh-CN" sz="1600" dirty="0"/>
              <a:t>sentence</a:t>
            </a:r>
            <a:r>
              <a:rPr kumimoji="1" lang="zh-CN" altLang="en-US" sz="1600" dirty="0"/>
              <a:t>级别</a:t>
            </a:r>
            <a:endParaRPr kumimoji="1"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486571"/>
            <a:ext cx="100729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 #1: </a:t>
            </a:r>
            <a:r>
              <a:rPr lang="en-US" altLang="zh-CN" sz="2800" b="1" dirty="0"/>
              <a:t>Masked LM  </a:t>
            </a:r>
            <a:r>
              <a:rPr lang="zh-CN" altLang="en-US" sz="2800" b="1" dirty="0"/>
              <a:t>词级别  强迫模型左右看，猜，就会计算</a:t>
            </a:r>
            <a:r>
              <a:rPr lang="en-US" altLang="zh-CN" sz="2800" b="1" dirty="0"/>
              <a:t>self-attention</a:t>
            </a:r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Mask language model: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predict masked words (15% tokens) + an output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over the vocabulary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Data generation: the training data generator chooses 15% of the token positions at random for prediction. If the </a:t>
            </a:r>
            <a:r>
              <a:rPr lang="en-US" altLang="zh-CN" sz="2000" dirty="0" err="1"/>
              <a:t>i-th</a:t>
            </a:r>
            <a:r>
              <a:rPr lang="en-US" altLang="zh-CN" sz="2000" dirty="0"/>
              <a:t> token is chosen, we replace the </a:t>
            </a:r>
            <a:r>
              <a:rPr lang="en-US" altLang="zh-CN" sz="2000" dirty="0" err="1"/>
              <a:t>i-th</a:t>
            </a:r>
            <a:r>
              <a:rPr lang="en-US" altLang="zh-CN" sz="2000" dirty="0"/>
              <a:t> token with (1) the [MASK] token 80% of the time (2) a random token 10% of the time (3) the unchanged </a:t>
            </a:r>
            <a:r>
              <a:rPr lang="en-US" altLang="zh-CN" sz="2000" dirty="0" err="1"/>
              <a:t>i-th</a:t>
            </a:r>
            <a:r>
              <a:rPr lang="en-US" altLang="zh-CN" sz="2000" dirty="0"/>
              <a:t> token 10% of the time. Then, </a:t>
            </a:r>
            <a:r>
              <a:rPr lang="en-US" altLang="zh-CN" sz="2000" dirty="0" err="1"/>
              <a:t>Ti</a:t>
            </a:r>
            <a:r>
              <a:rPr lang="en-US" altLang="zh-CN" sz="2000" dirty="0"/>
              <a:t> will be used to predict the original token with cross entropy loss. We compare variations of this procedure in Appendix C.2.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r>
              <a:rPr lang="en-US" altLang="zh-CN" sz="2800" dirty="0"/>
              <a:t>Task #2: </a:t>
            </a:r>
            <a:r>
              <a:rPr lang="en-US" altLang="zh-CN" sz="2800" b="1" dirty="0"/>
              <a:t>Next Sentence Prediction (NSP)   </a:t>
            </a:r>
            <a:r>
              <a:rPr lang="zh-CN" altLang="en-US" sz="2800" b="1" dirty="0"/>
              <a:t>句子级</a:t>
            </a:r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Data generation: when choosing the sentences A and B for each pretraining example, 50% of the time B is the actual next sentence that follows A (labeled as </a:t>
            </a:r>
            <a:r>
              <a:rPr lang="en-US" altLang="zh-CN" sz="2000" dirty="0" err="1"/>
              <a:t>IsNext</a:t>
            </a:r>
            <a:r>
              <a:rPr lang="en-US" altLang="zh-CN" sz="2000" dirty="0"/>
              <a:t>), and 50% of the time it is a random sentence from the corpus (labeled as </a:t>
            </a:r>
            <a:r>
              <a:rPr lang="en-US" altLang="zh-CN" sz="2000" dirty="0" err="1"/>
              <a:t>NotNext</a:t>
            </a:r>
            <a:r>
              <a:rPr lang="en-US" altLang="zh-CN" sz="2000" dirty="0"/>
              <a:t>).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00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BERT-</a:t>
            </a:r>
            <a:r>
              <a:rPr kumimoji="1" lang="en-US" altLang="zh-CN" b="1" dirty="0"/>
              <a:t>Fine-tuning BERT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42" y="357177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374046"/>
            <a:ext cx="10515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 Plug in the task specific inputs and outputs into BERT </a:t>
            </a:r>
            <a:r>
              <a:rPr lang="en-US" altLang="zh-CN" sz="2800" b="1" dirty="0"/>
              <a:t>and</a:t>
            </a:r>
            <a:r>
              <a:rPr lang="en-US" altLang="zh-CN" sz="2800" dirty="0"/>
              <a:t> finetune all the parameters end-to-end.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 INPUT: </a:t>
            </a:r>
            <a:endParaRPr lang="en-US" altLang="zh-CN" sz="2800" dirty="0"/>
          </a:p>
          <a:p>
            <a:r>
              <a:rPr lang="en-US" altLang="zh-CN" sz="2400" dirty="0"/>
              <a:t>    Sentence A and sentence B from pre-training are analogous to (1) sentence pairs in paraphrasing, (2) hypothesis-premise pairs in entailment, (3) question-passage pairs in question answering, and (4) a degenerate text-∅ pair in text classification or sequence tagging. 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 OUTPUT: </a:t>
            </a:r>
            <a:endParaRPr lang="en-US" altLang="zh-CN" sz="2800" dirty="0"/>
          </a:p>
          <a:p>
            <a:r>
              <a:rPr lang="en-US" altLang="zh-CN" sz="2400" dirty="0"/>
              <a:t>    The token representations are fed into an output layer for token level tasks, such as sequence tagging or question answering, and the [CLS] representation is fed into an output layer for classification, such as entailment or sentiment analysis. 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5372</Words>
  <Application>WPS 演示</Application>
  <PresentationFormat>宽屏</PresentationFormat>
  <Paragraphs>109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苹方 中等</vt:lpstr>
      <vt:lpstr>Segoe Print</vt:lpstr>
      <vt:lpstr>等线</vt:lpstr>
      <vt:lpstr>等线 Light</vt:lpstr>
      <vt:lpstr>微软雅黑</vt:lpstr>
      <vt:lpstr>Arial Unicode MS</vt:lpstr>
      <vt:lpstr>Office 主题​​</vt:lpstr>
      <vt:lpstr>Review: Paper Reading BERT: Pre-training of Deep Bidirectional Transformers for Language Understanding</vt:lpstr>
      <vt:lpstr>Content</vt:lpstr>
      <vt:lpstr>Introduction</vt:lpstr>
      <vt:lpstr>Related Work</vt:lpstr>
      <vt:lpstr>Related Work</vt:lpstr>
      <vt:lpstr>BERT</vt:lpstr>
      <vt:lpstr>BERT</vt:lpstr>
      <vt:lpstr>BERT-Pre-training BERT</vt:lpstr>
      <vt:lpstr>BERT-Fine-tuning BERT</vt:lpstr>
      <vt:lpstr>BERT- Fine-tuning  BERT</vt:lpstr>
      <vt:lpstr>Experiments - GLUE</vt:lpstr>
      <vt:lpstr>Experiments – SQuAD and SWAG</vt:lpstr>
      <vt:lpstr>Ablation Studies – Effect of Pre-training Tasks</vt:lpstr>
      <vt:lpstr>Ablation Studies – Effect of Model Size</vt:lpstr>
      <vt:lpstr>Ablation Studies – Feature-based Approach with BERT</vt:lpstr>
      <vt:lpstr>Conclusion</vt:lpstr>
      <vt:lpstr>Question</vt:lpstr>
      <vt:lpstr>Reference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5 GloVe: </dc:title>
  <dc:creator>Microsoft Office User</dc:creator>
  <cp:lastModifiedBy>TOWER</cp:lastModifiedBy>
  <cp:revision>807</cp:revision>
  <dcterms:created xsi:type="dcterms:W3CDTF">2020-05-09T05:57:00Z</dcterms:created>
  <dcterms:modified xsi:type="dcterms:W3CDTF">2021-01-09T07:18:34Z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