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84" r:id="rId5"/>
    <p:sldId id="322" r:id="rId6"/>
    <p:sldId id="261" r:id="rId7"/>
    <p:sldId id="323" r:id="rId8"/>
    <p:sldId id="324" r:id="rId9"/>
    <p:sldId id="326" r:id="rId10"/>
    <p:sldId id="308" r:id="rId11"/>
    <p:sldId id="327" r:id="rId12"/>
    <p:sldId id="328" r:id="rId13"/>
    <p:sldId id="312" r:id="rId14"/>
    <p:sldId id="315" r:id="rId15"/>
    <p:sldId id="275" r:id="rId16"/>
    <p:sldId id="320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802" autoAdjust="0"/>
  </p:normalViewPr>
  <p:slideViewPr>
    <p:cSldViewPr snapToGrid="0" snapToObjects="1">
      <p:cViewPr varScale="1">
        <p:scale>
          <a:sx n="67" d="100"/>
          <a:sy n="67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5458-390B-4A5D-8F88-48BB10F985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8" name="文本框 8"/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rPr dirty="0" err="1"/>
              <a:t>贪心科技</a:t>
            </a:r>
            <a:r>
              <a:rPr dirty="0"/>
              <a:t> | </a:t>
            </a:r>
            <a:r>
              <a:rPr sz="1100" dirty="0" err="1"/>
              <a:t>让每个人享受个性化教育服务</a:t>
            </a:r>
            <a:endParaRPr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8" name="文本框 8"/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rPr dirty="0" err="1"/>
              <a:t>贪心科技</a:t>
            </a:r>
            <a:r>
              <a:rPr dirty="0"/>
              <a:t> | </a:t>
            </a:r>
            <a:r>
              <a:rPr sz="1100" dirty="0" err="1"/>
              <a:t>让每个人享受个性化教育服务</a:t>
            </a:r>
            <a:endParaRPr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zhuanlan.zhihu.com/p/63958966" TargetMode="Externa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2654"/>
            <a:ext cx="9392356" cy="253464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Review: Paper Reading</a:t>
            </a:r>
            <a:br>
              <a:rPr kumimoji="1" lang="en-US" altLang="zh-CN" dirty="0"/>
            </a:br>
            <a:r>
              <a:rPr kumimoji="1" lang="en-US" altLang="zh-CN" sz="4400" dirty="0"/>
              <a:t>K-BERT: Enabling Language Representation With Knowledge Graph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2000"/>
            <a:ext cx="9144000" cy="1655762"/>
          </a:xfrm>
        </p:spPr>
        <p:txBody>
          <a:bodyPr/>
          <a:lstStyle/>
          <a:p>
            <a:pPr algn="l"/>
            <a:r>
              <a:rPr kumimoji="1" lang="zh-CN" altLang="en-US" dirty="0"/>
              <a:t>范老师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2020/07/12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014" y="3555183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58612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– Open-domain Tasks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6" y="1028700"/>
            <a:ext cx="10441448" cy="34673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8200" y="4623859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(1)</a:t>
            </a:r>
            <a:r>
              <a:rPr lang="en-US" altLang="zh-CN" sz="2000" dirty="0"/>
              <a:t>	</a:t>
            </a:r>
            <a:r>
              <a:rPr lang="zh-CN" altLang="en-US" sz="2000" dirty="0"/>
              <a:t>The KG has no signi</a:t>
            </a:r>
            <a:r>
              <a:rPr lang="en-US" altLang="zh-CN" sz="2000" dirty="0"/>
              <a:t>fi</a:t>
            </a:r>
            <a:r>
              <a:rPr lang="zh-CN" altLang="en-US" sz="2000" dirty="0"/>
              <a:t>cant effect on the tasks of sentiment analysis (i.e., Book review, Chnsenticorp, Shopping and Weibo) because the sentiment of a sentence can be judged based on emotional words without any knowledge;</a:t>
            </a:r>
            <a:endParaRPr lang="en-US" altLang="zh-CN" sz="2000" dirty="0"/>
          </a:p>
          <a:p>
            <a:r>
              <a:rPr lang="zh-CN" altLang="en-US" sz="2000" dirty="0"/>
              <a:t>(2)</a:t>
            </a:r>
            <a:r>
              <a:rPr lang="en-US" altLang="zh-CN" sz="2000" dirty="0"/>
              <a:t>	</a:t>
            </a:r>
            <a:r>
              <a:rPr lang="zh-CN" altLang="en-US" sz="2000" dirty="0"/>
              <a:t>The language KG (HowNet) performs better than the encyclopedic KG in terms of semantic similarity tasks</a:t>
            </a:r>
            <a:r>
              <a:rPr lang="en-US" altLang="zh-CN" sz="2000" dirty="0"/>
              <a:t>(i.e., XNLI and LCQMC);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Open-domain Tasks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66450"/>
            <a:ext cx="5524500" cy="3640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62700" y="2847797"/>
            <a:ext cx="4991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(3)	For Q&amp;A and NER tasks (i.e., NLPCC-DBQA and MSRA-NER), the encyclopedic KG (CN-</a:t>
            </a:r>
            <a:r>
              <a:rPr lang="en-US" altLang="zh-CN" dirty="0" err="1"/>
              <a:t>DBpedia</a:t>
            </a:r>
            <a:r>
              <a:rPr lang="en-US" altLang="zh-CN" dirty="0"/>
              <a:t>) is more suitable than the language KG. Therefore, it is important to choose the right KG based on the type of task. 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-64397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02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Experiments – Specific-domain Tasks </a:t>
            </a:r>
            <a:endParaRPr lang="zh-CN" altLang="en-US" sz="3600"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56" y="1128799"/>
            <a:ext cx="9653887" cy="3749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4878257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Compared with BERT, K-BERT has a signi</a:t>
            </a:r>
            <a:r>
              <a:rPr lang="en-US" altLang="zh-CN" sz="2000" dirty="0"/>
              <a:t>fi</a:t>
            </a:r>
            <a:r>
              <a:rPr lang="zh-CN" altLang="en-US" sz="2000" dirty="0"/>
              <a:t>cant performance improvement in terms of domain tasks. As for F1, K-BERT with CN-DBpedia can improve the performance of all tasks by 1∼2%. 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Furthermore, it can be observed from the Medicine NER in Table 3 that the performance improvement using the Medical KG is very obvious.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808368" cy="1325563"/>
          </a:xfrm>
        </p:spPr>
        <p:txBody>
          <a:bodyPr/>
          <a:lstStyle/>
          <a:p>
            <a:r>
              <a:rPr kumimoji="1" lang="en-US" altLang="zh-CN" dirty="0"/>
              <a:t>Experiments – Ablation Studies </a:t>
            </a:r>
            <a:endParaRPr lang="zh-CN" altLang="en-US" sz="3600"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975759"/>
            <a:ext cx="4295775" cy="57302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42271" y="1313838"/>
            <a:ext cx="60115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z="2200" dirty="0"/>
              <a:t> In both tasks, without soft-position or visible matrix, the performance of K-BERT has declined; </a:t>
            </a:r>
            <a:endParaRPr lang="en-US" altLang="zh-CN" sz="2200" dirty="0"/>
          </a:p>
          <a:p>
            <a:pPr marL="342900" indent="-342900">
              <a:buAutoNum type="arabicParenBoth"/>
            </a:pPr>
            <a:r>
              <a:rPr lang="zh-CN" altLang="en-US" sz="2200" dirty="0"/>
              <a:t> In Law Q&amp;A (Figure5(a)), K-BERT without visible matrix is worse than BERT, which con</a:t>
            </a:r>
            <a:r>
              <a:rPr lang="en-US" altLang="zh-CN" sz="2200" dirty="0"/>
              <a:t>fi</a:t>
            </a:r>
            <a:r>
              <a:rPr lang="zh-CN" altLang="en-US" sz="2200" dirty="0"/>
              <a:t>rms the existence of KN, i.e., improperly adding knowledge can lead to performance degradation; </a:t>
            </a:r>
            <a:endParaRPr lang="en-US" altLang="zh-CN" sz="2200" dirty="0"/>
          </a:p>
          <a:p>
            <a:pPr marL="342900" indent="-342900">
              <a:buAutoNum type="arabicParenBoth"/>
            </a:pPr>
            <a:r>
              <a:rPr lang="zh-CN" altLang="en-US" sz="2200" dirty="0"/>
              <a:t> In Figure 5(a), K-BERT reaches its peak at epoch 2, while BERT is at epoch 4, which proves that K-BERT converges faster than BERT.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44011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3388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dirty="0"/>
              <a:t>In this paper, we propose K-BERT to enable language representation with knowledge graphs, achieving the capability of commonsense or domain knowledge. Specifically, K-BERT first injects knowledge from KG into a sentence, making it a knowledge-rich sentence tree. Next, soft-position and visible matrix are adapted to control the scope of knowledge, preventing it from deviating from its original meaning. 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dirty="0"/>
              <a:t>Besides, K-BERT is compatible with the model parameters of BERT, which means that users can directly adopt the available pre-trained BERT parameters (e.g., Google BERT, Baidu-ERNIE, etc.) on K-BERT without pre-training by themselves. 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CN" dirty="0"/>
              <a:t>These positive results point to future work in (1) improving K-Query to enable filtering of unimportant triples based on context; (2) extending this approach to other LR models such as </a:t>
            </a:r>
            <a:r>
              <a:rPr lang="en-US" altLang="zh-CN" dirty="0" err="1"/>
              <a:t>ELMo</a:t>
            </a:r>
            <a:r>
              <a:rPr lang="en-US" altLang="zh-CN" dirty="0"/>
              <a:t> (Peters et al. 2018), </a:t>
            </a:r>
            <a:r>
              <a:rPr lang="en-US" altLang="zh-CN" dirty="0" err="1"/>
              <a:t>XLNet</a:t>
            </a:r>
            <a:r>
              <a:rPr lang="en-US" altLang="zh-CN" dirty="0"/>
              <a:t> (Yang et al. 2019), </a:t>
            </a:r>
            <a:r>
              <a:rPr lang="en-US" altLang="zh-CN" dirty="0" err="1"/>
              <a:t>etc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[1] </a:t>
            </a:r>
            <a:r>
              <a:rPr lang="en-US" altLang="zh-CN" sz="2400" dirty="0" err="1">
                <a:latin typeface="+mn-ea"/>
              </a:rPr>
              <a:t>TranE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>
                <a:hlinkClick r:id="rId2"/>
              </a:rPr>
              <a:t>https://zhuanlan.zhihu.com/p/63958966</a:t>
            </a:r>
            <a:endParaRPr lang="en-US" altLang="zh-CN" sz="2400" dirty="0">
              <a:hlinkClick r:id="rId2"/>
            </a:endParaRPr>
          </a:p>
          <a:p>
            <a:pPr marL="0" indent="0">
              <a:buNone/>
            </a:pPr>
            <a:r>
              <a:rPr lang="en-US" altLang="zh-CN" sz="2400" dirty="0"/>
              <a:t>https://github.com/autoliuweijie/K-BERT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44011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69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dirty="0"/>
              <a:t>Thanks!</a:t>
            </a:r>
            <a:endParaRPr kumimoji="1" lang="zh-CN" altLang="en-US" sz="7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2492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721"/>
            <a:ext cx="10515600" cy="3633192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  Introduction</a:t>
            </a:r>
            <a:endParaRPr kumimoji="1" lang="en-US" altLang="zh-CN" sz="3600" dirty="0"/>
          </a:p>
          <a:p>
            <a:r>
              <a:rPr kumimoji="1" lang="en-US" altLang="zh-CN" sz="3600" dirty="0"/>
              <a:t>  Related Work  </a:t>
            </a:r>
            <a:endParaRPr kumimoji="1" lang="en-US" altLang="zh-CN" sz="3600" dirty="0"/>
          </a:p>
          <a:p>
            <a:r>
              <a:rPr kumimoji="1" lang="en-US" altLang="zh-CN" sz="3600" dirty="0"/>
              <a:t>  Methodology</a:t>
            </a:r>
            <a:endParaRPr kumimoji="1" lang="en-US" altLang="zh-CN" sz="3600" dirty="0"/>
          </a:p>
          <a:p>
            <a:r>
              <a:rPr kumimoji="1" lang="en-US" altLang="zh-CN" sz="3600" dirty="0"/>
              <a:t>  Experiments</a:t>
            </a:r>
            <a:endParaRPr kumimoji="1" lang="en-US" altLang="zh-CN" sz="3600" dirty="0"/>
          </a:p>
          <a:p>
            <a:r>
              <a:rPr kumimoji="1" lang="en-US" altLang="zh-CN" sz="3600" dirty="0"/>
              <a:t>  Conclusion</a:t>
            </a:r>
            <a:endParaRPr kumimoji="1"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8075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8075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409"/>
            <a:ext cx="10515600" cy="47142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大背景：</a:t>
            </a:r>
            <a:r>
              <a:rPr lang="en-US" altLang="zh-CN" sz="2400" dirty="0"/>
              <a:t>Due to the domain-discrepancy between pre-training and fine-tuning, these models do not perform well on </a:t>
            </a:r>
            <a:r>
              <a:rPr lang="en-US" altLang="zh-CN" sz="2400" b="1" dirty="0">
                <a:solidFill>
                  <a:srgbClr val="C00000"/>
                </a:solidFill>
              </a:rPr>
              <a:t>knowledge-driven</a:t>
            </a:r>
            <a:r>
              <a:rPr lang="en-US" altLang="zh-CN" sz="2400" dirty="0"/>
              <a:t> tasks. </a:t>
            </a:r>
            <a:r>
              <a:rPr lang="zh-CN" altLang="en-US" sz="2400" dirty="0"/>
              <a:t>即， </a:t>
            </a:r>
            <a:r>
              <a:rPr lang="en-US" altLang="zh-CN" sz="2400" dirty="0"/>
              <a:t>BERT</a:t>
            </a:r>
            <a:r>
              <a:rPr lang="zh-CN" altLang="en-US" sz="2400" dirty="0"/>
              <a:t>这种预训练模型对于领域相关的推理比较。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方案：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• 	This paper proposes a knowledge-enabled LR model, namely K-BERT, which is compatible with BERT and can incorporate domain knowledge without HES and KN issues;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• 	With the delicate injection of KG, K-BERT significantly outperforms BERT not only on domain-specific tasks, but also plenty of those in the open-domain;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• 	The codes of K-BERT and our self-developed knowledge graphs are publicly available at https://github.com/autoliuweijie/K-BERT.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8075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711"/>
            <a:ext cx="10515600" cy="484016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dirty="0"/>
              <a:t>How pre-training process is evolved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How pre-trained LR models are combined with KG, but result in low efficiency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How KG is combined with word vectors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major weakness of these methods is that they are still based on the idea of “word2vec + </a:t>
            </a:r>
            <a:r>
              <a:rPr lang="en-US" altLang="zh-CN" sz="2400" dirty="0" err="1"/>
              <a:t>transE</a:t>
            </a:r>
            <a:r>
              <a:rPr lang="en-US" altLang="zh-CN" sz="2400" dirty="0"/>
              <a:t>” (</a:t>
            </a:r>
            <a:r>
              <a:rPr lang="en-US" altLang="zh-CN" sz="2400" dirty="0" err="1"/>
              <a:t>Bordes</a:t>
            </a:r>
            <a:r>
              <a:rPr lang="en-US" altLang="zh-CN" sz="2400" dirty="0"/>
              <a:t> et al. 2013), rather than the pre-trained LR model.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Although they use the method of joint representation to make the vector space of entities and words closer, there are still HES problems.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What’s more, for KGs with millions of entities, this idea makes the entity table very large, making it unusable because it exceeds the GPU’s memory size.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258" y="-256746"/>
            <a:ext cx="10471484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Methodology – Model Architecture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09321"/>
            <a:ext cx="3933233" cy="2802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77" y="745095"/>
            <a:ext cx="4822846" cy="60492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70572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7057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 – Knowledge Layer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09321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55" y="1843341"/>
            <a:ext cx="5718089" cy="23095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4430991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In K-Query, all the entity names involved in the sentence s are selected out to query their corresponding triples from </a:t>
            </a:r>
            <a:r>
              <a:rPr lang="zh-CN" altLang="en-US" sz="2400" i="1" dirty="0"/>
              <a:t>K</a:t>
            </a:r>
            <a:r>
              <a:rPr lang="zh-CN" altLang="en-US" sz="2400" dirty="0"/>
              <a:t>. 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K-Inject injects the queried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into the sentences by stitching the triples in </a:t>
            </a:r>
            <a:r>
              <a:rPr lang="en-US" altLang="zh-CN" sz="2400" i="1" dirty="0"/>
              <a:t>E</a:t>
            </a:r>
            <a:r>
              <a:rPr lang="en-US" altLang="zh-CN" sz="2400" dirty="0"/>
              <a:t> to their corresponding position, and generates a sentence tree </a:t>
            </a:r>
            <a:r>
              <a:rPr lang="en-US" altLang="zh-CN" sz="2400" i="1" dirty="0"/>
              <a:t>t</a:t>
            </a:r>
            <a:r>
              <a:rPr lang="en-US" altLang="zh-CN" sz="2400" dirty="0"/>
              <a:t>. The structure of </a:t>
            </a:r>
            <a:r>
              <a:rPr lang="en-US" altLang="zh-CN" sz="2400" i="1" dirty="0"/>
              <a:t>t</a:t>
            </a:r>
            <a:r>
              <a:rPr lang="en-US" altLang="zh-CN" sz="2400" dirty="0"/>
              <a:t> is illustrated in Figure 3.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125" y="-189779"/>
            <a:ext cx="12077701" cy="1325563"/>
          </a:xfrm>
        </p:spPr>
        <p:txBody>
          <a:bodyPr/>
          <a:lstStyle/>
          <a:p>
            <a:r>
              <a:rPr kumimoji="1" lang="en-US" altLang="zh-CN" dirty="0"/>
              <a:t>Methodology – Embedding Layer and Hard Layer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7057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09321"/>
            <a:ext cx="3933233" cy="28025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03" y="769080"/>
            <a:ext cx="9327594" cy="57471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7057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09321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 – Transformer Layer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0" y="2022381"/>
            <a:ext cx="5359675" cy="35561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25" y="2197014"/>
            <a:ext cx="5353325" cy="3206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1898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Experiments – Settings</a:t>
            </a:r>
            <a:endParaRPr lang="zh-CN" altLang="en-US"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126704"/>
            <a:ext cx="105155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Pre-training corpora: </a:t>
            </a:r>
            <a:r>
              <a:rPr lang="en-US" altLang="zh-CN" sz="2800" dirty="0" err="1"/>
              <a:t>WikiZh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WebtextZh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Knowledge graph: CN-</a:t>
            </a:r>
            <a:r>
              <a:rPr lang="en-US" altLang="zh-CN" sz="2800" dirty="0" err="1"/>
              <a:t>Dbpedia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HowNet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MedicalKG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Baselines: Google BERT, Our BERT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Parameter settings and training details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We denote the number of (mask-)self-attention layers and heads as </a:t>
            </a:r>
            <a:r>
              <a:rPr lang="en-US" altLang="zh-CN" sz="2400" i="1" dirty="0"/>
              <a:t>L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A</a:t>
            </a:r>
            <a:r>
              <a:rPr lang="en-US" altLang="zh-CN" sz="2400" dirty="0"/>
              <a:t> respectively, and the hidden dimension of embedding vectors as </a:t>
            </a:r>
            <a:r>
              <a:rPr lang="en-US" altLang="zh-CN" sz="2400" i="1" dirty="0"/>
              <a:t>H</a:t>
            </a:r>
            <a:r>
              <a:rPr lang="en-US" altLang="zh-CN" sz="2400" dirty="0"/>
              <a:t>. In detail, we have the following model configuration: </a:t>
            </a:r>
            <a:r>
              <a:rPr lang="en-US" altLang="zh-CN" sz="2400" i="1" dirty="0"/>
              <a:t>L</a:t>
            </a:r>
            <a:r>
              <a:rPr lang="en-US" altLang="zh-CN" sz="2400" dirty="0"/>
              <a:t> = 12, </a:t>
            </a:r>
            <a:r>
              <a:rPr lang="en-US" altLang="zh-CN" sz="2400" i="1" dirty="0"/>
              <a:t>A</a:t>
            </a:r>
            <a:r>
              <a:rPr lang="en-US" altLang="zh-CN" sz="2400" dirty="0"/>
              <a:t> = 12 and </a:t>
            </a:r>
            <a:r>
              <a:rPr lang="en-US" altLang="zh-CN" sz="2400" i="1" dirty="0"/>
              <a:t>H</a:t>
            </a:r>
            <a:r>
              <a:rPr lang="en-US" altLang="zh-CN" sz="2400" dirty="0"/>
              <a:t> = 768. 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One thing to emphasize is that we don’t add any KG to K-BERT during the pre-training phase. Because KG binds two related entity names together, thus making the pre-trained word vectors of the two are very close or even equal and resulting in a semantic loss. KG will be enabled during the fine-tuning and inferring phases. 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4987</Words>
  <Application>WPS 演示</Application>
  <PresentationFormat>宽屏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苹方 中等</vt:lpstr>
      <vt:lpstr>Segoe Print</vt:lpstr>
      <vt:lpstr>等线</vt:lpstr>
      <vt:lpstr>等线 Light</vt:lpstr>
      <vt:lpstr>微软雅黑</vt:lpstr>
      <vt:lpstr>Arial Unicode MS</vt:lpstr>
      <vt:lpstr>Office 主题​​</vt:lpstr>
      <vt:lpstr>Review: Paper Reading K-BERT: Enabling Language Representation With Knowledge Graph</vt:lpstr>
      <vt:lpstr>Content</vt:lpstr>
      <vt:lpstr>Introduction</vt:lpstr>
      <vt:lpstr>Related Work</vt:lpstr>
      <vt:lpstr>Methodology – Model Architecture</vt:lpstr>
      <vt:lpstr>Methodology – Knowledge Layer  </vt:lpstr>
      <vt:lpstr>Methodology – Embedding Layer and Hard Layer </vt:lpstr>
      <vt:lpstr>Methodology – Transformer Layer </vt:lpstr>
      <vt:lpstr>Experiments – Settings</vt:lpstr>
      <vt:lpstr>Experiments – Open-domain Tasks</vt:lpstr>
      <vt:lpstr>Experiments – Open-domain Tasks</vt:lpstr>
      <vt:lpstr>Experiments – Specific-domain Tasks </vt:lpstr>
      <vt:lpstr>Experiments – Ablation Studies </vt:lpstr>
      <vt:lpstr>Conclusion</vt:lpstr>
      <vt:lpstr>Reference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5 GloVe: </dc:title>
  <dc:creator>Microsoft Office User</dc:creator>
  <cp:lastModifiedBy>TOWER</cp:lastModifiedBy>
  <cp:revision>1558</cp:revision>
  <dcterms:created xsi:type="dcterms:W3CDTF">2020-05-09T05:57:00Z</dcterms:created>
  <dcterms:modified xsi:type="dcterms:W3CDTF">2021-01-09T08:45:04Z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