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296" r:id="rId3"/>
    <p:sldId id="821" r:id="rId5"/>
    <p:sldId id="1270" r:id="rId6"/>
    <p:sldId id="1271" r:id="rId7"/>
    <p:sldId id="823" r:id="rId8"/>
    <p:sldId id="1272" r:id="rId9"/>
    <p:sldId id="1273" r:id="rId10"/>
    <p:sldId id="1274" r:id="rId11"/>
    <p:sldId id="1283" r:id="rId12"/>
    <p:sldId id="1284" r:id="rId13"/>
    <p:sldId id="1285" r:id="rId14"/>
    <p:sldId id="1286" r:id="rId15"/>
    <p:sldId id="1287" r:id="rId16"/>
    <p:sldId id="1288" r:id="rId17"/>
    <p:sldId id="1289" r:id="rId18"/>
    <p:sldId id="1290" r:id="rId19"/>
    <p:sldId id="1292" r:id="rId20"/>
    <p:sldId id="1291" r:id="rId21"/>
    <p:sldId id="1299" r:id="rId22"/>
    <p:sldId id="1293" r:id="rId23"/>
    <p:sldId id="1300" r:id="rId24"/>
    <p:sldId id="1301" r:id="rId25"/>
    <p:sldId id="1302" r:id="rId26"/>
    <p:sldId id="1303" r:id="rId27"/>
    <p:sldId id="1305" r:id="rId28"/>
    <p:sldId id="1313" r:id="rId29"/>
    <p:sldId id="1314" r:id="rId30"/>
    <p:sldId id="1307" r:id="rId31"/>
    <p:sldId id="1310" r:id="rId32"/>
    <p:sldId id="1311" r:id="rId33"/>
    <p:sldId id="1312" r:id="rId34"/>
    <p:sldId id="1306" r:id="rId35"/>
    <p:sldId id="1308" r:id="rId36"/>
    <p:sldId id="1298" r:id="rId37"/>
    <p:sldId id="355" r:id="rId38"/>
    <p:sldId id="365" r:id="rId39"/>
    <p:sldId id="371" r:id="rId40"/>
    <p:sldId id="367" r:id="rId41"/>
    <p:sldId id="368" r:id="rId42"/>
    <p:sldId id="372" r:id="rId43"/>
    <p:sldId id="362" r:id="rId44"/>
    <p:sldId id="370" r:id="rId45"/>
    <p:sldId id="363" r:id="rId46"/>
    <p:sldId id="382" r:id="rId47"/>
    <p:sldId id="384" r:id="rId48"/>
    <p:sldId id="385" r:id="rId49"/>
    <p:sldId id="388" r:id="rId50"/>
    <p:sldId id="379" r:id="rId51"/>
    <p:sldId id="380" r:id="rId52"/>
    <p:sldId id="4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50"/>
    <a:srgbClr val="77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72906" autoAdjust="0"/>
  </p:normalViewPr>
  <p:slideViewPr>
    <p:cSldViewPr snapToGrid="0" snapToObjects="1">
      <p:cViewPr varScale="1">
        <p:scale>
          <a:sx n="75" d="100"/>
          <a:sy n="75" d="100"/>
        </p:scale>
        <p:origin x="22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147480000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T" name="resolution" value="28.34646" units="1/dev"/>
        </inkml:channelProperties>
      </inkml:inkSource>
      <inkml:timestamp xml:id="ts0" timeString="2020-04-04T02:26: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 3592 188,'-316'-3592'0,"467"3608"0,0-47-16,0 0 16,15 0 0,13-15 0,0-44 16,0 0-63,-16 0 0,3 16 0,-23-29-16,0 23 0,15 0 9,0-15 17,8 8 16,1 7 2,-16 7 9,4 15 4,4 2-15,2 4 42,16 0 4,-39-16 0,3-3 16,4 4 10,-16 3 2,-25 15-3,2 29-15,6 0-20,0-2 1,-8 16-2,-5 17-16,5-5-9,16-5-6,-10-16-2,-6 0 15,-6-7 6,-15-2-5,-3 16-4,0-3-16,-5-6 0,15 5 0,5-15-4,0-5 16,-5-1 0,-16 5-1,1 16-3,-5-1-16,-3 1 7,15-3-6,-7-15-8,-1-7 16,4-4 7,-16-6 0,0 16 0,0 6-16,4 0 3,15-4 0,-3-15 0,0 12 16,0-2 13,-16 2-9,-14 15 5,-6 2-15,-1-7-19,0 4-8,0 16 5,-12-1-16,-1-12 8,16-1-7,-6-16-7,-11-1 15,-6-6 0,-15 0-2,10 16-4,-2-10-16,-19 6 0,16-4 11,-1-16 2,8 7 15,2 14-4,-15 1 13,-2 16 9,6 0-16,5 11 3,15 2 4,-2-15 2,5-1 16,4 3 0,-16 0 3,-10 16 0,0 9-16,0 0-24,0 0 0,-47 15 0,9-5-15,22 10 28,16 7 7,35-16 4,9 13 16,9 12-4,-16-1 10,5 15 3,8 0-15,-1 6 0,16-2 0,26-16 1,-4-18 15,-9-11-6,-15-2-12,15 16-2,-16-16-16,-11-12-2,16-1-10,-2-16-5,-6 3 15,1 0 9,-15-3-14,24 16 2,-20 28-16,1-15-18,16-1-16,-33-16 1,-9 5 15,1-7-14,-15-2 6,-1 0 5,8 3 16,-5 13-2,-1 1 11,-1-15-3,12 28 0,-2 7-11,16-3 7,18-16-3,0-3 16,2 4-16,-16-4-2,1 15 0,-2-17-15,0 2 8,16 0-3,-8-16 0,3-45 16,0 2 0,-16 0 4,-41 15 0,9-53-15,0 0-66,16 0 0,-122-16 0</inkml:trace>
  <inkml:trace contextRef="#ctx0" brushRef="#br0">2288 3610 59,'-2288'-3610'0,"2408"3625"0,0 30-15,0 0-46,16 0 0,0-16 0,0-9 15,0 0-26,-15 0 0,19 16 7,3-27-16,-7-1-9,16 0 0,1-16 0,5-51 0,-15-1 8,15-8 9,-10-15-2,5 8 16,-3 6-16,-16 3 11,6 16 4,6-6-16,5 9 6,15 7 2,-4-15 5,2 6 16,4-4 0,-16 0-7,-10 15 0,-6 9-15,13-10 1,16 3-8,-5-16-1,-8-6 16,3-6 5,-16 9-7,-1 15-2,0-6-15,8-22 13,0 2-17,20 16 0,-13-10 0,-4-8-8,-16-2-5,6 0-8,2 1 15,-5 9-9,1-3 13,0-16-5,11 1 0,-4 10 0,15-2 10,-1-15-2,5 0 16,4 5-1,-16-4 0,-6 16 0,0 7-16,2 0 0,15 5 0,-25-15 3,0 6 16,2 8-4,-16 1 7,23 16 5,8 10-16,-1 0-9,15 1 1,8-15-1,-3-2 16,-5-1-5,-16 1-7,-1 15-1,-7-1-15,1-1 0,16-5-5,0-16 8,0-48 0,3-9-33,16 6-32,2-16-7,0-83 15,-1 4-206,-15 0 0</inkml:trace>
  <inkml:trace contextRef="#ctx0" brushRef="#br0">2898 3260 32,'-2898'-3260'0,"3045"3260"0,0-96 16,0 0 107,-16 0 0,-16 16 0,147-82-16,0-84-2,0 0 6,-5 15 0,5-30 1,6-1 32,-16 13-5,-36 0 8,-10 0 15,6-8 1,-15 4-7,-13 16 4,-9 19-16,3-7-7,16-1-8,-18-16 5,-10 16 15,1-7-15,-15 7-2,37 16 4,-11 4-16,-2-17-30,16-6-5,15-16-11,1-21 15,-10 2-7,-15-12 6,-1 16-13,7-24-16,-6 3-4,15-33 10,-37-15-19,2-130 16,-6 2-76,-16 0 0</inkml:trace>
  <inkml:trace contextRef="#ctx0" brushRef="#br0">2782 3816 191,'-2782'-3816'0,"3072"3832"0,0-152-16,0 0 37,15 0 0,-47-15 0,0-55 16,0 0-8,-16 0 0,-8 16 118,-77-19-16,-74 62-38,15 1-1,3-15-2,6-3 16,5 3-54,-16 18 5,-66 16-14,2-121-16,-7 0-261,0 0 0</inkml:trace>
  <inkml:trace contextRef="#ctx0" brushRef="#br0">4047 3154 87,'-4047'-3154'0,"4197"3154"0,0 3 0,0 0 31,16 0 0,-13-16 0,0-83 15,0 0 3,-15 0 0,-36 16-84,-5-55-16,59 8 26,15 4 10,-26-15-2,4 2 16,5 3 2,-16-1 6,2 16 1,0-6-16,-1 4 0,15 3 2,11-15 3,3-8 16,3-2-3,-16 4-3,0 16 6,1-7-16,0-6 7,15 0 1,-1-15 14,-2-1 0,11-5-20,16 6-1,11-1 10,-3-11-15,3-4-11,0 3-1,24 16-1,-1-12-16,5-1 21,16-5 4,-1-16-1,0 8 15,-5 6-20,-15 1 1,13 16-4,1-6-16,0 4-3,16-4 0,10-16-6,-1-1 15,-4 4 0,-15-4-4,6 16-9,-2 16-16,-8-1 10,15-2-1,21-15 0,1 34 16,0-3-6,-16-19 3,-9 16-5,-5-21-16,-7-5-35,15-3-5,-2-15 1,-5-14 0,-2 0-103,16 6-13,-72-16 5,-9-8 16,11 3-22,-16 5 2,-79 0 0</inkml:trace>
  <inkml:trace contextRef="#ctx0" brushRef="#br0">4603 3468 111,'-4603'-3468'0,"4818"3468"0,0-114 16,0 0 61,-16 0 0,-32 15 0,0-58-15,0 0-72,16 0 0,2-16 17,50 17 0,2-22-1,16 5 2,14-16 7,3-10 15,5-1-12,-15 1-2,6 16 0,-3-10-16,0-9-6,16-2-6,0-16-4,-10 0 15,-2-2 11,-15-2-11,6 16 0,-17-2-16,-8-9 9,15-7-7,-23-15-6,0 25 16,-6-4 9,-16 0 0,-20 16-10,5 6-16,-17 2-15,15-2 9,-6-15-6,8 13 16,2 8-13,-16-2 7,36 16 4,8 0-16,-2 1-35,0 8 0,-2 15 4,4-7 1,3 7-33,-16 1 0,-57 0-2,4-80 15,7-5-46,-15 2-3,-167 0 0</inkml:trace>
  <inkml:trace contextRef="#ctx0" brushRef="#br0">5073 3338 185,'-5073'-3338'0,"5283"3353"0,0-171-15,0 0 68,16 0 0,4-16 0,0-85 16,0 0 16,-16 0 0,-25 15 101,28 14-15,-72-2 25,16 2 7,-23-16 0,2 15 15,4-1-21,-15-4-1,-27 16-2,-6 20-16,-8-7-19,16-3-7,0-16-1,-8 9 15,-5-5-2,-15-3 0,5 16 1,-14 35-16,2-18-16,0-6-13,11 16 1,-11-43-16,-3-10 0,15-4 0,-1-15 0,5-35 16,2 8 36,-16 8 15,0 15 3,8-3-15,5 7-5,16 7 8,5-16 6,7 3 16,10 1 8,-16 3 7,0 15 10,0 12-15,-1 3 6,16 1 18,-12-16-4,5 40 16,-3 4 5,-16-3 7,24 15-11,0 17-15,2 2-43,16-12 0,24-16-5,0-14 15,-5-2-35,-15-7-3,13 16-2,-3-44-16,-2-5 0,16-2-2,-1-16 0,-5-42 0,0-4-88,15-2-4,-109-15-25,-5-58 16,-4-6-297,-16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147480000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T" name="resolution" value="28.34646" units="1/dev"/>
        </inkml:channelProperties>
      </inkml:inkSource>
      <inkml:timestamp xml:id="ts0" timeString="2020-04-04T03:30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26538 13449 59,'-26538'-13449'0,"26645"13464"0,0-36-15,0 0 46,16 0 0,-8-16 0,0-41 16,0 0 9,-16 0 0,-7 15 0,0-8-15,0 0 19,0 0 0,-42 16 4,0 3 0,-4-2 0,-16 2 2,-36 0 2,0 21 15,-2 0-11,-15 2-2,-16 16 2,2 38-16,1-2-27,15 1-1,14-15 6,-1-5 16,-5 2-8,-16 1-2,6 16-2,2-18-16,5-1 6,15-1 1,-6-15 5,0 0 16,1 0 0,-16 1-3,2 16-1,4 5-16,1-4-7,15-2 3,0-15-9,0 2 16,6-1 5,-16-8 3,0 0 1,-2-4 15,1 2-1,1 2 0,8-16 3,0-10 0,1 0 0,16 5 0,1-16-3,0-2 15,1 0 2,-15-3 0,-1 16-1,0 0-16,-7 0 12,16 0 0,-13-16 0,0 1 15,-2 0-11,-15 3 0,9 16-1,0 4-16,0 0 2,15 0 0,-4-15 0,2 2 16,1 1-5,-16-3-1,3 16-2,2-3-16,2-1-9,0-4 0,6 15 0,2 5-15,0 2 1,16 0-1,-13-16 0,5 13 16,0 2 0,-16 0 0,8 15-12,0-10-15,-1 2 2,16-7 0,0-16 1,0-9 15,0 1-10,-15-1-1,19 16-3,-3 0-16,0 2 1,16 5-4,-2-16-1,1 1 15,0-2 0,-15 1-1,0 16 1,-1 1-16,5-2-5,16-3 1,4-16 3,-4 0 15,0 2-12,-15-5 0,27 16 5,1-15-16,-7-1 1,15 2 3,14-15 3,-3-3 0,-3-2-12,16 9 2,0 0 0,-1-7-16,6-1 16,0-2-2,-9 15 2,2 0-15,2-2 16,16 0 0,-13-16 0,0-3 16,0 0 0,-16 0 0,-13 15 0,0 14-15,0 0-1,16 0 0,0-16 0,0-1 15,0 0 1,-15 0 0,6 16 2,0 5-16,4 0 4,16 4 0,1-16 3,0-16 15,5 2 20,-15 5 0,-14 16-2,1 26-16,8-2-20,16 0-1,-11-16-3,3 20 15,1-3-7,-15-2 0,-14 0-6,0 22 16,1 2-12,-16 1 2,15 15 0,1-25-15,1-1 15,16 3 0,-6-16-2,0 7 16,-2 1-16,-16-3-1,0 15-5,-2 13-15,-1 1 7,16-6-1,-20-16 0,0 13 16,1 0 4,-16-1 2,-1 15 4,1-11-15,1-1-1,16 1 1,9-16 0,-2-1 15,1 2-12,-15-5-1,0 0-4,-1 4 16,-2-3 15,0 2 2,-19-16-4,-2 0 0,0 0-9,15 0 0,-1-15 0,0-44 16,0 0-59,-16 0 0,-87 16 0,-2-386-16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147480000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T" name="resolution" value="28.34646" units="1/dev"/>
        </inkml:channelProperties>
      </inkml:inkSource>
      <inkml:timestamp xml:id="ts0" timeString="2020-04-04T04:3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14832 10543 54,'-14832'-10543'0,"14996"10543"0,0-31 16,0 0-38,-16 0 0,-33 15 0,0-29-15,0 0 6,16 0 0,-14-16 0,0-14 0,0 0 16,16 0 0,-27-16 0,0 0 15,0-6 10,-15 0 3,-9 16 0,0 25-16,0 3 10,16 0 0,-28-16 0,0 8 15,0 0-14,-15 0 0,-2 16 0,0 8-16,0 0 1,15 0 0,-2-15 0,0 8 16,0 0-14,-16 0 0,19 16 0,0-20-16,0 0 6,15 0 0,16-15 0,0-21 16,0 0 29,-16 0 0,-19 16 0,0-1-16,0 0 2,0 0 0,-6 15 0,0-5-15,0 0-1,16 0 0,10-16 0,0-10 15,0 0 0,-15 0 0,-6 16 0,0-3-16,0 0 9,16 0 0,-1-16 0,0 1 15,6 0-9,-15 17 0,9 16-1,0 7-16,5 0-7,16 2 0,0-16 0,0 0 15,-2 0 0,-15 2 0,4 16 2,0-3-16,-2 0-2,15 2 0,1-15-2,0 0 16,-2 0 0,-16-3 0,-1 0 5,0 1 16,0 0 1,-16 2 0,5 15 2,0-6-15,3 0 0,16-5 0,0-16 4,0 6 16,-6 0-6,-16-3 0,0 15 3,-3-2-15,0 1 3,16 2-2,-1-16-4,-1 0 15,8-1 1,-15 1-1,2 16 1,-1-3-16,4-1 1,16 7 0,15-16-3,-3-16 15,7 1 13,-15-3-2,-6 16-1,2-7-16,2 0 15,0-3 2,-15 16-4,0 1-1,1 1 13,-15-3-1,-13 0-8,3 7 16,2-1-8,-16-4 3,0 15 3,2 6-15,-8-3-6,16 3 3,0-16-2,0 0 16,2 0 6,-16 2 0,-6 15 4,-2 0-15,0-1 0,16 3-1,6-16 3,-1-6 16,-4-1 2,-16 5-4,-2 15-5,4 8-15,2-2-6,16 0 2,-2-16-1,2 0 15,-1 2-1,-15-2-1,1 16 2,1 0-16,0 2 0,16 0-2,7-16 5,2-6 0,1-1-1,15-1 0,0-15 1,0-4 16,-2 3 4,-16-3 0,0 16 3,0-1-16,-6 0 1,15 2 0,6-15-2,-2-6 16,-4 2 0,-16 2-3,-1 15 3,2-1-15,-1-4 2,16 4 1,2-16 6,-2 5 16,-5-1-4,-16 5-2,-3 15-8,3 0-15,1-1-6,16-3 3,6-16-2,2 0 16,0 0 0,-16 0 2,0 15 2,0 0-15,0 0 0,0-2 0,0 16 7,0-6-1,-3 0 7,-15 0 4,-1 0 0,0 0 16,-2 0 7,-16-4 3,-8 16-2,-5 1-16,-2 3 0,15-2-1,-4-15 2,0 5 16,0 0-1,-16 2 1,0 16 0,1 6-16,2-2-8,15-4 1,2-15 1,-1 0 16,1 3-6,-16-2-1,6 0 2,1 0 15,0-1 0,1 2 0,7-16-4,2-5 0,6-2-2,16-6 0,0-16-2,0-7 15,2-1 8,-15-7-1,-1 16-1,-1 0-16,0-1 7,16-1-2,-5-16-1,2-2 15,-1-2 0,-15-3 0,-6 16-1,2 7-16,0-2-1,15 1 0,0-15-7,2-48 16,-4 1-4,-16-2 3,-73 16 0,-2-90-16,-2 1-111,0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2290-80F2-564B-8A16-5443DD2BA4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425" y="459866"/>
            <a:ext cx="694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Contents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479428" y="1956834"/>
            <a:ext cx="10124308" cy="220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NLP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文本预处理（分词，拼写纠错，停用词过滤，词的标准化）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文本表示（词袋模型，文本相似度计算，词向量，句子向量， 语言模型）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Question Answering(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问答系统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338" y="1154362"/>
            <a:ext cx="8460859" cy="5192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13760" y="1108080"/>
              <a:ext cx="2081160" cy="4975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13760" y="1108080"/>
                <a:ext cx="2081160" cy="49752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Question Answering(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问答系统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833" y="1729484"/>
            <a:ext cx="2055136" cy="269793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1730" y="2062953"/>
            <a:ext cx="2055136" cy="269793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1" y="1916254"/>
            <a:ext cx="2125457" cy="2619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2244" y="321186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语料库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1664" y="2186979"/>
            <a:ext cx="7745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1664" y="3855267"/>
            <a:ext cx="7745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答案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>
            <a:off x="7688058" y="2429552"/>
            <a:ext cx="1523603" cy="796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38166" y="3384487"/>
            <a:ext cx="1373279" cy="753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010984" y="2959258"/>
            <a:ext cx="1176950" cy="53352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84" y="1377506"/>
            <a:ext cx="9325069" cy="4897014"/>
          </a:xfrm>
          <a:prstGeom prst="rect">
            <a:avLst/>
          </a:prstGeom>
        </p:spPr>
      </p:pic>
      <p:sp>
        <p:nvSpPr>
          <p:cNvPr id="3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Sentiment Analysis(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情感分析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4448" y="2168871"/>
            <a:ext cx="13644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输入语句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4781" y="2168871"/>
            <a:ext cx="13644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特征工程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5114" y="2168871"/>
            <a:ext cx="7745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模型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5542" y="2168871"/>
            <a:ext cx="106952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情感值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4448" y="3579702"/>
            <a:ext cx="13644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输入语句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6219" y="3579702"/>
            <a:ext cx="195438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深度学习模型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5542" y="3579702"/>
            <a:ext cx="106952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情感值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3088138" y="2392009"/>
            <a:ext cx="14866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38471" y="2383341"/>
            <a:ext cx="14866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99685" y="2383341"/>
            <a:ext cx="14866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3088137" y="3802840"/>
            <a:ext cx="2238082" cy="9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80600" y="3793401"/>
            <a:ext cx="2238082" cy="9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Sentiment Analysis(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情感分析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Machine Translation(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机器翻译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666875"/>
            <a:ext cx="10420350" cy="3524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Google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机器翻译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304" y="1317323"/>
            <a:ext cx="9560458" cy="49319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531" y="1316493"/>
            <a:ext cx="9043595" cy="5111090"/>
          </a:xfrm>
          <a:prstGeom prst="rect">
            <a:avLst/>
          </a:prstGeom>
        </p:spPr>
      </p:pic>
      <p:sp>
        <p:nvSpPr>
          <p:cNvPr id="4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Text Summarization(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自动摘要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42" y="1154362"/>
            <a:ext cx="9955794" cy="5168790"/>
          </a:xfrm>
          <a:prstGeom prst="rect">
            <a:avLst/>
          </a:prstGeom>
        </p:spPr>
      </p:pic>
      <p:sp>
        <p:nvSpPr>
          <p:cNvPr id="3" name="標題 1"/>
          <p:cNvSpPr txBox="1"/>
          <p:nvPr/>
        </p:nvSpPr>
        <p:spPr>
          <a:xfrm>
            <a:off x="1887910" y="384921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Information Extraction(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信息抽取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e result for phone scre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" y="819843"/>
            <a:ext cx="4999997" cy="51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ge result for phone scre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98" y="819841"/>
            <a:ext cx="5136227" cy="51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phone scre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44" y="819841"/>
            <a:ext cx="5136227" cy="51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34208" y="1786759"/>
            <a:ext cx="935420" cy="2522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你好啊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042" y="2170387"/>
            <a:ext cx="935420" cy="25224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不好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4207" y="2554015"/>
            <a:ext cx="1439917" cy="25224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发生什么</a:t>
            </a:r>
            <a:r>
              <a:rPr lang="zh-CN" altLang="en-US" sz="1200">
                <a:solidFill>
                  <a:srgbClr val="002060"/>
                </a:solidFill>
              </a:rPr>
              <a:t>事情了么？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7172" y="2927857"/>
            <a:ext cx="1056290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2060"/>
                </a:solidFill>
              </a:rPr>
              <a:t>不想告诉你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4206" y="3361663"/>
            <a:ext cx="1439917" cy="25224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额</a:t>
            </a:r>
            <a:r>
              <a:rPr lang="en-US" altLang="zh-CN" sz="1200" dirty="0">
                <a:solidFill>
                  <a:srgbClr val="002060"/>
                </a:solidFill>
              </a:rPr>
              <a:t>…</a:t>
            </a:r>
            <a:r>
              <a:rPr lang="zh-CN" altLang="en-US" sz="1200" dirty="0">
                <a:solidFill>
                  <a:srgbClr val="002060"/>
                </a:solidFill>
              </a:rPr>
              <a:t> 说出来嘛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7476" y="3783420"/>
            <a:ext cx="1255986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2060"/>
                </a:solidFill>
              </a:rPr>
              <a:t>跟女朋友分手了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34205" y="4169311"/>
            <a:ext cx="1439917" cy="25224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那我做你女朋友吧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9628" y="4552939"/>
            <a:ext cx="593834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…</a:t>
            </a:r>
            <a:r>
              <a:rPr lang="en-US" sz="1200" dirty="0">
                <a:solidFill>
                  <a:srgbClr val="002060"/>
                </a:solidFill>
              </a:rPr>
              <a:t>..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8748" y="1786759"/>
            <a:ext cx="1439914" cy="38362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先生您好，有</a:t>
            </a:r>
            <a:r>
              <a:rPr lang="zh-CN" altLang="en-US" sz="1200">
                <a:solidFill>
                  <a:srgbClr val="002060"/>
                </a:solidFill>
              </a:rPr>
              <a:t>什么需要帮忙的吗？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7575" y="2212431"/>
            <a:ext cx="980427" cy="258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定个机票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28747" y="2543509"/>
            <a:ext cx="1439917" cy="25224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请问目的地是？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1712" y="2864800"/>
            <a:ext cx="1056290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上海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8746" y="3214520"/>
            <a:ext cx="1405457" cy="41680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打算什么时候从哪儿出发呢？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3079" y="3720357"/>
            <a:ext cx="1484923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15</a:t>
            </a:r>
            <a:r>
              <a:rPr lang="zh-CN" altLang="en-US" sz="1200" dirty="0">
                <a:solidFill>
                  <a:srgbClr val="002060"/>
                </a:solidFill>
              </a:rPr>
              <a:t>号，从北京出发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8745" y="4053698"/>
            <a:ext cx="1460907" cy="5773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有个国航的晚上</a:t>
            </a:r>
            <a:r>
              <a:rPr lang="en-US" altLang="zh-CN" sz="1200" dirty="0">
                <a:solidFill>
                  <a:srgbClr val="002060"/>
                </a:solidFill>
              </a:rPr>
              <a:t>9</a:t>
            </a:r>
            <a:r>
              <a:rPr lang="zh-CN" altLang="en-US" sz="1200" dirty="0">
                <a:solidFill>
                  <a:srgbClr val="002060"/>
                </a:solidFill>
              </a:rPr>
              <a:t>点，这是目前最划算的，您看可以吗？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0483" y="4697099"/>
            <a:ext cx="1271232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好，</a:t>
            </a:r>
            <a:r>
              <a:rPr lang="zh-CN" altLang="en-US" sz="1200">
                <a:solidFill>
                  <a:srgbClr val="002060"/>
                </a:solidFill>
              </a:rPr>
              <a:t>帮我下单吧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61194" y="1786759"/>
            <a:ext cx="1439914" cy="38362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您好，有什么问题可以帮到您呢？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7866" y="2212430"/>
            <a:ext cx="1382582" cy="7984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我是做</a:t>
            </a:r>
            <a:r>
              <a:rPr lang="en-US" altLang="zh-CN" sz="1200" dirty="0">
                <a:solidFill>
                  <a:srgbClr val="002060"/>
                </a:solidFill>
              </a:rPr>
              <a:t>IT</a:t>
            </a:r>
            <a:r>
              <a:rPr lang="zh-CN" altLang="en-US" sz="1200" dirty="0">
                <a:solidFill>
                  <a:srgbClr val="002060"/>
                </a:solidFill>
              </a:rPr>
              <a:t>的，毕业之后想做</a:t>
            </a:r>
            <a:r>
              <a:rPr lang="en-US" altLang="zh-CN" sz="1200" dirty="0">
                <a:solidFill>
                  <a:srgbClr val="002060"/>
                </a:solidFill>
              </a:rPr>
              <a:t>AI</a:t>
            </a:r>
            <a:r>
              <a:rPr lang="zh-CN" altLang="en-US" sz="1200" dirty="0">
                <a:solidFill>
                  <a:srgbClr val="002060"/>
                </a:solidFill>
              </a:rPr>
              <a:t>的工作，但数学基础差，不知道行不行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61192" y="3067378"/>
            <a:ext cx="1607111" cy="29428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您的</a:t>
            </a:r>
            <a:r>
              <a:rPr lang="zh-CN" altLang="en-US" sz="1200">
                <a:solidFill>
                  <a:srgbClr val="002060"/>
                </a:solidFill>
              </a:rPr>
              <a:t>编程基础怎么样？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60814" y="3427722"/>
            <a:ext cx="1484923" cy="267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对编程很有信心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50697" y="3783420"/>
            <a:ext cx="1460907" cy="26728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2060"/>
                </a:solidFill>
              </a:rPr>
              <a:t>了解线性代数吗？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91165" y="4115740"/>
            <a:ext cx="1399283" cy="3567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只是停留在了解，但都忘光了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48291" y="4550466"/>
            <a:ext cx="1542157" cy="4139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rgbClr val="002060"/>
                </a:solidFill>
              </a:rPr>
              <a:t>那基本没问题的，忘掉的东西嘛，可以重新捡回来的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4811" y="5956068"/>
            <a:ext cx="227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1305E"/>
                </a:solidFill>
              </a:rPr>
              <a:t>无聊了</a:t>
            </a:r>
            <a:r>
              <a:rPr lang="zh-CN" altLang="en-US">
                <a:solidFill>
                  <a:srgbClr val="11305E"/>
                </a:solidFill>
              </a:rPr>
              <a:t>，随便聊一聊</a:t>
            </a:r>
            <a:endParaRPr lang="en-US" dirty="0">
              <a:solidFill>
                <a:srgbClr val="11305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8261" y="5956067"/>
            <a:ext cx="181273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11305E"/>
                </a:solidFill>
              </a:rPr>
              <a:t>想定一个机票</a:t>
            </a:r>
            <a:endParaRPr lang="en-US" dirty="0">
              <a:solidFill>
                <a:srgbClr val="11305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3410" y="5955911"/>
            <a:ext cx="227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1305E"/>
                </a:solidFill>
              </a:rPr>
              <a:t>不知道自己要做啥</a:t>
            </a:r>
            <a:endParaRPr lang="en-US" dirty="0">
              <a:solidFill>
                <a:srgbClr val="11305E"/>
              </a:solidFill>
            </a:endParaRPr>
          </a:p>
        </p:txBody>
      </p:sp>
      <p:sp>
        <p:nvSpPr>
          <p:cNvPr id="37" name="標題 1"/>
          <p:cNvSpPr txBox="1"/>
          <p:nvPr/>
        </p:nvSpPr>
        <p:spPr>
          <a:xfrm>
            <a:off x="1831059" y="2310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Dialogue System 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对话系统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722431" y="66549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Pipeline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1288" y="2020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原始文本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5202" y="2020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48402" y="2020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07242" y="2020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07242" y="4306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48402" y="4306824"/>
            <a:ext cx="13716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建模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32888" y="2272284"/>
            <a:ext cx="972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4876802" y="2272284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>
          <a:xfrm>
            <a:off x="7620002" y="2272284"/>
            <a:ext cx="987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9293042" y="2523744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1"/>
            <a:endCxn id="9" idx="3"/>
          </p:cNvCxnSpPr>
          <p:nvPr/>
        </p:nvCxnSpPr>
        <p:spPr>
          <a:xfrm flipH="1">
            <a:off x="7620002" y="4558284"/>
            <a:ext cx="987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34440" y="2761488"/>
            <a:ext cx="12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网页文本</a:t>
            </a:r>
            <a:endParaRPr lang="en-US" altLang="zh-CN" dirty="0"/>
          </a:p>
          <a:p>
            <a:r>
              <a:rPr lang="zh-CN" altLang="en-US" dirty="0"/>
              <a:t>新闻</a:t>
            </a:r>
            <a:endParaRPr lang="en-US" altLang="zh-CN" dirty="0"/>
          </a:p>
          <a:p>
            <a:r>
              <a:rPr lang="zh-CN" altLang="en-US" dirty="0"/>
              <a:t>报告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284979" y="2743200"/>
            <a:ext cx="12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无用标签</a:t>
            </a:r>
            <a:endParaRPr lang="en-US" altLang="zh-CN" dirty="0"/>
          </a:p>
          <a:p>
            <a:r>
              <a:rPr lang="zh-CN" altLang="en-US" dirty="0"/>
              <a:t>特殊符号</a:t>
            </a:r>
            <a:endParaRPr lang="en-US" altLang="zh-CN" dirty="0"/>
          </a:p>
          <a:p>
            <a:r>
              <a:rPr lang="zh-CN" altLang="en-US" dirty="0"/>
              <a:t>停用词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35507" y="2018359"/>
            <a:ext cx="173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Stemming</a:t>
            </a:r>
            <a:endParaRPr lang="en-US" altLang="zh-CN" dirty="0"/>
          </a:p>
          <a:p>
            <a:r>
              <a:rPr lang="en-US" altLang="zh-CN" dirty="0"/>
              <a:t>Lemmatization …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771834" y="4957368"/>
            <a:ext cx="129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/>
              <a:t>f-idf</a:t>
            </a:r>
            <a:endParaRPr lang="en-US" altLang="zh-CN" dirty="0"/>
          </a:p>
          <a:p>
            <a:r>
              <a:rPr lang="en-US" altLang="zh-CN" dirty="0"/>
              <a:t>word2vec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324292" y="4957368"/>
            <a:ext cx="173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相似度算法</a:t>
            </a:r>
            <a:endParaRPr lang="en-US" altLang="zh-CN" dirty="0"/>
          </a:p>
          <a:p>
            <a:r>
              <a:rPr lang="zh-CN" altLang="en-US" dirty="0"/>
              <a:t>分类算法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425" y="267842"/>
            <a:ext cx="694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What is NLP?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174372" y="1162311"/>
            <a:ext cx="2830765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NLP = NLU + NLG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53001" y="2326166"/>
            <a:ext cx="5477713" cy="220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NLU: </a:t>
            </a:r>
            <a:r>
              <a:rPr lang="zh-CN" altLang="en-US" sz="2400" dirty="0"/>
              <a:t>语音</a:t>
            </a:r>
            <a:r>
              <a:rPr lang="en-US" altLang="zh-CN" sz="2400" dirty="0"/>
              <a:t>/</a:t>
            </a:r>
            <a:r>
              <a:rPr lang="zh-CN" altLang="en-US" sz="2400" dirty="0"/>
              <a:t>文本 </a:t>
            </a:r>
            <a:r>
              <a:rPr lang="en-US" altLang="zh-CN" sz="2400" dirty="0"/>
              <a:t>-&gt; </a:t>
            </a:r>
            <a:r>
              <a:rPr lang="zh-CN" altLang="en-US" sz="2400" dirty="0"/>
              <a:t>语义</a:t>
            </a:r>
            <a:r>
              <a:rPr lang="en-US" altLang="zh-CN" sz="2400" dirty="0"/>
              <a:t>(meaning)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NLG: </a:t>
            </a:r>
            <a:r>
              <a:rPr lang="zh-CN" altLang="en-US" sz="2400" dirty="0"/>
              <a:t>语义 </a:t>
            </a:r>
            <a:r>
              <a:rPr lang="en-US" altLang="zh-CN" sz="2400" dirty="0"/>
              <a:t>-&gt; </a:t>
            </a:r>
            <a:r>
              <a:rPr lang="zh-CN" altLang="en-US" sz="2400" dirty="0"/>
              <a:t>文本</a:t>
            </a:r>
            <a:r>
              <a:rPr lang="en-US" altLang="zh-CN" sz="2400" dirty="0"/>
              <a:t>/</a:t>
            </a:r>
            <a:r>
              <a:rPr lang="zh-CN" altLang="en-US" sz="2400" dirty="0"/>
              <a:t>语音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722431" y="1040400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文本预处理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9640" y="2310968"/>
            <a:ext cx="2630424" cy="261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分词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拼写纠错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停用词过滤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词的标准化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Word Segmentation Tools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3086476" y="1808777"/>
            <a:ext cx="8535548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Jieba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分词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https://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fxsjy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jieba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SnowNLP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https://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isnowfy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snownlp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LTP http://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www.ltp-cloud.com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HanNLP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https://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hankcs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HanLP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  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……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最大匹配分词算法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344173" y="1820581"/>
            <a:ext cx="55579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前向最大匹配（</a:t>
            </a:r>
            <a:r>
              <a:rPr lang="en-US" altLang="zh-CN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forward-max matching</a:t>
            </a:r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1344173" y="2414940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344173" y="3009299"/>
            <a:ext cx="10260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344173" y="4075360"/>
            <a:ext cx="31598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   说   的确   实在   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最大匹配分词算法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344173" y="1820581"/>
            <a:ext cx="5820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后向最大匹配（</a:t>
            </a:r>
            <a:r>
              <a:rPr lang="en-US" altLang="zh-CN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backward-max matching</a:t>
            </a:r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344173" y="2414940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344173" y="4075360"/>
            <a:ext cx="3243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   说   的   确实    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344173" y="3009299"/>
            <a:ext cx="10260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最大匹配分词算法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1344173" y="1820581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最大匹配的缺点？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344173" y="2414940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344173" y="3009299"/>
            <a:ext cx="10260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344173" y="4075360"/>
            <a:ext cx="3243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   说   的   确实    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1344173" y="4785047"/>
            <a:ext cx="31598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   说   的确   实在   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基于语言模型的分词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073268" y="4261779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生成所有可能的分割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2335359" y="5778407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选择其中最好的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7"/>
          <p:cNvCxnSpPr>
            <a:stCxn id="7" idx="2"/>
            <a:endCxn id="8" idx="0"/>
          </p:cNvCxnSpPr>
          <p:nvPr/>
        </p:nvCxnSpPr>
        <p:spPr>
          <a:xfrm>
            <a:off x="3435180" y="4692666"/>
            <a:ext cx="0" cy="1085741"/>
          </a:xfrm>
          <a:prstGeom prst="straightConnector1">
            <a:avLst/>
          </a:prstGeom>
          <a:ln w="28575">
            <a:solidFill>
              <a:srgbClr val="212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>
          <a:xfrm>
            <a:off x="3060718" y="2969829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输入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9"/>
          <p:cNvCxnSpPr>
            <a:stCxn id="12" idx="2"/>
            <a:endCxn id="7" idx="0"/>
          </p:cNvCxnSpPr>
          <p:nvPr/>
        </p:nvCxnSpPr>
        <p:spPr>
          <a:xfrm>
            <a:off x="3435180" y="3400716"/>
            <a:ext cx="0" cy="861063"/>
          </a:xfrm>
          <a:prstGeom prst="straightConnector1">
            <a:avLst/>
          </a:prstGeom>
          <a:ln w="28575">
            <a:solidFill>
              <a:srgbClr val="212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/>
          <p:nvPr/>
        </p:nvSpPr>
        <p:spPr>
          <a:xfrm>
            <a:off x="1344173" y="1473240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344173" y="2067599"/>
            <a:ext cx="10260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基于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语言模型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的分词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1180397" y="1473240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180397" y="2067599"/>
            <a:ext cx="10260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7FFFFA4-9F40-4B1C-9B77-C97FE4547FD7}"/>
                  </a:ext>
                </a:extLst>
              </p:cNvPr>
              <p:cNvSpPr txBox="1"/>
              <p:nvPr/>
            </p:nvSpPr>
            <p:spPr>
              <a:xfrm>
                <a:off x="1180397" y="2786297"/>
                <a:ext cx="1943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97" y="2786297"/>
                <a:ext cx="1943737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1572" r="-1258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DE25F781-8533-4ADE-A8E6-7A116300D832}"/>
                  </a:ext>
                </a:extLst>
              </p:cNvPr>
              <p:cNvSpPr txBox="1"/>
              <p:nvPr/>
            </p:nvSpPr>
            <p:spPr>
              <a:xfrm>
                <a:off x="1180397" y="3514600"/>
                <a:ext cx="5339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97" y="3514600"/>
                <a:ext cx="5339539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685" t="-4000" r="-13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180397" y="4110188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unigram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D596141D-521A-4BC0-84BA-D95EF9D0AF93}"/>
                  </a:ext>
                </a:extLst>
              </p:cNvPr>
              <p:cNvSpPr txBox="1"/>
              <p:nvPr/>
            </p:nvSpPr>
            <p:spPr>
              <a:xfrm>
                <a:off x="1180397" y="4613442"/>
                <a:ext cx="4107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97" y="4613442"/>
                <a:ext cx="4107406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9" t="-2000" r="-1189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6137970" y="4110188"/>
            <a:ext cx="31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bigram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18717A26-95D3-4E57-BF0B-F30A592CC72C}"/>
                  </a:ext>
                </a:extLst>
              </p:cNvPr>
              <p:cNvSpPr txBox="1"/>
              <p:nvPr/>
            </p:nvSpPr>
            <p:spPr>
              <a:xfrm>
                <a:off x="6202773" y="4613442"/>
                <a:ext cx="54293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73" y="4613442"/>
                <a:ext cx="542930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124" t="-2000" r="-191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9553680" y="4823640"/>
              <a:ext cx="207000" cy="135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9553680" y="4823640"/>
                <a:ext cx="207000" cy="13536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基于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语言模型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的分词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1180397" y="1391352"/>
            <a:ext cx="3474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例子：他说的确实在理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180397" y="1862879"/>
            <a:ext cx="101772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说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“的”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确实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，“在理”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“实在”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“理”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180397" y="2366155"/>
            <a:ext cx="101537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概率：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   0.2,       0.1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0.3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 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0.03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0.02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   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0.03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0.05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  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0.02 ]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3943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83391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02839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22287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41735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1183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806317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0000798" y="4060959"/>
            <a:ext cx="327547" cy="327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134585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他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350826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说</a:t>
            </a:r>
            <a:endParaRPr lang="zh-CN" alt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567067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的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812178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确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930746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128746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323227" y="4687587"/>
            <a:ext cx="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理</a:t>
            </a:r>
            <a:endParaRPr lang="zh-CN" altLang="en-US" sz="2000" dirty="0"/>
          </a:p>
        </p:txBody>
      </p:sp>
      <p:cxnSp>
        <p:nvCxnSpPr>
          <p:cNvPr id="52" name="直接箭头连接符 51"/>
          <p:cNvCxnSpPr>
            <a:stCxn id="5" idx="6"/>
            <a:endCxn id="13" idx="2"/>
          </p:cNvCxnSpPr>
          <p:nvPr/>
        </p:nvCxnSpPr>
        <p:spPr>
          <a:xfrm>
            <a:off x="1966984" y="4224733"/>
            <a:ext cx="86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9" idx="2"/>
          </p:cNvCxnSpPr>
          <p:nvPr/>
        </p:nvCxnSpPr>
        <p:spPr>
          <a:xfrm>
            <a:off x="3161464" y="4224733"/>
            <a:ext cx="86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6"/>
            <a:endCxn id="20" idx="2"/>
          </p:cNvCxnSpPr>
          <p:nvPr/>
        </p:nvCxnSpPr>
        <p:spPr>
          <a:xfrm>
            <a:off x="4355944" y="4224733"/>
            <a:ext cx="86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/>
          <p:cNvCxnSpPr>
            <a:stCxn id="19" idx="0"/>
            <a:endCxn id="21" idx="0"/>
          </p:cNvCxnSpPr>
          <p:nvPr/>
        </p:nvCxnSpPr>
        <p:spPr>
          <a:xfrm rot="5400000" flipH="1" flipV="1">
            <a:off x="5386651" y="2866479"/>
            <a:ext cx="12700" cy="23889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/>
          <p:cNvCxnSpPr>
            <a:stCxn id="20" idx="4"/>
            <a:endCxn id="22" idx="4"/>
          </p:cNvCxnSpPr>
          <p:nvPr/>
        </p:nvCxnSpPr>
        <p:spPr>
          <a:xfrm rot="16200000" flipH="1">
            <a:off x="6581131" y="3194026"/>
            <a:ext cx="12700" cy="23889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/>
          <p:cNvCxnSpPr>
            <a:stCxn id="21" idx="0"/>
            <a:endCxn id="23" idx="0"/>
          </p:cNvCxnSpPr>
          <p:nvPr/>
        </p:nvCxnSpPr>
        <p:spPr>
          <a:xfrm rot="5400000" flipH="1" flipV="1">
            <a:off x="7775611" y="2866479"/>
            <a:ext cx="12700" cy="23889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/>
          <p:cNvCxnSpPr>
            <a:stCxn id="22" idx="4"/>
            <a:endCxn id="32" idx="4"/>
          </p:cNvCxnSpPr>
          <p:nvPr/>
        </p:nvCxnSpPr>
        <p:spPr>
          <a:xfrm rot="16200000" flipH="1">
            <a:off x="8970091" y="3194025"/>
            <a:ext cx="12700" cy="238896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3" idx="6"/>
            <a:endCxn id="32" idx="2"/>
          </p:cNvCxnSpPr>
          <p:nvPr/>
        </p:nvCxnSpPr>
        <p:spPr>
          <a:xfrm>
            <a:off x="9133864" y="4224733"/>
            <a:ext cx="866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拼写纠错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2360676" y="1517879"/>
            <a:ext cx="267919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用户输入（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input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7155180" y="1517879"/>
            <a:ext cx="3383280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用户输入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(correction)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3048376" y="2552937"/>
            <a:ext cx="890016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天起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2931028" y="3566685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theris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751179" y="4664518"/>
            <a:ext cx="2451741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 going home 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8177784" y="2552937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天气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8071104" y="3596015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theirs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21" name="Straight Arrow Connector 3"/>
          <p:cNvCxnSpPr/>
          <p:nvPr/>
        </p:nvCxnSpPr>
        <p:spPr>
          <a:xfrm>
            <a:off x="4495226" y="2944604"/>
            <a:ext cx="3332612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/>
          <p:nvPr/>
        </p:nvCxnSpPr>
        <p:spPr>
          <a:xfrm flipV="1">
            <a:off x="4495226" y="3946491"/>
            <a:ext cx="3349752" cy="2542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"/>
          <p:cNvCxnSpPr/>
          <p:nvPr/>
        </p:nvCxnSpPr>
        <p:spPr>
          <a:xfrm flipV="1">
            <a:off x="4495226" y="4973801"/>
            <a:ext cx="3349752" cy="2542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0"/>
          <p:cNvSpPr/>
          <p:nvPr/>
        </p:nvSpPr>
        <p:spPr>
          <a:xfrm>
            <a:off x="5756148" y="5565161"/>
            <a:ext cx="13761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怎么做？</a:t>
            </a:r>
            <a:endParaRPr lang="en-US" altLang="zh-CN" sz="2500" b="1" dirty="0">
              <a:solidFill>
                <a:srgbClr val="00B05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8177784" y="4685788"/>
            <a:ext cx="3349752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 am going home 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拼写纠错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1343679" y="1274191"/>
            <a:ext cx="9635706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Find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words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with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smallest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edit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distance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1530284" y="3937054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5510298" y="2923306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there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5510298" y="3966384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their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5510298" y="5022174"/>
            <a:ext cx="1496568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thesis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21" name="Straight Arrow Connector 3"/>
          <p:cNvCxnSpPr>
            <a:endCxn id="18" idx="1"/>
          </p:cNvCxnSpPr>
          <p:nvPr/>
        </p:nvCxnSpPr>
        <p:spPr>
          <a:xfrm flipV="1">
            <a:off x="3094482" y="3232590"/>
            <a:ext cx="2415816" cy="87093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endCxn id="19" idx="1"/>
          </p:cNvCxnSpPr>
          <p:nvPr/>
        </p:nvCxnSpPr>
        <p:spPr>
          <a:xfrm flipV="1">
            <a:off x="3094482" y="4275668"/>
            <a:ext cx="2415816" cy="666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4"/>
          <p:cNvCxnSpPr>
            <a:endCxn id="20" idx="1"/>
          </p:cNvCxnSpPr>
          <p:nvPr/>
        </p:nvCxnSpPr>
        <p:spPr>
          <a:xfrm>
            <a:off x="3094482" y="4555621"/>
            <a:ext cx="2415816" cy="77583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/>
          <p:cNvSpPr/>
          <p:nvPr/>
        </p:nvSpPr>
        <p:spPr>
          <a:xfrm>
            <a:off x="1166258" y="2130787"/>
            <a:ext cx="192822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用户输入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5430950" y="2130787"/>
            <a:ext cx="192822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候选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9422682" y="2130787"/>
            <a:ext cx="192822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编辑距离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21396" y="284517"/>
            <a:ext cx="9949758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Challenge : Multiple Ways to Express (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多种表达方式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575" y="2341994"/>
            <a:ext cx="6962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贪心科技开设了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贪心科技新出了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新出的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训练营是贪心科技出的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......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拼写纠错（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faster way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2685" y="1909844"/>
            <a:ext cx="15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用户输入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072069" y="3429000"/>
            <a:ext cx="310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从词典中寻找编辑距离最小的候选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852685" y="5332442"/>
            <a:ext cx="15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返回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1" idx="2"/>
            <a:endCxn id="28" idx="0"/>
          </p:cNvCxnSpPr>
          <p:nvPr/>
        </p:nvCxnSpPr>
        <p:spPr>
          <a:xfrm>
            <a:off x="2624142" y="2371509"/>
            <a:ext cx="0" cy="105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2"/>
            <a:endCxn id="29" idx="0"/>
          </p:cNvCxnSpPr>
          <p:nvPr/>
        </p:nvCxnSpPr>
        <p:spPr>
          <a:xfrm>
            <a:off x="2624142" y="4259997"/>
            <a:ext cx="0" cy="107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79274" y="1909844"/>
            <a:ext cx="15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用户输入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698658" y="2951321"/>
            <a:ext cx="310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生成编辑距离为</a:t>
            </a:r>
            <a:r>
              <a:rPr lang="en-US" altLang="zh-CN" sz="2400" dirty="0"/>
              <a:t>1,2</a:t>
            </a:r>
            <a:r>
              <a:rPr lang="zh-CN" altLang="en-US" sz="2400" dirty="0"/>
              <a:t>的字符串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479274" y="4354344"/>
            <a:ext cx="15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过滤</a:t>
            </a:r>
            <a:endParaRPr lang="zh-CN" altLang="en-US" sz="2400" dirty="0"/>
          </a:p>
        </p:txBody>
      </p:sp>
      <p:cxnSp>
        <p:nvCxnSpPr>
          <p:cNvPr id="35" name="直接箭头连接符 34"/>
          <p:cNvCxnSpPr>
            <a:stCxn id="32" idx="2"/>
            <a:endCxn id="33" idx="0"/>
          </p:cNvCxnSpPr>
          <p:nvPr/>
        </p:nvCxnSpPr>
        <p:spPr>
          <a:xfrm>
            <a:off x="7250731" y="2371509"/>
            <a:ext cx="0" cy="5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4" idx="0"/>
          </p:cNvCxnSpPr>
          <p:nvPr/>
        </p:nvCxnSpPr>
        <p:spPr>
          <a:xfrm>
            <a:off x="7250731" y="3782318"/>
            <a:ext cx="0" cy="57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79274" y="5474052"/>
            <a:ext cx="15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返回</a:t>
            </a:r>
            <a:endParaRPr lang="zh-CN" altLang="en-US" sz="2400" dirty="0"/>
          </a:p>
        </p:txBody>
      </p:sp>
      <p:cxnSp>
        <p:nvCxnSpPr>
          <p:cNvPr id="40" name="直接箭头连接符 39"/>
          <p:cNvCxnSpPr>
            <a:stCxn id="34" idx="2"/>
            <a:endCxn id="38" idx="0"/>
          </p:cNvCxnSpPr>
          <p:nvPr/>
        </p:nvCxnSpPr>
        <p:spPr>
          <a:xfrm>
            <a:off x="7250731" y="4816009"/>
            <a:ext cx="0" cy="65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/>
          <p:nvPr/>
        </p:nvSpPr>
        <p:spPr>
          <a:xfrm>
            <a:off x="9791337" y="1759080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9122301" y="2748252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there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10325247" y="2810433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thire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11208283" y="2810433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herr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9022697" y="3429000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her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10115490" y="3478831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their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10115490" y="2465484"/>
            <a:ext cx="344883" cy="250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10115490" y="4382907"/>
            <a:ext cx="344883" cy="250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8"/>
          <p:cNvSpPr/>
          <p:nvPr/>
        </p:nvSpPr>
        <p:spPr>
          <a:xfrm>
            <a:off x="11197726" y="3491181"/>
            <a:ext cx="669036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8777418" y="4892059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there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9800848" y="4892058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her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10495827" y="4892059"/>
            <a:ext cx="1338072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their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11357581" y="4829878"/>
            <a:ext cx="669036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拼写纠错：如何过滤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01820C37-8905-4FB5-8F6C-E8B5E391F95B}"/>
                  </a:ext>
                </a:extLst>
              </p:cNvPr>
              <p:cNvSpPr txBox="1"/>
              <p:nvPr/>
            </p:nvSpPr>
            <p:spPr>
              <a:xfrm>
                <a:off x="1269242" y="1442227"/>
                <a:ext cx="9239534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，我们要找出最有可能成为正确的字符串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，也就是寻找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𝑐𝑎𝑛𝑑𝑖𝑑𝑎𝑡𝑒𝑠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1442227"/>
                <a:ext cx="9239534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922" t="-5036" b="-1510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FCF62C80-8B32-4864-86ED-B7FDE53097A1}"/>
                  </a:ext>
                </a:extLst>
              </p:cNvPr>
              <p:cNvSpPr txBox="1"/>
              <p:nvPr/>
            </p:nvSpPr>
            <p:spPr>
              <a:xfrm>
                <a:off x="1269242" y="2884892"/>
                <a:ext cx="2315249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884892"/>
                <a:ext cx="2315249" cy="651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57259A80-7311-4503-B4F1-28E9A5B2D5FD}"/>
                  </a:ext>
                </a:extLst>
              </p:cNvPr>
              <p:cNvSpPr txBox="1"/>
              <p:nvPr/>
            </p:nvSpPr>
            <p:spPr>
              <a:xfrm>
                <a:off x="2065870" y="3975074"/>
                <a:ext cx="1521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70" y="3975074"/>
                <a:ext cx="152150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410" t="-1961" r="-56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825414" y="2624635"/>
            <a:ext cx="6580910" cy="3316433"/>
            <a:chOff x="4825414" y="2624635"/>
            <a:chExt cx="6580910" cy="33164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414" y="2624635"/>
              <a:ext cx="6580909" cy="3316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8379726" y="5540992"/>
              <a:ext cx="3026598" cy="400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停用词过滤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3530680" y="1757988"/>
            <a:ext cx="58784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对于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的应用，我们通常先把</a:t>
            </a:r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停用词</a:t>
            </a:r>
            <a:r>
              <a:rPr lang="zh-CN" altLang="en-US" sz="2500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出现频率很低的词汇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过滤掉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986936" y="3606949"/>
            <a:ext cx="4629620" cy="477054"/>
          </a:xfrm>
          <a:prstGeom prst="rect">
            <a:avLst/>
          </a:prstGeom>
          <a:solidFill>
            <a:srgbClr val="EB705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这其实类似于特征筛选的过程</a:t>
            </a:r>
            <a:endParaRPr lang="en-US" altLang="zh-CN" sz="25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2684649" y="4670521"/>
            <a:ext cx="7570558" cy="119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在英文里，比如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“</a:t>
            </a:r>
            <a:r>
              <a:rPr lang="en-US" altLang="zh-CN" sz="25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the”, “an”, “their</a:t>
            </a:r>
            <a:r>
              <a:rPr lang="en-US" altLang="zh-CN" sz="2500" dirty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500" dirty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这些都可以作为停用词来处理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。</a:t>
            </a:r>
            <a:r>
              <a:rPr lang="zh-CN" altLang="en-US" sz="2500" dirty="0">
                <a:solidFill>
                  <a:schemeClr val="accent6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但是，也需要考虑自己的应用场景</a:t>
            </a:r>
            <a:endParaRPr lang="en-US" altLang="zh-CN" sz="2500" dirty="0">
              <a:solidFill>
                <a:schemeClr val="accent6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2812156" y="53907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词的标准化（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normalization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176" y="1444902"/>
            <a:ext cx="3495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Word Form Normalization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444664" y="1909216"/>
            <a:ext cx="1014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Stemming</a:t>
            </a:r>
            <a:r>
              <a:rPr lang="en-US" altLang="zh-CN" sz="2000" dirty="0"/>
              <a:t>: keeping only the root of the word (usually just deleting suffixes)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economy, economic, economical, economically, economics, economize =&gt; </a:t>
            </a:r>
            <a:r>
              <a:rPr lang="en-US" altLang="zh-CN" sz="2000" dirty="0" err="1"/>
              <a:t>econom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Lemmatization</a:t>
            </a:r>
            <a:r>
              <a:rPr lang="en-US" altLang="zh-CN" sz="2000" dirty="0"/>
              <a:t>: keeping only the lemma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produce, produces, product, production =&gt; produce</a:t>
            </a:r>
            <a:endParaRPr lang="en-US" altLang="zh-CN" sz="2000" b="0" i="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176" y="3394513"/>
            <a:ext cx="19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</a:rPr>
              <a:t>Acronyms</a:t>
            </a:r>
            <a:endParaRPr lang="en-US" altLang="zh-CN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4664" y="3985866"/>
            <a:ext cx="29252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</a:rPr>
              <a:t>Countries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</a:rPr>
              <a:t>the US -&gt; USA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</a:rPr>
              <a:t>U.S.A. -&gt; USA</a:t>
            </a:r>
            <a:endParaRPr lang="en-US" altLang="zh-CN" sz="2000" dirty="0">
              <a:solidFill>
                <a:srgbClr val="333333"/>
              </a:solidFill>
            </a:endParaRPr>
          </a:p>
          <a:p>
            <a:r>
              <a:rPr lang="en-US" altLang="zh-CN" sz="2000" dirty="0">
                <a:solidFill>
                  <a:srgbClr val="333333"/>
                </a:solidFill>
              </a:rPr>
              <a:t>Organizations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</a:rPr>
              <a:t>UN -&gt; United Nations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4150" y="3985866"/>
            <a:ext cx="64735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</a:rPr>
              <a:t>naïve -&gt; naive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333333"/>
                </a:solidFill>
              </a:rPr>
              <a:t>météo</a:t>
            </a:r>
            <a:r>
              <a:rPr lang="en-US" altLang="zh-CN" sz="2000" dirty="0">
                <a:solidFill>
                  <a:srgbClr val="333333"/>
                </a:solidFill>
              </a:rPr>
              <a:t> -&gt; </a:t>
            </a:r>
            <a:r>
              <a:rPr lang="en-US" altLang="zh-CN" sz="2000" dirty="0" err="1">
                <a:solidFill>
                  <a:srgbClr val="333333"/>
                </a:solidFill>
              </a:rPr>
              <a:t>meteo</a:t>
            </a:r>
            <a:endParaRPr lang="en-US" altLang="zh-CN" sz="2000" dirty="0">
              <a:solidFill>
                <a:srgbClr val="333333"/>
              </a:solidFill>
            </a:endParaRPr>
          </a:p>
          <a:p>
            <a:r>
              <a:rPr lang="en-US" altLang="zh-CN" sz="2000" dirty="0">
                <a:solidFill>
                  <a:srgbClr val="333333"/>
                </a:solidFill>
              </a:rPr>
              <a:t>or can be the other way around - depending on application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4786" y="3378428"/>
            <a:ext cx="19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</a:rPr>
              <a:t>Accents </a:t>
            </a:r>
            <a:endParaRPr lang="en-US" altLang="zh-CN" sz="24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722431" y="1040400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文本表示基础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269" y="2160706"/>
            <a:ext cx="3425952" cy="325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词袋模型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文本相似度计算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词向量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句子向量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语言模型</a:t>
            </a: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152" y="2798291"/>
            <a:ext cx="1577616" cy="234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我们： </a:t>
            </a:r>
            <a:endParaRPr lang="fi-FI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爬山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fi-FI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跑步</a:t>
            </a: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 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fi-FI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3" name="標題 1"/>
          <p:cNvSpPr txBox="1"/>
          <p:nvPr/>
        </p:nvSpPr>
        <p:spPr>
          <a:xfrm>
            <a:off x="3328416" y="267042"/>
            <a:ext cx="654710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Word Representation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8152" y="1129323"/>
            <a:ext cx="78150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我们，去，爬山，今天，你们，昨天，跑步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152" y="1129323"/>
            <a:ext cx="7513320" cy="669413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8152" y="2103310"/>
            <a:ext cx="27494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每个单词的表示：</a:t>
            </a:r>
            <a:endParaRPr lang="en-US" sz="2500" b="1" dirty="0">
              <a:solidFill>
                <a:srgbClr val="EB7050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365542"/>
            <a:ext cx="440436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 今天 去 爬山： </a:t>
            </a:r>
            <a:endParaRPr lang="fi-FI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你们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跑步：    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你们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又 去 爬山 又 去 跑步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3" name="標題 1"/>
          <p:cNvSpPr txBox="1"/>
          <p:nvPr/>
        </p:nvSpPr>
        <p:spPr>
          <a:xfrm>
            <a:off x="2148840" y="267042"/>
            <a:ext cx="848563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Sentence Representation (boolean)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7296" y="1138467"/>
            <a:ext cx="847344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我们，又，去，爬山，今天，你们，昨天，跑步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008" y="1129323"/>
            <a:ext cx="8217408" cy="745197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2523445"/>
            <a:ext cx="24288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每个句子的表示</a:t>
            </a:r>
            <a:endParaRPr lang="en-US" sz="2500" b="1" dirty="0">
              <a:solidFill>
                <a:srgbClr val="EB7050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151" y="3063790"/>
            <a:ext cx="454152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 今天 去 爬山：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fi-FI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你们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跑步：    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你们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又 去 爬山 又 去 跑步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3" name="標題 1"/>
          <p:cNvSpPr txBox="1"/>
          <p:nvPr/>
        </p:nvSpPr>
        <p:spPr>
          <a:xfrm>
            <a:off x="2578608" y="267042"/>
            <a:ext cx="76809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Sentence Representation (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8151" y="1129323"/>
            <a:ext cx="828141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 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我们，又，去，爬山，今天，你们，昨天，跑步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152" y="1129323"/>
            <a:ext cx="8144256" cy="669413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8152" y="2338792"/>
            <a:ext cx="24288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每个句子的表示</a:t>
            </a:r>
            <a:endParaRPr lang="en-US" sz="2500" b="1" dirty="0">
              <a:solidFill>
                <a:srgbClr val="EB7050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3699321" y="267042"/>
            <a:ext cx="540810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Sentence Similarity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61285" y="3267863"/>
                <a:ext cx="7734810" cy="2280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500" b="1" dirty="0">
                    <a:solidFill>
                      <a:srgbClr val="EB7050"/>
                    </a:solidFill>
                    <a:ea typeface="PingFang SC" charset="-122"/>
                    <a:cs typeface="PingFang SC" charset="-122"/>
                  </a:rPr>
                  <a:t>计算相似度（余弦相似度）：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PingFang SC" charset="-122"/>
                        <a:cs typeface="PingFang SC" charset="-122"/>
                      </a:rPr>
                      <m:t>𝒅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PingFang SC" charset="-122"/>
                        <a:cs typeface="PingFang SC" charset="-122"/>
                      </a:rPr>
                      <m:t>=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PingFang SC" charset="-122"/>
                        <a:cs typeface="PingFang SC" charset="-122"/>
                      </a:rPr>
                      <m:t>𝒔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PingFang SC" charset="-122"/>
                        <a:cs typeface="PingFang SC" charset="-122"/>
                      </a:rPr>
                      <m:t>𝟏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PingFang SC" charset="-122"/>
                        <a:cs typeface="PingFang SC" charset="-122"/>
                      </a:rPr>
                      <m:t>∙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𝒔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/(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  <m: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e>
                    </m:d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  <m: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e>
                    </m:d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500" b="1" dirty="0">
                  <a:solidFill>
                    <a:srgbClr val="EB7050"/>
                  </a:solidFill>
                </a:endParaRPr>
              </a:p>
              <a:p>
                <a:endParaRPr lang="en-US" altLang="zh-CN" sz="2500" b="1" dirty="0">
                  <a:solidFill>
                    <a:srgbClr val="EB7050"/>
                  </a:solidFill>
                </a:endParaRPr>
              </a:p>
              <a:p>
                <a:r>
                  <a:rPr lang="zh-CN" altLang="en-US" sz="2500" b="1" dirty="0">
                    <a:solidFill>
                      <a:srgbClr val="EB7050"/>
                    </a:solidFill>
                  </a:rPr>
                  <a:t>欧式距离：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500" b="1" i="1" smtClean="0">
                                        <a:solidFill>
                                          <a:srgbClr val="EB7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2500" b="1" i="1" smtClean="0">
                                        <a:solidFill>
                                          <a:srgbClr val="EB7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500" b="1" dirty="0">
                  <a:solidFill>
                    <a:srgbClr val="EB7050"/>
                  </a:solidFill>
                </a:endParaRPr>
              </a:p>
              <a:p>
                <a:endParaRPr lang="en-US" sz="2500" b="1" dirty="0">
                  <a:solidFill>
                    <a:srgbClr val="EB7050"/>
                  </a:solidFill>
                </a:endParaRPr>
              </a:p>
              <a:p>
                <a:r>
                  <a:rPr lang="en-US" altLang="zh-CN" sz="2500" b="1" dirty="0" err="1">
                    <a:solidFill>
                      <a:srgbClr val="EB7050"/>
                    </a:solidFill>
                  </a:rPr>
                  <a:t>M</a:t>
                </a:r>
                <a:r>
                  <a:rPr lang="en-US" sz="2500" b="1" dirty="0" err="1">
                    <a:solidFill>
                      <a:srgbClr val="EB7050"/>
                    </a:solidFill>
                  </a:rPr>
                  <a:t>inkowski</a:t>
                </a:r>
                <a:r>
                  <a:rPr lang="zh-CN" altLang="en-US" sz="2500" b="1" dirty="0">
                    <a:solidFill>
                      <a:srgbClr val="EB7050"/>
                    </a:solidFill>
                  </a:rPr>
                  <a:t>距离：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500" b="1" i="1" smtClean="0">
                            <a:solidFill>
                              <a:srgbClr val="EB7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500" b="1" i="1" smtClean="0">
                                    <a:solidFill>
                                      <a:srgbClr val="EB705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500" b="1" i="1" smtClean="0">
                                        <a:solidFill>
                                          <a:srgbClr val="EB7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500" b="1" i="1" smtClean="0">
                                            <a:solidFill>
                                              <a:srgbClr val="EB7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500" b="1" i="1" smtClean="0">
                                                <a:solidFill>
                                                  <a:srgbClr val="EB7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500" b="1" i="1" smtClean="0">
                                        <a:solidFill>
                                          <a:srgbClr val="EB7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500" b="1" i="1" smtClean="0">
                                <a:solidFill>
                                  <a:srgbClr val="EB7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sup>
                    </m:sSup>
                  </m:oMath>
                </a14:m>
                <a:endParaRPr lang="en-US" sz="2500" b="1" dirty="0">
                  <a:solidFill>
                    <a:srgbClr val="EB705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85" y="3267863"/>
                <a:ext cx="7734810" cy="2280881"/>
              </a:xfrm>
              <a:prstGeom prst="rect">
                <a:avLst/>
              </a:prstGeom>
              <a:blipFill rotWithShape="1">
                <a:blip r:embed="rId1"/>
                <a:stretch>
                  <a:fillRect l="-1340" t="-2139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1988" y="974928"/>
                <a:ext cx="8610386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i-FI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S1: 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“ </a:t>
                </a:r>
                <a:r>
                  <a:rPr lang="fi-FI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我们 今天 去 爬山 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”</a:t>
                </a:r>
                <a:r>
                  <a:rPr lang="fi-FI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(1,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</m:t>
                    </m:r>
                    <m:r>
                      <a:rPr lang="en-US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,1,1,0,0,0,0)</m:t>
                    </m:r>
                  </m:oMath>
                </a14:m>
                <a:r>
                  <a:rPr lang="fi-FI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S2: "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你们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昨天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跑步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"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0,0,0,0,0,1,1,1</m:t>
                    </m:r>
                    <m:r>
                      <a:rPr lang="en-US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r>
                  <a:rPr lang="fi-FI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S3: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“ </a:t>
                </a:r>
                <a:r>
                  <a:rPr lang="mr-I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你们</a:t>
                </a:r>
                <a:r>
                  <a:rPr 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又 </a:t>
                </a:r>
                <a:r>
                  <a:rPr lang="mr-I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去</a:t>
                </a:r>
                <a:r>
                  <a:rPr 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</a:t>
                </a:r>
                <a:r>
                  <a:rPr lang="mr-I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爬山</a:t>
                </a: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又 去 跑步 </a:t>
                </a:r>
                <a:r>
                  <a:rPr lang="en-US" altLang="zh-CN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 " =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0,2,2,1,0,1,0,1</m:t>
                    </m:r>
                    <m:r>
                      <a:rPr lang="en-US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endParaRPr lang="cs-CZ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8" y="974928"/>
                <a:ext cx="8610386" cy="1823576"/>
              </a:xfrm>
              <a:prstGeom prst="rect">
                <a:avLst/>
              </a:prstGeom>
              <a:blipFill rotWithShape="1">
                <a:blip r:embed="rId2"/>
                <a:stretch>
                  <a:fillRect l="-1204" b="-3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339520" y="3668760"/>
              <a:ext cx="1502640" cy="1270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339520" y="3668760"/>
                <a:ext cx="1502640" cy="12708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3699321" y="267042"/>
            <a:ext cx="540810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Sentence Similarity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3496" y="1175022"/>
            <a:ext cx="80040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 is going from Beijing to Shanghai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 denied my request, but he actually lied.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Mike lost the phone, and phone was in the car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4358" y="1204382"/>
            <a:ext cx="8153186" cy="1794215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45208" y="3052498"/>
                <a:ext cx="8086344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1</m:t>
                    </m:r>
                    <m:r>
                      <a:rPr lang="zh-CN" altLang="en-US" sz="25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(0, 0, 1, 0, 0, 0, 1, 1, 1, 0, 1, 0, 0, 0, 0, 0, 0, 1, 0, 1, 0)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2</m:t>
                    </m:r>
                    <m:r>
                      <a:rPr lang="zh-CN" altLang="en-US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3</m:t>
                    </m:r>
                    <m:r>
                      <a:rPr lang="zh-CN" altLang="en-US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08" y="3052498"/>
                <a:ext cx="8086344" cy="1823576"/>
              </a:xfrm>
              <a:prstGeom prst="rect">
                <a:avLst/>
              </a:prstGeom>
              <a:blipFill rotWithShape="0">
                <a:blip r:embed="rId1"/>
                <a:stretch>
                  <a:fillRect l="-12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782311" y="3842801"/>
            <a:ext cx="301753" cy="291251"/>
          </a:xfrm>
          <a:prstGeom prst="rect">
            <a:avLst/>
          </a:prstGeom>
          <a:noFill/>
          <a:ln w="25400">
            <a:solidFill>
              <a:srgbClr val="77C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3663" y="3830609"/>
            <a:ext cx="304801" cy="302479"/>
          </a:xfrm>
          <a:prstGeom prst="rect">
            <a:avLst/>
          </a:prstGeom>
          <a:noFill/>
          <a:ln w="25400">
            <a:solidFill>
              <a:srgbClr val="77C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52544" y="4142232"/>
            <a:ext cx="566928" cy="1097280"/>
          </a:xfrm>
          <a:prstGeom prst="straightConnector1">
            <a:avLst/>
          </a:prstGeom>
          <a:ln w="25400">
            <a:solidFill>
              <a:srgbClr val="77C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88279" y="4133088"/>
            <a:ext cx="566928" cy="1097280"/>
          </a:xfrm>
          <a:prstGeom prst="straightConnector1">
            <a:avLst/>
          </a:prstGeom>
          <a:ln w="25400">
            <a:solidFill>
              <a:srgbClr val="77C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04858" y="5207231"/>
            <a:ext cx="11448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denied</a:t>
            </a:r>
            <a:endParaRPr lang="en-US" sz="2500" dirty="0">
              <a:solidFill>
                <a:schemeClr val="accent5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8868" y="5181365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he</a:t>
            </a:r>
            <a:endParaRPr lang="en-US" sz="2500" dirty="0">
              <a:solidFill>
                <a:schemeClr val="accent5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48556" y="338838"/>
            <a:ext cx="994975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Challenge : Ambiguity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（一词多义）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071" y="2305779"/>
            <a:ext cx="4580913" cy="16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今天参观了苹果公司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现在正好是苹果收获季节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3699321" y="267042"/>
            <a:ext cx="540810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Sentence Similarity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3496" y="1175022"/>
            <a:ext cx="80040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 is going from Beijing to Shanghai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 denied my request, but he actually lied.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Mike lost the phone, and phone was in the car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4358" y="1204382"/>
            <a:ext cx="8153186" cy="1794215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45208" y="3052498"/>
                <a:ext cx="8086344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5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1</m:t>
                    </m:r>
                    <m:r>
                      <a:rPr lang="zh-CN" altLang="en-US" sz="25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(0, 0, 1, 0, 0, 0, 1, 1, 1, 0, 1, 0, 0, 0, 0, 0, 0, 1, 0, 1, 0)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2</m:t>
                    </m:r>
                    <m:r>
                      <a:rPr lang="zh-CN" altLang="en-US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PingFang SC" charset="-122"/>
                    <a:cs typeface="PingFang SC" charset="-122"/>
                  </a:rPr>
                  <a:t>句子</a:t>
                </a:r>
                <a14:m>
                  <m:oMath xmlns:m="http://schemas.openxmlformats.org/officeDocument/2006/math">
                    <m:r>
                      <a:rPr lang="en-US" altLang="zh-CN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3</m:t>
                    </m:r>
                    <m:r>
                      <a:rPr lang="zh-CN" altLang="en-US" sz="25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：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0,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2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0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,</m:t>
                    </m:r>
                    <m:r>
                      <a:rPr lang="en-US" altLang="zh-CN" sz="25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 1</m:t>
                    </m:r>
                    <m:r>
                      <a:rPr lang="en-US" altLang="zh-CN" sz="25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endParaRPr lang="en-US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08" y="3052498"/>
                <a:ext cx="8086344" cy="1823576"/>
              </a:xfrm>
              <a:prstGeom prst="rect">
                <a:avLst/>
              </a:prstGeom>
              <a:blipFill rotWithShape="0">
                <a:blip r:embed="rId1"/>
                <a:stretch>
                  <a:fillRect l="-12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797551" y="3842801"/>
            <a:ext cx="301753" cy="291251"/>
          </a:xfrm>
          <a:prstGeom prst="rect">
            <a:avLst/>
          </a:prstGeom>
          <a:noFill/>
          <a:ln w="25400">
            <a:solidFill>
              <a:srgbClr val="77C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3663" y="3830609"/>
            <a:ext cx="304801" cy="302479"/>
          </a:xfrm>
          <a:prstGeom prst="rect">
            <a:avLst/>
          </a:prstGeom>
          <a:noFill/>
          <a:ln w="25400">
            <a:solidFill>
              <a:srgbClr val="77C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22064" y="4142232"/>
            <a:ext cx="566928" cy="1097280"/>
          </a:xfrm>
          <a:prstGeom prst="straightConnector1">
            <a:avLst/>
          </a:prstGeom>
          <a:ln w="25400">
            <a:solidFill>
              <a:srgbClr val="77C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88279" y="4133088"/>
            <a:ext cx="566928" cy="1097280"/>
          </a:xfrm>
          <a:prstGeom prst="straightConnector1">
            <a:avLst/>
          </a:prstGeom>
          <a:ln w="25400">
            <a:solidFill>
              <a:srgbClr val="77C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04858" y="5207231"/>
            <a:ext cx="11448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denied</a:t>
            </a:r>
            <a:endParaRPr lang="en-US" sz="2500" dirty="0">
              <a:solidFill>
                <a:schemeClr val="accent5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8868" y="5181365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he</a:t>
            </a:r>
            <a:endParaRPr lang="en-US" sz="2500" dirty="0">
              <a:solidFill>
                <a:schemeClr val="accent5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9582" y="5042712"/>
            <a:ext cx="4468368" cy="993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500" dirty="0">
                <a:solidFill>
                  <a:schemeClr val="accent5"/>
                </a:solidFill>
                <a:latin typeface="PingFang SC" charset="-122"/>
                <a:ea typeface="PingFang SC" charset="-122"/>
                <a:cs typeface="PingFang SC" charset="-122"/>
              </a:rPr>
              <a:t>并不是出现的越多就越重要！</a:t>
            </a:r>
            <a:endParaRPr lang="en-US" altLang="zh-CN" sz="2500" dirty="0">
              <a:solidFill>
                <a:schemeClr val="accent5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500" dirty="0">
                <a:solidFill>
                  <a:schemeClr val="accent5"/>
                </a:solidFill>
                <a:latin typeface="PingFang SC" charset="-122"/>
                <a:ea typeface="PingFang SC" charset="-122"/>
                <a:cs typeface="PingFang SC" charset="-122"/>
              </a:rPr>
              <a:t>并不是出现的越少就越不重要！</a:t>
            </a:r>
            <a:endParaRPr lang="en-US" sz="2500" dirty="0">
              <a:solidFill>
                <a:schemeClr val="accent5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2873878" y="287616"/>
            <a:ext cx="6979181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Representation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37544" y="1411246"/>
                <a:ext cx="6788508" cy="6832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𝒕𝒇𝒊𝒅𝒇</m:t>
                    </m:r>
                    <m:r>
                      <a:rPr lang="en-US" altLang="zh-CN" sz="3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𝒘</m:t>
                    </m:r>
                    <m:r>
                      <a:rPr lang="en-US" altLang="zh-CN" sz="32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𝒕𝒇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ingFang SC" charset="-122"/>
                            <a:cs typeface="PingFang SC" charset="-12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𝒅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𝒘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𝒊𝒅𝒇</m:t>
                    </m:r>
                    <m:r>
                      <a:rPr lang="en-US" altLang="zh-CN" sz="32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𝒘</m:t>
                    </m:r>
                    <m:r>
                      <a:rPr lang="en-US" altLang="zh-CN" sz="32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endParaRPr lang="en-US" altLang="zh-CN" sz="3200" b="1" dirty="0">
                  <a:solidFill>
                    <a:srgbClr val="EB7050"/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4" y="1411246"/>
                <a:ext cx="6788508" cy="683264"/>
              </a:xfrm>
              <a:prstGeom prst="rect">
                <a:avLst/>
              </a:prstGeom>
              <a:blipFill rotWithShape="0">
                <a:blip r:embed="rId1"/>
                <a:stretch>
                  <a:fillRect t="-89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3908882" y="2076519"/>
            <a:ext cx="685800" cy="9735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84225" y="2094510"/>
            <a:ext cx="781275" cy="847789"/>
          </a:xfrm>
          <a:prstGeom prst="straightConnector1">
            <a:avLst/>
          </a:prstGeom>
          <a:ln w="38100">
            <a:solidFill>
              <a:srgbClr val="EB7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652296" y="3160019"/>
                <a:ext cx="256833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500" dirty="0">
                    <a:solidFill>
                      <a:schemeClr val="accent6">
                        <a:lumMod val="50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文档</a:t>
                </a:r>
                <a14:m>
                  <m:oMath xmlns:m="http://schemas.openxmlformats.org/officeDocument/2006/math">
                    <m:r>
                      <a:rPr lang="en-US" altLang="zh-CN" sz="2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𝒅</m:t>
                    </m:r>
                    <m:r>
                      <a:rPr lang="zh-CN" altLang="en-US" sz="25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中</m:t>
                    </m:r>
                    <m:r>
                      <a:rPr lang="en-US" altLang="zh-CN" sz="25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𝒘</m:t>
                    </m:r>
                    <m:r>
                      <a:rPr lang="zh-CN" altLang="en-US" sz="25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的</m:t>
                    </m:r>
                  </m:oMath>
                </a14:m>
                <a:r>
                  <a:rPr lang="zh-CN" altLang="en-US" sz="2500" dirty="0">
                    <a:solidFill>
                      <a:schemeClr val="accent6">
                        <a:lumMod val="50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词频</a:t>
                </a:r>
                <a:endParaRPr lang="en-US" sz="2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96" y="3160019"/>
                <a:ext cx="2568332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3800" t="-8861" r="-3088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165351" y="2931086"/>
                <a:ext cx="1580626" cy="912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0" smtClean="0">
                          <a:solidFill>
                            <a:srgbClr val="EB7050"/>
                          </a:solidFill>
                          <a:latin typeface="Cambria Math" charset="0"/>
                        </a:rPr>
                        <m:t>𝐥𝐨𝐠</m:t>
                      </m:r>
                      <m:r>
                        <a:rPr lang="en-US" sz="2600" b="0" i="1" smtClean="0">
                          <a:solidFill>
                            <a:srgbClr val="EB7050"/>
                          </a:solidFill>
                          <a:latin typeface="Cambria Math" charset="0"/>
                        </a:rPr>
                        <m:t>⁡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rgbClr val="EB7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EB7050"/>
                              </a:solidFill>
                              <a:latin typeface="Cambria Math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rgbClr val="EB7050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sz="2600" b="0" i="1" smtClean="0">
                              <a:solidFill>
                                <a:srgbClr val="EB705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rgbClr val="EB7050"/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2600" b="0" i="1" smtClean="0">
                              <a:solidFill>
                                <a:srgbClr val="EB7050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EB705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51" y="2931086"/>
                <a:ext cx="1580626" cy="912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772336" y="4143726"/>
            <a:ext cx="46650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N: 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语料库中的文档总数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N(w): 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词语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</a:t>
            </a: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出现在多少个文档？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0690" y="1926104"/>
            <a:ext cx="315801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 上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课程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 的 课程 有 意思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 课程 也 有 意思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507792" y="302573"/>
                <a:ext cx="6788508" cy="52886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5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𝒕𝒇𝒊𝒅𝒇</m:t>
                    </m:r>
                    <m:r>
                      <a:rPr lang="en-US" altLang="zh-CN" sz="25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25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𝒘</m:t>
                    </m:r>
                    <m:r>
                      <a:rPr lang="en-US" altLang="zh-CN" sz="25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r>
                  <a:rPr lang="en-US" altLang="zh-CN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𝒕𝒇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5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ingFang SC" charset="-122"/>
                            <a:cs typeface="PingFang SC" charset="-122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𝒅</m:t>
                        </m:r>
                        <m:r>
                          <a:rPr lang="en-US" altLang="zh-CN" sz="25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,</m:t>
                        </m:r>
                        <m:r>
                          <a:rPr lang="en-US" altLang="zh-CN" sz="25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charset="0"/>
                            <a:ea typeface="PingFang SC" charset="-122"/>
                            <a:cs typeface="PingFang SC" charset="-122"/>
                          </a:rPr>
                          <m:t>𝒘</m:t>
                        </m:r>
                      </m:e>
                    </m:d>
                    <m:r>
                      <a:rPr lang="en-US" altLang="zh-CN" sz="2500" b="1" i="1" smtClean="0">
                        <a:solidFill>
                          <a:srgbClr val="C0000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∗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𝒊𝒅𝒇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(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𝒘</m:t>
                    </m:r>
                    <m:r>
                      <a:rPr lang="en-US" altLang="zh-CN" sz="2500" b="1" i="1" smtClean="0">
                        <a:solidFill>
                          <a:srgbClr val="EB7050"/>
                        </a:solidFill>
                        <a:latin typeface="Cambria Math" charset="0"/>
                        <a:ea typeface="PingFang SC" charset="-122"/>
                        <a:cs typeface="PingFang SC" charset="-122"/>
                      </a:rPr>
                      <m:t>)</m:t>
                    </m:r>
                  </m:oMath>
                </a14:m>
                <a:endParaRPr lang="en-US" altLang="zh-CN" sz="2500" b="1" dirty="0">
                  <a:solidFill>
                    <a:srgbClr val="EB7050"/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7792" y="302573"/>
                <a:ext cx="6788508" cy="528863"/>
              </a:xfrm>
              <a:prstGeom prst="rect">
                <a:avLst/>
              </a:prstGeom>
              <a:blipFill rotWithShape="0">
                <a:blip r:embed="rId1"/>
                <a:stretch>
                  <a:fillRect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Rectangle 17"/>
          <p:cNvSpPr/>
          <p:nvPr/>
        </p:nvSpPr>
        <p:spPr>
          <a:xfrm>
            <a:off x="4264010" y="1146575"/>
            <a:ext cx="8369950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  上 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课程  的  有  意思  数据   也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17"/>
          <p:cNvSpPr/>
          <p:nvPr/>
        </p:nvSpPr>
        <p:spPr>
          <a:xfrm>
            <a:off x="4288326" y="1926104"/>
            <a:ext cx="668447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   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1     1       1     0    0    0       0       0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4279250" y="2537168"/>
            <a:ext cx="668447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   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0     0       1     1    1    1       0       0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4264010" y="3148233"/>
            <a:ext cx="668447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   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0     0       1     0    1    1       1       1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31880" y="2258770"/>
            <a:ext cx="85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TF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231880" y="4575250"/>
            <a:ext cx="85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IDF</a:t>
            </a:r>
            <a:endParaRPr lang="zh-CN" altLang="en-US" sz="3200" dirty="0"/>
          </a:p>
        </p:txBody>
      </p:sp>
      <p:sp>
        <p:nvSpPr>
          <p:cNvPr id="10" name="Rectangle 17"/>
          <p:cNvSpPr/>
          <p:nvPr/>
        </p:nvSpPr>
        <p:spPr>
          <a:xfrm>
            <a:off x="365760" y="4335486"/>
            <a:ext cx="10655950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       上          </a:t>
            </a: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      </a:t>
            </a:r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课程        的       有          意思       数据      也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289560" y="4973490"/>
            <a:ext cx="11201400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ln(3/2)  ln(3/1)   ln(3/1)    ln(3/3)   ln(3/1)  ln(3/2)  ln(3/2)   ln(3/1)  ln(3/1)</a:t>
            </a:r>
            <a:endParaRPr lang="en-US" altLang="zh-CN" sz="25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2869306" y="61908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endParaRPr lang="en-US" altLang="zh-CN" sz="3600" b="1" dirty="0">
              <a:solidFill>
                <a:srgbClr val="11305E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2249424" y="287616"/>
            <a:ext cx="822960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Measure Similarity Between Words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6201" y="1390325"/>
            <a:ext cx="86271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下面哪些单词之间语义相似度更高？</a:t>
            </a:r>
            <a:endParaRPr lang="en-US" altLang="zh-CN" sz="2500" b="1" dirty="0">
              <a:solidFill>
                <a:srgbClr val="EB705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201" y="2092020"/>
            <a:ext cx="41879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我们，爬山，运动，昨天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2869306" y="61908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endParaRPr lang="en-US" altLang="zh-CN" sz="3600" b="1" dirty="0">
              <a:solidFill>
                <a:srgbClr val="11305E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2249424" y="287616"/>
            <a:ext cx="822960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Measure Similarity Between Words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8649" y="1341619"/>
            <a:ext cx="86271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利用 </a:t>
            </a:r>
            <a:r>
              <a:rPr lang="en-US" altLang="zh-CN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One-hot</a:t>
            </a:r>
            <a:r>
              <a:rPr lang="zh-CN" altLang="en-US" sz="2500" b="1" dirty="0">
                <a:solidFill>
                  <a:srgbClr val="EB7050"/>
                </a:solidFill>
                <a:latin typeface="PingFang SC" charset="-122"/>
                <a:ea typeface="PingFang SC" charset="-122"/>
                <a:cs typeface="PingFang SC" charset="-122"/>
              </a:rPr>
              <a:t> 表示法表达单词之间相似度？</a:t>
            </a:r>
            <a:endParaRPr lang="en-US" altLang="zh-CN" sz="2500" b="1" dirty="0">
              <a:solidFill>
                <a:srgbClr val="EB705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8649" y="2746834"/>
            <a:ext cx="40460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50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[1, 0, 0, 0, 0, 0,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爬山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[0, 0, 1, 0, 0, 0,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运动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   [0, 0, 0, 0, 0, 0, 1]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[0, 0, 0, 0, 0, 1,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649" y="2167670"/>
            <a:ext cx="27494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每个单词的表示：</a:t>
            </a:r>
            <a:endParaRPr lang="zh-CN" altLang="en-US" sz="2500" b="1" dirty="0">
              <a:solidFill>
                <a:srgbClr val="00206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 txBox="1"/>
          <p:nvPr/>
        </p:nvSpPr>
        <p:spPr>
          <a:xfrm>
            <a:off x="2869306" y="619086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endParaRPr lang="en-US" altLang="zh-CN" sz="3600" b="1" dirty="0">
              <a:solidFill>
                <a:srgbClr val="11305E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1344168" y="287616"/>
            <a:ext cx="9930384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From One-hot Representation to Distributed Representation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048" y="2822101"/>
            <a:ext cx="39762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[1, 0, 0, 0, 0, 0,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爬山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[0, 0, 1, 0, 0, 0,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运动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   [0, 0, 0, 0, 0, 0, 1]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fi-FI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fi-FI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[0, 0, 0, 0, 0, 1, 0]</a:t>
            </a:r>
            <a:endParaRPr lang="fi-FI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1249" y="2822101"/>
            <a:ext cx="4240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[0.1, 0.2, 0.4, 0.2]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爬山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[0.2, 0.3, 0.7, 0.1]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运动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   [0.2, 0.3, 0.6, 0.2]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[0.5, 0.9, 0.1, 0.3]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21729" y="3216969"/>
            <a:ext cx="745958" cy="565484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7CD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6577" y="2201412"/>
            <a:ext cx="4315969" cy="2652734"/>
          </a:xfrm>
          <a:prstGeom prst="rect">
            <a:avLst/>
          </a:prstGeom>
          <a:noFill/>
          <a:ln w="25400">
            <a:solidFill>
              <a:srgbClr val="77C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6577" y="2225170"/>
            <a:ext cx="4315969" cy="477054"/>
          </a:xfrm>
          <a:prstGeom prst="rect">
            <a:avLst/>
          </a:prstGeom>
          <a:solidFill>
            <a:srgbClr val="77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896" y="2198574"/>
            <a:ext cx="36583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One-Hot Representation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1953" y="2201412"/>
            <a:ext cx="4315969" cy="2652734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1953" y="2225170"/>
            <a:ext cx="4315969" cy="477054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1230" y="2196460"/>
            <a:ext cx="39773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Distributed Representation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249424" y="287616"/>
            <a:ext cx="822960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Measure Similarity Between Words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9361" y="1989997"/>
            <a:ext cx="4240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[0.1, 0.2, 0.4, 0.2]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爬山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[0.2, 0.3, 0.7, 0.1]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运动:   [0.2, 0.3, 0.6, 0.2]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20000"/>
              </a:lnSpc>
            </a:pPr>
            <a:r>
              <a:rPr lang="pt-BR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昨天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 [0.5, 0.9, 0.1, 0.3]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065" y="1369308"/>
            <a:ext cx="4315969" cy="2652734"/>
          </a:xfrm>
          <a:prstGeom prst="rect">
            <a:avLst/>
          </a:prstGeom>
          <a:noFill/>
          <a:ln w="25400">
            <a:solidFill>
              <a:srgbClr val="EB7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065" y="1393066"/>
            <a:ext cx="4315969" cy="477054"/>
          </a:xfrm>
          <a:prstGeom prst="rect">
            <a:avLst/>
          </a:prstGeom>
          <a:solidFill>
            <a:srgbClr val="EB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7630" y="1364356"/>
            <a:ext cx="39773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Distributed Representation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231136" y="296760"/>
            <a:ext cx="8229600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5185" y="1998357"/>
            <a:ext cx="7845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Q: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怎么学习每一个单词的分布式表示（词向量）？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812" y="253145"/>
            <a:ext cx="7730156" cy="57450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8792" y="216569"/>
            <a:ext cx="7519817" cy="56668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04879" y="5447489"/>
            <a:ext cx="3750293" cy="72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/>
              <a:t>#NLP</a:t>
            </a:r>
            <a:r>
              <a:rPr lang="zh-CN" altLang="en-US" sz="2400" dirty="0"/>
              <a:t>太难了</a:t>
            </a:r>
            <a:r>
              <a:rPr lang="en-US" altLang="zh-CN" sz="2400" dirty="0"/>
              <a:t># @zibuyu9</a:t>
            </a:r>
            <a:endParaRPr lang="en-US" altLang="zh-CN" sz="2400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34" y="1669381"/>
            <a:ext cx="3293584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 txBox="1"/>
          <p:nvPr/>
        </p:nvSpPr>
        <p:spPr>
          <a:xfrm>
            <a:off x="1448556" y="338838"/>
            <a:ext cx="994975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Challenge : Multi-modal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（多模态）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2088716" y="275165"/>
            <a:ext cx="8695944" cy="13234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From Word Embedding to Sentence Embedding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68720" y="329785"/>
            <a:ext cx="10529181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to Solve Ambiguity?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如何消除歧义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4766" y="1819330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Interest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198" y="3116076"/>
            <a:ext cx="19175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Bank </a:t>
            </a:r>
            <a:r>
              <a:rPr lang="en-US" altLang="zh-CN" sz="2500" b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Loan </a:t>
            </a:r>
            <a:endParaRPr lang="en-US" altLang="zh-CN" sz="2500" b="1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ctr"/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Interest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9911" y="3116076"/>
            <a:ext cx="21194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Concern,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Fascination?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8602" y="3116076"/>
            <a:ext cx="19816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Part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Ownership?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4051955" y="2317425"/>
            <a:ext cx="2041521" cy="798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6582676" y="2306904"/>
            <a:ext cx="2516743" cy="809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37426" y="2317425"/>
            <a:ext cx="1510" cy="857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68720" y="329785"/>
            <a:ext cx="10529181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Solving Ambiguity: Learning from Data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4766" y="1819330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Interest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198" y="3116076"/>
            <a:ext cx="19175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Bank </a:t>
            </a:r>
            <a:r>
              <a:rPr lang="en-US" altLang="zh-CN" sz="2500" b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Loan </a:t>
            </a:r>
            <a:endParaRPr lang="en-US" altLang="zh-CN" sz="2500" b="1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ctr"/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Interest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9911" y="3116076"/>
            <a:ext cx="21194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Concern,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Fascination?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8602" y="3116076"/>
            <a:ext cx="19816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Part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Ownership?</a:t>
            </a:r>
            <a:endParaRPr lang="en-US" altLang="zh-CN" sz="25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4051955" y="2317425"/>
            <a:ext cx="2041521" cy="798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6582676" y="2306904"/>
            <a:ext cx="2516743" cy="809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37426" y="2317425"/>
            <a:ext cx="1510" cy="857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393" y="3994488"/>
            <a:ext cx="8755833" cy="14822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6926" y="4000045"/>
            <a:ext cx="866383" cy="395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68720" y="329785"/>
            <a:ext cx="10529181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Solving Ambiguity: Learning from Data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用上下文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8181" y="1795675"/>
            <a:ext cx="41104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 financial Interest in IBM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198" y="3116076"/>
            <a:ext cx="19175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Bank </a:t>
            </a:r>
            <a:r>
              <a:rPr lang="en-US" altLang="zh-CN" sz="250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Loan </a:t>
            </a:r>
            <a:endParaRPr lang="en-US" altLang="zh-CN" sz="250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ctr"/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Interest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9911" y="3116076"/>
            <a:ext cx="21194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Concern,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Fascination?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8602" y="3116076"/>
            <a:ext cx="19816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Part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Ownership?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4051955" y="2317425"/>
            <a:ext cx="2041521" cy="798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6582676" y="2306904"/>
            <a:ext cx="2516743" cy="809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37426" y="2317425"/>
            <a:ext cx="1510" cy="857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004" y="4289579"/>
            <a:ext cx="9451316" cy="16198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1915070" y="2385737"/>
            <a:ext cx="8747137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的经典应用场景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4844</Words>
  <Application>WPS 演示</Application>
  <PresentationFormat>宽屏</PresentationFormat>
  <Paragraphs>579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Arial</vt:lpstr>
      <vt:lpstr>苹方 中等</vt:lpstr>
      <vt:lpstr>Segoe Print</vt:lpstr>
      <vt:lpstr>PingFang SC</vt:lpstr>
      <vt:lpstr>Calibri</vt:lpstr>
      <vt:lpstr>等线</vt:lpstr>
      <vt:lpstr>微软雅黑</vt:lpstr>
      <vt:lpstr>Arial Unicode MS</vt:lpstr>
      <vt:lpstr>Arial Hebrew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TOWER</cp:lastModifiedBy>
  <cp:revision>495</cp:revision>
  <cp:lastPrinted>2019-04-18T03:52:00Z</cp:lastPrinted>
  <dcterms:created xsi:type="dcterms:W3CDTF">2018-12-08T11:02:00Z</dcterms:created>
  <dcterms:modified xsi:type="dcterms:W3CDTF">2020-12-17T02:55:32Z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