
<file path=[Content_Types].xml><?xml version="1.0" encoding="utf-8"?>
<Types xmlns="http://schemas.openxmlformats.org/package/2006/content-types">
  <Default Extension="png" ContentType="image/png"/>
  <Default Extension="tiff" ContentType="image/tiff"/>
  <Default Extension="jpeg" ContentType="image/jpe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79" r:id="rId3"/>
    <p:sldId id="301" r:id="rId4"/>
    <p:sldId id="302" r:id="rId5"/>
    <p:sldId id="303" r:id="rId6"/>
    <p:sldId id="305" r:id="rId7"/>
    <p:sldId id="306" r:id="rId8"/>
    <p:sldId id="307" r:id="rId9"/>
    <p:sldId id="332" r:id="rId10"/>
    <p:sldId id="366" r:id="rId12"/>
    <p:sldId id="368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299" r:id="rId30"/>
    <p:sldId id="309" r:id="rId31"/>
    <p:sldId id="423" r:id="rId32"/>
    <p:sldId id="420" r:id="rId33"/>
    <p:sldId id="421" r:id="rId34"/>
    <p:sldId id="422" r:id="rId35"/>
    <p:sldId id="42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15"/>
    <a:srgbClr val="FC87EB"/>
    <a:srgbClr val="51A623"/>
    <a:srgbClr val="11305E"/>
    <a:srgbClr val="212970"/>
    <a:srgbClr val="091932"/>
    <a:srgbClr val="CFD5EA"/>
    <a:srgbClr val="BF9001"/>
    <a:srgbClr val="E9EBF5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09"/>
    <p:restoredTop sz="94651"/>
  </p:normalViewPr>
  <p:slideViewPr>
    <p:cSldViewPr snapToGrid="0" snapToObjects="1">
      <p:cViewPr varScale="1">
        <p:scale>
          <a:sx n="93" d="100"/>
          <a:sy n="93" d="100"/>
        </p:scale>
        <p:origin x="240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46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BC250-831E-3C41-AB40-D6D444D7B122}" type="datetimeFigureOut">
              <a:rPr lang="en-US" smtClean="0"/>
            </a:fld>
            <a:endParaRPr lang="en-US"/>
          </a:p>
        </p:txBody>
      </p:sp>
      <p:sp>
        <p:nvSpPr>
          <p:cNvPr id="104864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4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4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5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2FD5B-1865-AD4E-A05A-C36C002C094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6AA6D-BC70-48C7-9A3D-D451B31FDA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BERT(Bidirectional Encoder Representation from Transformer)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Brain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年提出的基于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的自然语言表示框架。是一提出就大火的明星模型。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一样，采取了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Pre-training + Fine-tuning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的训练方式，在分类、标注等任务下都获得了更好的效果。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非常的相似，都是基于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的二阶段训练模型，都分为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Pre-Training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Fine-Tuning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两个阶段，都在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Pre-Training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阶段无监督地训练出一个可通用的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模型，然后在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Fine-Tuning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阶段对这个模型中的参数进行微调，使之能够适应不同的下游任务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Word2vec CBOW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方法，它的核心思想是：在做语言模型任务的时候，我把要预测的单词抠掉，然后根据它的上文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Context-Before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和下文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Context-after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去预测单词。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6AA6D-BC70-48C7-9A3D-D451B31FDA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位置信息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，这是因为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中单词顺序是很重要的特征，需要在这里对位置信息进行编码；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单词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这个就是我们之前一直提到的单词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句子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，因为前面提到训练数据都是由两个句子构成的，那么每个句子有个句子整体的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项对应给每个单词。把单词对应的三个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叠加，就形成了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的输入。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为了区分两个句子的前后关系，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除了加入了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Positional Encoding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之外，还两外加入了一个在预训练时需要学习的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Segment Embedding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来区分两个句子。这样一来，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的输入就由词向量、位置向量、段向量三个部分相加组成。此外，两个句子之间使用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&lt;SEP&gt;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标签予以区分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6AA6D-BC70-48C7-9A3D-D451B31FDA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6AA6D-BC70-48C7-9A3D-D451B31FDA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6AA6D-BC70-48C7-9A3D-D451B31FDA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这些基本任务是</a:t>
            </a:r>
            <a:r>
              <a:rPr lang="en-US" altLang="zh-CN" dirty="0"/>
              <a:t>fine-tune,</a:t>
            </a:r>
            <a:r>
              <a:rPr lang="zh-CN" altLang="en-US" dirty="0"/>
              <a:t>此外</a:t>
            </a:r>
            <a:r>
              <a:rPr lang="en-US" altLang="zh-CN" dirty="0"/>
              <a:t>BERT</a:t>
            </a:r>
            <a:r>
              <a:rPr lang="zh-CN" altLang="en-US" dirty="0"/>
              <a:t>还可用于</a:t>
            </a:r>
            <a:r>
              <a:rPr lang="zh-CN" altLang="en-US" baseline="0" dirty="0"/>
              <a:t> 特征 提取</a:t>
            </a:r>
            <a:endParaRPr lang="en-US" altLang="zh-CN" baseline="0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为了能够同时得到上下文的信息，而不是像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一样完全放弃下文信息，采用了双向的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。但是这样一来，就无法再像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一样采用正常的语言模型来预训练了，因为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的结构导致每个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的输出都可以看见整个句子的，无论你用这个输出去预测什么，都会“看见”参考答案，也就是“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 itself”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的问题。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ELMo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中虽然采用的是双向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，但是两个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之间是独立的，所以可以避免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 itself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6AA6D-BC70-48C7-9A3D-D451B31FDA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6AA6D-BC70-48C7-9A3D-D451B31FDA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88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5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5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1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9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5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5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矩形 7"/>
          <p:cNvSpPr/>
          <p:nvPr/>
        </p:nvSpPr>
        <p:spPr>
          <a:xfrm>
            <a:off x="0" y="6449478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</a:p>
        </p:txBody>
      </p:sp>
      <p:sp>
        <p:nvSpPr>
          <p:cNvPr id="1048582" name="文本框 8"/>
          <p:cNvSpPr txBox="1"/>
          <p:nvPr/>
        </p:nvSpPr>
        <p:spPr>
          <a:xfrm>
            <a:off x="8895905" y="6463267"/>
            <a:ext cx="2872738" cy="332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  <a:endParaRPr sz="1100"/>
          </a:p>
        </p:txBody>
      </p:sp>
      <p:sp>
        <p:nvSpPr>
          <p:cNvPr id="10485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18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2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2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29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30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3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32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3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3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9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59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3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40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41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4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07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0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0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7.pn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3.jpe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6.png"/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7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8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9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0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1.jpe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microsoft.com/office/2007/relationships/hdphoto" Target="../media/image33.wdp"/><Relationship Id="rId3" Type="http://schemas.openxmlformats.org/officeDocument/2006/relationships/image" Target="../media/image32.png"/><Relationship Id="rId2" Type="http://schemas.openxmlformats.org/officeDocument/2006/relationships/image" Target="../media/image1.tiff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4.jpe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tiff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6.png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58" y="2785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5239" y="3572586"/>
            <a:ext cx="3933233" cy="2802579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5396020" y="2162493"/>
            <a:ext cx="1723549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GB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相似度</a:t>
            </a:r>
            <a:endParaRPr lang="zh-CN" altLang="en-US" sz="2400" dirty="0">
              <a:solidFill>
                <a:srgbClr val="3745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12"/>
          <p:cNvSpPr txBox="1"/>
          <p:nvPr/>
        </p:nvSpPr>
        <p:spPr>
          <a:xfrm>
            <a:off x="5756502" y="2716310"/>
            <a:ext cx="418299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rgbClr val="7D7876"/>
                </a:solidFill>
                <a:latin typeface="Courier New" panose="02070309020205020404" pitchFamily="49" charset="0"/>
                <a:ea typeface="汉真广标" pitchFamily="49" charset="-122"/>
                <a:cs typeface="Courier New" panose="02070309020205020404" pitchFamily="49" charset="0"/>
              </a:rPr>
              <a:t>————————VSM</a:t>
            </a:r>
            <a:r>
              <a:rPr lang="zh-CN" altLang="en-US" sz="1200" dirty="0">
                <a:solidFill>
                  <a:srgbClr val="7D7876"/>
                </a:solidFill>
                <a:latin typeface="Courier New" panose="02070309020205020404" pitchFamily="49" charset="0"/>
                <a:ea typeface="汉真广标" pitchFamily="49" charset="-122"/>
                <a:cs typeface="Courier New" panose="02070309020205020404" pitchFamily="49" charset="0"/>
              </a:rPr>
              <a:t>，</a:t>
            </a:r>
            <a:r>
              <a:rPr lang="en-US" altLang="zh-CN" sz="1200" dirty="0" err="1">
                <a:solidFill>
                  <a:srgbClr val="7D7876"/>
                </a:solidFill>
                <a:latin typeface="Courier New" panose="02070309020205020404" pitchFamily="49" charset="0"/>
                <a:ea typeface="汉真广标" pitchFamily="49" charset="-122"/>
                <a:cs typeface="Courier New" panose="02070309020205020404" pitchFamily="49" charset="0"/>
              </a:rPr>
              <a:t>embedding,deepmatch</a:t>
            </a:r>
            <a:endParaRPr lang="zh-CN" altLang="en-US" sz="1200" dirty="0">
              <a:solidFill>
                <a:srgbClr val="7D7876"/>
              </a:solidFill>
              <a:latin typeface="Courier New" panose="02070309020205020404" pitchFamily="49" charset="0"/>
              <a:ea typeface="汉真广标" pitchFamily="49" charset="-122"/>
              <a:cs typeface="Courier New" panose="02070309020205020404" pitchFamily="49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183469" y="4813996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36" name="Freeform 5"/>
            <p:cNvSpPr/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7" name="Freeform 6"/>
            <p:cNvSpPr/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8" name="Freeform 7"/>
            <p:cNvSpPr/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9" name="Freeform 8"/>
            <p:cNvSpPr/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0" name="Freeform 9"/>
            <p:cNvSpPr/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41" name="任意多边形: 形状 2"/>
          <p:cNvSpPr/>
          <p:nvPr/>
        </p:nvSpPr>
        <p:spPr>
          <a:xfrm>
            <a:off x="1567889" y="4840539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2603987" y="54527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649075" y="4938511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800075" y="494322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994339" y="5301429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5861950" y="5649564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6946553" y="5253096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7928113" y="5516215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8680589" y="4772744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662425" y="5247932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任意多边形: 形状 4"/>
          <p:cNvSpPr/>
          <p:nvPr/>
        </p:nvSpPr>
        <p:spPr>
          <a:xfrm>
            <a:off x="1567888" y="3617588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065075" y="4360234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964949" y="5300908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5661161" y="4877694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6909012" y="5649564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7425224" y="537559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484211" y="479699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连接符 66"/>
          <p:cNvCxnSpPr/>
          <p:nvPr/>
        </p:nvCxnSpPr>
        <p:spPr>
          <a:xfrm>
            <a:off x="2401056" y="1961634"/>
            <a:ext cx="79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67"/>
          <p:cNvCxnSpPr/>
          <p:nvPr/>
        </p:nvCxnSpPr>
        <p:spPr>
          <a:xfrm>
            <a:off x="2401056" y="3092165"/>
            <a:ext cx="79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12"/>
          <p:cNvSpPr txBox="1"/>
          <p:nvPr/>
        </p:nvSpPr>
        <p:spPr>
          <a:xfrm>
            <a:off x="8325420" y="4032454"/>
            <a:ext cx="115083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7D7876"/>
                </a:solidFill>
                <a:latin typeface="Courier New" panose="02070309020205020404" pitchFamily="49" charset="0"/>
                <a:ea typeface="汉真广标" pitchFamily="49" charset="-122"/>
                <a:cs typeface="Courier New" panose="02070309020205020404" pitchFamily="49" charset="0"/>
              </a:rPr>
              <a:t>brucehan</a:t>
            </a:r>
            <a:endParaRPr lang="en-US" altLang="zh-CN" sz="1200" dirty="0">
              <a:solidFill>
                <a:srgbClr val="7D7876"/>
              </a:solidFill>
              <a:latin typeface="Courier New" panose="02070309020205020404" pitchFamily="49" charset="0"/>
              <a:ea typeface="汉真广标" pitchFamily="49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7D7876"/>
                </a:solidFill>
                <a:latin typeface="Courier New" panose="02070309020205020404" pitchFamily="49" charset="0"/>
                <a:ea typeface="汉真广标" pitchFamily="49" charset="-122"/>
                <a:cs typeface="Courier New" panose="02070309020205020404" pitchFamily="49" charset="0"/>
              </a:rPr>
              <a:t>2020-04-05</a:t>
            </a:r>
            <a:endParaRPr lang="zh-CN" altLang="en-US" sz="1200" dirty="0">
              <a:solidFill>
                <a:srgbClr val="7D7876"/>
              </a:solidFill>
              <a:latin typeface="Courier New" panose="02070309020205020404" pitchFamily="49" charset="0"/>
              <a:ea typeface="汉真广标" pitchFamily="49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20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700"/>
                            </p:stCondLst>
                            <p:childTnLst>
                              <p:par>
                                <p:cTn id="2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85718" y="380094"/>
            <a:ext cx="5685663" cy="730960"/>
          </a:xfrm>
          <a:prstGeom prst="rect">
            <a:avLst/>
          </a:prstGeom>
          <a:noFill/>
        </p:spPr>
        <p:txBody>
          <a:bodyPr wrap="square" lIns="154993" tIns="77497" rIns="154993" bIns="77497" rtlCol="0">
            <a:spAutoFit/>
          </a:bodyPr>
          <a:lstStyle/>
          <a:p>
            <a:r>
              <a:rPr kumimoji="1" lang="zh-CN" altLang="en-US" sz="3735" dirty="0">
                <a:solidFill>
                  <a:srgbClr val="5C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自编码（</a:t>
            </a:r>
            <a:r>
              <a:rPr kumimoji="1" lang="en-US" altLang="zh-CN" sz="3735" dirty="0">
                <a:solidFill>
                  <a:srgbClr val="5C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AE</a:t>
            </a:r>
            <a:r>
              <a:rPr kumimoji="1" lang="zh-CN" altLang="en-US" sz="3735" dirty="0">
                <a:solidFill>
                  <a:srgbClr val="5C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kumimoji="1" lang="zh-CN" altLang="en-US" sz="3735" dirty="0">
              <a:solidFill>
                <a:srgbClr val="5C67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 descr="3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60" y="566547"/>
            <a:ext cx="213885" cy="41516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144400" y="2485555"/>
            <a:ext cx="11778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Book</a:t>
            </a:r>
            <a:endParaRPr lang="en-US" altLang="zh-CN" sz="2400" dirty="0"/>
          </a:p>
          <a:p>
            <a:r>
              <a:rPr lang="en-US" altLang="zh-CN" sz="2400" dirty="0"/>
              <a:t>me</a:t>
            </a:r>
            <a:endParaRPr lang="en-US" altLang="zh-CN" sz="2400" dirty="0"/>
          </a:p>
          <a:p>
            <a:r>
              <a:rPr lang="en-US" altLang="zh-CN" sz="2400" dirty="0"/>
              <a:t>a</a:t>
            </a:r>
            <a:endParaRPr lang="en-US" altLang="zh-CN" sz="2400" dirty="0"/>
          </a:p>
          <a:p>
            <a:r>
              <a:rPr lang="en-US" altLang="zh-CN" sz="2400" dirty="0"/>
              <a:t>ticket</a:t>
            </a:r>
            <a:endParaRPr lang="en-US" altLang="zh-CN" sz="2400" dirty="0"/>
          </a:p>
          <a:p>
            <a:r>
              <a:rPr lang="en-US" altLang="zh-CN" sz="2400" dirty="0"/>
              <a:t>to</a:t>
            </a:r>
            <a:endParaRPr lang="en-US" altLang="zh-CN" sz="2400" dirty="0"/>
          </a:p>
          <a:p>
            <a:r>
              <a:rPr lang="en-US" altLang="zh-CN" sz="2400" dirty="0" err="1"/>
              <a:t>beijing</a:t>
            </a:r>
            <a:endParaRPr lang="en-US" altLang="zh-CN" sz="2400" dirty="0"/>
          </a:p>
          <a:p>
            <a:r>
              <a:rPr lang="en-US" altLang="zh-CN" sz="2400" dirty="0"/>
              <a:t>today</a:t>
            </a:r>
            <a:endParaRPr lang="en-US" altLang="zh-CN" sz="2400" dirty="0"/>
          </a:p>
        </p:txBody>
      </p:sp>
      <p:sp>
        <p:nvSpPr>
          <p:cNvPr id="12" name="矩形 11"/>
          <p:cNvSpPr/>
          <p:nvPr/>
        </p:nvSpPr>
        <p:spPr>
          <a:xfrm>
            <a:off x="3539915" y="2372883"/>
            <a:ext cx="413947" cy="2804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矩形 12"/>
          <p:cNvSpPr/>
          <p:nvPr/>
        </p:nvSpPr>
        <p:spPr>
          <a:xfrm>
            <a:off x="4145883" y="2660915"/>
            <a:ext cx="413947" cy="220824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矩形 13"/>
          <p:cNvSpPr/>
          <p:nvPr/>
        </p:nvSpPr>
        <p:spPr>
          <a:xfrm>
            <a:off x="4790932" y="2948947"/>
            <a:ext cx="413947" cy="163218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矩形 14"/>
          <p:cNvSpPr/>
          <p:nvPr/>
        </p:nvSpPr>
        <p:spPr>
          <a:xfrm>
            <a:off x="5456243" y="3332989"/>
            <a:ext cx="413947" cy="8640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6121553" y="2959013"/>
            <a:ext cx="413947" cy="162211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/>
        </p:nvSpPr>
        <p:spPr>
          <a:xfrm>
            <a:off x="6815151" y="2660915"/>
            <a:ext cx="413947" cy="220824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7602267" y="2372882"/>
            <a:ext cx="413947" cy="2804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" name="文本框 18"/>
          <p:cNvSpPr txBox="1"/>
          <p:nvPr/>
        </p:nvSpPr>
        <p:spPr>
          <a:xfrm>
            <a:off x="8340760" y="2452199"/>
            <a:ext cx="11778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Book</a:t>
            </a:r>
            <a:endParaRPr lang="en-US" altLang="zh-CN" sz="2400" dirty="0"/>
          </a:p>
          <a:p>
            <a:r>
              <a:rPr lang="en-US" altLang="zh-CN" sz="2400" dirty="0"/>
              <a:t>me</a:t>
            </a:r>
            <a:endParaRPr lang="en-US" altLang="zh-CN" sz="2400" dirty="0"/>
          </a:p>
          <a:p>
            <a:r>
              <a:rPr lang="en-US" altLang="zh-CN" sz="2400" dirty="0"/>
              <a:t>a</a:t>
            </a:r>
            <a:endParaRPr lang="en-US" altLang="zh-CN" sz="2400" dirty="0"/>
          </a:p>
          <a:p>
            <a:r>
              <a:rPr lang="en-US" altLang="zh-CN" sz="2400" dirty="0"/>
              <a:t>ticket</a:t>
            </a:r>
            <a:endParaRPr lang="en-US" altLang="zh-CN" sz="2400" dirty="0"/>
          </a:p>
          <a:p>
            <a:r>
              <a:rPr lang="en-US" altLang="zh-CN" sz="2400" dirty="0"/>
              <a:t>to</a:t>
            </a:r>
            <a:endParaRPr lang="en-US" altLang="zh-CN" sz="2400" dirty="0"/>
          </a:p>
          <a:p>
            <a:r>
              <a:rPr lang="en-US" altLang="zh-CN" sz="2400" dirty="0" err="1"/>
              <a:t>beijing</a:t>
            </a:r>
            <a:endParaRPr lang="en-US" altLang="zh-CN" sz="2400" dirty="0"/>
          </a:p>
          <a:p>
            <a:r>
              <a:rPr lang="en-US" altLang="zh-CN" sz="2400" dirty="0"/>
              <a:t>today</a:t>
            </a:r>
            <a:endParaRPr lang="en-US" altLang="zh-CN" sz="2400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746888" y="2084851"/>
            <a:ext cx="4002544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669468" y="4437112"/>
            <a:ext cx="0" cy="62406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112754" y="5160633"/>
            <a:ext cx="133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context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837741" y="1697699"/>
            <a:ext cx="8290707" cy="4227579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85718" y="380094"/>
            <a:ext cx="5685663" cy="730960"/>
          </a:xfrm>
          <a:prstGeom prst="rect">
            <a:avLst/>
          </a:prstGeom>
          <a:noFill/>
        </p:spPr>
        <p:txBody>
          <a:bodyPr wrap="square" lIns="154993" tIns="77497" rIns="154993" bIns="77497" rtlCol="0">
            <a:spAutoFit/>
          </a:bodyPr>
          <a:lstStyle/>
          <a:p>
            <a:r>
              <a:rPr kumimoji="1" lang="en-US" altLang="zh-CN" sz="3735" dirty="0">
                <a:solidFill>
                  <a:srgbClr val="5C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Example : word2vec</a:t>
            </a:r>
            <a:endParaRPr kumimoji="1" lang="zh-CN" altLang="en-US" sz="3735" dirty="0">
              <a:solidFill>
                <a:srgbClr val="5C67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 descr="3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60" y="566547"/>
            <a:ext cx="213885" cy="4151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446" y="1796820"/>
            <a:ext cx="3952549" cy="4438120"/>
          </a:xfrm>
          <a:prstGeom prst="rect">
            <a:avLst/>
          </a:prstGeom>
        </p:spPr>
      </p:pic>
      <p:pic>
        <p:nvPicPr>
          <p:cNvPr id="2050" name="Picture 2" descr="https://images2018.cnblogs.com/blog/771778/201805/771778-20180520230206206-107810305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44" y="1796820"/>
            <a:ext cx="3654921" cy="443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391477" y="1310385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CBOW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6768075" y="1267363"/>
            <a:ext cx="1536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skip-gram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85717" y="380094"/>
            <a:ext cx="6842464" cy="730960"/>
          </a:xfrm>
          <a:prstGeom prst="rect">
            <a:avLst/>
          </a:prstGeom>
          <a:noFill/>
        </p:spPr>
        <p:txBody>
          <a:bodyPr wrap="square" lIns="154993" tIns="77497" rIns="154993" bIns="77497" rtlCol="0">
            <a:spAutoFit/>
          </a:bodyPr>
          <a:lstStyle/>
          <a:p>
            <a:r>
              <a:rPr kumimoji="1" lang="en-US" altLang="zh-CN" sz="3735" dirty="0">
                <a:solidFill>
                  <a:srgbClr val="5C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Example : sentence2vector</a:t>
            </a:r>
            <a:endParaRPr kumimoji="1" lang="zh-CN" altLang="en-US" sz="3735" dirty="0">
              <a:solidFill>
                <a:srgbClr val="5C67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 descr="3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60" y="566547"/>
            <a:ext cx="213885" cy="415164"/>
          </a:xfrm>
          <a:prstGeom prst="rect">
            <a:avLst/>
          </a:prstGeom>
        </p:spPr>
      </p:pic>
      <p:pic>
        <p:nvPicPr>
          <p:cNvPr id="3074" name="Picture 2" descr="https://images2018.cnblogs.com/blog/1335117/201809/1335117-20180913122940924-16549144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60" y="3140969"/>
            <a:ext cx="11425269" cy="183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759803" y="2235062"/>
            <a:ext cx="2170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Skip-thought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85717" y="380094"/>
            <a:ext cx="6842464" cy="730960"/>
          </a:xfrm>
          <a:prstGeom prst="rect">
            <a:avLst/>
          </a:prstGeom>
          <a:noFill/>
        </p:spPr>
        <p:txBody>
          <a:bodyPr wrap="square" lIns="154993" tIns="77497" rIns="154993" bIns="77497" rtlCol="0">
            <a:spAutoFit/>
          </a:bodyPr>
          <a:lstStyle/>
          <a:p>
            <a:r>
              <a:rPr kumimoji="1" lang="en-US" altLang="zh-CN" sz="3735" dirty="0" err="1">
                <a:solidFill>
                  <a:srgbClr val="5C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ELMo</a:t>
            </a:r>
            <a:endParaRPr kumimoji="1" lang="zh-CN" altLang="en-US" sz="3735" dirty="0">
              <a:solidFill>
                <a:srgbClr val="5C67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 descr="3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60" y="566547"/>
            <a:ext cx="213885" cy="41516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07435" y="1412777"/>
            <a:ext cx="533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Embedding from Language Models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2831637" y="5579798"/>
            <a:ext cx="1248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train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6576054" y="3044957"/>
                <a:ext cx="1056117" cy="384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054" y="3044957"/>
                <a:ext cx="1056117" cy="384000"/>
              </a:xfrm>
              <a:prstGeom prst="rect">
                <a:avLst/>
              </a:prstGeom>
              <a:blipFill rotWithShape="1">
                <a:blip r:embed="rId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6596234" y="4001807"/>
                <a:ext cx="1056117" cy="384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234" y="4001807"/>
                <a:ext cx="1056117" cy="384000"/>
              </a:xfrm>
              <a:prstGeom prst="rect">
                <a:avLst/>
              </a:prstGeom>
              <a:blipFill rotWithShape="1"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6616887" y="4889905"/>
                <a:ext cx="1056117" cy="384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887" y="4889905"/>
                <a:ext cx="1056117" cy="384000"/>
              </a:xfrm>
              <a:prstGeom prst="rect">
                <a:avLst/>
              </a:prstGeom>
              <a:blipFill rotWithShape="1"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6957685" y="3455730"/>
            <a:ext cx="38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+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968864" y="4378026"/>
            <a:ext cx="38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+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8430578" y="3948172"/>
                <a:ext cx="2657977" cy="4024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𝑤𝑜𝑟𝑑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𝑒𝑚𝑏𝑒𝑑𝑑𝑖𝑛𝑔</m:t>
                      </m:r>
                    </m:oMath>
                  </m:oMathPara>
                </a14:m>
                <a:endParaRPr lang="zh-CN" alt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578" y="3948172"/>
                <a:ext cx="2657977" cy="402416"/>
              </a:xfrm>
              <a:prstGeom prst="rect">
                <a:avLst/>
              </a:prstGeom>
              <a:blipFill rotWithShape="1">
                <a:blip r:embed="rId5"/>
                <a:stretch>
                  <a:fillRect l="-1422" t="-2941" b="-20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4" name="右大括号 13"/>
          <p:cNvSpPr/>
          <p:nvPr/>
        </p:nvSpPr>
        <p:spPr>
          <a:xfrm>
            <a:off x="7917792" y="3188973"/>
            <a:ext cx="384043" cy="1913699"/>
          </a:xfrm>
          <a:prstGeom prst="righ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文本框 15"/>
          <p:cNvSpPr txBox="1"/>
          <p:nvPr/>
        </p:nvSpPr>
        <p:spPr>
          <a:xfrm>
            <a:off x="9744405" y="5373525"/>
            <a:ext cx="1248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infer</a:t>
            </a:r>
            <a:endParaRPr lang="zh-CN" altLang="en-US" sz="2400" dirty="0"/>
          </a:p>
        </p:txBody>
      </p:sp>
      <p:sp>
        <p:nvSpPr>
          <p:cNvPr id="15" name="右箭头 14"/>
          <p:cNvSpPr/>
          <p:nvPr/>
        </p:nvSpPr>
        <p:spPr>
          <a:xfrm>
            <a:off x="11376587" y="4001807"/>
            <a:ext cx="384043" cy="3126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4098" name="Picture 2" descr="https://pic4.zhimg.com/80/v2-1413ee1edca9959d8e4100212c9f6ccf_h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46" y="2864717"/>
            <a:ext cx="5761513" cy="261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85717" y="380094"/>
            <a:ext cx="6842464" cy="730960"/>
          </a:xfrm>
          <a:prstGeom prst="rect">
            <a:avLst/>
          </a:prstGeom>
          <a:noFill/>
        </p:spPr>
        <p:txBody>
          <a:bodyPr wrap="square" lIns="154993" tIns="77497" rIns="154993" bIns="77497" rtlCol="0">
            <a:spAutoFit/>
          </a:bodyPr>
          <a:lstStyle/>
          <a:p>
            <a:r>
              <a:rPr kumimoji="1" lang="en-US" altLang="zh-CN" sz="3735" dirty="0">
                <a:solidFill>
                  <a:srgbClr val="5C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seq2seq</a:t>
            </a:r>
            <a:endParaRPr kumimoji="1" lang="zh-CN" altLang="en-US" sz="3735" dirty="0">
              <a:solidFill>
                <a:srgbClr val="5C67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 descr="3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60" y="566547"/>
            <a:ext cx="213885" cy="41516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07435" y="1412777"/>
            <a:ext cx="533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Encode-decode NMT</a:t>
            </a:r>
            <a:endParaRPr lang="zh-CN" altLang="en-US" sz="2400" dirty="0"/>
          </a:p>
        </p:txBody>
      </p:sp>
      <p:pic>
        <p:nvPicPr>
          <p:cNvPr id="4102" name="图片 41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531" y="2084851"/>
            <a:ext cx="7595047" cy="423948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85717" y="380094"/>
            <a:ext cx="6842464" cy="730960"/>
          </a:xfrm>
          <a:prstGeom prst="rect">
            <a:avLst/>
          </a:prstGeom>
          <a:noFill/>
        </p:spPr>
        <p:txBody>
          <a:bodyPr wrap="square" lIns="154993" tIns="77497" rIns="154993" bIns="77497" rtlCol="0">
            <a:spAutoFit/>
          </a:bodyPr>
          <a:lstStyle/>
          <a:p>
            <a:r>
              <a:rPr kumimoji="1" lang="en-US" altLang="zh-CN" sz="3735" dirty="0">
                <a:solidFill>
                  <a:srgbClr val="5C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seq2seq</a:t>
            </a:r>
            <a:endParaRPr kumimoji="1" lang="zh-CN" altLang="en-US" sz="3735" dirty="0">
              <a:solidFill>
                <a:srgbClr val="5C67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 descr="3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60" y="566547"/>
            <a:ext cx="213885" cy="41516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07435" y="1412777"/>
            <a:ext cx="533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Encode-decode NMT with attention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532" y="2084852"/>
            <a:ext cx="7979089" cy="445385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3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60" y="566547"/>
            <a:ext cx="213885" cy="41516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85718" y="380094"/>
            <a:ext cx="5685663" cy="730960"/>
          </a:xfrm>
          <a:prstGeom prst="rect">
            <a:avLst/>
          </a:prstGeom>
          <a:noFill/>
        </p:spPr>
        <p:txBody>
          <a:bodyPr wrap="square" lIns="154993" tIns="77497" rIns="154993" bIns="77497" rtlCol="0">
            <a:spAutoFit/>
          </a:bodyPr>
          <a:lstStyle/>
          <a:p>
            <a:r>
              <a:rPr kumimoji="1" lang="en-US" altLang="zh-CN" sz="3735" dirty="0">
                <a:solidFill>
                  <a:srgbClr val="5C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Attention</a:t>
            </a:r>
            <a:endParaRPr kumimoji="1" lang="zh-CN" altLang="en-US" sz="3735" dirty="0">
              <a:solidFill>
                <a:srgbClr val="5C67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Picture 2" descr="http://5b0988e595225.cdn.sohucs.com/images/20180328/69e00058d64b4e8bae13495b4473996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695" y="3423867"/>
            <a:ext cx="5822835" cy="28294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47328" y="1267030"/>
            <a:ext cx="921702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lvl="1"/>
            <a:r>
              <a:rPr lang="zh-CN" altLang="en-US" sz="2135" dirty="0">
                <a:latin typeface="宋体" panose="02010600030101010101" pitchFamily="2" charset="-122"/>
                <a:ea typeface="宋体" panose="02010600030101010101" pitchFamily="2" charset="-122"/>
              </a:rPr>
              <a:t>一个查询（</a:t>
            </a:r>
            <a:r>
              <a:rPr lang="en-US" altLang="zh-CN" sz="2135" dirty="0">
                <a:latin typeface="宋体" panose="02010600030101010101" pitchFamily="2" charset="-122"/>
                <a:ea typeface="宋体" panose="02010600030101010101" pitchFamily="2" charset="-122"/>
              </a:rPr>
              <a:t>query</a:t>
            </a:r>
            <a:r>
              <a:rPr lang="zh-CN" altLang="en-US" sz="2135" dirty="0">
                <a:latin typeface="宋体" panose="02010600030101010101" pitchFamily="2" charset="-122"/>
                <a:ea typeface="宋体" panose="02010600030101010101" pitchFamily="2" charset="-122"/>
              </a:rPr>
              <a:t>）到一系列（键</a:t>
            </a:r>
            <a:r>
              <a:rPr lang="en-US" altLang="zh-CN" sz="2135" dirty="0">
                <a:latin typeface="宋体" panose="02010600030101010101" pitchFamily="2" charset="-122"/>
                <a:ea typeface="宋体" panose="02010600030101010101" pitchFamily="2" charset="-122"/>
              </a:rPr>
              <a:t>key-</a:t>
            </a:r>
            <a:r>
              <a:rPr lang="zh-CN" altLang="en-US" sz="2135" dirty="0"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r>
              <a:rPr lang="en-US" altLang="zh-CN" sz="2135" dirty="0"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  <a:r>
              <a:rPr lang="zh-CN" altLang="en-US" sz="2135" dirty="0">
                <a:latin typeface="宋体" panose="02010600030101010101" pitchFamily="2" charset="-122"/>
                <a:ea typeface="宋体" panose="02010600030101010101" pitchFamily="2" charset="-122"/>
              </a:rPr>
              <a:t>）对的相似性加权</a:t>
            </a:r>
            <a:endParaRPr lang="zh-CN" altLang="en-US" sz="2135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1" name="Picture 4" descr="http://5b0988e595225.cdn.sohucs.com/images/20180328/03fd1795a36a42548bb8245177b1f68a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69" y="3403040"/>
            <a:ext cx="5731831" cy="29062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1871531" y="1987766"/>
                <a:ext cx="7104789" cy="789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67">
                          <a:latin typeface="Cambria Math" panose="02040503050406030204" pitchFamily="18" charset="0"/>
                        </a:rPr>
                        <m:t>Attention</m:t>
                      </m:r>
                      <m:d>
                        <m:dPr>
                          <m:ctrlPr>
                            <a:rPr lang="en-US" altLang="zh-CN" sz="1867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67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altLang="zh-CN" sz="1867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67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sz="1867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67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d>
                      <m:r>
                        <a:rPr lang="en-US" altLang="zh-CN" sz="1867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67" i="1">
                          <a:latin typeface="Cambria Math" panose="02040503050406030204" pitchFamily="18" charset="0"/>
                        </a:rPr>
                        <m:t>𝑆𝑜𝑓𝑡𝑚𝑎𝑥</m:t>
                      </m:r>
                      <m:d>
                        <m:dPr>
                          <m:ctrlPr>
                            <a:rPr lang="en-US" altLang="zh-CN" sz="1867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867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67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altLang="zh-CN" sz="1867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67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zh-CN" sz="1867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1867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zh-CN" sz="1867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67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sz="1867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zh-CN" sz="1867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1867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531" y="1987766"/>
                <a:ext cx="7104789" cy="78931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3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60" y="566547"/>
            <a:ext cx="213885" cy="41516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56533" y="408034"/>
            <a:ext cx="5685663" cy="730960"/>
          </a:xfrm>
          <a:prstGeom prst="rect">
            <a:avLst/>
          </a:prstGeom>
          <a:noFill/>
        </p:spPr>
        <p:txBody>
          <a:bodyPr wrap="square" lIns="154993" tIns="77497" rIns="154993" bIns="77497" rtlCol="0">
            <a:spAutoFit/>
          </a:bodyPr>
          <a:lstStyle/>
          <a:p>
            <a:r>
              <a:rPr kumimoji="1" lang="en-US" altLang="zh-CN" sz="3735" dirty="0">
                <a:solidFill>
                  <a:srgbClr val="5C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transformer</a:t>
            </a:r>
            <a:endParaRPr kumimoji="1" lang="zh-CN" altLang="en-US" sz="3735" dirty="0">
              <a:solidFill>
                <a:srgbClr val="5C67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122" name="Picture 2" descr="https://pic1.zhimg.com/80/v2-dafc8acc59732077d298e53f967404e0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3" y="1700808"/>
            <a:ext cx="3192353" cy="470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pic3.zhimg.com/80/v2-576e37e4cd6ed2d8923b3e274417e5e2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545" y="1700808"/>
            <a:ext cx="7222293" cy="470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3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60" y="566547"/>
            <a:ext cx="213885" cy="41516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85718" y="380094"/>
            <a:ext cx="5685663" cy="730960"/>
          </a:xfrm>
          <a:prstGeom prst="rect">
            <a:avLst/>
          </a:prstGeom>
          <a:noFill/>
        </p:spPr>
        <p:txBody>
          <a:bodyPr wrap="square" lIns="154993" tIns="77497" rIns="154993" bIns="77497" rtlCol="0">
            <a:spAutoFit/>
          </a:bodyPr>
          <a:lstStyle/>
          <a:p>
            <a:r>
              <a:rPr kumimoji="1" lang="en-US" altLang="zh-CN" sz="3735" dirty="0">
                <a:solidFill>
                  <a:srgbClr val="5C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transformer</a:t>
            </a:r>
            <a:endParaRPr kumimoji="1" lang="zh-CN" altLang="en-US" sz="3735" dirty="0">
              <a:solidFill>
                <a:srgbClr val="5C67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5468" y="1095038"/>
            <a:ext cx="533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Multi-head self-attention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0" y="2660915"/>
            <a:ext cx="3249820" cy="395437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6145" y="1979367"/>
            <a:ext cx="232996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5" dirty="0"/>
              <a:t>Step 1</a:t>
            </a:r>
            <a:r>
              <a:rPr lang="zh-CN" altLang="en-US" sz="1865" dirty="0"/>
              <a:t>：域变换</a:t>
            </a:r>
            <a:endParaRPr lang="zh-CN" altLang="en-US" sz="1865" dirty="0"/>
          </a:p>
        </p:txBody>
      </p:sp>
      <p:sp>
        <p:nvSpPr>
          <p:cNvPr id="10" name="文本框 9"/>
          <p:cNvSpPr txBox="1"/>
          <p:nvPr/>
        </p:nvSpPr>
        <p:spPr>
          <a:xfrm>
            <a:off x="4324419" y="1838309"/>
            <a:ext cx="288351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5" dirty="0"/>
              <a:t>Step 2</a:t>
            </a:r>
            <a:r>
              <a:rPr lang="zh-CN" altLang="en-US" sz="1865" dirty="0"/>
              <a:t>：矩阵计算注意力</a:t>
            </a:r>
            <a:endParaRPr lang="zh-CN" altLang="en-US" sz="1865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999" y="2909877"/>
            <a:ext cx="4106301" cy="21136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069133" y="1826061"/>
            <a:ext cx="288351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5" dirty="0"/>
              <a:t>Step 3</a:t>
            </a:r>
            <a:r>
              <a:rPr lang="zh-CN" altLang="en-US" sz="1865" dirty="0"/>
              <a:t>：多组计算</a:t>
            </a:r>
            <a:endParaRPr lang="zh-CN" altLang="en-US" sz="1865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203" y="2905885"/>
            <a:ext cx="4074000" cy="213243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3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60" y="566547"/>
            <a:ext cx="213885" cy="41516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85718" y="380094"/>
            <a:ext cx="5685663" cy="730960"/>
          </a:xfrm>
          <a:prstGeom prst="rect">
            <a:avLst/>
          </a:prstGeom>
          <a:noFill/>
        </p:spPr>
        <p:txBody>
          <a:bodyPr wrap="square" lIns="154993" tIns="77497" rIns="154993" bIns="77497" rtlCol="0">
            <a:spAutoFit/>
          </a:bodyPr>
          <a:lstStyle/>
          <a:p>
            <a:r>
              <a:rPr kumimoji="1" lang="en-US" altLang="zh-CN" sz="3735" dirty="0">
                <a:solidFill>
                  <a:srgbClr val="5C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transformer</a:t>
            </a:r>
            <a:endParaRPr kumimoji="1" lang="zh-CN" altLang="en-US" sz="3735" dirty="0">
              <a:solidFill>
                <a:srgbClr val="5C67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6746" y="1118569"/>
            <a:ext cx="533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Add &amp; Norm</a:t>
            </a:r>
            <a:endParaRPr lang="zh-CN" altLang="en-US" sz="2400" dirty="0"/>
          </a:p>
        </p:txBody>
      </p:sp>
      <p:pic>
        <p:nvPicPr>
          <p:cNvPr id="9220" name="Picture 4" descr="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563" y="1622592"/>
            <a:ext cx="5121397" cy="479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3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60" y="566547"/>
            <a:ext cx="213885" cy="415164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885718" y="380094"/>
            <a:ext cx="5685663" cy="730960"/>
          </a:xfrm>
          <a:prstGeom prst="rect">
            <a:avLst/>
          </a:prstGeom>
          <a:noFill/>
        </p:spPr>
        <p:txBody>
          <a:bodyPr wrap="square" lIns="154993" tIns="77497" rIns="154993" bIns="77497" rtlCol="0">
            <a:spAutoFit/>
          </a:bodyPr>
          <a:lstStyle/>
          <a:p>
            <a:r>
              <a:rPr kumimoji="1" lang="zh-CN" altLang="en-US" sz="3735" dirty="0">
                <a:solidFill>
                  <a:srgbClr val="5C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学习的哲学思考</a:t>
            </a:r>
            <a:endParaRPr kumimoji="1" lang="zh-CN" altLang="en-US" sz="3735" dirty="0">
              <a:solidFill>
                <a:srgbClr val="5C67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63317" y="1928214"/>
            <a:ext cx="10177131" cy="3231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800"/>
              </a:spcBef>
              <a:buFont typeface="+mj-lt"/>
              <a:buAutoNum type="arabicPeriod"/>
            </a:pPr>
            <a:r>
              <a:rPr lang="zh-CN" altLang="en-US" sz="2135" dirty="0"/>
              <a:t>从公式、公理、定律、规范、制度等一系列上层设计出发，进行操作、执行、推理、演绎等</a:t>
            </a:r>
            <a:endParaRPr lang="en-US" altLang="zh-CN" sz="2135" dirty="0"/>
          </a:p>
          <a:p>
            <a:pPr marL="457200" indent="-457200">
              <a:spcBef>
                <a:spcPts val="800"/>
              </a:spcBef>
              <a:buFont typeface="+mj-lt"/>
              <a:buAutoNum type="arabicPeriod"/>
            </a:pPr>
            <a:endParaRPr lang="en-US" altLang="zh-CN" sz="2135" dirty="0"/>
          </a:p>
          <a:p>
            <a:pPr marL="457200" indent="-457200">
              <a:spcBef>
                <a:spcPts val="800"/>
              </a:spcBef>
              <a:buFont typeface="+mj-lt"/>
              <a:buAutoNum type="arabicPeriod"/>
            </a:pPr>
            <a:endParaRPr lang="en-US" altLang="zh-CN" sz="2135" dirty="0"/>
          </a:p>
          <a:p>
            <a:pPr marL="457200" indent="-457200">
              <a:spcBef>
                <a:spcPts val="800"/>
              </a:spcBef>
              <a:buFont typeface="+mj-lt"/>
              <a:buAutoNum type="arabicPeriod"/>
            </a:pPr>
            <a:endParaRPr lang="en-US" altLang="zh-CN" sz="2135" dirty="0"/>
          </a:p>
          <a:p>
            <a:pPr marL="457200" indent="-457200">
              <a:spcBef>
                <a:spcPts val="800"/>
              </a:spcBef>
              <a:buFont typeface="+mj-lt"/>
              <a:buAutoNum type="arabicPeriod"/>
            </a:pPr>
            <a:endParaRPr lang="en-US" altLang="zh-CN" sz="2135" dirty="0"/>
          </a:p>
          <a:p>
            <a:pPr marL="457200" indent="-457200">
              <a:spcBef>
                <a:spcPts val="800"/>
              </a:spcBef>
              <a:buFont typeface="+mj-lt"/>
              <a:buAutoNum type="arabicPeriod"/>
            </a:pPr>
            <a:r>
              <a:rPr lang="zh-CN" altLang="en-US" sz="2135" dirty="0"/>
              <a:t>基于实践、经验、教训等既定历史存在，总结规律、运用数理知识进行分析、归纳，得出最佳实践</a:t>
            </a:r>
            <a:endParaRPr lang="zh-CN" altLang="en-US" sz="2135" dirty="0"/>
          </a:p>
        </p:txBody>
      </p:sp>
      <p:sp>
        <p:nvSpPr>
          <p:cNvPr id="35" name="矩形 34"/>
          <p:cNvSpPr/>
          <p:nvPr/>
        </p:nvSpPr>
        <p:spPr>
          <a:xfrm>
            <a:off x="1583499" y="5253203"/>
            <a:ext cx="1536171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贝叶斯</a:t>
            </a:r>
            <a:endParaRPr kumimoji="1"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3407701" y="5253203"/>
            <a:ext cx="1536171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决策树</a:t>
            </a:r>
            <a:endParaRPr kumimoji="1" lang="zh-CN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5231905" y="5253203"/>
            <a:ext cx="1339476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SVM</a:t>
            </a:r>
            <a:endParaRPr kumimoji="1"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864086" y="5253203"/>
            <a:ext cx="1632181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神经网络</a:t>
            </a:r>
            <a:endParaRPr kumimoji="1" lang="zh-CN" altLang="en-US" sz="2400" dirty="0"/>
          </a:p>
        </p:txBody>
      </p:sp>
      <p:sp>
        <p:nvSpPr>
          <p:cNvPr id="39" name="矩形 38"/>
          <p:cNvSpPr/>
          <p:nvPr/>
        </p:nvSpPr>
        <p:spPr>
          <a:xfrm>
            <a:off x="1632309" y="2898651"/>
            <a:ext cx="1871403" cy="5760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正则表达式</a:t>
            </a:r>
            <a:endParaRPr kumimoji="1"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3810175" y="2898651"/>
            <a:ext cx="1325720" cy="5760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自动机</a:t>
            </a:r>
            <a:endParaRPr kumimoji="1" lang="zh-CN" altLang="en-US" sz="2400" dirty="0"/>
          </a:p>
        </p:txBody>
      </p:sp>
      <p:sp>
        <p:nvSpPr>
          <p:cNvPr id="41" name="矩形 40"/>
          <p:cNvSpPr/>
          <p:nvPr/>
        </p:nvSpPr>
        <p:spPr>
          <a:xfrm>
            <a:off x="5519936" y="2904749"/>
            <a:ext cx="1056117" cy="5760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词典</a:t>
            </a:r>
            <a:endParaRPr kumimoji="1"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8784299" y="5253203"/>
            <a:ext cx="1632181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强化学习</a:t>
            </a:r>
            <a:endParaRPr kumimoji="1" lang="zh-CN" altLang="en-US" sz="2400" dirty="0"/>
          </a:p>
        </p:txBody>
      </p:sp>
      <p:sp>
        <p:nvSpPr>
          <p:cNvPr id="43" name="矩形 42"/>
          <p:cNvSpPr/>
          <p:nvPr/>
        </p:nvSpPr>
        <p:spPr>
          <a:xfrm>
            <a:off x="6885493" y="2898651"/>
            <a:ext cx="1226732" cy="5760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知识库</a:t>
            </a:r>
            <a:endParaRPr kumimoji="1" lang="zh-CN" altLang="en-US" sz="2400" dirty="0"/>
          </a:p>
        </p:txBody>
      </p:sp>
      <p:sp>
        <p:nvSpPr>
          <p:cNvPr id="44" name="椭圆 43"/>
          <p:cNvSpPr/>
          <p:nvPr/>
        </p:nvSpPr>
        <p:spPr>
          <a:xfrm>
            <a:off x="527381" y="4389107"/>
            <a:ext cx="358336" cy="3840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45" name="椭圆 44"/>
          <p:cNvSpPr/>
          <p:nvPr/>
        </p:nvSpPr>
        <p:spPr>
          <a:xfrm>
            <a:off x="566181" y="1988840"/>
            <a:ext cx="358336" cy="38404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46" name="矩形 45"/>
          <p:cNvSpPr/>
          <p:nvPr/>
        </p:nvSpPr>
        <p:spPr>
          <a:xfrm>
            <a:off x="8388901" y="2898651"/>
            <a:ext cx="1931569" cy="5760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体系结构</a:t>
            </a:r>
            <a:endParaRPr kumimoji="1" lang="zh-CN" altLang="en-US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3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60" y="566547"/>
            <a:ext cx="213885" cy="41516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85718" y="380094"/>
            <a:ext cx="5685663" cy="730960"/>
          </a:xfrm>
          <a:prstGeom prst="rect">
            <a:avLst/>
          </a:prstGeom>
          <a:noFill/>
        </p:spPr>
        <p:txBody>
          <a:bodyPr wrap="square" lIns="154993" tIns="77497" rIns="154993" bIns="77497" rtlCol="0">
            <a:spAutoFit/>
          </a:bodyPr>
          <a:lstStyle/>
          <a:p>
            <a:r>
              <a:rPr kumimoji="1" lang="en-US" altLang="zh-CN" sz="3735" dirty="0">
                <a:solidFill>
                  <a:srgbClr val="5C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GPT</a:t>
            </a:r>
            <a:endParaRPr kumimoji="1" lang="zh-CN" altLang="en-US" sz="3735" dirty="0">
              <a:solidFill>
                <a:srgbClr val="5C67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6746" y="1118569"/>
            <a:ext cx="533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Transformer decoder</a:t>
            </a:r>
            <a:endParaRPr lang="zh-CN" altLang="en-US" sz="2400" dirty="0"/>
          </a:p>
        </p:txBody>
      </p:sp>
      <p:pic>
        <p:nvPicPr>
          <p:cNvPr id="11268" name="Picture 4" descr="https://pic3.zhimg.com/80/v2-9cac0e2d9ded9e8352a88f0e644b624e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721" y="1824204"/>
            <a:ext cx="2595304" cy="484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s://pic2.zhimg.com/80/v2-cb4b234350f2325887eae99ecaaf5f65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026" y="1824206"/>
            <a:ext cx="5324636" cy="484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52861" y="2276872"/>
                <a:ext cx="3522927" cy="1349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Attention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d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𝑆𝑜𝑓𝑡𝑚𝑎𝑥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61" y="2276872"/>
                <a:ext cx="3522927" cy="134947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3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60" y="566547"/>
            <a:ext cx="213885" cy="41516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85718" y="380094"/>
            <a:ext cx="5685663" cy="730960"/>
          </a:xfrm>
          <a:prstGeom prst="rect">
            <a:avLst/>
          </a:prstGeom>
          <a:noFill/>
        </p:spPr>
        <p:txBody>
          <a:bodyPr wrap="square" lIns="154993" tIns="77497" rIns="154993" bIns="77497" rtlCol="0">
            <a:spAutoFit/>
          </a:bodyPr>
          <a:lstStyle/>
          <a:p>
            <a:r>
              <a:rPr kumimoji="1" lang="en-US" altLang="zh-CN" sz="3735" dirty="0">
                <a:solidFill>
                  <a:srgbClr val="5C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BERT</a:t>
            </a:r>
            <a:endParaRPr kumimoji="1" lang="zh-CN" altLang="en-US" sz="3735" dirty="0">
              <a:solidFill>
                <a:srgbClr val="5C67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6746" y="1118569"/>
            <a:ext cx="533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Transformer encoder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73" y="1734828"/>
            <a:ext cx="7008779" cy="481853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3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60" y="566547"/>
            <a:ext cx="213885" cy="41516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85718" y="380094"/>
            <a:ext cx="5685663" cy="730960"/>
          </a:xfrm>
          <a:prstGeom prst="rect">
            <a:avLst/>
          </a:prstGeom>
          <a:noFill/>
        </p:spPr>
        <p:txBody>
          <a:bodyPr wrap="square" lIns="154993" tIns="77497" rIns="154993" bIns="77497" rtlCol="0">
            <a:spAutoFit/>
          </a:bodyPr>
          <a:lstStyle/>
          <a:p>
            <a:r>
              <a:rPr kumimoji="1" lang="en-US" altLang="zh-CN" sz="3735" dirty="0">
                <a:solidFill>
                  <a:srgbClr val="5C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BERT</a:t>
            </a:r>
            <a:endParaRPr kumimoji="1" lang="zh-CN" altLang="en-US" sz="3735" dirty="0">
              <a:solidFill>
                <a:srgbClr val="5C67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5732" y="1218250"/>
            <a:ext cx="533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Input embedding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12" y="2180862"/>
            <a:ext cx="11011861" cy="363592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3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60" y="566547"/>
            <a:ext cx="213885" cy="41516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85718" y="380094"/>
            <a:ext cx="5685663" cy="730960"/>
          </a:xfrm>
          <a:prstGeom prst="rect">
            <a:avLst/>
          </a:prstGeom>
          <a:noFill/>
        </p:spPr>
        <p:txBody>
          <a:bodyPr wrap="square" lIns="154993" tIns="77497" rIns="154993" bIns="77497" rtlCol="0">
            <a:spAutoFit/>
          </a:bodyPr>
          <a:lstStyle/>
          <a:p>
            <a:r>
              <a:rPr kumimoji="1" lang="en-US" altLang="zh-CN" sz="3735" dirty="0">
                <a:solidFill>
                  <a:srgbClr val="5C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BERT</a:t>
            </a:r>
            <a:endParaRPr kumimoji="1" lang="zh-CN" altLang="en-US" sz="3735" dirty="0">
              <a:solidFill>
                <a:srgbClr val="5C67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5732" y="1218250"/>
            <a:ext cx="533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Masked language modeling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527381" y="2233851"/>
            <a:ext cx="4762491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My dot is cute, do you agree with it?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6089296" y="2233851"/>
            <a:ext cx="5287291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My dot is [</a:t>
            </a:r>
            <a:r>
              <a:rPr lang="en-US" altLang="zh-CN" sz="2400" dirty="0">
                <a:solidFill>
                  <a:schemeClr val="tx1"/>
                </a:solidFill>
              </a:rPr>
              <a:t>mask</a:t>
            </a:r>
            <a:r>
              <a:rPr lang="en-US" altLang="zh-CN" sz="2400" dirty="0"/>
              <a:t>], do you </a:t>
            </a:r>
            <a:r>
              <a:rPr lang="en-US" altLang="zh-CN" sz="2400" dirty="0">
                <a:solidFill>
                  <a:srgbClr val="FF0000"/>
                </a:solidFill>
              </a:rPr>
              <a:t>think</a:t>
            </a:r>
            <a:r>
              <a:rPr lang="en-US" altLang="zh-CN" sz="2400" dirty="0"/>
              <a:t> with it?</a:t>
            </a:r>
            <a:endParaRPr lang="zh-CN" altLang="en-US" sz="2400" dirty="0"/>
          </a:p>
        </p:txBody>
      </p:sp>
      <p:sp>
        <p:nvSpPr>
          <p:cNvPr id="3" name="右箭头 2"/>
          <p:cNvSpPr/>
          <p:nvPr/>
        </p:nvSpPr>
        <p:spPr>
          <a:xfrm>
            <a:off x="5583611" y="2336056"/>
            <a:ext cx="192021" cy="2880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759803" y="3338762"/>
            <a:ext cx="7130496" cy="2011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135" dirty="0"/>
              <a:t>输入数据中随机选择</a:t>
            </a:r>
            <a:r>
              <a:rPr lang="en-US" altLang="zh-CN" sz="2135" dirty="0"/>
              <a:t>15%</a:t>
            </a:r>
            <a:r>
              <a:rPr lang="zh-CN" altLang="en-US" sz="2135" dirty="0"/>
              <a:t>的词用于预测，这</a:t>
            </a:r>
            <a:r>
              <a:rPr lang="en-US" altLang="zh-CN" sz="2135" dirty="0"/>
              <a:t>15%</a:t>
            </a:r>
            <a:r>
              <a:rPr lang="zh-CN" altLang="en-US" sz="2135" dirty="0"/>
              <a:t>的词中，</a:t>
            </a:r>
            <a:endParaRPr lang="zh-CN" altLang="en-US" sz="2135" dirty="0"/>
          </a:p>
          <a:p>
            <a:pPr marL="381000" indent="-381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135" dirty="0"/>
              <a:t>80%</a:t>
            </a:r>
            <a:r>
              <a:rPr lang="zh-CN" altLang="en-US" sz="2135" dirty="0"/>
              <a:t>的词向量输入时被替换为</a:t>
            </a:r>
            <a:r>
              <a:rPr lang="en-US" altLang="zh-CN" sz="2135" dirty="0"/>
              <a:t>&lt;MASK&gt;</a:t>
            </a:r>
            <a:endParaRPr lang="en-US" altLang="zh-CN" sz="2135" dirty="0"/>
          </a:p>
          <a:p>
            <a:pPr marL="381000" indent="-381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135" dirty="0"/>
              <a:t>10%</a:t>
            </a:r>
            <a:r>
              <a:rPr lang="zh-CN" altLang="en-US" sz="2135" dirty="0"/>
              <a:t>的词的词向量在输入时被替换为其他词的词向量</a:t>
            </a:r>
            <a:endParaRPr lang="zh-CN" altLang="en-US" sz="2135" dirty="0"/>
          </a:p>
          <a:p>
            <a:pPr marL="381000" indent="-381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135" dirty="0"/>
              <a:t>另外</a:t>
            </a:r>
            <a:r>
              <a:rPr lang="en-US" altLang="zh-CN" sz="2135" dirty="0"/>
              <a:t>10%</a:t>
            </a:r>
            <a:r>
              <a:rPr lang="zh-CN" altLang="en-US" sz="2135" dirty="0"/>
              <a:t>保持不动</a:t>
            </a:r>
            <a:endParaRPr lang="zh-CN" altLang="en-US" sz="213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521513" y="5567484"/>
                <a:ext cx="5704635" cy="890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Loss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13" y="5567484"/>
                <a:ext cx="5704635" cy="890052"/>
              </a:xfrm>
              <a:prstGeom prst="rect">
                <a:avLst/>
              </a:prstGeom>
              <a:blipFill rotWithShape="1">
                <a:blip r:embed="rId2"/>
                <a:stretch>
                  <a:fillRect t="-143662" b="-211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3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60" y="566547"/>
            <a:ext cx="213885" cy="41516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85718" y="380094"/>
            <a:ext cx="5685663" cy="730960"/>
          </a:xfrm>
          <a:prstGeom prst="rect">
            <a:avLst/>
          </a:prstGeom>
          <a:noFill/>
        </p:spPr>
        <p:txBody>
          <a:bodyPr wrap="square" lIns="154993" tIns="77497" rIns="154993" bIns="77497" rtlCol="0">
            <a:spAutoFit/>
          </a:bodyPr>
          <a:lstStyle/>
          <a:p>
            <a:r>
              <a:rPr kumimoji="1" lang="en-US" altLang="zh-CN" sz="3735" dirty="0">
                <a:solidFill>
                  <a:srgbClr val="5C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BERT</a:t>
            </a:r>
            <a:endParaRPr kumimoji="1" lang="zh-CN" altLang="en-US" sz="3735" dirty="0">
              <a:solidFill>
                <a:srgbClr val="5C67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5732" y="1218250"/>
            <a:ext cx="533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Sentence entailment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713536" y="2233851"/>
            <a:ext cx="4748433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My dot is cute, do you agree with it?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6288021" y="2228027"/>
            <a:ext cx="316835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Yes, I can’t agree more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759803" y="3338762"/>
            <a:ext cx="7130496" cy="534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135" dirty="0"/>
              <a:t>加入相邻句子检测</a:t>
            </a:r>
            <a:endParaRPr lang="zh-CN" altLang="en-US" sz="213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28561" y="4354363"/>
                <a:ext cx="5704635" cy="890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Loss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61" y="4354363"/>
                <a:ext cx="5704635" cy="890052"/>
              </a:xfrm>
              <a:prstGeom prst="rect">
                <a:avLst/>
              </a:prstGeom>
              <a:blipFill rotWithShape="1">
                <a:blip r:embed="rId2"/>
                <a:stretch>
                  <a:fillRect t="-143662" b="-209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十字形 3"/>
          <p:cNvSpPr/>
          <p:nvPr/>
        </p:nvSpPr>
        <p:spPr>
          <a:xfrm>
            <a:off x="5711957" y="2330232"/>
            <a:ext cx="288032" cy="288032"/>
          </a:xfrm>
          <a:prstGeom prst="pl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10224459" y="2228028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?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3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60" y="566547"/>
            <a:ext cx="213885" cy="41516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85718" y="380094"/>
            <a:ext cx="5685663" cy="730960"/>
          </a:xfrm>
          <a:prstGeom prst="rect">
            <a:avLst/>
          </a:prstGeom>
          <a:noFill/>
        </p:spPr>
        <p:txBody>
          <a:bodyPr wrap="square" lIns="154993" tIns="77497" rIns="154993" bIns="77497" rtlCol="0">
            <a:spAutoFit/>
          </a:bodyPr>
          <a:lstStyle/>
          <a:p>
            <a:r>
              <a:rPr kumimoji="1" lang="en-US" altLang="zh-CN" sz="3735" dirty="0">
                <a:solidFill>
                  <a:srgbClr val="5C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BERT</a:t>
            </a:r>
            <a:endParaRPr kumimoji="1" lang="zh-CN" altLang="en-US" sz="3735" dirty="0">
              <a:solidFill>
                <a:srgbClr val="5C67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5718" y="1222062"/>
            <a:ext cx="533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infer</a:t>
            </a:r>
            <a:endParaRPr lang="zh-CN" altLang="en-US" sz="2400" dirty="0"/>
          </a:p>
        </p:txBody>
      </p:sp>
      <p:pic>
        <p:nvPicPr>
          <p:cNvPr id="12290" name="Picture 2" descr="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012" y="1796819"/>
            <a:ext cx="5694649" cy="465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圆角矩形 11"/>
          <p:cNvSpPr/>
          <p:nvPr/>
        </p:nvSpPr>
        <p:spPr>
          <a:xfrm>
            <a:off x="431371" y="2311676"/>
            <a:ext cx="1680000" cy="6720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分类</a:t>
            </a:r>
            <a:endParaRPr lang="zh-CN" altLang="en-US" sz="2400" dirty="0"/>
          </a:p>
        </p:txBody>
      </p:sp>
      <p:sp>
        <p:nvSpPr>
          <p:cNvPr id="13" name="圆角矩形 12"/>
          <p:cNvSpPr/>
          <p:nvPr/>
        </p:nvSpPr>
        <p:spPr>
          <a:xfrm>
            <a:off x="431371" y="3330811"/>
            <a:ext cx="1680000" cy="67207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关系判别</a:t>
            </a:r>
            <a:endParaRPr lang="zh-CN" altLang="en-US" sz="2400" dirty="0"/>
          </a:p>
        </p:txBody>
      </p:sp>
      <p:sp>
        <p:nvSpPr>
          <p:cNvPr id="14" name="圆角矩形 13"/>
          <p:cNvSpPr/>
          <p:nvPr/>
        </p:nvSpPr>
        <p:spPr>
          <a:xfrm>
            <a:off x="431371" y="4344865"/>
            <a:ext cx="1680000" cy="67207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结构预测</a:t>
            </a:r>
            <a:endParaRPr lang="zh-CN" altLang="en-US" sz="2400" dirty="0"/>
          </a:p>
        </p:txBody>
      </p:sp>
      <p:sp>
        <p:nvSpPr>
          <p:cNvPr id="15" name="圆角矩形 14"/>
          <p:cNvSpPr/>
          <p:nvPr/>
        </p:nvSpPr>
        <p:spPr>
          <a:xfrm>
            <a:off x="431371" y="5358920"/>
            <a:ext cx="1680000" cy="67207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生成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2418127" y="2311676"/>
            <a:ext cx="3360000" cy="672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/>
              <a:t>文本分类、情感计算、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2418127" y="3330811"/>
            <a:ext cx="3360000" cy="672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/>
              <a:t>QA</a:t>
            </a:r>
            <a:r>
              <a:rPr lang="zh-CN" altLang="en-US" sz="2400" dirty="0"/>
              <a:t>、</a:t>
            </a:r>
            <a:r>
              <a:rPr lang="en-US" altLang="zh-CN" sz="2400" dirty="0"/>
              <a:t>entailment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2418127" y="4344865"/>
            <a:ext cx="3360000" cy="672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/>
              <a:t>分词、词性标注、</a:t>
            </a:r>
            <a:r>
              <a:rPr lang="en-US" altLang="zh-CN" sz="2400" dirty="0"/>
              <a:t>NER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2418127" y="5360420"/>
            <a:ext cx="3360000" cy="6720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/>
              <a:t>语言模型、机器翻译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6"/>
          <p:cNvSpPr txBox="1">
            <a:spLocks noChangeArrowheads="1"/>
          </p:cNvSpPr>
          <p:nvPr/>
        </p:nvSpPr>
        <p:spPr bwMode="auto">
          <a:xfrm>
            <a:off x="3188702" y="2857684"/>
            <a:ext cx="193410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400" dirty="0">
                <a:solidFill>
                  <a:srgbClr val="577188"/>
                </a:solidFill>
                <a:latin typeface="Impact" panose="020B0806030902050204" pitchFamily="34" charset="0"/>
                <a:cs typeface="+mn-ea"/>
              </a:rPr>
              <a:t>03</a:t>
            </a:r>
            <a:endParaRPr lang="zh-CN" altLang="en-US" sz="5865" dirty="0">
              <a:solidFill>
                <a:srgbClr val="577188"/>
              </a:solidFill>
              <a:latin typeface="Impact" panose="020B0806030902050204" pitchFamily="34" charset="0"/>
              <a:cs typeface="+mn-ea"/>
            </a:endParaRPr>
          </a:p>
        </p:txBody>
      </p:sp>
      <p:sp>
        <p:nvSpPr>
          <p:cNvPr id="28" name="TextBox 6"/>
          <p:cNvSpPr txBox="1">
            <a:spLocks noChangeArrowheads="1"/>
          </p:cNvSpPr>
          <p:nvPr/>
        </p:nvSpPr>
        <p:spPr bwMode="auto">
          <a:xfrm>
            <a:off x="4348661" y="2513691"/>
            <a:ext cx="4060240" cy="53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5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深度匹配范式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29" name="TextBox 6"/>
          <p:cNvSpPr txBox="1">
            <a:spLocks noChangeArrowheads="1"/>
          </p:cNvSpPr>
          <p:nvPr/>
        </p:nvSpPr>
        <p:spPr bwMode="auto">
          <a:xfrm>
            <a:off x="4888341" y="3020304"/>
            <a:ext cx="3279097" cy="707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en-US" sz="1335" dirty="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</a:rPr>
              <a:t>表示模型</a:t>
            </a:r>
            <a:endParaRPr lang="en-US" altLang="zh-CN" sz="1335" dirty="0">
              <a:solidFill>
                <a:schemeClr val="bg1">
                  <a:lumMod val="50000"/>
                </a:schemeClr>
              </a:solidFill>
              <a:latin typeface="+mn-ea"/>
              <a:cs typeface="+mn-ea"/>
            </a:endParaRPr>
          </a:p>
          <a:p>
            <a:pPr marL="22860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en-US" sz="1335" dirty="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</a:rPr>
              <a:t>交互模型</a:t>
            </a:r>
            <a:endParaRPr lang="en-US" altLang="zh-CN" sz="1335" dirty="0">
              <a:solidFill>
                <a:schemeClr val="bg1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0" name="TextBox 6"/>
          <p:cNvSpPr txBox="1">
            <a:spLocks noChangeArrowheads="1"/>
          </p:cNvSpPr>
          <p:nvPr/>
        </p:nvSpPr>
        <p:spPr bwMode="auto">
          <a:xfrm>
            <a:off x="3277764" y="2529428"/>
            <a:ext cx="1755984" cy="53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65" b="1" dirty="0">
                <a:solidFill>
                  <a:srgbClr val="577188"/>
                </a:solidFill>
                <a:latin typeface="+mn-ea"/>
                <a:cs typeface="+mn-ea"/>
              </a:rPr>
              <a:t>PART</a:t>
            </a:r>
            <a:endParaRPr lang="zh-CN" altLang="en-US" sz="2400" dirty="0">
              <a:solidFill>
                <a:srgbClr val="577188"/>
              </a:solidFill>
              <a:latin typeface="Arial" panose="020B0604020202020204" pitchFamily="34" charset="0"/>
              <a:cs typeface="+mn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4888341" y="3037661"/>
            <a:ext cx="32790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2189163" y="5471584"/>
            <a:ext cx="8642351" cy="1279525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33" name="Freeform 5"/>
            <p:cNvSpPr/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4" name="Freeform 6"/>
            <p:cNvSpPr/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5" name="Freeform 7"/>
            <p:cNvSpPr/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6" name="Freeform 8"/>
            <p:cNvSpPr/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7" name="Freeform 9"/>
            <p:cNvSpPr/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38" name="任意多边形: 形状 2"/>
          <p:cNvSpPr/>
          <p:nvPr/>
        </p:nvSpPr>
        <p:spPr>
          <a:xfrm>
            <a:off x="35057" y="5506975"/>
            <a:ext cx="12032343" cy="1272683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416521" y="6323225"/>
            <a:ext cx="188687" cy="188687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43304" y="5637604"/>
            <a:ext cx="365981" cy="365981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011304" y="5643891"/>
            <a:ext cx="177397" cy="177397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603656" y="6121495"/>
            <a:ext cx="139491" cy="139491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5760471" y="6585675"/>
            <a:ext cx="273384" cy="27338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206608" y="6057051"/>
            <a:ext cx="133893" cy="133893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8515355" y="6407876"/>
            <a:ext cx="273384" cy="273384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9518656" y="5416582"/>
            <a:ext cx="196845" cy="196845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10827771" y="6050165"/>
            <a:ext cx="273384" cy="273384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任意多边形: 形状 4"/>
          <p:cNvSpPr/>
          <p:nvPr/>
        </p:nvSpPr>
        <p:spPr>
          <a:xfrm>
            <a:off x="35055" y="3876373"/>
            <a:ext cx="12171459" cy="2857379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697971" y="4866569"/>
            <a:ext cx="188687" cy="188687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897803" y="6120800"/>
            <a:ext cx="365981" cy="365981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492752" y="5556515"/>
            <a:ext cx="177397" cy="177397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7156554" y="6585675"/>
            <a:ext cx="177397" cy="177397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844837" y="6220385"/>
            <a:ext cx="188687" cy="188687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1923486" y="5448918"/>
            <a:ext cx="188687" cy="188687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3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5" y="424910"/>
            <a:ext cx="160414" cy="31137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4288" y="285070"/>
            <a:ext cx="5592674" cy="548268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2800" dirty="0">
                <a:solidFill>
                  <a:srgbClr val="5C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GAN</a:t>
            </a:r>
            <a:r>
              <a:rPr kumimoji="1" lang="zh-CN" altLang="en-US" sz="2800" dirty="0">
                <a:solidFill>
                  <a:srgbClr val="5C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引出的问题</a:t>
            </a:r>
            <a:endParaRPr kumimoji="1" lang="zh-CN" altLang="en-US" sz="2800" dirty="0">
              <a:solidFill>
                <a:srgbClr val="5C67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768070" y="1293208"/>
            <a:ext cx="504000" cy="240415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120520" y="1566847"/>
            <a:ext cx="504000" cy="18621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408175" y="2060004"/>
            <a:ext cx="504000" cy="104100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677064" y="2373889"/>
            <a:ext cx="504000" cy="448825"/>
          </a:xfrm>
          <a:prstGeom prst="roundRect">
            <a:avLst/>
          </a:prstGeom>
          <a:solidFill>
            <a:srgbClr val="FF7115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415" y="4157232"/>
            <a:ext cx="2490103" cy="2211212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云形 1"/>
          <p:cNvSpPr/>
          <p:nvPr/>
        </p:nvSpPr>
        <p:spPr>
          <a:xfrm>
            <a:off x="520098" y="2218333"/>
            <a:ext cx="958896" cy="82163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正态分布</a:t>
            </a:r>
            <a:endParaRPr kumimoji="1" lang="zh-CN" altLang="en-US" sz="12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FilmGrain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32415" y="1389679"/>
            <a:ext cx="2490103" cy="2211212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4" name="文本框 13"/>
          <p:cNvSpPr txBox="1"/>
          <p:nvPr/>
        </p:nvSpPr>
        <p:spPr>
          <a:xfrm>
            <a:off x="5358030" y="651824"/>
            <a:ext cx="1475939" cy="548268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2800" dirty="0">
                <a:solidFill>
                  <a:srgbClr val="5C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predict</a:t>
            </a:r>
            <a:endParaRPr kumimoji="1" lang="zh-CN" altLang="en-US" sz="2800" dirty="0">
              <a:solidFill>
                <a:srgbClr val="5C67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81064" y="5020060"/>
            <a:ext cx="2650349" cy="548268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2800" dirty="0">
                <a:solidFill>
                  <a:srgbClr val="5C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Ground truth</a:t>
            </a:r>
            <a:endParaRPr kumimoji="1" lang="zh-CN" altLang="en-US" sz="2800" dirty="0">
              <a:solidFill>
                <a:srgbClr val="5C67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682863" y="2099755"/>
            <a:ext cx="2490103" cy="5482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2800" dirty="0">
                <a:solidFill>
                  <a:srgbClr val="5C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embedding1</a:t>
            </a:r>
            <a:endParaRPr kumimoji="1" lang="zh-CN" altLang="en-US" sz="2800" dirty="0">
              <a:solidFill>
                <a:srgbClr val="5C67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49640" y="4988704"/>
            <a:ext cx="2490103" cy="5482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2800" dirty="0">
                <a:solidFill>
                  <a:srgbClr val="5C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embedding2</a:t>
            </a:r>
            <a:endParaRPr kumimoji="1" lang="zh-CN" altLang="en-US" sz="2800" dirty="0">
              <a:solidFill>
                <a:srgbClr val="5C67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566865" y="1845127"/>
            <a:ext cx="636104" cy="406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496561" y="858293"/>
            <a:ext cx="187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语义相似性判别</a:t>
            </a:r>
            <a:endParaRPr kumimoji="1"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5" grpId="0" animBg="1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288" y="285070"/>
            <a:ext cx="5592674" cy="548268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zh-CN" altLang="en-US" sz="2800" dirty="0">
                <a:solidFill>
                  <a:srgbClr val="5C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范式：</a:t>
            </a:r>
            <a:r>
              <a:rPr kumimoji="1" lang="en-US" altLang="zh-CN" sz="2800" dirty="0">
                <a:solidFill>
                  <a:srgbClr val="5C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pointwise &amp; pairwise</a:t>
            </a:r>
            <a:endParaRPr kumimoji="1" lang="zh-CN" altLang="en-US" sz="2800" dirty="0">
              <a:solidFill>
                <a:srgbClr val="5C67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 descr="3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5" y="424910"/>
            <a:ext cx="160414" cy="3113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04" y="1522187"/>
            <a:ext cx="10622992" cy="457058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288" y="285070"/>
            <a:ext cx="5592674" cy="548268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zh-CN" altLang="en-US" sz="2800" dirty="0">
                <a:solidFill>
                  <a:srgbClr val="5C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范式：表示模型和交互模型</a:t>
            </a:r>
            <a:endParaRPr kumimoji="1" lang="zh-CN" altLang="en-US" sz="2800" dirty="0">
              <a:solidFill>
                <a:srgbClr val="5C67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 descr="3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5" y="424910"/>
            <a:ext cx="160414" cy="31137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163782" y="4059382"/>
            <a:ext cx="1662545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e1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60625" y="4059382"/>
            <a:ext cx="1662545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e2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63781" y="3311236"/>
            <a:ext cx="1662545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h1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63780" y="2493818"/>
            <a:ext cx="1662545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h2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3779" y="1745672"/>
            <a:ext cx="1662545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h3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60622" y="3311236"/>
            <a:ext cx="1662545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H1-1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460621" y="2493818"/>
            <a:ext cx="1662545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H2-1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460620" y="1745672"/>
            <a:ext cx="1662545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H3-1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369127" y="1039091"/>
            <a:ext cx="1884218" cy="36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cosine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511636" y="4128654"/>
            <a:ext cx="1662545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e1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808479" y="4128654"/>
            <a:ext cx="1662545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e2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511635" y="3380508"/>
            <a:ext cx="1662545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h1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550725" y="2563090"/>
            <a:ext cx="1662545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h2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550725" y="1787234"/>
            <a:ext cx="1662545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h3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808476" y="3380508"/>
            <a:ext cx="1662545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H1-1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439888" y="374070"/>
            <a:ext cx="1884218" cy="36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mlp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163779" y="5070764"/>
            <a:ext cx="7509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知识库</a:t>
            </a:r>
            <a:r>
              <a:rPr kumimoji="1" lang="en-US" altLang="zh-CN" dirty="0"/>
              <a:t>K</a:t>
            </a:r>
            <a:r>
              <a:rPr kumimoji="1" lang="zh-CN" altLang="en-US" dirty="0"/>
              <a:t>，</a:t>
            </a:r>
            <a:br>
              <a:rPr kumimoji="1" lang="en-US" altLang="zh-CN" dirty="0"/>
            </a:br>
            <a:r>
              <a:rPr kumimoji="1" lang="zh-CN" altLang="en-US" dirty="0"/>
              <a:t>表示：提前把</a:t>
            </a:r>
            <a:r>
              <a:rPr kumimoji="1" lang="en-US" altLang="zh-CN" dirty="0"/>
              <a:t>k</a:t>
            </a:r>
            <a:r>
              <a:rPr kumimoji="1" lang="zh-CN" altLang="en-US" dirty="0"/>
              <a:t>的句向量算好</a:t>
            </a:r>
            <a:br>
              <a:rPr kumimoji="1" lang="en-US" altLang="zh-CN" dirty="0"/>
            </a:br>
            <a:r>
              <a:rPr kumimoji="1" lang="zh-CN" altLang="en-US" dirty="0"/>
              <a:t>交互：无法提前算好，必须实时跑结果     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938653" y="4876800"/>
            <a:ext cx="734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ESIM</a:t>
            </a:r>
            <a:endParaRPr kumimoji="1" lang="zh-CN" alt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3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60" y="566547"/>
            <a:ext cx="213885" cy="415164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885718" y="380094"/>
            <a:ext cx="5685663" cy="730960"/>
          </a:xfrm>
          <a:prstGeom prst="rect">
            <a:avLst/>
          </a:prstGeom>
          <a:noFill/>
        </p:spPr>
        <p:txBody>
          <a:bodyPr wrap="square" lIns="154993" tIns="77497" rIns="154993" bIns="77497" rtlCol="0">
            <a:spAutoFit/>
          </a:bodyPr>
          <a:lstStyle/>
          <a:p>
            <a:r>
              <a:rPr kumimoji="1" lang="en-US" altLang="zh-CN" sz="3735" dirty="0">
                <a:solidFill>
                  <a:srgbClr val="5C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NLP</a:t>
            </a:r>
            <a:r>
              <a:rPr kumimoji="1" lang="zh-CN" altLang="en-US" sz="3735" dirty="0">
                <a:solidFill>
                  <a:srgbClr val="5C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技术栈</a:t>
            </a:r>
            <a:endParaRPr kumimoji="1" lang="zh-CN" altLang="en-US" sz="3735" dirty="0">
              <a:solidFill>
                <a:srgbClr val="5C67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128389" y="1465849"/>
            <a:ext cx="1357460" cy="490195"/>
          </a:xfrm>
          <a:prstGeom prst="round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</a:rPr>
              <a:t>文本分类</a:t>
            </a:r>
            <a:endParaRPr lang="zh-CN" altLang="en-US" kern="0" dirty="0">
              <a:solidFill>
                <a:prstClr val="black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231905" y="1455376"/>
            <a:ext cx="1357460" cy="490195"/>
          </a:xfrm>
          <a:prstGeom prst="round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</a:rPr>
              <a:t>信息检索</a:t>
            </a:r>
            <a:endParaRPr lang="zh-CN" altLang="en-US" kern="0" dirty="0">
              <a:solidFill>
                <a:prstClr val="black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695734" y="1446996"/>
            <a:ext cx="1357460" cy="490195"/>
          </a:xfrm>
          <a:prstGeom prst="round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</a:rPr>
              <a:t>信息抽取</a:t>
            </a:r>
            <a:endParaRPr lang="zh-CN" altLang="en-US" kern="0" dirty="0">
              <a:solidFill>
                <a:prstClr val="black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768075" y="1465849"/>
            <a:ext cx="1357460" cy="490195"/>
          </a:xfrm>
          <a:prstGeom prst="round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</a:rPr>
              <a:t>阅读理解</a:t>
            </a:r>
            <a:endParaRPr lang="zh-CN" altLang="en-US" kern="0" dirty="0">
              <a:solidFill>
                <a:prstClr val="black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128389" y="2209519"/>
            <a:ext cx="1357460" cy="490195"/>
          </a:xfrm>
          <a:prstGeom prst="round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</a:rPr>
              <a:t>问答系统</a:t>
            </a:r>
            <a:endParaRPr lang="zh-CN" altLang="en-US" kern="0" dirty="0">
              <a:solidFill>
                <a:prstClr val="black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231905" y="2199045"/>
            <a:ext cx="1357460" cy="490195"/>
          </a:xfrm>
          <a:prstGeom prst="round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</a:rPr>
              <a:t>多轮交互</a:t>
            </a:r>
            <a:endParaRPr lang="zh-CN" altLang="en-US" kern="0" dirty="0">
              <a:solidFill>
                <a:prstClr val="black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695734" y="2190665"/>
            <a:ext cx="1357460" cy="490195"/>
          </a:xfrm>
          <a:prstGeom prst="round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</a:rPr>
              <a:t>推荐系统</a:t>
            </a:r>
            <a:endParaRPr lang="zh-CN" altLang="en-US" kern="0" dirty="0">
              <a:solidFill>
                <a:prstClr val="black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768075" y="2209519"/>
            <a:ext cx="1357460" cy="490195"/>
          </a:xfrm>
          <a:prstGeom prst="round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</a:rPr>
              <a:t>自动摘要</a:t>
            </a:r>
            <a:endParaRPr lang="zh-CN" altLang="en-US" kern="0" dirty="0">
              <a:solidFill>
                <a:prstClr val="black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391287" y="3289677"/>
            <a:ext cx="1680000" cy="729007"/>
          </a:xfrm>
          <a:prstGeom prst="round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</a:rPr>
              <a:t>语义</a:t>
            </a:r>
            <a:endParaRPr lang="en-US" altLang="zh-CN" kern="0" dirty="0">
              <a:solidFill>
                <a:prstClr val="black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algn="ctr" defTabSz="914400">
              <a:defRPr/>
            </a:pPr>
            <a:r>
              <a:rPr lang="en-US" altLang="zh-CN" kern="0" dirty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</a:rPr>
              <a:t>embedding</a:t>
            </a:r>
            <a:endParaRPr lang="zh-CN" altLang="en-US" kern="0" dirty="0">
              <a:solidFill>
                <a:prstClr val="black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439177" y="5534457"/>
            <a:ext cx="1680000" cy="691299"/>
          </a:xfrm>
          <a:prstGeom prst="round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</a:rPr>
              <a:t>机器学习</a:t>
            </a:r>
            <a:endParaRPr lang="zh-CN" altLang="en-US" kern="0" dirty="0">
              <a:solidFill>
                <a:prstClr val="black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8304246" y="1465849"/>
            <a:ext cx="1357460" cy="490195"/>
          </a:xfrm>
          <a:prstGeom prst="round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</a:rPr>
              <a:t>机器翻译</a:t>
            </a:r>
            <a:endParaRPr lang="zh-CN" altLang="en-US" kern="0" dirty="0">
              <a:solidFill>
                <a:prstClr val="black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8304246" y="2209519"/>
            <a:ext cx="1357460" cy="490195"/>
          </a:xfrm>
          <a:prstGeom prst="round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</a:rPr>
              <a:t>知识图谱</a:t>
            </a:r>
            <a:endParaRPr lang="zh-CN" altLang="en-US" kern="0" dirty="0">
              <a:solidFill>
                <a:prstClr val="black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2391287" y="4228260"/>
            <a:ext cx="1680000" cy="729007"/>
          </a:xfrm>
          <a:prstGeom prst="round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</a:rPr>
              <a:t>语义相似性计算</a:t>
            </a:r>
            <a:endParaRPr lang="zh-CN" altLang="en-US" kern="0" dirty="0">
              <a:solidFill>
                <a:prstClr val="black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4943872" y="3289677"/>
            <a:ext cx="1680000" cy="729007"/>
          </a:xfrm>
          <a:prstGeom prst="round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</a:rPr>
              <a:t>分词</a:t>
            </a:r>
            <a:endParaRPr lang="zh-CN" altLang="en-US" kern="0" dirty="0">
              <a:solidFill>
                <a:prstClr val="black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4943872" y="4228260"/>
            <a:ext cx="1680000" cy="729007"/>
          </a:xfrm>
          <a:prstGeom prst="round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</a:rPr>
              <a:t>关系抽取</a:t>
            </a:r>
            <a:endParaRPr lang="zh-CN" altLang="en-US" kern="0" dirty="0">
              <a:solidFill>
                <a:prstClr val="black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108885" y="3289677"/>
            <a:ext cx="1680000" cy="729007"/>
          </a:xfrm>
          <a:prstGeom prst="round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</a:rPr>
              <a:t>词性标注</a:t>
            </a:r>
            <a:endParaRPr lang="zh-CN" altLang="en-US" kern="0" dirty="0">
              <a:solidFill>
                <a:prstClr val="black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7108885" y="4228260"/>
            <a:ext cx="1680000" cy="729007"/>
          </a:xfrm>
          <a:prstGeom prst="round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</a:rPr>
              <a:t>句法分析</a:t>
            </a:r>
            <a:endParaRPr lang="zh-CN" altLang="en-US" kern="0" dirty="0">
              <a:solidFill>
                <a:prstClr val="black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9241437" y="3300151"/>
            <a:ext cx="1680000" cy="729007"/>
          </a:xfrm>
          <a:prstGeom prst="round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</a:rPr>
              <a:t>命名体</a:t>
            </a:r>
            <a:endParaRPr lang="zh-CN" altLang="en-US" kern="0" dirty="0">
              <a:solidFill>
                <a:prstClr val="black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9241437" y="4238733"/>
            <a:ext cx="1680000" cy="729007"/>
          </a:xfrm>
          <a:prstGeom prst="round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</a:rPr>
              <a:t>语言模型</a:t>
            </a:r>
            <a:endParaRPr lang="zh-CN" altLang="en-US" kern="0" dirty="0">
              <a:solidFill>
                <a:prstClr val="black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1974118" y="1265342"/>
            <a:ext cx="9402469" cy="1550391"/>
          </a:xfrm>
          <a:prstGeom prst="roundRect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2141996" y="3096440"/>
            <a:ext cx="2191209" cy="2016000"/>
          </a:xfrm>
          <a:prstGeom prst="roundRect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4582497" y="3098530"/>
            <a:ext cx="6583695" cy="2016000"/>
          </a:xfrm>
          <a:prstGeom prst="roundRect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4755289" y="5534457"/>
            <a:ext cx="1680000" cy="691299"/>
          </a:xfrm>
          <a:prstGeom prst="round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</a:rPr>
              <a:t>神经网络</a:t>
            </a:r>
            <a:endParaRPr lang="zh-CN" altLang="en-US" kern="0" dirty="0">
              <a:solidFill>
                <a:prstClr val="black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7079809" y="5534457"/>
            <a:ext cx="1680000" cy="691299"/>
          </a:xfrm>
          <a:prstGeom prst="round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</a:rPr>
              <a:t>逻辑推理</a:t>
            </a:r>
            <a:endParaRPr lang="zh-CN" altLang="en-US" kern="0" dirty="0">
              <a:solidFill>
                <a:prstClr val="black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9329341" y="5534457"/>
            <a:ext cx="1680000" cy="691299"/>
          </a:xfrm>
          <a:prstGeom prst="round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</a:rPr>
              <a:t>经验规则</a:t>
            </a:r>
            <a:endParaRPr lang="zh-CN" altLang="en-US" kern="0" dirty="0">
              <a:solidFill>
                <a:prstClr val="black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2153406" y="5304823"/>
            <a:ext cx="9071645" cy="1084329"/>
          </a:xfrm>
          <a:prstGeom prst="roundRect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87681" y="1836561"/>
            <a:ext cx="132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dirty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</a:rPr>
              <a:t>领域任务</a:t>
            </a:r>
            <a:endParaRPr lang="zh-CN" altLang="en-US" dirty="0">
              <a:solidFill>
                <a:prstClr val="black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6140" y="3988998"/>
            <a:ext cx="132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dirty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</a:rPr>
              <a:t>基础技术</a:t>
            </a:r>
            <a:endParaRPr lang="zh-CN" altLang="en-US" dirty="0">
              <a:solidFill>
                <a:prstClr val="black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87681" y="5646932"/>
            <a:ext cx="132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dirty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</a:rPr>
              <a:t>底层原理</a:t>
            </a:r>
            <a:endParaRPr lang="zh-CN" altLang="en-US" dirty="0">
              <a:solidFill>
                <a:prstClr val="black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9827106" y="1475665"/>
            <a:ext cx="1357460" cy="490195"/>
          </a:xfrm>
          <a:prstGeom prst="round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</a:rPr>
              <a:t>语音识别</a:t>
            </a:r>
            <a:endParaRPr lang="zh-CN" altLang="en-US" kern="0" dirty="0">
              <a:solidFill>
                <a:prstClr val="black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9827106" y="2219335"/>
            <a:ext cx="1357460" cy="490195"/>
          </a:xfrm>
          <a:prstGeom prst="round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kern="0" dirty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</a:rPr>
              <a:t>情感计算</a:t>
            </a:r>
            <a:endParaRPr lang="zh-CN" altLang="en-US" kern="0" dirty="0">
              <a:solidFill>
                <a:prstClr val="black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66" name="直接连接符 126"/>
          <p:cNvCxnSpPr/>
          <p:nvPr/>
        </p:nvCxnSpPr>
        <p:spPr>
          <a:xfrm>
            <a:off x="567084" y="2948947"/>
            <a:ext cx="1824203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连接符 129"/>
          <p:cNvCxnSpPr/>
          <p:nvPr/>
        </p:nvCxnSpPr>
        <p:spPr>
          <a:xfrm>
            <a:off x="487681" y="5208922"/>
            <a:ext cx="1824203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92653" y="5406361"/>
            <a:ext cx="779971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 dirty="0"/>
              <a:t>Huang P S , He X , Gao J , et al. Learning deep structured semantic models for web search using clickthrough data[C]// Proceedings of the 22nd ACM international conference on Conference on information &amp; knowledge management. ACM, 2013.</a:t>
            </a:r>
            <a:endParaRPr lang="zh-CN" altLang="en-US" sz="1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4494" y="1158620"/>
            <a:ext cx="9883012" cy="424774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4288" y="285070"/>
            <a:ext cx="5592674" cy="548268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2800" dirty="0">
                <a:solidFill>
                  <a:srgbClr val="5C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DSSM</a:t>
            </a:r>
            <a:endParaRPr kumimoji="1" lang="zh-CN" altLang="en-US" sz="2800" dirty="0">
              <a:solidFill>
                <a:srgbClr val="5C67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5" y="424910"/>
            <a:ext cx="160414" cy="31137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288" y="285070"/>
            <a:ext cx="5592674" cy="548268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2800" dirty="0">
                <a:solidFill>
                  <a:srgbClr val="5C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MV-LSTM</a:t>
            </a:r>
            <a:endParaRPr kumimoji="1" lang="zh-CN" altLang="en-US" sz="2800" dirty="0">
              <a:solidFill>
                <a:srgbClr val="5C67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 descr="3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5" y="424910"/>
            <a:ext cx="160414" cy="3113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444" y="1508414"/>
            <a:ext cx="6487391" cy="461715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288" y="285070"/>
            <a:ext cx="5592674" cy="548268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MatchPyramid</a:t>
            </a:r>
            <a:endParaRPr kumimoji="1" lang="zh-CN" altLang="en-US" sz="2800" dirty="0">
              <a:solidFill>
                <a:srgbClr val="5C67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 descr="3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5" y="424910"/>
            <a:ext cx="160414" cy="31137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73778" y="6021797"/>
            <a:ext cx="598443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 dirty="0"/>
              <a:t>Pang L , Lan Y , Guo J , et al. Text Matching as Image Recognition[J]. 2016.</a:t>
            </a:r>
            <a:endParaRPr lang="zh-CN" altLang="en-US" sz="1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239" y="730350"/>
            <a:ext cx="3928287" cy="53973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4288" y="285070"/>
            <a:ext cx="5592674" cy="548268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pairwise</a:t>
            </a:r>
            <a:endParaRPr kumimoji="1" lang="zh-CN" altLang="en-US" sz="2800" dirty="0">
              <a:solidFill>
                <a:srgbClr val="5C67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 descr="3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5" y="424910"/>
            <a:ext cx="160414" cy="31137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83673" y="1440873"/>
            <a:ext cx="683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Loss = min(l1-l2+margin)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94509" y="2646218"/>
            <a:ext cx="671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Easy, semi-hard , hard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88473" y="3429000"/>
            <a:ext cx="777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Word2vec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I love apple</a:t>
            </a:r>
            <a:endParaRPr kumimoji="1" lang="en-US" altLang="zh-CN" dirty="0"/>
          </a:p>
          <a:p>
            <a:r>
              <a:rPr kumimoji="1" lang="en-US" altLang="zh-CN" dirty="0"/>
              <a:t>I love orange</a:t>
            </a:r>
            <a:endParaRPr kumimoji="1" lang="en-US" altLang="zh-CN" dirty="0"/>
          </a:p>
          <a:p>
            <a:r>
              <a:rPr kumimoji="1" lang="en-US" altLang="zh-CN" dirty="0"/>
              <a:t>NER </a:t>
            </a:r>
            <a:endParaRPr kumimoji="1" lang="en-US" altLang="zh-CN" dirty="0"/>
          </a:p>
          <a:p>
            <a:r>
              <a:rPr kumimoji="1" lang="zh-CN" altLang="en-US" dirty="0"/>
              <a:t>意图理解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100w.  Pointwise——————》</a:t>
            </a:r>
            <a:r>
              <a:rPr kumimoji="1" lang="zh-CN" altLang="en-US" dirty="0"/>
              <a:t>。</a:t>
            </a:r>
            <a:r>
              <a:rPr kumimoji="1" lang="en-US" altLang="zh-CN" dirty="0"/>
              <a:t>100</a:t>
            </a:r>
            <a:r>
              <a:rPr kumimoji="1" lang="zh-CN" altLang="en-US" dirty="0"/>
              <a:t>。</a:t>
            </a:r>
            <a:r>
              <a:rPr kumimoji="1" lang="en-US" altLang="zh-CN" dirty="0"/>
              <a:t>————〉pairwise</a:t>
            </a:r>
            <a:endParaRPr kumimoji="1" lang="en-US" altLang="zh-CN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/>
          <p:cNvSpPr txBox="1"/>
          <p:nvPr/>
        </p:nvSpPr>
        <p:spPr>
          <a:xfrm>
            <a:off x="4538985" y="1221775"/>
            <a:ext cx="9669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rgbClr val="57718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</a:t>
            </a:r>
            <a:endParaRPr lang="zh-CN" altLang="en-US" sz="9600" dirty="0">
              <a:solidFill>
                <a:srgbClr val="577188"/>
              </a:solidFill>
              <a:latin typeface="Malgun Gothic" panose="020B0503020000020004" pitchFamily="34" charset="-127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320062" y="1961329"/>
            <a:ext cx="1580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57718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ontents</a:t>
            </a:r>
            <a:endParaRPr lang="zh-CN" altLang="en-US" sz="3200" dirty="0">
              <a:solidFill>
                <a:srgbClr val="577188"/>
              </a:solidFill>
              <a:latin typeface="Malgun Gothic" panose="020B0503020000020004" pitchFamily="34" charset="-127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425731" y="1407897"/>
            <a:ext cx="1277914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265">
                <a:solidFill>
                  <a:srgbClr val="577188"/>
                </a:solidFill>
                <a:latin typeface="站酷高端黑" panose="02010600030101010101" pitchFamily="2" charset="-122"/>
                <a:ea typeface="站酷高端黑" panose="02010600030101010101" pitchFamily="2" charset="-122"/>
              </a:rPr>
              <a:t>目录</a:t>
            </a:r>
            <a:endParaRPr lang="zh-CN" altLang="en-US" sz="4265">
              <a:solidFill>
                <a:srgbClr val="577188"/>
              </a:solidFill>
              <a:latin typeface="站酷高端黑" panose="02010600030101010101" pitchFamily="2" charset="-122"/>
              <a:ea typeface="站酷高端黑" panose="02010600030101010101" pitchFamily="2" charset="-122"/>
            </a:endParaRPr>
          </a:p>
        </p:txBody>
      </p:sp>
      <p:sp>
        <p:nvSpPr>
          <p:cNvPr id="56" name="TextBox 6"/>
          <p:cNvSpPr txBox="1">
            <a:spLocks noChangeArrowheads="1"/>
          </p:cNvSpPr>
          <p:nvPr/>
        </p:nvSpPr>
        <p:spPr bwMode="auto">
          <a:xfrm>
            <a:off x="2993347" y="3080646"/>
            <a:ext cx="214254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向量空间模型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985555" y="3096040"/>
            <a:ext cx="755991" cy="534841"/>
            <a:chOff x="1489166" y="2322031"/>
            <a:chExt cx="566993" cy="401131"/>
          </a:xfrm>
        </p:grpSpPr>
        <p:sp>
          <p:nvSpPr>
            <p:cNvPr id="58" name="任意多边形 6"/>
            <p:cNvSpPr>
              <a:spLocks noChangeAspect="1"/>
            </p:cNvSpPr>
            <p:nvPr/>
          </p:nvSpPr>
          <p:spPr>
            <a:xfrm>
              <a:off x="1563012" y="2322031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9" name="TextBox 6"/>
            <p:cNvSpPr txBox="1">
              <a:spLocks noChangeArrowheads="1"/>
            </p:cNvSpPr>
            <p:nvPr/>
          </p:nvSpPr>
          <p:spPr bwMode="auto">
            <a:xfrm>
              <a:off x="1489166" y="2323004"/>
              <a:ext cx="566993" cy="40015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algn="ctr" defTabSz="1219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66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01</a:t>
              </a:r>
              <a:endPara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0" name="TextBox 6"/>
          <p:cNvSpPr txBox="1">
            <a:spLocks noChangeArrowheads="1"/>
          </p:cNvSpPr>
          <p:nvPr/>
        </p:nvSpPr>
        <p:spPr bwMode="auto">
          <a:xfrm>
            <a:off x="7501561" y="3080646"/>
            <a:ext cx="200769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语义表征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6647109" y="3096040"/>
            <a:ext cx="755991" cy="534841"/>
            <a:chOff x="4985331" y="2322031"/>
            <a:chExt cx="566993" cy="401131"/>
          </a:xfrm>
        </p:grpSpPr>
        <p:sp>
          <p:nvSpPr>
            <p:cNvPr id="62" name="任意多边形 10"/>
            <p:cNvSpPr>
              <a:spLocks noChangeAspect="1"/>
            </p:cNvSpPr>
            <p:nvPr/>
          </p:nvSpPr>
          <p:spPr>
            <a:xfrm>
              <a:off x="5059177" y="2322031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3" name="TextBox 6"/>
            <p:cNvSpPr txBox="1">
              <a:spLocks noChangeArrowheads="1"/>
            </p:cNvSpPr>
            <p:nvPr/>
          </p:nvSpPr>
          <p:spPr bwMode="auto">
            <a:xfrm>
              <a:off x="4985331" y="2323004"/>
              <a:ext cx="566993" cy="40015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algn="ctr" defTabSz="1219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66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02</a:t>
              </a:r>
              <a:endPara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4" name="TextBox 6"/>
          <p:cNvSpPr txBox="1">
            <a:spLocks noChangeArrowheads="1"/>
          </p:cNvSpPr>
          <p:nvPr/>
        </p:nvSpPr>
        <p:spPr bwMode="auto">
          <a:xfrm>
            <a:off x="7501561" y="4417813"/>
            <a:ext cx="200769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排序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6647109" y="4433206"/>
            <a:ext cx="755991" cy="534841"/>
            <a:chOff x="4985331" y="3324906"/>
            <a:chExt cx="566993" cy="401131"/>
          </a:xfrm>
        </p:grpSpPr>
        <p:sp>
          <p:nvSpPr>
            <p:cNvPr id="66" name="任意多边形 14"/>
            <p:cNvSpPr>
              <a:spLocks noChangeAspect="1"/>
            </p:cNvSpPr>
            <p:nvPr/>
          </p:nvSpPr>
          <p:spPr>
            <a:xfrm>
              <a:off x="5059177" y="3324906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7" name="TextBox 6"/>
            <p:cNvSpPr txBox="1">
              <a:spLocks noChangeArrowheads="1"/>
            </p:cNvSpPr>
            <p:nvPr/>
          </p:nvSpPr>
          <p:spPr bwMode="auto">
            <a:xfrm>
              <a:off x="4985331" y="3325879"/>
              <a:ext cx="566993" cy="40015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algn="ctr" defTabSz="1219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66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04</a:t>
              </a:r>
              <a:endPara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TextBox 6"/>
          <p:cNvSpPr txBox="1">
            <a:spLocks noChangeArrowheads="1"/>
          </p:cNvSpPr>
          <p:nvPr/>
        </p:nvSpPr>
        <p:spPr bwMode="auto">
          <a:xfrm>
            <a:off x="2921539" y="4417813"/>
            <a:ext cx="17874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深度匹配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1985555" y="4433206"/>
            <a:ext cx="755991" cy="534841"/>
            <a:chOff x="1489166" y="3324906"/>
            <a:chExt cx="566993" cy="401131"/>
          </a:xfrm>
        </p:grpSpPr>
        <p:sp>
          <p:nvSpPr>
            <p:cNvPr id="70" name="任意多边形 18"/>
            <p:cNvSpPr>
              <a:spLocks noChangeAspect="1"/>
            </p:cNvSpPr>
            <p:nvPr/>
          </p:nvSpPr>
          <p:spPr>
            <a:xfrm>
              <a:off x="1563012" y="3324906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1" name="TextBox 6"/>
            <p:cNvSpPr txBox="1">
              <a:spLocks noChangeArrowheads="1"/>
            </p:cNvSpPr>
            <p:nvPr/>
          </p:nvSpPr>
          <p:spPr bwMode="auto">
            <a:xfrm>
              <a:off x="1489166" y="3325879"/>
              <a:ext cx="566993" cy="40015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algn="ctr" defTabSz="1219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66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03</a:t>
              </a:r>
              <a:endPara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2" name="任意多边形: 形状 2"/>
          <p:cNvSpPr/>
          <p:nvPr/>
        </p:nvSpPr>
        <p:spPr>
          <a:xfrm>
            <a:off x="35056" y="5506975"/>
            <a:ext cx="12156944" cy="1272683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任意多边形: 形状 4"/>
          <p:cNvSpPr/>
          <p:nvPr/>
        </p:nvSpPr>
        <p:spPr>
          <a:xfrm flipH="1">
            <a:off x="35055" y="3876373"/>
            <a:ext cx="12171459" cy="2857379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1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899"/>
                                </p:stCondLst>
                                <p:childTnLst>
                                  <p:par>
                                    <p:cTn id="40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4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47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549"/>
                                </p:stCondLst>
                                <p:childTnLst>
                                  <p:par>
                                    <p:cTn id="49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55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56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  <p:bldP spid="54" grpId="0"/>
          <p:bldP spid="55" grpId="0"/>
          <p:bldP spid="56" grpId="0"/>
          <p:bldP spid="60" grpId="0"/>
          <p:bldP spid="64" grpId="0"/>
          <p:bldP spid="68" grpId="0"/>
          <p:bldP spid="72" grpId="0" animBg="1"/>
          <p:bldP spid="7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1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899"/>
                                </p:stCondLst>
                                <p:childTnLst>
                                  <p:par>
                                    <p:cTn id="40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549"/>
                                </p:stCondLst>
                                <p:childTnLst>
                                  <p:par>
                                    <p:cTn id="49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  <p:bldP spid="54" grpId="0"/>
          <p:bldP spid="55" grpId="0"/>
          <p:bldP spid="56" grpId="0"/>
          <p:bldP spid="60" grpId="0"/>
          <p:bldP spid="64" grpId="0"/>
          <p:bldP spid="68" grpId="0"/>
          <p:bldP spid="72" grpId="0" animBg="1"/>
          <p:bldP spid="73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3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60" y="566547"/>
            <a:ext cx="213885" cy="415164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885718" y="380094"/>
            <a:ext cx="5685663" cy="730960"/>
          </a:xfrm>
          <a:prstGeom prst="rect">
            <a:avLst/>
          </a:prstGeom>
          <a:noFill/>
        </p:spPr>
        <p:txBody>
          <a:bodyPr wrap="square" lIns="154993" tIns="77497" rIns="154993" bIns="77497" rtlCol="0">
            <a:spAutoFit/>
          </a:bodyPr>
          <a:lstStyle/>
          <a:p>
            <a:r>
              <a:rPr kumimoji="1" lang="zh-CN" altLang="en-US" sz="3735" dirty="0">
                <a:solidFill>
                  <a:srgbClr val="5C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几个基本问题</a:t>
            </a:r>
            <a:endParaRPr kumimoji="1" lang="zh-CN" altLang="en-US" sz="3735" dirty="0">
              <a:solidFill>
                <a:srgbClr val="5C67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1528" y="1458930"/>
            <a:ext cx="58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zh-CN" altLang="en-US" dirty="0"/>
              <a:t>句子表示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181528" y="2895015"/>
            <a:ext cx="58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zh-CN" altLang="en-US" dirty="0"/>
              <a:t>相似度计算（距离表示）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13043" y="1828262"/>
            <a:ext cx="3688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zh-CN" altLang="en-US" dirty="0"/>
              <a:t>对齐的字符序列</a:t>
            </a:r>
            <a:endParaRPr kumimoji="1"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zh-CN" altLang="en-US" dirty="0"/>
              <a:t>非对齐的词向量平均</a:t>
            </a:r>
            <a:endParaRPr kumimoji="1"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zh-CN" altLang="en-US" dirty="0"/>
              <a:t>句子级别的</a:t>
            </a:r>
            <a:r>
              <a:rPr kumimoji="1" lang="en-US" altLang="zh-CN" dirty="0"/>
              <a:t>embedding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613042" y="3356680"/>
            <a:ext cx="380143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zh-CN" altLang="en-US" dirty="0"/>
              <a:t>编辑距离（最小边界距离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en-US" altLang="zh-CN" dirty="0"/>
              <a:t>DICE</a:t>
            </a:r>
            <a:r>
              <a:rPr kumimoji="1" lang="zh-CN" altLang="en-US" dirty="0"/>
              <a:t>系数、</a:t>
            </a:r>
            <a:r>
              <a:rPr kumimoji="1" lang="en-US" altLang="zh-CN" dirty="0"/>
              <a:t>Jaccard</a:t>
            </a:r>
            <a:r>
              <a:rPr kumimoji="1" lang="zh-CN" altLang="en-US" dirty="0"/>
              <a:t>系数</a:t>
            </a:r>
            <a:endParaRPr kumimoji="1"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zh-CN" altLang="en-US" dirty="0"/>
              <a:t>欧式距离</a:t>
            </a:r>
            <a:endParaRPr kumimoji="1"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zh-CN" altLang="en-US" dirty="0"/>
              <a:t>余弦距离</a:t>
            </a: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976299" y="380094"/>
            <a:ext cx="32281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</a:t>
            </a:r>
            <a:r>
              <a:rPr kumimoji="1" lang="en-US" altLang="zh-CN" dirty="0"/>
              <a:t>a. b. c</a:t>
            </a:r>
            <a:endParaRPr kumimoji="1" lang="en-US" altLang="zh-CN" dirty="0"/>
          </a:p>
          <a:p>
            <a:r>
              <a:rPr kumimoji="1" lang="en-US" altLang="zh-CN" dirty="0"/>
              <a:t>      b   c d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f(</a:t>
            </a:r>
            <a:r>
              <a:rPr kumimoji="1" lang="en-US" altLang="zh-CN" dirty="0" err="1"/>
              <a:t>I,j</a:t>
            </a:r>
            <a:r>
              <a:rPr kumimoji="1" lang="en-US" altLang="zh-CN" dirty="0"/>
              <a:t>) = f(i-1, j-1). If 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]==b[j]</a:t>
            </a:r>
            <a:endParaRPr kumimoji="1" lang="en-US" altLang="zh-CN" dirty="0"/>
          </a:p>
          <a:p>
            <a:r>
              <a:rPr kumimoji="1" lang="en-US" altLang="zh-CN" dirty="0"/>
              <a:t>F(I, j)=min( f(i-1, j), f(I, j-1), f(i-1, j-1))</a:t>
            </a:r>
            <a:endParaRPr kumimoji="1" lang="zh-CN" altLang="en-US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3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60" y="566547"/>
            <a:ext cx="213885" cy="41516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85718" y="380094"/>
            <a:ext cx="5685663" cy="730960"/>
          </a:xfrm>
          <a:prstGeom prst="rect">
            <a:avLst/>
          </a:prstGeom>
          <a:noFill/>
        </p:spPr>
        <p:txBody>
          <a:bodyPr wrap="square" lIns="154993" tIns="77497" rIns="154993" bIns="77497" rtlCol="0">
            <a:spAutoFit/>
          </a:bodyPr>
          <a:lstStyle/>
          <a:p>
            <a:r>
              <a:rPr kumimoji="1" lang="en-US" altLang="zh-CN" sz="3735" dirty="0">
                <a:solidFill>
                  <a:srgbClr val="5C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One-hot</a:t>
            </a:r>
            <a:endParaRPr kumimoji="1" lang="zh-CN" altLang="en-US" sz="3735" dirty="0">
              <a:solidFill>
                <a:srgbClr val="5C67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01337" y="1290595"/>
            <a:ext cx="1017713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800"/>
              </a:spcBef>
            </a:pPr>
            <a:r>
              <a:rPr lang="zh-CN" altLang="en-US" sz="2135" dirty="0"/>
              <a:t>特点：稀疏表示、词表空间</a:t>
            </a:r>
            <a:endParaRPr lang="zh-CN" altLang="en-US" sz="2135" dirty="0"/>
          </a:p>
        </p:txBody>
      </p:sp>
      <p:sp>
        <p:nvSpPr>
          <p:cNvPr id="15" name="文本框 14"/>
          <p:cNvSpPr txBox="1"/>
          <p:nvPr/>
        </p:nvSpPr>
        <p:spPr>
          <a:xfrm>
            <a:off x="1001337" y="1796819"/>
            <a:ext cx="10177131" cy="4791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800"/>
              </a:spcBef>
            </a:pPr>
            <a:r>
              <a:rPr lang="zh-CN" altLang="en-US" sz="2135" dirty="0"/>
              <a:t>英文常见单词  </a:t>
            </a:r>
            <a:r>
              <a:rPr lang="en-US" altLang="zh-CN" sz="2135" dirty="0"/>
              <a:t>3w</a:t>
            </a:r>
            <a:endParaRPr lang="en-US" altLang="zh-CN" sz="2135" dirty="0"/>
          </a:p>
          <a:p>
            <a:pPr>
              <a:spcBef>
                <a:spcPts val="800"/>
              </a:spcBef>
            </a:pPr>
            <a:endParaRPr lang="en-US" altLang="zh-CN" sz="2135" dirty="0"/>
          </a:p>
          <a:p>
            <a:pPr>
              <a:spcBef>
                <a:spcPts val="800"/>
              </a:spcBef>
            </a:pPr>
            <a:r>
              <a:rPr lang="zh-CN" altLang="en-US" sz="2135" b="1" dirty="0"/>
              <a:t>词向量</a:t>
            </a:r>
            <a:endParaRPr lang="en-US" altLang="zh-CN" sz="2135" b="1" dirty="0"/>
          </a:p>
          <a:p>
            <a:pPr>
              <a:spcBef>
                <a:spcPts val="800"/>
              </a:spcBef>
            </a:pPr>
            <a:r>
              <a:rPr lang="en-US" altLang="zh-CN" sz="1865" dirty="0"/>
              <a:t>book  :           ( 1, 0, 0, 0, 0, 0, 0, ….)</a:t>
            </a:r>
            <a:endParaRPr lang="en-US" altLang="zh-CN" sz="1865" dirty="0"/>
          </a:p>
          <a:p>
            <a:pPr>
              <a:spcBef>
                <a:spcPts val="800"/>
              </a:spcBef>
            </a:pPr>
            <a:r>
              <a:rPr lang="en-US" altLang="zh-CN" sz="1865" dirty="0"/>
              <a:t>me     :           ( 0, 1, 0,  0, 0, 0, 0, ….)</a:t>
            </a:r>
            <a:endParaRPr lang="zh-CN" altLang="en-US" sz="1865" dirty="0"/>
          </a:p>
          <a:p>
            <a:pPr>
              <a:spcBef>
                <a:spcPts val="800"/>
              </a:spcBef>
            </a:pPr>
            <a:r>
              <a:rPr lang="en-US" altLang="zh-CN" sz="1865" dirty="0"/>
              <a:t>a        :            ( 0, 0, 1, 0, 0, 0, 0, ….)</a:t>
            </a:r>
            <a:endParaRPr lang="zh-CN" altLang="en-US" sz="1865" dirty="0"/>
          </a:p>
          <a:p>
            <a:pPr>
              <a:spcBef>
                <a:spcPts val="800"/>
              </a:spcBef>
            </a:pPr>
            <a:r>
              <a:rPr lang="en-US" altLang="zh-CN" sz="1865" dirty="0"/>
              <a:t>ticket :            ( 0, 0, 0, 1, 0, 0, 0, ….)</a:t>
            </a:r>
            <a:endParaRPr lang="zh-CN" altLang="en-US" sz="1865" dirty="0"/>
          </a:p>
          <a:p>
            <a:pPr>
              <a:spcBef>
                <a:spcPts val="800"/>
              </a:spcBef>
            </a:pPr>
            <a:r>
              <a:rPr lang="en-US" altLang="zh-CN" sz="1865" dirty="0"/>
              <a:t>to :                  ( 0, 0, 0, 0, 1, 0, 0, ….)</a:t>
            </a:r>
            <a:endParaRPr lang="zh-CN" altLang="en-US" sz="1865" dirty="0"/>
          </a:p>
          <a:p>
            <a:pPr>
              <a:spcBef>
                <a:spcPts val="800"/>
              </a:spcBef>
            </a:pPr>
            <a:r>
              <a:rPr lang="en-US" altLang="zh-CN" sz="1865" dirty="0" err="1"/>
              <a:t>beijing</a:t>
            </a:r>
            <a:r>
              <a:rPr lang="en-US" altLang="zh-CN" sz="1865" dirty="0"/>
              <a:t> :          ( 0, 0, 0, 0, 0, 1, 0, ….)</a:t>
            </a:r>
            <a:endParaRPr lang="en-US" altLang="zh-CN" sz="1865" dirty="0"/>
          </a:p>
          <a:p>
            <a:pPr>
              <a:spcBef>
                <a:spcPts val="800"/>
              </a:spcBef>
            </a:pPr>
            <a:endParaRPr lang="en-US" altLang="zh-CN" sz="1865" dirty="0"/>
          </a:p>
          <a:p>
            <a:pPr>
              <a:spcBef>
                <a:spcPts val="800"/>
              </a:spcBef>
            </a:pPr>
            <a:r>
              <a:rPr lang="zh-CN" altLang="en-US" sz="1865" dirty="0"/>
              <a:t>句向量</a:t>
            </a:r>
            <a:endParaRPr lang="en-US" altLang="zh-CN" sz="1865" dirty="0"/>
          </a:p>
          <a:p>
            <a:pPr>
              <a:spcBef>
                <a:spcPts val="800"/>
              </a:spcBef>
            </a:pPr>
            <a:r>
              <a:rPr lang="en-US" altLang="zh-CN" sz="1865" dirty="0"/>
              <a:t>book me a ticket to Beijing    :          ( 1, 1, 1, 1, 1, 1, 0, ….)</a:t>
            </a:r>
            <a:endParaRPr lang="en-US" altLang="zh-CN" sz="1865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60" y="566547"/>
            <a:ext cx="213885" cy="41516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85718" y="380094"/>
            <a:ext cx="5685663" cy="730960"/>
          </a:xfrm>
          <a:prstGeom prst="rect">
            <a:avLst/>
          </a:prstGeom>
          <a:noFill/>
        </p:spPr>
        <p:txBody>
          <a:bodyPr wrap="square" lIns="154993" tIns="77497" rIns="154993" bIns="77497" rtlCol="0">
            <a:spAutoFit/>
          </a:bodyPr>
          <a:lstStyle/>
          <a:p>
            <a:r>
              <a:rPr kumimoji="1" lang="en-US" altLang="zh-CN" sz="3735" dirty="0">
                <a:solidFill>
                  <a:srgbClr val="5C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Bag of words</a:t>
            </a:r>
            <a:endParaRPr kumimoji="1" lang="zh-CN" altLang="en-US" sz="3735" dirty="0">
              <a:solidFill>
                <a:srgbClr val="5C67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ele attr="{44D92EE5-861D-C240-991B-A624EBBF3011}"/>
                  </a:ext>
                </a:extLst>
              </p:cNvPr>
              <p:cNvSpPr txBox="1"/>
              <p:nvPr/>
            </p:nvSpPr>
            <p:spPr>
              <a:xfrm>
                <a:off x="885717" y="1378539"/>
                <a:ext cx="10177131" cy="421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133" dirty="0"/>
                  <a:t>Sentence vector   :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133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133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133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133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13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133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133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133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33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2133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133" dirty="0"/>
                  <a:t> </a:t>
                </a:r>
                <a:endParaRPr lang="zh-CN" altLang="en-US" sz="2133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17" y="1378539"/>
                <a:ext cx="10177131" cy="421910"/>
              </a:xfrm>
              <a:prstGeom prst="rect">
                <a:avLst/>
              </a:prstGeom>
              <a:blipFill rotWithShape="1">
                <a:blip r:embed="rId2"/>
                <a:stretch>
                  <a:fillRect l="-748" t="-114706" b="-176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1026592" y="2276873"/>
            <a:ext cx="7085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eg</a:t>
            </a:r>
            <a:r>
              <a:rPr lang="en-US" altLang="zh-CN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 : Welcome to Beijing, I love Beijing</a:t>
            </a:r>
            <a:endParaRPr lang="zh-CN" altLang="en-US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7435" y="3236979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buFont typeface="Wingdings" panose="05000000000000000000" pitchFamily="2" charset="2"/>
              <a:buChar char="Ø"/>
            </a:pPr>
            <a:r>
              <a:rPr lang="zh-CN" altLang="en-US" sz="2400" dirty="0"/>
              <a:t>频度</a:t>
            </a:r>
            <a:endParaRPr lang="en-US" altLang="zh-CN" sz="2400" dirty="0"/>
          </a:p>
          <a:p>
            <a:r>
              <a:rPr lang="en-US" altLang="zh-CN" sz="2400" dirty="0"/>
              <a:t>	( 1, 1, 2, 1, 1, 0 ,0, 0, ….)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ele attr="{B0157B95-06D4-B14F-BD6D-6DE972AB54CC}"/>
                  </a:ext>
                </a:extLst>
              </p:cNvPr>
              <p:cNvSpPr txBox="1"/>
              <p:nvPr/>
            </p:nvSpPr>
            <p:spPr>
              <a:xfrm>
                <a:off x="1007435" y="4303107"/>
                <a:ext cx="6624736" cy="1834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80990" indent="-380990">
                  <a:buFont typeface="Wingdings" panose="05000000000000000000" pitchFamily="2" charset="2"/>
                  <a:buChar char="Ø"/>
                </a:pPr>
                <a:r>
                  <a:rPr lang="en-US" altLang="zh-CN" sz="2400" dirty="0"/>
                  <a:t>TF*IDF</a:t>
                </a:r>
              </a:p>
              <a:p>
                <a:r>
                  <a:rPr lang="en-US" altLang="zh-CN" sz="2400" dirty="0"/>
                  <a:t>	TF  =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type m:val="skw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        IDF =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type m:val="skw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(1+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400" dirty="0"/>
                  <a:t>    </a:t>
                </a:r>
              </a:p>
              <a:p>
                <a:r>
                  <a:rPr lang="en-US" altLang="zh-CN" sz="2400" dirty="0"/>
                  <a:t>     ( 1.4 , 2.3 , 5.0 , 1.2, 1.0, 0 ,0, 0, ….)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435" y="4303107"/>
                <a:ext cx="6624736" cy="1834413"/>
              </a:xfrm>
              <a:prstGeom prst="rect">
                <a:avLst/>
              </a:prstGeom>
              <a:blipFill rotWithShape="1">
                <a:blip r:embed="rId3"/>
                <a:stretch>
                  <a:fillRect l="-1147" t="-18621" b="-39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7648359" y="5085408"/>
            <a:ext cx="1536171" cy="394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主题模型</a:t>
            </a:r>
            <a:endParaRPr kumimoji="1" lang="zh-CN" altLang="en-US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6"/>
          <p:cNvSpPr txBox="1">
            <a:spLocks noChangeArrowheads="1"/>
          </p:cNvSpPr>
          <p:nvPr/>
        </p:nvSpPr>
        <p:spPr bwMode="auto">
          <a:xfrm>
            <a:off x="3188702" y="2857684"/>
            <a:ext cx="193410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400" dirty="0">
                <a:solidFill>
                  <a:srgbClr val="577188"/>
                </a:solidFill>
                <a:latin typeface="Impact" panose="020B0806030902050204" pitchFamily="34" charset="0"/>
                <a:cs typeface="+mn-ea"/>
              </a:rPr>
              <a:t>02</a:t>
            </a:r>
            <a:endParaRPr lang="zh-CN" altLang="en-US" sz="5865" dirty="0">
              <a:solidFill>
                <a:srgbClr val="577188"/>
              </a:solidFill>
              <a:latin typeface="Impact" panose="020B0806030902050204" pitchFamily="34" charset="0"/>
              <a:cs typeface="+mn-ea"/>
            </a:endParaRPr>
          </a:p>
        </p:txBody>
      </p:sp>
      <p:sp>
        <p:nvSpPr>
          <p:cNvPr id="28" name="TextBox 6"/>
          <p:cNvSpPr txBox="1">
            <a:spLocks noChangeArrowheads="1"/>
          </p:cNvSpPr>
          <p:nvPr/>
        </p:nvSpPr>
        <p:spPr bwMode="auto">
          <a:xfrm>
            <a:off x="4348661" y="2513691"/>
            <a:ext cx="4060240" cy="53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5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无监督的深度语义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29" name="TextBox 6"/>
          <p:cNvSpPr txBox="1">
            <a:spLocks noChangeArrowheads="1"/>
          </p:cNvSpPr>
          <p:nvPr/>
        </p:nvSpPr>
        <p:spPr bwMode="auto">
          <a:xfrm>
            <a:off x="4888341" y="3020304"/>
            <a:ext cx="3279097" cy="707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en-US" sz="1335" dirty="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</a:rPr>
              <a:t>自回归</a:t>
            </a:r>
            <a:endParaRPr lang="en-US" altLang="zh-CN" sz="1335" dirty="0">
              <a:solidFill>
                <a:schemeClr val="bg1">
                  <a:lumMod val="50000"/>
                </a:schemeClr>
              </a:solidFill>
              <a:latin typeface="+mn-ea"/>
              <a:cs typeface="+mn-ea"/>
            </a:endParaRPr>
          </a:p>
          <a:p>
            <a:pPr marL="22860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en-US" sz="1335" dirty="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</a:rPr>
              <a:t>自编码</a:t>
            </a:r>
            <a:endParaRPr lang="en-US" altLang="zh-CN" sz="1335" dirty="0">
              <a:solidFill>
                <a:schemeClr val="bg1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0" name="TextBox 6"/>
          <p:cNvSpPr txBox="1">
            <a:spLocks noChangeArrowheads="1"/>
          </p:cNvSpPr>
          <p:nvPr/>
        </p:nvSpPr>
        <p:spPr bwMode="auto">
          <a:xfrm>
            <a:off x="3277764" y="2529428"/>
            <a:ext cx="1755984" cy="53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65" b="1" dirty="0">
                <a:solidFill>
                  <a:srgbClr val="577188"/>
                </a:solidFill>
                <a:latin typeface="+mn-ea"/>
                <a:cs typeface="+mn-ea"/>
              </a:rPr>
              <a:t>PART</a:t>
            </a:r>
            <a:endParaRPr lang="zh-CN" altLang="en-US" sz="2400" dirty="0">
              <a:solidFill>
                <a:srgbClr val="577188"/>
              </a:solidFill>
              <a:latin typeface="Arial" panose="020B0604020202020204" pitchFamily="34" charset="0"/>
              <a:cs typeface="+mn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4888341" y="3037661"/>
            <a:ext cx="32790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2189163" y="5471584"/>
            <a:ext cx="8642351" cy="1279525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33" name="Freeform 5"/>
            <p:cNvSpPr/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4" name="Freeform 6"/>
            <p:cNvSpPr/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5" name="Freeform 7"/>
            <p:cNvSpPr/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6" name="Freeform 8"/>
            <p:cNvSpPr/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7" name="Freeform 9"/>
            <p:cNvSpPr/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38" name="任意多边形: 形状 2"/>
          <p:cNvSpPr/>
          <p:nvPr/>
        </p:nvSpPr>
        <p:spPr>
          <a:xfrm>
            <a:off x="35057" y="5506975"/>
            <a:ext cx="12032343" cy="1272683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416521" y="6323225"/>
            <a:ext cx="188687" cy="188687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43304" y="5637604"/>
            <a:ext cx="365981" cy="365981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011304" y="5643891"/>
            <a:ext cx="177397" cy="177397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603656" y="6121495"/>
            <a:ext cx="139491" cy="139491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5760471" y="6585675"/>
            <a:ext cx="273384" cy="27338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206608" y="6057051"/>
            <a:ext cx="133893" cy="133893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8515355" y="6407876"/>
            <a:ext cx="273384" cy="273384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9518656" y="5416582"/>
            <a:ext cx="196845" cy="196845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10827771" y="6050165"/>
            <a:ext cx="273384" cy="273384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任意多边形: 形状 4"/>
          <p:cNvSpPr/>
          <p:nvPr/>
        </p:nvSpPr>
        <p:spPr>
          <a:xfrm>
            <a:off x="35055" y="3876373"/>
            <a:ext cx="12171459" cy="2857379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697971" y="4866569"/>
            <a:ext cx="188687" cy="188687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897803" y="6120800"/>
            <a:ext cx="365981" cy="365981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492752" y="5556515"/>
            <a:ext cx="177397" cy="177397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7156554" y="6585675"/>
            <a:ext cx="177397" cy="177397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844837" y="6220385"/>
            <a:ext cx="188687" cy="188687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1923486" y="5448918"/>
            <a:ext cx="188687" cy="188687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85718" y="380094"/>
            <a:ext cx="5685663" cy="730960"/>
          </a:xfrm>
          <a:prstGeom prst="rect">
            <a:avLst/>
          </a:prstGeom>
          <a:noFill/>
        </p:spPr>
        <p:txBody>
          <a:bodyPr wrap="square" lIns="154993" tIns="77497" rIns="154993" bIns="77497" rtlCol="0">
            <a:spAutoFit/>
          </a:bodyPr>
          <a:lstStyle/>
          <a:p>
            <a:r>
              <a:rPr kumimoji="1" lang="zh-CN" altLang="en-US" sz="3735" dirty="0">
                <a:solidFill>
                  <a:srgbClr val="5C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自回归（</a:t>
            </a:r>
            <a:r>
              <a:rPr kumimoji="1" lang="en-US" altLang="zh-CN" sz="3735" dirty="0">
                <a:solidFill>
                  <a:srgbClr val="5C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</a:t>
            </a:r>
            <a:r>
              <a:rPr kumimoji="1" lang="zh-CN" altLang="en-US" sz="3735" dirty="0">
                <a:solidFill>
                  <a:srgbClr val="5C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kumimoji="1" lang="zh-CN" altLang="en-US" sz="3735" dirty="0">
              <a:solidFill>
                <a:srgbClr val="5C67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 descr="3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60" y="566547"/>
            <a:ext cx="213885" cy="41516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311691" y="4211531"/>
            <a:ext cx="266331" cy="5504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11691" y="3349564"/>
            <a:ext cx="266331" cy="5504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79776" y="4210611"/>
            <a:ext cx="266331" cy="5504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4212941" y="3926615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446692" y="3926615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088459" y="3349564"/>
            <a:ext cx="266331" cy="5504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784429" y="4210611"/>
            <a:ext cx="266331" cy="5504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4917595" y="3926615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784429" y="3349564"/>
            <a:ext cx="266331" cy="5504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784429" y="2495023"/>
            <a:ext cx="266331" cy="5504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4917595" y="3080953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739218" y="3629205"/>
            <a:ext cx="14853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442062" y="3627697"/>
            <a:ext cx="14853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312648" y="2497949"/>
            <a:ext cx="266331" cy="5504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100445" y="2495023"/>
            <a:ext cx="266331" cy="5504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3447040" y="3089530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4233911" y="3082133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255574" y="1787157"/>
            <a:ext cx="7680853" cy="3850088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553376" y="4213536"/>
            <a:ext cx="266331" cy="5504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5711957" y="3929541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553376" y="3352489"/>
            <a:ext cx="266331" cy="5504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553376" y="2497948"/>
            <a:ext cx="266331" cy="5504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5711957" y="3083878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5231905" y="3630623"/>
            <a:ext cx="14853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284207" y="4210611"/>
            <a:ext cx="266331" cy="5504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6417372" y="3926615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284207" y="3349564"/>
            <a:ext cx="266331" cy="5504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284207" y="2495023"/>
            <a:ext cx="266331" cy="5504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6417372" y="3080953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5999990" y="3627697"/>
            <a:ext cx="14853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985385" y="4210611"/>
            <a:ext cx="266331" cy="5504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7118551" y="3926615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985385" y="3349564"/>
            <a:ext cx="266331" cy="5504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985385" y="2495023"/>
            <a:ext cx="266331" cy="5504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7118551" y="3080953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6672065" y="3627697"/>
            <a:ext cx="14853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749883" y="4210187"/>
            <a:ext cx="266331" cy="5504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7883048" y="3926191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7749883" y="3349140"/>
            <a:ext cx="266331" cy="5504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7749883" y="2494599"/>
            <a:ext cx="266331" cy="5504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/>
          <p:nvPr/>
        </p:nvCxnSpPr>
        <p:spPr>
          <a:xfrm flipV="1">
            <a:off x="7883048" y="3080529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7387624" y="3627273"/>
            <a:ext cx="14853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311690" y="4841278"/>
            <a:ext cx="595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S</a:t>
            </a:r>
            <a:r>
              <a:rPr lang="en-US" altLang="zh-CN" sz="2400" dirty="0"/>
              <a:t>    Book   me       a      ticket   to  Beijing  today</a:t>
            </a:r>
            <a:endParaRPr lang="zh-CN" altLang="en-US" sz="2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023659" y="1888917"/>
            <a:ext cx="617802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Book   me       a      ticket   to  Beijing today    </a:t>
            </a:r>
            <a:r>
              <a:rPr lang="en-US" altLang="zh-CN" sz="2400" dirty="0">
                <a:solidFill>
                  <a:srgbClr val="FF0000"/>
                </a:solidFill>
              </a:rPr>
              <a:t>E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548831" y="4202168"/>
            <a:ext cx="266331" cy="5504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/>
          <p:cNvCxnSpPr/>
          <p:nvPr/>
        </p:nvCxnSpPr>
        <p:spPr>
          <a:xfrm flipV="1">
            <a:off x="8681996" y="3918173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8548831" y="3341121"/>
            <a:ext cx="266331" cy="5504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8548831" y="2486580"/>
            <a:ext cx="266331" cy="5504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8681996" y="3072510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8239098" y="3619255"/>
            <a:ext cx="14853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  <p:bldP spid="17" grpId="0" animBg="1"/>
      <p:bldP spid="19" grpId="0" animBg="1"/>
      <p:bldP spid="20" grpId="0" animBg="1"/>
      <p:bldP spid="24" grpId="0" animBg="1"/>
      <p:bldP spid="25" grpId="0" animBg="1"/>
      <p:bldP spid="28" grpId="0" animBg="1"/>
      <p:bldP spid="29" grpId="0" animBg="1"/>
      <p:bldP spid="31" grpId="0" animBg="1"/>
      <p:bldP spid="32" grpId="0" animBg="1"/>
      <p:bldP spid="35" grpId="0" animBg="1"/>
      <p:bldP spid="37" grpId="0" animBg="1"/>
      <p:bldP spid="38" grpId="0" animBg="1"/>
      <p:bldP spid="41" grpId="0" animBg="1"/>
      <p:bldP spid="43" grpId="0" animBg="1"/>
      <p:bldP spid="44" grpId="0" animBg="1"/>
      <p:bldP spid="47" grpId="0" animBg="1"/>
      <p:bldP spid="49" grpId="0" animBg="1"/>
      <p:bldP spid="50" grpId="0" animBg="1"/>
      <p:bldP spid="54" grpId="0" animBg="1"/>
      <p:bldP spid="56" grpId="0" animBg="1"/>
      <p:bldP spid="5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2608</Words>
  <Application>WPS 演示</Application>
  <PresentationFormat>宽屏</PresentationFormat>
  <Paragraphs>416</Paragraphs>
  <Slides>33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3" baseType="lpstr">
      <vt:lpstr>Arial</vt:lpstr>
      <vt:lpstr>宋体</vt:lpstr>
      <vt:lpstr>Wingdings</vt:lpstr>
      <vt:lpstr>Arial</vt:lpstr>
      <vt:lpstr>苹方 中等</vt:lpstr>
      <vt:lpstr>Segoe Print</vt:lpstr>
      <vt:lpstr>微软雅黑</vt:lpstr>
      <vt:lpstr>Courier New</vt:lpstr>
      <vt:lpstr>汉真广标</vt:lpstr>
      <vt:lpstr>Malgun Gothic</vt:lpstr>
      <vt:lpstr>站酷高端黑</vt:lpstr>
      <vt:lpstr>黑体</vt:lpstr>
      <vt:lpstr>Impact</vt:lpstr>
      <vt:lpstr>Times New Roman</vt:lpstr>
      <vt:lpstr>Consolas</vt:lpstr>
      <vt:lpstr>Calibri</vt:lpstr>
      <vt:lpstr>Arial Unicode MS</vt:lpstr>
      <vt:lpstr>等线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Wenzhe Li</dc:creator>
  <cp:lastModifiedBy>TOWER</cp:lastModifiedBy>
  <cp:revision>49</cp:revision>
  <dcterms:created xsi:type="dcterms:W3CDTF">2018-04-17T22:05:00Z</dcterms:created>
  <dcterms:modified xsi:type="dcterms:W3CDTF">2020-12-17T04:44:47Z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