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691" r:id="rId3"/>
    <p:sldId id="689" r:id="rId4"/>
    <p:sldId id="692" r:id="rId5"/>
    <p:sldId id="732" r:id="rId6"/>
    <p:sldId id="719" r:id="rId7"/>
    <p:sldId id="735" r:id="rId8"/>
    <p:sldId id="742" r:id="rId9"/>
    <p:sldId id="748" r:id="rId10"/>
    <p:sldId id="749" r:id="rId11"/>
    <p:sldId id="753" r:id="rId12"/>
    <p:sldId id="750" r:id="rId13"/>
    <p:sldId id="751" r:id="rId14"/>
    <p:sldId id="746" r:id="rId15"/>
    <p:sldId id="695" r:id="rId16"/>
    <p:sldId id="723" r:id="rId17"/>
    <p:sldId id="708" r:id="rId18"/>
    <p:sldId id="6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623"/>
    <a:srgbClr val="11305E"/>
    <a:srgbClr val="212970"/>
    <a:srgbClr val="FF7115"/>
    <a:srgbClr val="091932"/>
    <a:srgbClr val="CFD5EA"/>
    <a:srgbClr val="BF9001"/>
    <a:srgbClr val="E9EBF5"/>
    <a:srgbClr val="00FA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4651"/>
  </p:normalViewPr>
  <p:slideViewPr>
    <p:cSldViewPr snapToGrid="0" snapToObjects="1">
      <p:cViewPr>
        <p:scale>
          <a:sx n="66" d="100"/>
          <a:sy n="66" d="100"/>
        </p:scale>
        <p:origin x="9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21" name="文本框 8"/>
          <p:cNvSpPr txBox="1"/>
          <p:nvPr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  <a:endParaRPr sz="1100"/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139" y="1177129"/>
            <a:ext cx="100204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Review: Paper Reading</a:t>
            </a:r>
            <a:endParaRPr lang="en-US" altLang="zh-CN" sz="6000" dirty="0"/>
          </a:p>
          <a:p>
            <a:r>
              <a:rPr lang="en-US" altLang="zh-CN" sz="4400" dirty="0"/>
              <a:t>Mining and Summarizing Customer Reviews</a:t>
            </a:r>
            <a:endParaRPr lang="en-US" altLang="zh-CN" sz="4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范老师</a:t>
            </a:r>
            <a:endParaRPr lang="en-US" altLang="zh-CN" sz="2400" dirty="0"/>
          </a:p>
          <a:p>
            <a:r>
              <a:rPr lang="en-US" altLang="zh-CN" sz="2400" dirty="0"/>
              <a:t>2020/04/16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589" y="3572586"/>
            <a:ext cx="3933233" cy="28025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-25211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92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8870" y="85282"/>
            <a:ext cx="4684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System Design</a:t>
            </a:r>
            <a:endParaRPr lang="en-US" altLang="zh-CN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65479" y="1033929"/>
            <a:ext cx="10151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4"/>
            </a:pPr>
            <a:r>
              <a:rPr lang="en-US" altLang="zh-CN" sz="2800" dirty="0"/>
              <a:t>Orientation identification for opinion words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 set of seed adjective words is required</a:t>
            </a:r>
            <a:endParaRPr lang="en-US" altLang="zh-CN" sz="2400" dirty="0"/>
          </a:p>
          <a:p>
            <a:pPr marL="514350" indent="-514350">
              <a:buAutoNum type="arabicPeriod"/>
            </a:pPr>
            <a:endParaRPr lang="en-US" altLang="zh-CN" sz="2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5" y="2313791"/>
            <a:ext cx="5616446" cy="20912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207" y="2313791"/>
            <a:ext cx="5290686" cy="37164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92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8870" y="85282"/>
            <a:ext cx="4684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System Design</a:t>
            </a:r>
            <a:endParaRPr lang="en-US" altLang="zh-CN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65479" y="1209573"/>
            <a:ext cx="10332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5.   Infrequent feature identification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Use nearest rule to discover infrequent feature based on known opinion words</a:t>
            </a:r>
            <a:endParaRPr lang="en-US" altLang="zh-CN" sz="2400" dirty="0"/>
          </a:p>
          <a:p>
            <a:pPr marL="514350" indent="-514350">
              <a:buAutoNum type="arabicPeriod"/>
            </a:pPr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615" y="2716021"/>
            <a:ext cx="6416770" cy="23031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92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8870" y="85282"/>
            <a:ext cx="4684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System Design</a:t>
            </a:r>
            <a:endParaRPr lang="en-US" altLang="zh-CN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65479" y="1097735"/>
            <a:ext cx="10151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6.   Predicting the orientations of opinion sentences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514350" indent="-514350">
              <a:buAutoNum type="arabicPeriod"/>
            </a:pPr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14" y="1583620"/>
            <a:ext cx="5048693" cy="48570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59" y="2887861"/>
            <a:ext cx="4968477" cy="19350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92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8870" y="85282"/>
            <a:ext cx="4684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System Design</a:t>
            </a:r>
            <a:endParaRPr lang="en-US" altLang="zh-CN" sz="6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88" y="1753171"/>
            <a:ext cx="5072224" cy="40562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28870" y="1100945"/>
            <a:ext cx="10151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7.   Summarization generation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514350" indent="-514350">
              <a:buAutoNum type="arabicPeriod"/>
            </a:pPr>
            <a:endParaRPr lang="en-US" altLang="zh-CN" sz="28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4982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65480" y="278095"/>
            <a:ext cx="3951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Experiment </a:t>
            </a:r>
            <a:endParaRPr lang="en-US" altLang="zh-CN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65479" y="1330352"/>
            <a:ext cx="10151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Dataset: 5 products and manually tag all features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Evaluation: feature extraction, sentence extraction and accuracy of orientation prediction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en-US" altLang="zh-CN" sz="2800" dirty="0"/>
              <a:t>Table 1 and 2 proves the effectiveness of feature generation</a:t>
            </a:r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79" y="3197949"/>
            <a:ext cx="9605920" cy="31772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5214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61036" y="339862"/>
            <a:ext cx="9208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Conclusion and Future Work </a:t>
            </a:r>
            <a:endParaRPr lang="en-US" altLang="zh-CN" sz="6000" dirty="0"/>
          </a:p>
        </p:txBody>
      </p:sp>
      <p:sp>
        <p:nvSpPr>
          <p:cNvPr id="8" name="矩形 7"/>
          <p:cNvSpPr/>
          <p:nvPr/>
        </p:nvSpPr>
        <p:spPr>
          <a:xfrm>
            <a:off x="1703149" y="1541419"/>
            <a:ext cx="93927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Data mining + NLP </a:t>
            </a:r>
            <a:r>
              <a:rPr lang="en-US" altLang="zh-CN" sz="2800" dirty="0">
                <a:solidFill>
                  <a:srgbClr val="000000"/>
                </a:solidFill>
              </a:rPr>
              <a:t>to get opinions on product features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Future work: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</a:rPr>
              <a:t>Pronoun resolution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</a:rPr>
              <a:t>Strength of opinions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</a:rPr>
              <a:t>Opinions expressed in adverbs, verbs and nouns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</a:rPr>
              <a:t>Tracking customer’s new reviews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523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6198" y="553713"/>
            <a:ext cx="33170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Reference</a:t>
            </a:r>
            <a:endParaRPr lang="en-US" altLang="zh-CN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26198" y="1591125"/>
            <a:ext cx="981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[1] M. Hu, B. Liu: </a:t>
            </a:r>
            <a:r>
              <a:rPr lang="en-US" altLang="zh-CN" sz="2400" b="1" dirty="0"/>
              <a:t>Mining and summarizing customer reviews.</a:t>
            </a:r>
            <a:r>
              <a:rPr lang="en-US" altLang="zh-CN" sz="2400" dirty="0"/>
              <a:t> KDD 2004: 168-177</a:t>
            </a:r>
            <a:endParaRPr lang="en-US" altLang="zh-CN" sz="24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523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55198" y="2556923"/>
            <a:ext cx="2630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Thanks!</a:t>
            </a:r>
            <a:endParaRPr lang="zh-CN" altLang="en-US" sz="6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5239" y="3572586"/>
            <a:ext cx="3933233" cy="28025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2448" y="472171"/>
            <a:ext cx="2685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Content</a:t>
            </a:r>
            <a:endParaRPr lang="zh-CN" altLang="en-US" sz="6000" dirty="0"/>
          </a:p>
        </p:txBody>
      </p:sp>
      <p:sp>
        <p:nvSpPr>
          <p:cNvPr id="6" name="文本框 5"/>
          <p:cNvSpPr txBox="1"/>
          <p:nvPr/>
        </p:nvSpPr>
        <p:spPr>
          <a:xfrm>
            <a:off x="1902448" y="1874723"/>
            <a:ext cx="67458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 Background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 Related Work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 Problem Definition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 System Design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 Experiment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 Conclusion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3600" dirty="0"/>
              <a:t> Reference</a:t>
            </a:r>
            <a:endParaRPr lang="en-US" altLang="zh-CN" sz="36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75757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517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80618" y="342186"/>
            <a:ext cx="3881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Background</a:t>
            </a:r>
            <a:endParaRPr lang="en-US" altLang="zh-CN" sz="6000" dirty="0"/>
          </a:p>
        </p:txBody>
      </p:sp>
      <p:sp>
        <p:nvSpPr>
          <p:cNvPr id="5" name="矩形: 圆角 4"/>
          <p:cNvSpPr/>
          <p:nvPr/>
        </p:nvSpPr>
        <p:spPr>
          <a:xfrm>
            <a:off x="4895850" y="1704975"/>
            <a:ext cx="2400300" cy="10156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Countless customer reviews</a:t>
            </a:r>
            <a:endParaRPr lang="zh-CN" altLang="en-US" b="1" dirty="0"/>
          </a:p>
        </p:txBody>
      </p:sp>
      <p:sp>
        <p:nvSpPr>
          <p:cNvPr id="6" name="矩形: 圆角 5"/>
          <p:cNvSpPr/>
          <p:nvPr/>
        </p:nvSpPr>
        <p:spPr>
          <a:xfrm>
            <a:off x="2809875" y="3886200"/>
            <a:ext cx="2152650" cy="12668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Potential customer: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/>
              <a:t>View the reviews before purchasing</a:t>
            </a:r>
            <a:endParaRPr lang="zh-CN" altLang="en-US" b="1" dirty="0"/>
          </a:p>
        </p:txBody>
      </p:sp>
      <p:sp>
        <p:nvSpPr>
          <p:cNvPr id="8" name="矩形: 圆角 7"/>
          <p:cNvSpPr/>
          <p:nvPr/>
        </p:nvSpPr>
        <p:spPr>
          <a:xfrm>
            <a:off x="7200900" y="3886199"/>
            <a:ext cx="2493433" cy="12668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Product manufacturer:</a:t>
            </a:r>
            <a:endParaRPr lang="en-US" altLang="zh-CN" b="1" dirty="0"/>
          </a:p>
          <a:p>
            <a:pPr algn="ctr"/>
            <a:r>
              <a:rPr lang="en-US" altLang="zh-CN" b="1" dirty="0"/>
              <a:t>Keep track of customer opinions</a:t>
            </a:r>
            <a:endParaRPr lang="en-US" altLang="zh-CN" b="1" dirty="0"/>
          </a:p>
        </p:txBody>
      </p:sp>
      <p:cxnSp>
        <p:nvCxnSpPr>
          <p:cNvPr id="10" name="连接符: 肘形 9"/>
          <p:cNvCxnSpPr>
            <a:stCxn id="5" idx="2"/>
            <a:endCxn id="8" idx="0"/>
          </p:cNvCxnSpPr>
          <p:nvPr/>
        </p:nvCxnSpPr>
        <p:spPr>
          <a:xfrm rot="16200000" flipH="1">
            <a:off x="6689028" y="2127609"/>
            <a:ext cx="1165561" cy="2351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/>
          <p:cNvCxnSpPr>
            <a:stCxn id="5" idx="2"/>
            <a:endCxn id="6" idx="0"/>
          </p:cNvCxnSpPr>
          <p:nvPr/>
        </p:nvCxnSpPr>
        <p:spPr>
          <a:xfrm rot="5400000">
            <a:off x="4408319" y="2198519"/>
            <a:ext cx="1165562" cy="2209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7114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80618" y="342186"/>
            <a:ext cx="4397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Related Work</a:t>
            </a:r>
            <a:endParaRPr lang="en-US" altLang="zh-CN" sz="6000" dirty="0"/>
          </a:p>
        </p:txBody>
      </p:sp>
      <p:sp>
        <p:nvSpPr>
          <p:cNvPr id="8" name="文本框 7"/>
          <p:cNvSpPr txBox="1"/>
          <p:nvPr/>
        </p:nvSpPr>
        <p:spPr>
          <a:xfrm>
            <a:off x="1680618" y="1357849"/>
            <a:ext cx="1035413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Subjective genre classification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200" dirty="0"/>
              <a:t>No opinion orientation</a:t>
            </a:r>
            <a:endParaRPr lang="en-US" altLang="zh-CN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200" dirty="0"/>
              <a:t>Classification is not done at sentence level</a:t>
            </a:r>
            <a:endParaRPr lang="en-US" altLang="zh-CN" sz="2200" dirty="0"/>
          </a:p>
          <a:p>
            <a:r>
              <a:rPr lang="en-US" altLang="zh-CN" sz="2800" dirty="0"/>
              <a:t>2.   Sentiment classification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200" dirty="0"/>
              <a:t>Should be define a lexicon manually, which is usually domain-dependent</a:t>
            </a:r>
            <a:endParaRPr lang="en-US" altLang="zh-CN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200" dirty="0"/>
              <a:t>Classification is not done at sentence level</a:t>
            </a:r>
            <a:endParaRPr lang="en-US" altLang="zh-CN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200" dirty="0"/>
              <a:t>No feature-extraction</a:t>
            </a:r>
            <a:endParaRPr lang="en-US" altLang="zh-CN" sz="2200" dirty="0"/>
          </a:p>
          <a:p>
            <a:pPr marL="457200" indent="-457200">
              <a:buAutoNum type="arabicPeriod" startAt="3"/>
            </a:pPr>
            <a:r>
              <a:rPr lang="en-US" altLang="zh-CN" sz="2800" dirty="0"/>
              <a:t>Text summarization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Template instantiation: not domain-independent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Passage extraction: only identify sentences rather than product features and opinions</a:t>
            </a:r>
            <a:endParaRPr lang="en-US" altLang="zh-CN" sz="2200" dirty="0"/>
          </a:p>
          <a:p>
            <a:pPr marL="514350" indent="-514350">
              <a:buAutoNum type="arabicPeriod" startAt="4"/>
            </a:pPr>
            <a:r>
              <a:rPr lang="en-US" altLang="zh-CN" sz="2800" dirty="0"/>
              <a:t>Terminology finding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Symbolic approaches: the discovered noun phrases leads to low precision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Statistical approaches: miss many low frequency terms</a:t>
            </a:r>
            <a:endParaRPr lang="en-US" altLang="zh-CN" sz="22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7876" y="219452"/>
            <a:ext cx="6079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Problem Definition</a:t>
            </a:r>
            <a:endParaRPr lang="en-US" altLang="zh-CN" sz="6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67876" y="1189402"/>
            <a:ext cx="8714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/>
              <a:t>Generate feature-based summaries </a:t>
            </a:r>
            <a:r>
              <a:rPr lang="en-US" altLang="zh-CN" sz="2800" dirty="0"/>
              <a:t>of customer reviews of products sold online.[1]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367876" y="2154861"/>
            <a:ext cx="9832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eriod"/>
            </a:pPr>
            <a:r>
              <a:rPr lang="en-US" altLang="zh-CN" sz="2000" dirty="0"/>
              <a:t>Identifying features of the product that customers have expressed their opinions on [1]</a:t>
            </a:r>
            <a:endParaRPr lang="en-US" altLang="zh-CN" sz="2000" dirty="0"/>
          </a:p>
          <a:p>
            <a:pPr marL="400050" indent="-400050">
              <a:buAutoNum type="romanLcPeriod"/>
            </a:pPr>
            <a:r>
              <a:rPr lang="en-US" altLang="zh-CN" sz="2000" dirty="0"/>
              <a:t>For each feature, identifying review sentences that give positive or negative opinions [1]</a:t>
            </a:r>
            <a:endParaRPr lang="en-US" altLang="zh-CN" sz="2000" dirty="0"/>
          </a:p>
          <a:p>
            <a:pPr marL="400050" indent="-400050">
              <a:buAutoNum type="romanLcPeriod"/>
            </a:pPr>
            <a:r>
              <a:rPr lang="en-US" altLang="zh-CN" sz="2000" dirty="0"/>
              <a:t>Producing a summary using the discovered information [1]</a:t>
            </a:r>
            <a:endParaRPr lang="zh-CN" altLang="en-US" sz="2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483" y="3272875"/>
            <a:ext cx="4254719" cy="33656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92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8730" y="85282"/>
            <a:ext cx="24501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System Design</a:t>
            </a:r>
            <a:endParaRPr lang="en-US" altLang="zh-CN" sz="6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041" y="355918"/>
            <a:ext cx="4753918" cy="601924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92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8870" y="85282"/>
            <a:ext cx="4684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System Design</a:t>
            </a:r>
            <a:endParaRPr lang="en-US" altLang="zh-CN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65479" y="1873716"/>
            <a:ext cx="10151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Part-of-speech tagging (POS)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Only extract nouns and noun phrases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800" dirty="0"/>
              <a:t>2.   Frequent features identification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Association mining: CBA (based on </a:t>
            </a:r>
            <a:r>
              <a:rPr lang="en-US" altLang="zh-CN" sz="2400" dirty="0" err="1"/>
              <a:t>apriori</a:t>
            </a:r>
            <a:r>
              <a:rPr lang="en-US" altLang="zh-CN" sz="2400" dirty="0"/>
              <a:t> algorithm)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Compactness pruning: delete features whose words are not in a defined order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Redundancy pruning: if </a:t>
            </a:r>
            <a:r>
              <a:rPr lang="en-US" altLang="zh-CN" sz="2400" i="1" dirty="0" err="1"/>
              <a:t>ftr</a:t>
            </a:r>
            <a:r>
              <a:rPr lang="en-US" altLang="zh-CN" sz="2400" dirty="0"/>
              <a:t> is lower than a threshold, and it is part of a feature phrase. </a:t>
            </a:r>
            <a:r>
              <a:rPr lang="zh-CN" altLang="en-US" sz="2400" dirty="0"/>
              <a:t>从语义的个数上，不构成一个相对有意义的属性单元。</a:t>
            </a:r>
            <a:endParaRPr lang="en-US" altLang="zh-CN" sz="2400" dirty="0"/>
          </a:p>
          <a:p>
            <a:pPr marL="514350" indent="-514350">
              <a:buAutoNum type="arabicPeriod"/>
            </a:pPr>
            <a:endParaRPr lang="en-US" altLang="zh-CN" sz="28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92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8870" y="85282"/>
            <a:ext cx="4684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System Design</a:t>
            </a:r>
            <a:endParaRPr lang="en-US" altLang="zh-CN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65479" y="1209573"/>
            <a:ext cx="10151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altLang="zh-CN" sz="2400" dirty="0"/>
              <a:t>Opinion words extraction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Only extract adjective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514350" indent="-514350">
              <a:buAutoNum type="arabicPeriod"/>
            </a:pPr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712" y="1140282"/>
            <a:ext cx="5831840" cy="52963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929" y="3572586"/>
            <a:ext cx="3933233" cy="2802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8870" y="85282"/>
            <a:ext cx="4684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System Design</a:t>
            </a:r>
            <a:endParaRPr lang="en-US" altLang="zh-CN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1265479" y="1209573"/>
            <a:ext cx="101514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   Orientation identification for opinion words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Related works relying on statistical information is inefficient, for it requires search engine.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514350" indent="-514350">
              <a:buAutoNum type="arabicPeriod"/>
            </a:pPr>
            <a:endParaRPr lang="en-US" altLang="zh-CN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40" y="2370502"/>
            <a:ext cx="6124933" cy="40509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2632</Words>
  <Application>WPS 演示</Application>
  <PresentationFormat>宽屏</PresentationFormat>
  <Paragraphs>125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Arial</vt:lpstr>
      <vt:lpstr>苹方 中等</vt:lpstr>
      <vt:lpstr>Segoe Print</vt:lpstr>
      <vt:lpstr>Calibri</vt:lpstr>
      <vt:lpstr>等线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 Li</dc:creator>
  <cp:lastModifiedBy>TOWER</cp:lastModifiedBy>
  <cp:revision>1157</cp:revision>
  <cp:lastPrinted>2019-01-15T10:12:00Z</cp:lastPrinted>
  <dcterms:created xsi:type="dcterms:W3CDTF">2018-04-19T06:05:00Z</dcterms:created>
  <dcterms:modified xsi:type="dcterms:W3CDTF">2020-12-19T02:47:31Z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