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691" r:id="rId3"/>
    <p:sldId id="689" r:id="rId4"/>
    <p:sldId id="692" r:id="rId5"/>
    <p:sldId id="732" r:id="rId6"/>
    <p:sldId id="719" r:id="rId7"/>
    <p:sldId id="735" r:id="rId8"/>
    <p:sldId id="742" r:id="rId9"/>
    <p:sldId id="748" r:id="rId10"/>
    <p:sldId id="749" r:id="rId11"/>
    <p:sldId id="754" r:id="rId12"/>
    <p:sldId id="695" r:id="rId13"/>
    <p:sldId id="723" r:id="rId14"/>
    <p:sldId id="708" r:id="rId15"/>
    <p:sldId id="6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623"/>
    <a:srgbClr val="11305E"/>
    <a:srgbClr val="212970"/>
    <a:srgbClr val="FF7115"/>
    <a:srgbClr val="091932"/>
    <a:srgbClr val="CFD5EA"/>
    <a:srgbClr val="BF9001"/>
    <a:srgbClr val="E9EBF5"/>
    <a:srgbClr val="00FA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51"/>
  </p:normalViewPr>
  <p:slideViewPr>
    <p:cSldViewPr snapToGrid="0" snapToObjects="1">
      <p:cViewPr varScale="1">
        <p:scale>
          <a:sx n="67" d="100"/>
          <a:sy n="67" d="100"/>
        </p:scale>
        <p:origin x="9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139" y="1177129"/>
            <a:ext cx="100204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Review: Paper Reading</a:t>
            </a:r>
            <a:endParaRPr lang="en-US" altLang="zh-CN" sz="6000" dirty="0"/>
          </a:p>
          <a:p>
            <a:r>
              <a:rPr lang="en-US" altLang="zh-CN" sz="4400" dirty="0"/>
              <a:t>Reading Wikipedia to Answer Open-Domain Questions</a:t>
            </a:r>
            <a:endParaRPr lang="en-US" altLang="zh-CN" sz="4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范老师</a:t>
            </a:r>
            <a:endParaRPr lang="en-US" altLang="zh-CN" sz="2400" dirty="0"/>
          </a:p>
          <a:p>
            <a:r>
              <a:rPr lang="en-US" altLang="zh-CN" sz="2400" dirty="0"/>
              <a:t>2020/04/19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589" y="3572586"/>
            <a:ext cx="3933233" cy="28025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-25211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870" y="340922"/>
            <a:ext cx="1636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Data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5479" y="1859340"/>
            <a:ext cx="10151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Wikipedia</a:t>
            </a:r>
            <a:r>
              <a:rPr lang="zh-CN" altLang="en-US" sz="2800" dirty="0"/>
              <a:t>作为知识搜索和阅读源数据，只取纯文本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 err="1"/>
              <a:t>SQuAD</a:t>
            </a:r>
            <a:r>
              <a:rPr lang="zh-CN" altLang="en-US" sz="2800" dirty="0"/>
              <a:t>作为训练</a:t>
            </a:r>
            <a:r>
              <a:rPr lang="en-US" altLang="zh-CN" sz="2800" dirty="0"/>
              <a:t>document reader</a:t>
            </a:r>
            <a:r>
              <a:rPr lang="zh-CN" altLang="en-US" sz="2800" dirty="0"/>
              <a:t>的数据集合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 err="1"/>
              <a:t>CuratedTREC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WebQuestions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WikiMovies</a:t>
            </a:r>
            <a:r>
              <a:rPr lang="zh-CN" altLang="en-US" sz="2800" dirty="0"/>
              <a:t>作为不同的开放域数据集合，有助于测试本文模型的泛化能力和普适性。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Distantly Supervised Data</a:t>
            </a:r>
            <a:endParaRPr lang="en-US" altLang="zh-CN" sz="2800" dirty="0"/>
          </a:p>
          <a:p>
            <a:r>
              <a:rPr lang="en-US" altLang="zh-CN" sz="2800" dirty="0"/>
              <a:t>        </a:t>
            </a:r>
            <a:r>
              <a:rPr lang="zh-CN" altLang="en-US" sz="2800" dirty="0"/>
              <a:t>对于</a:t>
            </a:r>
            <a:r>
              <a:rPr lang="en-US" altLang="zh-CN" sz="2800" dirty="0" err="1"/>
              <a:t>CuratedTREC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WebQuestions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WikiMovies</a:t>
            </a:r>
            <a:r>
              <a:rPr lang="zh-CN" altLang="en-US" sz="2800" dirty="0"/>
              <a:t>三个数据集合，使用远程监督的方法找到答案对应的</a:t>
            </a:r>
            <a:r>
              <a:rPr lang="en-US" altLang="zh-CN" sz="2800" dirty="0"/>
              <a:t>paragraph</a:t>
            </a:r>
            <a:r>
              <a:rPr lang="zh-CN" altLang="en-US" sz="2800" dirty="0"/>
              <a:t>，从而扩充训练集合。</a:t>
            </a:r>
            <a:endParaRPr lang="en-US" altLang="zh-CN" sz="28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4982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65480" y="278095"/>
            <a:ext cx="3951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Experiment 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5479" y="1330352"/>
            <a:ext cx="101740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Document Retrieving:                    2. Document Reading: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   Overall Evaluation:</a:t>
            </a:r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926465"/>
            <a:ext cx="3724275" cy="22585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29" y="1879944"/>
            <a:ext cx="3724275" cy="23051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761" y="4722537"/>
            <a:ext cx="6983109" cy="17047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20" y="3290777"/>
            <a:ext cx="4692891" cy="13970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5214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61036" y="339862"/>
            <a:ext cx="9208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Conclusion and Future Work </a:t>
            </a:r>
            <a:endParaRPr lang="en-US" altLang="zh-CN" sz="6000" dirty="0"/>
          </a:p>
        </p:txBody>
      </p:sp>
      <p:sp>
        <p:nvSpPr>
          <p:cNvPr id="8" name="矩形 7"/>
          <p:cNvSpPr/>
          <p:nvPr/>
        </p:nvSpPr>
        <p:spPr>
          <a:xfrm>
            <a:off x="1645364" y="1908656"/>
            <a:ext cx="9392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1. The article integrates </a:t>
            </a:r>
            <a:r>
              <a:rPr lang="en-US" altLang="zh-CN" sz="2800" i="1" dirty="0"/>
              <a:t>search, distant supervision and multitask learning</a:t>
            </a:r>
            <a:r>
              <a:rPr lang="en-US" altLang="zh-CN" sz="2800" dirty="0"/>
              <a:t> for </a:t>
            </a:r>
            <a:r>
              <a:rPr lang="en-US" altLang="zh-CN" sz="2800" i="1" dirty="0"/>
              <a:t>machine reading at scale</a:t>
            </a:r>
            <a:r>
              <a:rPr lang="en-US" altLang="zh-CN" sz="2800" dirty="0"/>
              <a:t>(MRS) [1]                    </a:t>
            </a:r>
            <a:endParaRPr lang="en-US" altLang="zh-CN" sz="2800" dirty="0"/>
          </a:p>
          <a:p>
            <a:r>
              <a:rPr lang="en-US" altLang="zh-CN" sz="2800" dirty="0"/>
              <a:t>2. generic: can be switch to other collections of books, documents and etc. [1]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Future work: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</a:rPr>
              <a:t>实现多段落和文档的共同训练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</a:rPr>
              <a:t>实现文档搜索</a:t>
            </a:r>
            <a:r>
              <a:rPr lang="en-US" altLang="zh-CN" sz="2400" dirty="0">
                <a:solidFill>
                  <a:srgbClr val="000000"/>
                </a:solidFill>
              </a:rPr>
              <a:t>+</a:t>
            </a:r>
            <a:r>
              <a:rPr lang="zh-CN" altLang="en-US" sz="2400" dirty="0">
                <a:solidFill>
                  <a:srgbClr val="000000"/>
                </a:solidFill>
              </a:rPr>
              <a:t>文档理解的端到端系统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6198" y="553713"/>
            <a:ext cx="33170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Reference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26198" y="1591125"/>
            <a:ext cx="9816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[1] D.</a:t>
            </a:r>
            <a:r>
              <a:rPr lang="zh-CN" altLang="en-US" sz="2400" dirty="0"/>
              <a:t> </a:t>
            </a:r>
            <a:r>
              <a:rPr lang="en-US" altLang="zh-CN" sz="2400" dirty="0"/>
              <a:t>Chen, A. Fisch, J. Weston, A. </a:t>
            </a:r>
            <a:r>
              <a:rPr lang="en-US" altLang="zh-CN" sz="2400" dirty="0" err="1"/>
              <a:t>Bordes</a:t>
            </a:r>
            <a:r>
              <a:rPr lang="en-US" altLang="zh-CN" sz="2400" dirty="0"/>
              <a:t>. (2017). Reading Wikipedia to Answer Open-Domain Questions.. In R. </a:t>
            </a:r>
            <a:r>
              <a:rPr lang="en-US" altLang="zh-CN" sz="2400" dirty="0" err="1"/>
              <a:t>Barzilay</a:t>
            </a:r>
            <a:r>
              <a:rPr lang="en-US" altLang="zh-CN" sz="2400" dirty="0"/>
              <a:t> &amp; M.-Y. Kan (eds.), </a:t>
            </a:r>
            <a:r>
              <a:rPr lang="en-US" altLang="zh-CN" sz="2400" i="1" dirty="0"/>
              <a:t>ACL (1)</a:t>
            </a:r>
            <a:r>
              <a:rPr lang="en-US" altLang="zh-CN" sz="2400" dirty="0"/>
              <a:t> (p./pp. 1870-1879), : Association for Computational Linguistics. ISBN: 978-1-945626-75-3.</a:t>
            </a:r>
            <a:endParaRPr lang="en-US" altLang="zh-CN" sz="2400" dirty="0"/>
          </a:p>
          <a:p>
            <a:r>
              <a:rPr lang="en-US" altLang="zh-CN" sz="2400" dirty="0"/>
              <a:t>[2] K. Weinberger, A. Dasgupta, J. Langford, A. </a:t>
            </a:r>
            <a:r>
              <a:rPr lang="en-US" altLang="zh-CN" sz="2400" dirty="0" err="1"/>
              <a:t>Smola</a:t>
            </a:r>
            <a:r>
              <a:rPr lang="en-US" altLang="zh-CN" sz="2400" dirty="0"/>
              <a:t>, J. </a:t>
            </a:r>
            <a:r>
              <a:rPr lang="en-US" altLang="zh-CN" sz="2400" dirty="0" err="1"/>
              <a:t>Attenberg</a:t>
            </a:r>
            <a:r>
              <a:rPr lang="en-US" altLang="zh-CN" sz="2400" dirty="0"/>
              <a:t>. 2009. Feature hashing for large scale multitask learning. In International Conference on Machine Learning (ICML). pages 1113–1120.</a:t>
            </a:r>
            <a:endParaRPr lang="en-US" altLang="zh-CN" sz="24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5198" y="2556923"/>
            <a:ext cx="2630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Thanks!</a:t>
            </a:r>
            <a:endParaRPr lang="zh-CN" altLang="en-US" sz="6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2448" y="472171"/>
            <a:ext cx="2685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Content</a:t>
            </a:r>
            <a:endParaRPr lang="zh-CN" altLang="en-US" sz="6000" dirty="0"/>
          </a:p>
        </p:txBody>
      </p:sp>
      <p:sp>
        <p:nvSpPr>
          <p:cNvPr id="6" name="文本框 5"/>
          <p:cNvSpPr txBox="1"/>
          <p:nvPr/>
        </p:nvSpPr>
        <p:spPr>
          <a:xfrm>
            <a:off x="1902448" y="1707982"/>
            <a:ext cx="67458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Background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Related Work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Problem Definition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System Design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Data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Experiment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Conclusion and Future Work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Reference</a:t>
            </a:r>
            <a:endParaRPr lang="en-US" altLang="zh-CN" sz="36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75757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80618" y="342186"/>
            <a:ext cx="3881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Background</a:t>
            </a:r>
            <a:endParaRPr lang="en-US" altLang="zh-CN" sz="6000" dirty="0"/>
          </a:p>
        </p:txBody>
      </p:sp>
      <p:sp>
        <p:nvSpPr>
          <p:cNvPr id="7" name="椭圆 6"/>
          <p:cNvSpPr/>
          <p:nvPr/>
        </p:nvSpPr>
        <p:spPr>
          <a:xfrm>
            <a:off x="2219325" y="2143125"/>
            <a:ext cx="2133600" cy="10156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Open-domain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24062" y="4160640"/>
            <a:ext cx="2524125" cy="10156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Factoid question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4943474" y="2527131"/>
            <a:ext cx="5619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4943475" y="4544646"/>
            <a:ext cx="5619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6152558" y="2057400"/>
            <a:ext cx="2647950" cy="110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boundary</a:t>
            </a:r>
            <a:endParaRPr lang="en-US" altLang="zh-CN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Semantic conflicting</a:t>
            </a:r>
            <a:endParaRPr lang="en-US" altLang="zh-CN" dirty="0"/>
          </a:p>
        </p:txBody>
      </p:sp>
      <p:sp>
        <p:nvSpPr>
          <p:cNvPr id="15" name="矩形: 圆角 14"/>
          <p:cNvSpPr/>
          <p:nvPr/>
        </p:nvSpPr>
        <p:spPr>
          <a:xfrm>
            <a:off x="6152558" y="4117777"/>
            <a:ext cx="3267077" cy="110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dirty="0"/>
              <a:t>Should search encyclopedia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Maybe concern with answer generation after retrieving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7114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68833" y="164386"/>
            <a:ext cx="4397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Related Work</a:t>
            </a:r>
            <a:endParaRPr lang="en-US" altLang="zh-CN" sz="6000" dirty="0"/>
          </a:p>
        </p:txBody>
      </p:sp>
      <p:sp>
        <p:nvSpPr>
          <p:cNvPr id="8" name="文本框 7"/>
          <p:cNvSpPr txBox="1"/>
          <p:nvPr/>
        </p:nvSpPr>
        <p:spPr>
          <a:xfrm>
            <a:off x="687070" y="1179830"/>
            <a:ext cx="10461625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Structured KBs have limitations to use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200" dirty="0"/>
              <a:t>incomplete</a:t>
            </a:r>
            <a:endParaRPr lang="en-US" altLang="zh-CN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200" dirty="0"/>
              <a:t>Rigid schemas</a:t>
            </a:r>
            <a:r>
              <a:rPr lang="zh-CN" altLang="en-US" sz="2200" dirty="0"/>
              <a:t>：KB：知识的更新的速度没有Wiki百科的快（RBF人工更新），结构化的KBs做问题检索，因为属性是固定的，编码的时候也是固定的写法（Rigid），维护</a:t>
            </a:r>
            <a:r>
              <a:rPr lang="zh-CN" altLang="en-US" sz="2200" b="1" dirty="0"/>
              <a:t>查询语句</a:t>
            </a:r>
            <a:r>
              <a:rPr lang="zh-CN" altLang="en-US" sz="2200" dirty="0"/>
              <a:t>花费很多时间</a:t>
            </a:r>
            <a:endParaRPr lang="zh-CN" altLang="en-US" sz="2200" dirty="0"/>
          </a:p>
          <a:p>
            <a:r>
              <a:rPr lang="en-US" altLang="zh-CN" sz="2800" dirty="0"/>
              <a:t>2.   Few </a:t>
            </a:r>
            <a:r>
              <a:rPr lang="en-US" altLang="zh-CN" sz="2800" b="1" dirty="0"/>
              <a:t>deep learning</a:t>
            </a:r>
            <a:r>
              <a:rPr lang="en-US" altLang="zh-CN" sz="2800" dirty="0"/>
              <a:t> method is used on machine comprehension of texts(</a:t>
            </a:r>
            <a:r>
              <a:rPr lang="zh-CN" altLang="en-US" sz="2800" dirty="0"/>
              <a:t>尝试用深度学习的方法去做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457200" indent="-457200">
              <a:buAutoNum type="arabicPeriod" startAt="3"/>
            </a:pPr>
            <a:r>
              <a:rPr lang="en-US" altLang="zh-CN" sz="2800" dirty="0"/>
              <a:t>Existing full pipeline QA approaches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No machine comprehension</a:t>
            </a:r>
            <a:r>
              <a:rPr lang="zh-CN" altLang="en-US" sz="2200" dirty="0"/>
              <a:t>（检索无理解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Use multiple resources to search answers</a:t>
            </a:r>
            <a:r>
              <a:rPr lang="zh-CN" altLang="en-US" sz="2200" dirty="0"/>
              <a:t>（学习源很多，多源能带来更好的回答，看</a:t>
            </a:r>
            <a:r>
              <a:rPr lang="en-US" altLang="zh-CN" sz="2200" dirty="0"/>
              <a:t>4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514350" indent="-514350">
              <a:buAutoNum type="arabicPeriod" startAt="4"/>
            </a:pPr>
            <a:r>
              <a:rPr lang="en-US" altLang="zh-CN" sz="2800" dirty="0"/>
              <a:t>Multitask learning</a:t>
            </a:r>
            <a:r>
              <a:rPr lang="zh-CN" altLang="en-US" sz="2800" dirty="0"/>
              <a:t>（跨</a:t>
            </a:r>
            <a:r>
              <a:rPr lang="zh-CN" altLang="en-US" sz="2800" dirty="0"/>
              <a:t>领域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Improve achievement by task transfer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 general system</a:t>
            </a:r>
            <a:endParaRPr lang="en-US" altLang="zh-CN" sz="22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7876" y="219452"/>
            <a:ext cx="75444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Problem Definition</a:t>
            </a:r>
            <a:r>
              <a:rPr lang="zh-CN" altLang="en-US" sz="6000" dirty="0"/>
              <a:t>解决</a:t>
            </a:r>
            <a:endParaRPr lang="zh-CN" altLang="en-US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367876" y="1697233"/>
            <a:ext cx="983235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Open-domain question answer for factoid questions by referring to Wikipedia.（</a:t>
            </a:r>
            <a:r>
              <a:rPr lang="zh-CN" altLang="en-US" sz="2800" b="1" i="1" dirty="0"/>
              <a:t>唯一源）</a:t>
            </a:r>
            <a:endParaRPr lang="zh-CN" altLang="en-US" sz="28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367876" y="3349979"/>
            <a:ext cx="755704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altLang="zh-CN" sz="2800" dirty="0"/>
              <a:t>Use the resource </a:t>
            </a:r>
            <a:r>
              <a:rPr lang="en-US" altLang="zh-CN" sz="2800" dirty="0" err="1"/>
              <a:t>wikipedia</a:t>
            </a:r>
            <a:r>
              <a:rPr lang="en-US" altLang="zh-CN" sz="2800" dirty="0"/>
              <a:t> </a:t>
            </a:r>
            <a:r>
              <a:rPr lang="en-US" altLang="zh-CN" sz="2800" b="1" dirty="0"/>
              <a:t>only</a:t>
            </a:r>
            <a:endParaRPr lang="en-US" altLang="zh-CN" sz="2800" dirty="0"/>
          </a:p>
          <a:p>
            <a:pPr marL="400050" indent="-400050">
              <a:buAutoNum type="romanLcPeriod"/>
            </a:pPr>
            <a:r>
              <a:rPr lang="en-US" altLang="zh-CN" sz="2800" dirty="0"/>
              <a:t>search</a:t>
            </a:r>
            <a:r>
              <a:rPr lang="zh-CN" altLang="en-US" sz="2800" dirty="0"/>
              <a:t>（筛选，相当于找特定领域</a:t>
            </a:r>
            <a:r>
              <a:rPr lang="en-US" altLang="zh-CN" sz="2800" dirty="0"/>
              <a:t>/</a:t>
            </a:r>
            <a:r>
              <a:rPr lang="zh-CN" altLang="en-US" sz="2800" dirty="0"/>
              <a:t>任务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00050" indent="-400050">
              <a:buAutoNum type="romanLcPeriod"/>
            </a:pPr>
            <a:r>
              <a:rPr lang="en-US" altLang="zh-CN" sz="2800" dirty="0"/>
              <a:t>Machine comprehension</a:t>
            </a:r>
            <a:endParaRPr lang="zh-CN" altLang="en-US" sz="28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1373" y="85282"/>
            <a:ext cx="5005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System Design </a:t>
            </a:r>
            <a:endParaRPr lang="zh-CN" altLang="en-US" sz="6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99" y="1100945"/>
            <a:ext cx="8724202" cy="52196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57110" y="269875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用远程监督的方式扩充数据集的文本，不仅仅</a:t>
            </a:r>
            <a:endParaRPr lang="zh-CN" altLang="en-US"/>
          </a:p>
          <a:p>
            <a:r>
              <a:rPr lang="zh-CN" altLang="en-US"/>
              <a:t>要</a:t>
            </a:r>
            <a:r>
              <a:rPr lang="en-US" altLang="zh-CN"/>
              <a:t>QA</a:t>
            </a:r>
            <a:r>
              <a:rPr lang="zh-CN" altLang="en-US"/>
              <a:t>对，还得要文本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870" y="85282"/>
            <a:ext cx="4684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System Design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5479" y="1332683"/>
            <a:ext cx="10151457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Document Retriever</a:t>
            </a:r>
            <a:r>
              <a:rPr lang="zh-CN" altLang="en-US" sz="2800" dirty="0"/>
              <a:t>（缩短检索的范围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514350" indent="-514350">
              <a:buAutoNum type="romanLcPeriod"/>
            </a:pPr>
            <a:r>
              <a:rPr lang="en-US" altLang="zh-CN" sz="2400" dirty="0"/>
              <a:t>Inverted index (</a:t>
            </a:r>
            <a:r>
              <a:rPr lang="zh-CN" altLang="en-US" sz="2400" dirty="0"/>
              <a:t>倒排索引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514350" indent="-514350">
              <a:buAutoNum type="romanLcPeriod"/>
            </a:pPr>
            <a:r>
              <a:rPr lang="en-US" altLang="zh-CN" sz="2400" dirty="0"/>
              <a:t>TF-IDF weighted bag-of-word vectors</a:t>
            </a: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1428870" y="3572586"/>
            <a:ext cx="1409580" cy="70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 from questions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22738" y="3470639"/>
            <a:ext cx="2159129" cy="90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Candidate document list for each word based on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2838450" y="3922721"/>
            <a:ext cx="78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566155" y="3470638"/>
            <a:ext cx="1524000" cy="90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Rank each list based on ii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7" idx="3"/>
            <a:endCxn id="11" idx="1"/>
          </p:cNvCxnSpPr>
          <p:nvPr/>
        </p:nvCxnSpPr>
        <p:spPr>
          <a:xfrm flipV="1">
            <a:off x="5781867" y="3922720"/>
            <a:ext cx="784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874443" y="3419664"/>
            <a:ext cx="1971675" cy="100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Weighted the rank of each list and output top 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1" idx="3"/>
            <a:endCxn id="15" idx="1"/>
          </p:cNvCxnSpPr>
          <p:nvPr/>
        </p:nvCxnSpPr>
        <p:spPr>
          <a:xfrm>
            <a:off x="8090155" y="3922720"/>
            <a:ext cx="78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870" y="85282"/>
            <a:ext cx="4684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System Design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28870" y="1149830"/>
            <a:ext cx="1039165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800" dirty="0"/>
              <a:t>. Document Reader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Paragraph Encoding = word embeddings + exact match </a:t>
            </a:r>
            <a:endParaRPr lang="en-US" altLang="zh-CN" sz="2800" dirty="0"/>
          </a:p>
          <a:p>
            <a:r>
              <a:rPr lang="en-US" altLang="zh-CN" sz="2800" dirty="0"/>
              <a:t>                                            + token features </a:t>
            </a:r>
            <a:endParaRPr lang="en-US" altLang="zh-CN" sz="2800" dirty="0"/>
          </a:p>
          <a:p>
            <a:r>
              <a:rPr lang="en-US" altLang="zh-CN" sz="2800" dirty="0"/>
              <a:t>                                            + aligned question embedding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400" dirty="0"/>
              <a:t>使用</a:t>
            </a:r>
            <a:r>
              <a:rPr lang="en-US" altLang="zh-CN" sz="2400" dirty="0"/>
              <a:t>LSTM</a:t>
            </a:r>
            <a:r>
              <a:rPr lang="zh-CN" altLang="en-US" sz="2400" dirty="0"/>
              <a:t>得到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400" dirty="0"/>
              <a:t>其中，输入     由四个特征拼接而成。</a:t>
            </a:r>
            <a:endParaRPr lang="en-US" altLang="zh-CN" sz="2400" dirty="0"/>
          </a:p>
          <a:p>
            <a:r>
              <a:rPr lang="en-US" altLang="zh-CN" sz="2000" dirty="0"/>
              <a:t>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. word embeddings: </a:t>
            </a:r>
            <a:r>
              <a:rPr lang="zh-CN" altLang="en-US" sz="2000" dirty="0"/>
              <a:t>使用</a:t>
            </a:r>
            <a:r>
              <a:rPr lang="en-US" altLang="zh-CN" sz="2000" dirty="0"/>
              <a:t>Glove</a:t>
            </a:r>
            <a:r>
              <a:rPr lang="zh-CN" altLang="en-US" sz="2000" dirty="0"/>
              <a:t>输出的词向量，并对前</a:t>
            </a:r>
            <a:r>
              <a:rPr lang="en-US" altLang="zh-CN" sz="2000" dirty="0"/>
              <a:t>1000</a:t>
            </a:r>
            <a:r>
              <a:rPr lang="zh-CN" altLang="en-US" sz="2000" dirty="0"/>
              <a:t>个频繁出现的词进行微调</a:t>
            </a:r>
            <a:endParaRPr lang="en-US" altLang="zh-CN" sz="2000" dirty="0"/>
          </a:p>
          <a:p>
            <a:r>
              <a:rPr lang="en-US" altLang="zh-CN" sz="2000" dirty="0"/>
              <a:t>     ii. </a:t>
            </a:r>
            <a:r>
              <a:rPr lang="zh-CN" altLang="en-US" sz="2000" dirty="0"/>
              <a:t>将一段话</a:t>
            </a:r>
            <a:r>
              <a:rPr lang="en-US" altLang="zh-CN" sz="2000" i="1" dirty="0"/>
              <a:t>P</a:t>
            </a:r>
            <a:r>
              <a:rPr lang="zh-CN" altLang="en-US" sz="2000" dirty="0"/>
              <a:t>中的每个词的原型、小写化型和词形还原后的形式与问题</a:t>
            </a:r>
            <a:r>
              <a:rPr lang="en-US" altLang="zh-CN" sz="2000" i="1" dirty="0"/>
              <a:t>Q</a:t>
            </a:r>
            <a:r>
              <a:rPr lang="zh-CN" altLang="en-US" sz="2000" dirty="0"/>
              <a:t>中的每个词进行比较，得出来</a:t>
            </a:r>
            <a:r>
              <a:rPr lang="en-US" altLang="zh-CN" sz="2000" dirty="0"/>
              <a:t>0/1</a:t>
            </a:r>
            <a:r>
              <a:rPr lang="zh-CN" altLang="en-US" sz="2000" dirty="0"/>
              <a:t>取值的三个比较结果，作为最终词向量的位数组成。</a:t>
            </a:r>
            <a:endParaRPr lang="en-US" altLang="zh-CN" sz="2000" dirty="0"/>
          </a:p>
          <a:p>
            <a:r>
              <a:rPr lang="en-US" altLang="zh-CN" sz="2000" dirty="0"/>
              <a:t>     iii. </a:t>
            </a:r>
            <a:r>
              <a:rPr lang="zh-CN" altLang="en-US" sz="2000" dirty="0"/>
              <a:t>将一段话</a:t>
            </a:r>
            <a:r>
              <a:rPr lang="en-US" altLang="zh-CN" sz="2000" i="1" dirty="0"/>
              <a:t>P</a:t>
            </a:r>
            <a:r>
              <a:rPr lang="zh-CN" altLang="en-US" sz="2000" dirty="0"/>
              <a:t>中的每个词的词性、实体识别类别、归一化后的词频作为最终词向量的位数组成。</a:t>
            </a:r>
            <a:endParaRPr lang="en-US" altLang="zh-CN" sz="2000" dirty="0"/>
          </a:p>
          <a:p>
            <a:r>
              <a:rPr lang="en-US" altLang="zh-CN" sz="2000" dirty="0"/>
              <a:t>     iv. </a:t>
            </a:r>
            <a:r>
              <a:rPr lang="zh-CN" altLang="en-US" sz="2000" dirty="0"/>
              <a:t>使用一个单层稠密层加上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得到每个词的</a:t>
            </a:r>
            <a:r>
              <a:rPr lang="en-US" altLang="zh-CN" sz="2000" dirty="0"/>
              <a:t>embedding</a:t>
            </a:r>
            <a:r>
              <a:rPr lang="zh-CN" altLang="en-US" sz="2000" dirty="0"/>
              <a:t>，再点乘比较相似度和计算加权值，并最终生成反应语义相似度的</a:t>
            </a:r>
            <a:r>
              <a:rPr lang="en-US" altLang="zh-CN" sz="2000" dirty="0"/>
              <a:t>embedding</a:t>
            </a:r>
            <a:r>
              <a:rPr lang="zh-CN" altLang="en-US" sz="2000"/>
              <a:t>。</a:t>
            </a:r>
            <a:endParaRPr lang="en-US" altLang="zh-CN" sz="2000" dirty="0"/>
          </a:p>
          <a:p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52" y="3378901"/>
            <a:ext cx="3822896" cy="3873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338" y="3797645"/>
            <a:ext cx="358411" cy="398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870" y="85282"/>
            <a:ext cx="4684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System Design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5479" y="1209573"/>
            <a:ext cx="101514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Question Encoding</a:t>
            </a:r>
            <a:endParaRPr lang="en-US" altLang="zh-CN" sz="28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使用第二个</a:t>
            </a:r>
            <a:r>
              <a:rPr lang="en-US" altLang="zh-CN" sz="2400" dirty="0"/>
              <a:t>RNN</a:t>
            </a:r>
            <a:r>
              <a:rPr lang="zh-CN" altLang="en-US" sz="2400" dirty="0"/>
              <a:t>网络，输入为</a:t>
            </a:r>
            <a:r>
              <a:rPr lang="en-US" altLang="zh-CN" sz="2400" dirty="0"/>
              <a:t>Glove</a:t>
            </a:r>
            <a:r>
              <a:rPr lang="zh-CN" altLang="en-US" sz="2400" dirty="0"/>
              <a:t>词向量，输出为</a:t>
            </a:r>
            <a:r>
              <a:rPr lang="en-US" altLang="zh-CN" sz="2400" dirty="0"/>
              <a:t>RNN</a:t>
            </a:r>
            <a:r>
              <a:rPr lang="zh-CN" altLang="en-US" sz="2400" dirty="0"/>
              <a:t>隐层的加权向量拼接，其中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zh-CN" altLang="en-US" sz="2400" dirty="0"/>
              <a:t>是使用</a:t>
            </a:r>
            <a:r>
              <a:rPr lang="en-US" altLang="zh-CN" sz="2400" dirty="0"/>
              <a:t>attention</a:t>
            </a:r>
            <a:r>
              <a:rPr lang="zh-CN" altLang="en-US" sz="2400" dirty="0"/>
              <a:t>方法计算出来的权重。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Prediction</a:t>
            </a:r>
            <a:endParaRPr lang="en-US" altLang="zh-CN" sz="2800" dirty="0"/>
          </a:p>
          <a:p>
            <a:r>
              <a:rPr lang="en-US" altLang="zh-CN" sz="2400" dirty="0"/>
              <a:t>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. </a:t>
            </a:r>
            <a:r>
              <a:rPr lang="zh-CN" altLang="en-US" sz="2400" dirty="0"/>
              <a:t>先对于每一个</a:t>
            </a:r>
            <a:r>
              <a:rPr lang="en-US" altLang="zh-CN" sz="2400" dirty="0"/>
              <a:t>paragraph</a:t>
            </a:r>
            <a:r>
              <a:rPr lang="zh-CN" altLang="en-US" sz="2400" dirty="0"/>
              <a:t>，计算针对一个</a:t>
            </a:r>
            <a:r>
              <a:rPr lang="en-US" altLang="zh-CN" sz="2400" dirty="0"/>
              <a:t>question</a:t>
            </a:r>
            <a:r>
              <a:rPr lang="zh-CN" altLang="en-US" sz="2400" dirty="0"/>
              <a:t>的</a:t>
            </a:r>
            <a:r>
              <a:rPr lang="en-US" altLang="zh-CN" sz="2400" dirty="0"/>
              <a:t>start</a:t>
            </a:r>
            <a:r>
              <a:rPr lang="zh-CN" altLang="en-US" sz="2400" dirty="0"/>
              <a:t>和</a:t>
            </a:r>
            <a:r>
              <a:rPr lang="en-US" altLang="zh-CN" sz="2400" dirty="0"/>
              <a:t>end</a:t>
            </a:r>
            <a:r>
              <a:rPr lang="zh-CN" altLang="en-US" sz="2400" dirty="0"/>
              <a:t>的序号，其中两个网络训练的目标为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ii. </a:t>
            </a:r>
            <a:r>
              <a:rPr lang="zh-CN" altLang="en-US" sz="2400" dirty="0"/>
              <a:t>对于每一个</a:t>
            </a:r>
            <a:r>
              <a:rPr lang="en-US" altLang="zh-CN" sz="2400" dirty="0"/>
              <a:t>paragraph</a:t>
            </a:r>
            <a:r>
              <a:rPr lang="zh-CN" altLang="en-US" sz="2400" dirty="0"/>
              <a:t>计算完</a:t>
            </a:r>
            <a:r>
              <a:rPr lang="en-US" altLang="zh-CN" sz="2400" dirty="0"/>
              <a:t>start</a:t>
            </a:r>
            <a:r>
              <a:rPr lang="zh-CN" altLang="en-US" sz="2400" dirty="0"/>
              <a:t>和</a:t>
            </a:r>
            <a:r>
              <a:rPr lang="en-US" altLang="zh-CN" sz="2400" dirty="0"/>
              <a:t>end</a:t>
            </a:r>
            <a:r>
              <a:rPr lang="zh-CN" altLang="en-US" sz="2400" dirty="0"/>
              <a:t>之后，再将所有</a:t>
            </a:r>
            <a:r>
              <a:rPr lang="en-US" altLang="zh-CN" sz="2400" dirty="0"/>
              <a:t>paragraph</a:t>
            </a:r>
            <a:r>
              <a:rPr lang="zh-CN" altLang="en-US" sz="2400" dirty="0"/>
              <a:t>的</a:t>
            </a:r>
            <a:r>
              <a:rPr lang="en-US" altLang="zh-CN" sz="2400" dirty="0"/>
              <a:t>start</a:t>
            </a:r>
            <a:r>
              <a:rPr lang="zh-CN" altLang="en-US" sz="2400" dirty="0"/>
              <a:t>和</a:t>
            </a:r>
            <a:r>
              <a:rPr lang="en-US" altLang="zh-CN" sz="2400" dirty="0"/>
              <a:t>end</a:t>
            </a:r>
            <a:r>
              <a:rPr lang="zh-CN" altLang="en-US" sz="2400" dirty="0"/>
              <a:t>概率乘积进行比较，输出使得概率结果最大时，对应的</a:t>
            </a:r>
            <a:r>
              <a:rPr lang="en-US" altLang="zh-CN" sz="2400" dirty="0"/>
              <a:t>start</a:t>
            </a:r>
            <a:r>
              <a:rPr lang="zh-CN" altLang="en-US" sz="2400" dirty="0"/>
              <a:t>和</a:t>
            </a:r>
            <a:r>
              <a:rPr lang="en-US" altLang="zh-CN" sz="2400" dirty="0"/>
              <a:t>end</a:t>
            </a:r>
            <a:r>
              <a:rPr lang="zh-CN" altLang="en-US" sz="2400" dirty="0"/>
              <a:t>值。</a:t>
            </a:r>
            <a:r>
              <a:rPr lang="en-US" altLang="zh-CN" sz="2400" dirty="0"/>
              <a:t>                                              </a:t>
            </a: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497" y="4034027"/>
            <a:ext cx="4985006" cy="9398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3152</Words>
  <Application>WPS 演示</Application>
  <PresentationFormat>宽屏</PresentationFormat>
  <Paragraphs>137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Arial</vt:lpstr>
      <vt:lpstr>苹方 中等</vt:lpstr>
      <vt:lpstr>Segoe Print</vt:lpstr>
      <vt:lpstr>Calibri</vt:lpstr>
      <vt:lpstr>等线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TOWER</cp:lastModifiedBy>
  <cp:revision>1345</cp:revision>
  <cp:lastPrinted>2019-01-15T10:12:00Z</cp:lastPrinted>
  <dcterms:created xsi:type="dcterms:W3CDTF">2018-04-19T06:05:00Z</dcterms:created>
  <dcterms:modified xsi:type="dcterms:W3CDTF">2020-12-19T03:14:36Z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