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686" r:id="rId3"/>
    <p:sldId id="719" r:id="rId5"/>
    <p:sldId id="709" r:id="rId6"/>
    <p:sldId id="713" r:id="rId7"/>
    <p:sldId id="716" r:id="rId8"/>
    <p:sldId id="715" r:id="rId9"/>
    <p:sldId id="714" r:id="rId10"/>
    <p:sldId id="729" r:id="rId11"/>
    <p:sldId id="718" r:id="rId12"/>
    <p:sldId id="717" r:id="rId13"/>
    <p:sldId id="712" r:id="rId14"/>
    <p:sldId id="720" r:id="rId15"/>
    <p:sldId id="724" r:id="rId16"/>
    <p:sldId id="721" r:id="rId17"/>
    <p:sldId id="727" r:id="rId18"/>
    <p:sldId id="722" r:id="rId19"/>
    <p:sldId id="728" r:id="rId20"/>
    <p:sldId id="723" r:id="rId21"/>
    <p:sldId id="710" r:id="rId22"/>
    <p:sldId id="725" r:id="rId23"/>
    <p:sldId id="7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51A623"/>
    <a:srgbClr val="11305E"/>
    <a:srgbClr val="212970"/>
    <a:srgbClr val="FF7115"/>
    <a:srgbClr val="091932"/>
    <a:srgbClr val="CFD5EA"/>
    <a:srgbClr val="BF9001"/>
    <a:srgbClr val="E9EBF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0166"/>
  </p:normalViewPr>
  <p:slideViewPr>
    <p:cSldViewPr snapToGrid="0" snapToObjects="1">
      <p:cViewPr varScale="1">
        <p:scale>
          <a:sx n="113" d="100"/>
          <a:sy n="113" d="100"/>
        </p:scale>
        <p:origin x="28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fxsjy/jieb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zhihu.com/question/20962240/answer/3356165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2249" y="2002926"/>
            <a:ext cx="7631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基于</a:t>
            </a:r>
            <a:r>
              <a:rPr lang="en-US" altLang="zh-CN" sz="4800" dirty="0"/>
              <a:t>HMM</a:t>
            </a:r>
            <a:r>
              <a:rPr lang="zh-CN" altLang="en-US" sz="4800" dirty="0"/>
              <a:t>的中文分词</a:t>
            </a:r>
            <a:r>
              <a:rPr lang="en-US" altLang="zh-CN" sz="4800" dirty="0"/>
              <a:t>:</a:t>
            </a:r>
            <a:endParaRPr lang="en-US" altLang="zh-CN" sz="4800" dirty="0"/>
          </a:p>
          <a:p>
            <a:pPr algn="ctr"/>
            <a:r>
              <a:rPr lang="en-US" altLang="zh-CN" sz="4800" b="1" dirty="0" err="1"/>
              <a:t>jieba</a:t>
            </a:r>
            <a:r>
              <a:rPr lang="zh-CN" altLang="en-US" sz="4800" dirty="0"/>
              <a:t>分词原理讲解</a:t>
            </a:r>
            <a:endParaRPr lang="zh-CN" altLang="en-US" sz="4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860" y="1803206"/>
            <a:ext cx="1054443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分词方法：</a:t>
            </a:r>
            <a:endParaRPr lang="zh-CN" altLang="en-US" dirty="0">
              <a:solidFill>
                <a:srgbClr val="000000"/>
              </a:solidFill>
              <a:latin typeface="΢���ź�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΢���ź�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基于词频度统计的分词方法（基于统计）</a:t>
            </a:r>
            <a:br>
              <a:rPr lang="zh-CN" altLang="en-US" dirty="0">
                <a:solidFill>
                  <a:srgbClr val="000000"/>
                </a:solidFill>
                <a:latin typeface="΢���ź�"/>
              </a:rPr>
            </a:b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基于统计的分词方法是从大量已经分词的文本中，利用统计学习方法来学习词的切分规律，从而实现对未知文本的切分。随着大规模语料库的建立，基于统计的分词方法不断受到研究和发展，渐渐成为了主流。</a:t>
            </a:r>
            <a:endParaRPr lang="zh-CN" altLang="en-US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dirty="0">
              <a:solidFill>
                <a:srgbClr val="000000"/>
              </a:solidFill>
              <a:latin typeface="΢���ź�"/>
            </a:endParaRPr>
          </a:p>
          <a:p>
            <a:endParaRPr lang="zh-CN" altLang="en-US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常用的统计学习方法有：隐马尔可夫模型（</a:t>
            </a:r>
            <a:r>
              <a:rPr lang="en-US" altLang="zh-CN" dirty="0">
                <a:solidFill>
                  <a:srgbClr val="000000"/>
                </a:solidFill>
                <a:latin typeface="΢���ź�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）、条件随机场（</a:t>
            </a:r>
            <a:r>
              <a:rPr lang="en-US" altLang="zh-CN" dirty="0">
                <a:solidFill>
                  <a:srgbClr val="000000"/>
                </a:solidFill>
                <a:latin typeface="΢���ź�"/>
              </a:rPr>
              <a:t>CRF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）和基于深度学习的方法。</a:t>
            </a:r>
            <a:endParaRPr lang="zh-CN" altLang="en-US" dirty="0">
              <a:solidFill>
                <a:srgbClr val="000000"/>
              </a:solidFill>
              <a:latin typeface="΢���ź�"/>
            </a:endParaRPr>
          </a:p>
          <a:p>
            <a:endParaRPr lang="zh-CN" altLang="en-US" dirty="0">
              <a:solidFill>
                <a:srgbClr val="000000"/>
              </a:solidFill>
              <a:latin typeface="΢���ź�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΢���ź�"/>
              </a:rPr>
              <a:t>jieba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是基于统计的分词方法，</a:t>
            </a:r>
            <a:r>
              <a:rPr lang="en-US" altLang="zh-CN" b="1" dirty="0" err="1">
                <a:solidFill>
                  <a:srgbClr val="000000"/>
                </a:solidFill>
                <a:latin typeface="΢���ź�"/>
              </a:rPr>
              <a:t>jieba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分词采用了动态规划查找最大概率路径</a:t>
            </a:r>
            <a:r>
              <a:rPr lang="en-US" altLang="zh-CN" dirty="0">
                <a:solidFill>
                  <a:srgbClr val="000000"/>
                </a:solidFill>
                <a:latin typeface="΢���ź�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找出基于词频的最大切分组合，对于未登录词，采用了基于汉字成词能力的</a:t>
            </a:r>
            <a:r>
              <a:rPr lang="en-US" altLang="zh-CN" b="1" dirty="0">
                <a:solidFill>
                  <a:srgbClr val="000000"/>
                </a:solidFill>
                <a:latin typeface="΢���ź�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模型，使用了</a:t>
            </a:r>
            <a:r>
              <a:rPr lang="en-US" altLang="zh-CN" b="1" dirty="0">
                <a:solidFill>
                  <a:srgbClr val="000000"/>
                </a:solidFill>
                <a:latin typeface="΢���ź�"/>
              </a:rPr>
              <a:t>Viterbi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算法。</a:t>
            </a:r>
            <a:endParaRPr lang="en-US" altLang="zh-CN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sz="2000" dirty="0"/>
              <a:t>总结：基于统计的分词方法能很好地处理歧义和新词问题，效果比基于词典的要好，但该方法需要有大量人工标注分好词的语料作为支撑，训练开销大，就分词速度而言不如前一种。</a:t>
            </a:r>
            <a:endParaRPr lang="zh-CN" altLang="en-US" sz="2000" dirty="0"/>
          </a:p>
          <a:p>
            <a:br>
              <a:rPr lang="zh-CN" altLang="en-US" dirty="0"/>
            </a:br>
            <a:endParaRPr lang="zh-CN" altLang="en-US" dirty="0">
              <a:solidFill>
                <a:srgbClr val="000000"/>
              </a:solidFill>
              <a:latin typeface="΢���ź�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955" y="407772"/>
            <a:ext cx="7421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中文分词的种类 </a:t>
            </a:r>
            <a:r>
              <a:rPr lang="en-US" altLang="zh-CN" sz="4000" dirty="0"/>
              <a:t>– </a:t>
            </a:r>
            <a:r>
              <a:rPr lang="zh-CN" altLang="en-US" sz="4000" dirty="0"/>
              <a:t>基于统计</a:t>
            </a:r>
            <a:endParaRPr lang="zh-CN" altLang="en-US" sz="4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5668" y="2285623"/>
            <a:ext cx="11523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原理：基于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前缀词典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实现高效的词图扫描，生成句子中汉字所有可能成词情况所构成的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有向无环图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dirty="0"/>
              <a:t>Directed Acyclic </a:t>
            </a:r>
            <a:r>
              <a:rPr lang="en-US" altLang="zh-CN" dirty="0" err="1"/>
              <a:t>Graph,DAG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；采用了动态规划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查找最大概率路径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找出基于词频的最大切分组合；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对于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未登录词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，采用了基于汉字成词能力的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HMM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模型，使用了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Viterbi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算法。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4092" y="686712"/>
            <a:ext cx="301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1"/>
              </a:rPr>
              <a:t>项目地址：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https://github.com/fxsjy/jieba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6403" y="1663512"/>
            <a:ext cx="763693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前缀词典：</a:t>
            </a:r>
            <a:endParaRPr lang="en-US" alt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结巴分词首先会依照结巴默认的统计词典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dict.txt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构造前缀词典。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dict.txt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含有近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35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万的词条，每个词条占用一行，其中每一行有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列，第一列为词条，第二列为对应的词频，第三列为词性，构造前缀词典需要用到前两列。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具体做法为：首先定义一个空的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字典，然后遍历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dict.txt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的每一行，取词条作为字典的键，词频作为对应的键值，然后遍历该词条的前缀。如果前缀对应的键不在字典里，就把该前缀设为字典新的键，对应的键值设为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，如果前缀在字典里，则什么都不做。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这样等遍历完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dict.txt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后，前缀词典就构造好了。在构造前缀词典时，会对统计词典里所有词条的词频做一下累加，累加值等计算最大概率路径时会用到。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234" y="407307"/>
            <a:ext cx="1870132" cy="228652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407400" y="2988733"/>
            <a:ext cx="84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448800" y="278479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输入：去北京大学玩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34" y="3279338"/>
            <a:ext cx="1870132" cy="2810033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8610850" y="1262082"/>
            <a:ext cx="1151467" cy="517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Dict.txt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8407400" y="4159777"/>
            <a:ext cx="1354917" cy="751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前缀字典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899" y="2235198"/>
            <a:ext cx="4500626" cy="3767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84" y="621624"/>
            <a:ext cx="4589072" cy="561475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83487" y="146438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部分词性标注的说明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6403" y="1663512"/>
            <a:ext cx="599439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生成有向无环图（</a:t>
            </a:r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DAG</a:t>
            </a:r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）：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基于前缀词典，对输入文本进行切分，对于“去”，没有前缀，那么就只有一种划分方式；对于“北”，则有“北”、“北京”、“北京大学”三种划分方式；对于“京”，也只有一种划分方式；对于“大”，则有“大”、“大学”两种划分方式，依次类推，可以得到每个字开始的前缀词的划分方式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0: [0]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，表示位置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对应的词，就是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 ~ 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，就是“去”；对于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1: [1,2,4]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，表示位置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开始，在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位置都是词，就是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 ~ 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 ~ 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 ~ 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，即“北”，“北京”，“北京大学”这三个词。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对于每一种划分，都将相应的首尾位置相连，例如，对于位置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可以将它与位置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、位置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相连接，最终构成一个有向无环图，如右图所示：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3840" y="1878955"/>
            <a:ext cx="1457325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31" y="1578203"/>
            <a:ext cx="1870132" cy="28100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265" y="99387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输入：去北京大学玩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0" y="4601198"/>
            <a:ext cx="4944533" cy="15994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41" y="1062910"/>
            <a:ext cx="3600450" cy="5324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40" y="1878955"/>
            <a:ext cx="1457325" cy="1771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331" y="1578203"/>
            <a:ext cx="1870132" cy="28100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05365" y="99387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输入：去北京大学玩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30" y="4601198"/>
            <a:ext cx="4944533" cy="15994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6403" y="1297662"/>
            <a:ext cx="725593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计算最大概率路径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在得到所有可能的切分方式构成的有向无环图后，我们发现从起点到终点存在多条路径，多条路径也就意味着存在多种分词结果。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因此，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我们需要计算最大概率路径，也即按照这种方式切分后的分词结果的概率最大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。在计算最大概率路径时，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jieba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分词采用从后往前这种方式进行计算。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Question: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为什么采用从后往前这种方式计算呢？因为，我们这个有向无环图的方向是从前向后指向，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对于一个节点，我们只知道这个节点会指向后面哪些节点，但是我们很难直接知道有哪些前面的节点会指向这个节点。</a:t>
            </a:r>
            <a:endParaRPr lang="en-US" altLang="zh-CN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在采用动态规划计算最大概率路径时，每到达一个节点，它前面的节点到终点的最大路径概率已经计算出来。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6342" y="478135"/>
            <a:ext cx="2371725" cy="33610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06342" y="3944541"/>
            <a:ext cx="34967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{0: (-26.039894284878688, 0), </a:t>
            </a:r>
            <a:endParaRPr lang="en-US" altLang="zh-CN" dirty="0"/>
          </a:p>
          <a:p>
            <a:r>
              <a:rPr lang="en-US" altLang="zh-CN" dirty="0"/>
              <a:t>1: (-19.851543754900984, 4), </a:t>
            </a:r>
            <a:endParaRPr lang="en-US" altLang="zh-CN" dirty="0"/>
          </a:p>
          <a:p>
            <a:r>
              <a:rPr lang="en-US" altLang="zh-CN" dirty="0"/>
              <a:t>2: (-26.6931716802707, 2), </a:t>
            </a:r>
            <a:endParaRPr lang="en-US" altLang="zh-CN" dirty="0"/>
          </a:p>
          <a:p>
            <a:r>
              <a:rPr lang="en-US" altLang="zh-CN" dirty="0"/>
              <a:t>3: (-17.573864399983357, 4), </a:t>
            </a:r>
            <a:endParaRPr lang="en-US" altLang="zh-CN" dirty="0"/>
          </a:p>
          <a:p>
            <a:r>
              <a:rPr lang="en-US" altLang="zh-CN" dirty="0"/>
              <a:t>4: (-17.709674112779485, 4), </a:t>
            </a:r>
            <a:endParaRPr lang="en-US" altLang="zh-CN" dirty="0"/>
          </a:p>
          <a:p>
            <a:r>
              <a:rPr lang="en-US" altLang="zh-CN" dirty="0"/>
              <a:t>5: (-9.567048044164698, 5), </a:t>
            </a:r>
            <a:endParaRPr lang="en-US" altLang="zh-CN" dirty="0"/>
          </a:p>
          <a:p>
            <a:r>
              <a:rPr lang="en-US" altLang="zh-CN" dirty="0"/>
              <a:t>6: (0, 0)} 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/</a:t>
            </a:r>
            <a:r>
              <a:rPr lang="zh-CN" altLang="en-US" dirty="0"/>
              <a:t>北京大学</a:t>
            </a:r>
            <a:r>
              <a:rPr lang="en-US" altLang="zh-CN" dirty="0"/>
              <a:t>/</a:t>
            </a:r>
            <a:r>
              <a:rPr lang="zh-CN" altLang="en-US" dirty="0"/>
              <a:t>玩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6403" y="1297662"/>
            <a:ext cx="7255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我们构建出来的有向无环图</a:t>
            </a:r>
            <a:r>
              <a:rPr lang="en-US" altLang="zh-CN" dirty="0"/>
              <a:t>DAG</a:t>
            </a:r>
            <a:r>
              <a:rPr lang="zh-CN" altLang="en-US" dirty="0"/>
              <a:t>的每个节点都是带权的，权重就是它的词频，我们最后要求得的路径</a:t>
            </a:r>
            <a:r>
              <a:rPr lang="en-US" altLang="zh-CN" dirty="0"/>
              <a:t>r,</a:t>
            </a:r>
            <a:r>
              <a:rPr lang="zh-CN" altLang="en-US" dirty="0"/>
              <a:t>必然是∑</a:t>
            </a:r>
            <a:r>
              <a:rPr lang="en-US" altLang="zh-CN" dirty="0"/>
              <a:t>weight(</a:t>
            </a:r>
            <a:r>
              <a:rPr lang="en-US" altLang="zh-CN" dirty="0" err="1"/>
              <a:t>wi</a:t>
            </a:r>
            <a:r>
              <a:rPr lang="en-US" altLang="zh-CN" dirty="0"/>
              <a:t>) </a:t>
            </a:r>
            <a:r>
              <a:rPr lang="zh-CN" altLang="en-US" dirty="0"/>
              <a:t>最大。再结合</a:t>
            </a:r>
            <a:r>
              <a:rPr lang="en-US" altLang="zh-CN" dirty="0"/>
              <a:t>DAG</a:t>
            </a:r>
            <a:r>
              <a:rPr lang="zh-CN" altLang="en-US" dirty="0"/>
              <a:t>的特点，很明显可以通过状态转移方程来做：</a:t>
            </a:r>
            <a:endParaRPr lang="en-US" altLang="zh-CN" dirty="0"/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6342" y="478135"/>
            <a:ext cx="2371725" cy="33610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06342" y="3944541"/>
            <a:ext cx="34967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{0: (-26.039894284878688, 0), </a:t>
            </a:r>
            <a:endParaRPr lang="en-US" altLang="zh-CN" dirty="0"/>
          </a:p>
          <a:p>
            <a:r>
              <a:rPr lang="en-US" altLang="zh-CN" dirty="0"/>
              <a:t>1: (-19.851543754900984, 4), </a:t>
            </a:r>
            <a:endParaRPr lang="en-US" altLang="zh-CN" dirty="0"/>
          </a:p>
          <a:p>
            <a:r>
              <a:rPr lang="en-US" altLang="zh-CN" dirty="0"/>
              <a:t>2: (-26.6931716802707, 2), </a:t>
            </a:r>
            <a:endParaRPr lang="en-US" altLang="zh-CN" dirty="0"/>
          </a:p>
          <a:p>
            <a:r>
              <a:rPr lang="en-US" altLang="zh-CN" dirty="0"/>
              <a:t>3: (-17.573864399983357, 4), </a:t>
            </a:r>
            <a:endParaRPr lang="en-US" altLang="zh-CN" dirty="0"/>
          </a:p>
          <a:p>
            <a:r>
              <a:rPr lang="en-US" altLang="zh-CN" dirty="0"/>
              <a:t>4: (-17.709674112779485, 4), </a:t>
            </a:r>
            <a:endParaRPr lang="en-US" altLang="zh-CN" dirty="0"/>
          </a:p>
          <a:p>
            <a:r>
              <a:rPr lang="en-US" altLang="zh-CN" dirty="0"/>
              <a:t>5: (-9.567048044164698, 5), </a:t>
            </a:r>
            <a:endParaRPr lang="en-US" altLang="zh-CN" dirty="0"/>
          </a:p>
          <a:p>
            <a:r>
              <a:rPr lang="en-US" altLang="zh-CN" dirty="0"/>
              <a:t>6: (0, 0)} 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/</a:t>
            </a:r>
            <a:r>
              <a:rPr lang="zh-CN" altLang="en-US" dirty="0"/>
              <a:t>北京大学</a:t>
            </a:r>
            <a:r>
              <a:rPr lang="en-US" altLang="zh-CN" dirty="0"/>
              <a:t>/</a:t>
            </a:r>
            <a:r>
              <a:rPr lang="zh-CN" altLang="en-US" dirty="0"/>
              <a:t>玩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" y="2286000"/>
            <a:ext cx="3924300" cy="76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6403" y="3252014"/>
            <a:ext cx="7255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具体的算法思路</a:t>
            </a:r>
            <a:r>
              <a:rPr lang="en-US" altLang="zh-CN" dirty="0"/>
              <a:t>:</a:t>
            </a:r>
            <a:r>
              <a:rPr lang="zh-CN" altLang="en-US" dirty="0"/>
              <a:t>自底向上的动态规划问题，它从</a:t>
            </a:r>
            <a:r>
              <a:rPr lang="en-US" altLang="zh-CN" dirty="0"/>
              <a:t>sentence</a:t>
            </a:r>
            <a:r>
              <a:rPr lang="zh-CN" altLang="en-US" dirty="0"/>
              <a:t>的最后一个字（</a:t>
            </a:r>
            <a:r>
              <a:rPr lang="en-US" altLang="zh-CN" dirty="0"/>
              <a:t>N-1</a:t>
            </a:r>
            <a:r>
              <a:rPr lang="zh-CN" altLang="en-US" dirty="0"/>
              <a:t>）开始倒序遍历</a:t>
            </a:r>
            <a:r>
              <a:rPr lang="en-US" altLang="zh-CN" dirty="0"/>
              <a:t>sentence</a:t>
            </a:r>
            <a:r>
              <a:rPr lang="zh-CN" altLang="en-US" dirty="0"/>
              <a:t>的每个字（</a:t>
            </a:r>
            <a:r>
              <a:rPr lang="en-US" altLang="zh-CN" dirty="0" err="1"/>
              <a:t>idx</a:t>
            </a:r>
            <a:r>
              <a:rPr lang="zh-CN" altLang="en-US" dirty="0"/>
              <a:t>）的方式，</a:t>
            </a:r>
            <a:r>
              <a:rPr lang="zh-CN" altLang="en-US" b="1" dirty="0"/>
              <a:t>计算子句</a:t>
            </a:r>
            <a:r>
              <a:rPr lang="en-US" altLang="zh-CN" b="1" dirty="0"/>
              <a:t>sentence[</a:t>
            </a:r>
            <a:r>
              <a:rPr lang="en-US" altLang="zh-CN" b="1" dirty="0" err="1"/>
              <a:t>idx</a:t>
            </a:r>
            <a:r>
              <a:rPr lang="en-US" altLang="zh-CN" b="1" dirty="0"/>
              <a:t> ~ N-1]</a:t>
            </a:r>
            <a:r>
              <a:rPr lang="zh-CN" altLang="en-US" b="1" dirty="0"/>
              <a:t>的概率对数得分</a:t>
            </a:r>
            <a:r>
              <a:rPr lang="zh-CN" altLang="en-US" dirty="0"/>
              <a:t>。然后将</a:t>
            </a:r>
            <a:r>
              <a:rPr lang="zh-CN" altLang="en-US" b="1" dirty="0"/>
              <a:t>概率对数得分最高的情况以（概率对数，词语最后一个位置）这样的元组保存在</a:t>
            </a:r>
            <a:r>
              <a:rPr lang="en-US" altLang="zh-CN" b="1" dirty="0"/>
              <a:t>route</a:t>
            </a:r>
            <a:r>
              <a:rPr lang="zh-CN" altLang="en-US" b="1" dirty="0"/>
              <a:t>中。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478557"/>
            <a:ext cx="5324475" cy="1809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4866" y="4781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结巴分词原理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6403" y="1663512"/>
            <a:ext cx="115231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对未登录词采用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HMM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模型进行分词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当出现没有在前缀词典里收录的词时，会采用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模型进行分词。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模型有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个基本组成：观测序列、状态序列、状态初始概率、状态转移概率和状态发射概率。分词属于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的预测问题，即已知观测序列、状态初始概率、状态转移概率和状态发射概率的条件下，求状态序列。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结巴分词已经内置了训练好的状态初始概率、状态转移概率和状态发射概率。</a:t>
            </a: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句子会作为观测序列，当有新句子进来时，具体做法为：先通过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Viterbi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算法求出概率最大的状态序列，然后基于状态序列输出分词结果（每个字的状态为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之一）。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(B, M, E, S): {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B:begin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M:middle, E:end, S:single}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如果切出了词典中没有的词语，效果不理想，结巴里也可以关闭新词发现。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64503" y="37808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结巴分词的例子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03872" y="1076868"/>
            <a:ext cx="19159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前缀字典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DAG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计算最大路径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084" y="1624433"/>
            <a:ext cx="6811963" cy="13500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27" y="3323779"/>
            <a:ext cx="2184400" cy="290242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888067" y="2404533"/>
            <a:ext cx="2243666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860073" y="3435865"/>
            <a:ext cx="355600" cy="38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01381" y="3435865"/>
            <a:ext cx="732128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首先遍历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对应的键值最后一项为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，即词的长度为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，遇到长度为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的词时（即单字）先不分。结果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={}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对应的键值最后一项为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，即词的长度为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，这时会把索引为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的单字作为词分割出来。结果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把索引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对应的词分割出来。结果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这，几天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对应的键值最后一项为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，属于单字，先不分。结果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这，几天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。索引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同理，先不管。结果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这，几天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对应的键值最后一项为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，即词的长度为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，注意，这里索引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对应的单字序列（即“都在学”）如果不在前缀词典中或者在前缀词典中但键值为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，则会对单字序列采用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HMM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模型进行分词，否则的话，会对单字序列每个字进行分词，分好之后把索引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对应的词分割出去。结果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这，几天，都，在，学，自然语言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对应的键值最后一项为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，即词的长度为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，直接把索引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对应的词分割出去，至此分词结束。</a:t>
            </a:r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这，几天，都，在，学，自然语言，处理</a:t>
            </a:r>
            <a:r>
              <a:rPr lang="en-US" altLang="zh-CN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1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zh-CN" altLang="en-US" sz="1100" b="0" i="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8643" y="3552081"/>
            <a:ext cx="1646660" cy="81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最大概率的对数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371461" y="818634"/>
            <a:ext cx="3332824" cy="81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输入：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这几天都在学自然语言处理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5555" y="372990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今日安排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778000" y="1600199"/>
            <a:ext cx="863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什么是</a:t>
            </a:r>
            <a:r>
              <a:rPr lang="en-US" altLang="zh-CN" dirty="0"/>
              <a:t>HMM</a:t>
            </a:r>
            <a:r>
              <a:rPr lang="zh-CN" altLang="en-US" dirty="0"/>
              <a:t>？  </a:t>
            </a:r>
            <a:r>
              <a:rPr lang="en-US" altLang="zh-CN" dirty="0"/>
              <a:t>P3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HMM</a:t>
            </a:r>
            <a:r>
              <a:rPr lang="zh-CN" altLang="en-US" dirty="0"/>
              <a:t>的一个例子  </a:t>
            </a:r>
            <a:r>
              <a:rPr lang="en-US" altLang="zh-CN" dirty="0"/>
              <a:t>P4-P5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HMM</a:t>
            </a:r>
            <a:r>
              <a:rPr lang="zh-CN" altLang="en-US" dirty="0"/>
              <a:t>有什么用  </a:t>
            </a:r>
            <a:r>
              <a:rPr lang="en-US" altLang="zh-CN" dirty="0"/>
              <a:t>P6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中文分词的种类：  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基于规则       </a:t>
            </a:r>
            <a:r>
              <a:rPr lang="en-US" altLang="zh-CN" dirty="0"/>
              <a:t>P7-P8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基于知识理解  </a:t>
            </a:r>
            <a:r>
              <a:rPr lang="en-US" altLang="zh-CN" dirty="0"/>
              <a:t>P9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基于统计（</a:t>
            </a:r>
            <a:r>
              <a:rPr lang="en-US" altLang="zh-CN" dirty="0" err="1"/>
              <a:t>jieba</a:t>
            </a:r>
            <a:r>
              <a:rPr lang="zh-CN" altLang="en-US" dirty="0"/>
              <a:t>）  </a:t>
            </a:r>
            <a:r>
              <a:rPr lang="en-US" altLang="zh-CN" dirty="0"/>
              <a:t>P10</a:t>
            </a:r>
            <a:r>
              <a:rPr lang="zh-CN" altLang="en-US" dirty="0"/>
              <a:t>     </a:t>
            </a: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r>
              <a:rPr lang="zh-CN" altLang="en-US" dirty="0"/>
              <a:t>结巴分词原理：</a:t>
            </a:r>
            <a:r>
              <a:rPr lang="en-US" altLang="zh-CN" dirty="0"/>
              <a:t>P11 – P18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构造前缀词典   </a:t>
            </a:r>
            <a:r>
              <a:rPr lang="en-US" altLang="zh-CN" dirty="0"/>
              <a:t>P12-P13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生成有向无环图   </a:t>
            </a:r>
            <a:r>
              <a:rPr lang="en-US" altLang="zh-CN" dirty="0"/>
              <a:t>P14-P15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计算最大概率路径  </a:t>
            </a:r>
            <a:r>
              <a:rPr lang="en-US" altLang="zh-CN" dirty="0"/>
              <a:t>P16-P17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对未登录词采用</a:t>
            </a:r>
            <a:r>
              <a:rPr lang="en-US" altLang="zh-CN" dirty="0"/>
              <a:t>HMM</a:t>
            </a:r>
            <a:r>
              <a:rPr lang="zh-CN" altLang="en-US" dirty="0"/>
              <a:t>模型进行分词   </a:t>
            </a:r>
            <a:r>
              <a:rPr lang="en-US" altLang="zh-CN" dirty="0"/>
              <a:t>P18</a:t>
            </a: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r>
              <a:rPr lang="zh-CN" altLang="en-US" dirty="0"/>
              <a:t>结巴分词的例子   </a:t>
            </a:r>
            <a:r>
              <a:rPr lang="en-US" altLang="zh-CN" dirty="0"/>
              <a:t>P19-P20</a:t>
            </a: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r>
              <a:rPr lang="zh-CN" altLang="en-US" dirty="0"/>
              <a:t>总结 </a:t>
            </a:r>
            <a:r>
              <a:rPr lang="en-US" altLang="zh-CN" dirty="0"/>
              <a:t>P21</a:t>
            </a:r>
            <a:endParaRPr lang="zh-CN" altLang="en-US" dirty="0"/>
          </a:p>
          <a:p>
            <a:pPr marL="800100" lvl="1" indent="-342900">
              <a:buFont typeface="+mj-ea"/>
              <a:buAutoNum type="circleNumDbPlain"/>
            </a:pPr>
            <a:endParaRPr lang="zh-CN" altLang="en-US" dirty="0"/>
          </a:p>
          <a:p>
            <a:pPr marL="800100" lvl="1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5236" y="36669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结巴分词的例子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93661" y="1077415"/>
            <a:ext cx="1153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总结：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在遇到长度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&gt;=2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的词之前会把它前面出现的所有单字保存下来。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如果保存下来的单字序列长度为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，则直接把当前词分割出去；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如果保存下来的单字序列长度为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，则直接把单字作为词分割出去，然后把后面词分割出去；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如果保存下来的单字序列长度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&gt;1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，会分两种情况：假如单字序列不在前缀词典中或者在前缀词典中但键值为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，则会对单字序列采用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HMM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模型进行分词，否则的话，会对单字序列每个字进行分词。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93661" y="3695004"/>
            <a:ext cx="5182672" cy="215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输入：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这几天都在学自然语言处理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输出：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这，几天，都，在，学，自然语言，处理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2169" y="4182532"/>
            <a:ext cx="2230964" cy="11218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如何改进？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2537" y="3384728"/>
            <a:ext cx="3936995" cy="262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CN" altLang="en-US" dirty="0"/>
              <a:t>词典：结巴自带词典 </a:t>
            </a:r>
            <a:r>
              <a:rPr lang="en-US" altLang="zh-CN" dirty="0"/>
              <a:t>vs </a:t>
            </a:r>
            <a:r>
              <a:rPr lang="zh-CN" altLang="en-US" dirty="0"/>
              <a:t>自建词典</a:t>
            </a:r>
            <a:endParaRPr lang="en-US" altLang="zh-CN" dirty="0"/>
          </a:p>
          <a:p>
            <a:pPr marL="342900" indent="-342900" algn="ctr">
              <a:buAutoNum type="arabicPeriod"/>
            </a:pPr>
            <a:endParaRPr lang="en-US" altLang="zh-CN" dirty="0"/>
          </a:p>
          <a:p>
            <a:pPr marL="342900" indent="-342900" algn="ctr">
              <a:buAutoNum type="arabicPeriod"/>
            </a:pPr>
            <a:r>
              <a:rPr lang="zh-CN" altLang="en-US" dirty="0"/>
              <a:t>强制 调高</a:t>
            </a:r>
            <a:r>
              <a:rPr lang="en-US" altLang="zh-CN" dirty="0"/>
              <a:t>\</a:t>
            </a:r>
            <a:r>
              <a:rPr lang="zh-CN" altLang="en-US" dirty="0"/>
              <a:t>调低词频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5555" y="372990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总结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667933" y="1473199"/>
            <a:ext cx="863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High-level </a:t>
            </a:r>
            <a:r>
              <a:rPr lang="zh-CN" altLang="en-US" dirty="0"/>
              <a:t>解释了什么是</a:t>
            </a:r>
            <a:r>
              <a:rPr lang="en-US" altLang="zh-CN" dirty="0"/>
              <a:t>HMM</a:t>
            </a:r>
            <a:r>
              <a:rPr lang="zh-CN" altLang="en-US" dirty="0"/>
              <a:t>，并举了一个</a:t>
            </a:r>
            <a:r>
              <a:rPr lang="en-US" altLang="zh-CN" dirty="0"/>
              <a:t>HMM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详细介绍了中文分词的种类，他们是：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基于规则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基于知识理解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基于统计</a:t>
            </a: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r>
              <a:rPr lang="zh-CN" altLang="en-US" dirty="0"/>
              <a:t>详细讲解了基于结巴的分词原理：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构造前缀词典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生成有向无环图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计算最大概率路径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对未登录词采用</a:t>
            </a:r>
            <a:r>
              <a:rPr lang="en-US" altLang="zh-CN" dirty="0"/>
              <a:t>HMM</a:t>
            </a:r>
            <a:r>
              <a:rPr lang="zh-CN" altLang="en-US" dirty="0"/>
              <a:t>模型进行分词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r>
              <a:rPr lang="zh-CN" altLang="en-US" dirty="0"/>
              <a:t>用结巴分词举了一个例子</a:t>
            </a:r>
            <a:endParaRPr lang="zh-CN" altLang="en-US" dirty="0"/>
          </a:p>
          <a:p>
            <a:pPr marL="800100" lvl="1" indent="-342900">
              <a:buFont typeface="+mj-ea"/>
              <a:buAutoNum type="circleNumDbPlain"/>
            </a:pPr>
            <a:endParaRPr lang="zh-CN" altLang="en-US" dirty="0"/>
          </a:p>
          <a:p>
            <a:pPr marL="800100" lvl="1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5886" y="1667300"/>
            <a:ext cx="102602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隐马尔可夫模型（</a:t>
            </a:r>
            <a:r>
              <a:rPr lang="en-US" altLang="zh-CN" dirty="0"/>
              <a:t>Hidden Markov Model</a:t>
            </a:r>
            <a:r>
              <a:rPr lang="zh-CN" altLang="en-US" dirty="0"/>
              <a:t>，</a:t>
            </a:r>
            <a:r>
              <a:rPr lang="en-US" altLang="zh-CN" dirty="0"/>
              <a:t>HMM</a:t>
            </a:r>
            <a:r>
              <a:rPr lang="zh-CN" altLang="en-US" dirty="0"/>
              <a:t>）是统计模型，它用来描述一个含有隐含未知参数的马尔可夫过程。其难点是从</a:t>
            </a:r>
            <a:r>
              <a:rPr lang="zh-CN" altLang="en-US" b="1" dirty="0"/>
              <a:t>可观察的参数中确定该过程的隐含参数</a:t>
            </a:r>
            <a:r>
              <a:rPr lang="zh-CN" altLang="en-US" dirty="0"/>
              <a:t>。然后利用这些参数来作进一步的分析，例如模式识别。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统计模型：</a:t>
            </a:r>
            <a:endParaRPr lang="en-US" altLang="zh-CN" dirty="0"/>
          </a:p>
          <a:p>
            <a:r>
              <a:rPr lang="zh-CN" altLang="en-US" dirty="0"/>
              <a:t>统计模型是一组数学模型，它包含了一组关于样本数据的假设。统计模型通常以相当理想化的形式表示数据生成过程。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马尔可夫过程：</a:t>
            </a:r>
            <a:endParaRPr lang="en-US" altLang="zh-CN" dirty="0"/>
          </a:p>
          <a:p>
            <a:r>
              <a:rPr lang="zh-CN" altLang="en-US" dirty="0"/>
              <a:t>马尔可夫过程（</a:t>
            </a:r>
            <a:r>
              <a:rPr lang="en-US" altLang="zh-CN" dirty="0"/>
              <a:t>Markov Process</a:t>
            </a:r>
            <a:r>
              <a:rPr lang="zh-CN" altLang="en-US" dirty="0"/>
              <a:t>）是一类随机过程。马尔可夫过程是研究离散事件动态系统状态空间的重要方法，它的数学基础是随机过程理论。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7155" y="593124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什么是</a:t>
            </a:r>
            <a:r>
              <a:rPr lang="en-US" altLang="zh-CN" sz="4000" dirty="0"/>
              <a:t>HMM</a:t>
            </a:r>
            <a:r>
              <a:rPr lang="zh-CN" altLang="en-US" sz="4000" dirty="0"/>
              <a:t>？</a:t>
            </a:r>
            <a:endParaRPr lang="zh-CN" altLang="en-US" sz="4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919" y="2136338"/>
            <a:ext cx="11701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假设我手里有三个不同的骰子。</a:t>
            </a:r>
            <a:br>
              <a:rPr lang="zh-CN" altLang="en-US" dirty="0"/>
            </a:br>
            <a:r>
              <a:rPr lang="zh-CN" altLang="en-US" dirty="0"/>
              <a:t>第一个骰子</a:t>
            </a:r>
            <a:r>
              <a:rPr lang="en-US" altLang="zh-CN" dirty="0"/>
              <a:t>6</a:t>
            </a:r>
            <a:r>
              <a:rPr lang="zh-CN" altLang="en-US" dirty="0"/>
              <a:t>个面（称这个骰子为</a:t>
            </a:r>
            <a:r>
              <a:rPr lang="en-US" altLang="zh-CN" dirty="0"/>
              <a:t>D6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）出现的概率是</a:t>
            </a:r>
            <a:r>
              <a:rPr lang="en-US" altLang="zh-CN" dirty="0"/>
              <a:t>1/6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第二个骰子是个四面体（称这个骰子为</a:t>
            </a:r>
            <a:r>
              <a:rPr lang="en-US" altLang="zh-CN" dirty="0"/>
              <a:t>D4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）出现的概率是</a:t>
            </a:r>
            <a:r>
              <a:rPr lang="en-US" altLang="zh-CN" dirty="0"/>
              <a:t>1/4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第三个骰子有八个面（称这个骰子为</a:t>
            </a:r>
            <a:r>
              <a:rPr lang="en-US" altLang="zh-CN" dirty="0"/>
              <a:t>D8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）出现的概率是</a:t>
            </a:r>
            <a:r>
              <a:rPr lang="en-US" altLang="zh-CN" dirty="0"/>
              <a:t>1/8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我们开始掷骰子：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）我们先从三个骰子里挑一个，挑到每一个骰子的概率都是</a:t>
            </a:r>
            <a:r>
              <a:rPr lang="en-US" altLang="zh-CN" dirty="0"/>
              <a:t>1/3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）然后我们掷骰子，得到一个数字，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中的一个。不停的重复上述过程，我们会得到一串数字，每个数字都是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中的一个。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最后得到这么一串可见的数字称之为</a:t>
            </a:r>
            <a:r>
              <a:rPr lang="zh-CN" altLang="en-US" b="1" dirty="0"/>
              <a:t>可见状态链 </a:t>
            </a:r>
            <a:r>
              <a:rPr lang="zh-CN" altLang="en-US" dirty="0"/>
              <a:t>（掷骰子</a:t>
            </a:r>
            <a:r>
              <a:rPr lang="en-US" altLang="zh-CN" dirty="0"/>
              <a:t>10</a:t>
            </a:r>
            <a:r>
              <a:rPr lang="zh-CN" altLang="en-US" dirty="0"/>
              <a:t>次）：</a:t>
            </a:r>
            <a:r>
              <a:rPr lang="en-US" altLang="zh-CN" dirty="0"/>
              <a:t>1 6 3 5 2 7 3 5 2 4    </a:t>
            </a:r>
            <a:endParaRPr lang="en-US" altLang="zh-CN" dirty="0"/>
          </a:p>
          <a:p>
            <a:r>
              <a:rPr lang="zh-CN" altLang="en-US" dirty="0"/>
              <a:t>还有一个</a:t>
            </a:r>
            <a:r>
              <a:rPr lang="zh-CN" altLang="en-US" b="1" dirty="0"/>
              <a:t>隐含状态链</a:t>
            </a:r>
            <a:r>
              <a:rPr lang="zh-CN" altLang="en-US" dirty="0"/>
              <a:t>，是你用的哪种骰子的序列</a:t>
            </a:r>
            <a:r>
              <a:rPr lang="en-US" altLang="zh-CN" dirty="0"/>
              <a:t>D6 D8 </a:t>
            </a:r>
            <a:r>
              <a:rPr lang="en-US" altLang="zh-CN" dirty="0" err="1"/>
              <a:t>D8</a:t>
            </a:r>
            <a:r>
              <a:rPr lang="en-US" altLang="zh-CN" dirty="0"/>
              <a:t> D6 D4 D8 D6 </a:t>
            </a:r>
            <a:r>
              <a:rPr lang="en-US" altLang="zh-CN" dirty="0" err="1"/>
              <a:t>D6</a:t>
            </a:r>
            <a:r>
              <a:rPr lang="en-US" altLang="zh-CN" dirty="0"/>
              <a:t> D4 D8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03836" y="488277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举一个</a:t>
            </a:r>
            <a:r>
              <a:rPr lang="en-US" altLang="zh-CN" sz="4000" dirty="0"/>
              <a:t>HMM</a:t>
            </a:r>
            <a:r>
              <a:rPr lang="zh-CN" altLang="en-US" sz="4000" dirty="0"/>
              <a:t>的例子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4955" y="276482"/>
            <a:ext cx="3434535" cy="1859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920" y="1839776"/>
            <a:ext cx="637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Emission Probability</a:t>
            </a:r>
            <a:r>
              <a:rPr lang="zh-CN" altLang="en-US"/>
              <a:t>：可见状态之间没有转换概率，但是隐含状态和可见状态之间有一个概率叫做输出概率。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就我们的例子来说，六面骰（</a:t>
            </a:r>
            <a:r>
              <a:rPr lang="en-US" altLang="zh-CN"/>
              <a:t>D6</a:t>
            </a:r>
            <a:r>
              <a:rPr lang="zh-CN" altLang="en-US"/>
              <a:t>）产生</a:t>
            </a:r>
            <a:r>
              <a:rPr lang="en-US" altLang="zh-CN"/>
              <a:t>1</a:t>
            </a:r>
            <a:r>
              <a:rPr lang="zh-CN" altLang="en-US"/>
              <a:t>的输出概率是</a:t>
            </a:r>
            <a:r>
              <a:rPr lang="en-US" altLang="zh-CN"/>
              <a:t>1/6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03836" y="488277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举一个</a:t>
            </a:r>
            <a:r>
              <a:rPr lang="en-US" altLang="zh-CN" sz="4000"/>
              <a:t>HMM</a:t>
            </a:r>
            <a:r>
              <a:rPr lang="zh-CN" altLang="en-US" sz="4000"/>
              <a:t>的例子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4955" y="276482"/>
            <a:ext cx="3434535" cy="1859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62" y="2916537"/>
            <a:ext cx="5275048" cy="1277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36" y="4757351"/>
            <a:ext cx="3252735" cy="848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685" y="3574385"/>
            <a:ext cx="2541602" cy="23659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691" y="1641724"/>
            <a:ext cx="60651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模型相关的算法主要分为三类，分别解决三种问题：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知道骰子有几种（隐含状态数量），每种骰子是什么（转换概率），根据掷骰子掷出的结果（可见状态链），我想知道</a:t>
            </a:r>
            <a:r>
              <a:rPr lang="zh-CN" altLang="en-US" b="1" dirty="0"/>
              <a:t>每次掷出来的都是哪种骰子</a:t>
            </a:r>
            <a:r>
              <a:rPr lang="zh-CN" altLang="en-US" dirty="0"/>
              <a:t>（隐含状态链）。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知道骰子有几种（隐含状态数量），每种骰子是什么（转换概率），根据掷骰子掷出的结果（可见状态链），</a:t>
            </a:r>
            <a:r>
              <a:rPr lang="zh-CN" altLang="en-US" b="1" dirty="0"/>
              <a:t>我想知道掷出这个结果的概率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知道骰子有几种（隐含状态数量），不知道每种骰子是什么（转换概率），观测到很多次掷骰子的结果（可见状态链），</a:t>
            </a:r>
            <a:r>
              <a:rPr lang="zh-CN" altLang="en-US" b="1" dirty="0"/>
              <a:t>我想反推出每种骰子是什么</a:t>
            </a:r>
            <a:r>
              <a:rPr lang="zh-CN" altLang="en-US" dirty="0"/>
              <a:t>（转换概率）。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7155" y="593124"/>
            <a:ext cx="516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HMM</a:t>
            </a:r>
            <a:r>
              <a:rPr lang="zh-CN" altLang="en-US" sz="4000" dirty="0"/>
              <a:t>有什么用？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372866" y="2274838"/>
            <a:ext cx="43536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Hidden Markov Models: 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https://web.stanford.edu/~jurafsky/slp3/A.pdf</a:t>
            </a:r>
            <a:endParaRPr lang="en-US" altLang="zh-CN" dirty="0"/>
          </a:p>
          <a:p>
            <a:endParaRPr lang="en-US" altLang="zh-CN" dirty="0">
              <a:hlinkClick r:id="rId1"/>
            </a:endParaRPr>
          </a:p>
          <a:p>
            <a:r>
              <a:rPr lang="zh-CN" altLang="en-US" dirty="0">
                <a:hlinkClick r:id="rId1"/>
              </a:rPr>
              <a:t>如何用简单易懂的例子解释隐马尔可夫模型？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https://www.zhihu.com/question/20962240/answer/33561657</a:t>
            </a:r>
            <a:endParaRPr lang="en-US" altLang="zh-CN" dirty="0">
              <a:hlinkClick r:id="rId1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1701" y="1402692"/>
            <a:ext cx="1100163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分词方法：</a:t>
            </a:r>
            <a:endParaRPr lang="zh-CN" altLang="en-US" sz="1600" dirty="0">
              <a:solidFill>
                <a:srgbClr val="000000"/>
              </a:solidFill>
              <a:latin typeface="΢���ź�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基于字典、词库匹配的分词方法</a:t>
            </a:r>
            <a:r>
              <a:rPr lang="en-US" altLang="zh-CN" sz="1600" dirty="0">
                <a:solidFill>
                  <a:srgbClr val="000000"/>
                </a:solidFill>
                <a:latin typeface="΢���ź�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基于规则</a:t>
            </a:r>
            <a:r>
              <a:rPr lang="en-US" altLang="zh-CN" sz="1600" dirty="0">
                <a:solidFill>
                  <a:srgbClr val="000000"/>
                </a:solidFill>
                <a:latin typeface="΢���ź�"/>
              </a:rPr>
              <a:t>)</a:t>
            </a:r>
            <a:br>
              <a:rPr lang="en-US" altLang="zh-CN" sz="1600" dirty="0">
                <a:solidFill>
                  <a:srgbClr val="000000"/>
                </a:solidFill>
                <a:latin typeface="΢���ź�"/>
              </a:rPr>
            </a:br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基于字符串匹配分词。将待分的字符串与一个充分大的机器词典中的词条进行匹配。</a:t>
            </a:r>
            <a:endParaRPr lang="en-US" altLang="zh-CN" sz="1600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sz="1600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΢���ź�"/>
              </a:rPr>
              <a:t>正向最大匹配</a:t>
            </a:r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：对输入的句子从左至右，以贪心的方式切分出当前位置上长度最大的词，组不了词的字单独划开。其分词原理是：词的颗粒度越大，所能表示的含义越精确。</a:t>
            </a:r>
            <a:endParaRPr lang="zh-CN" altLang="en-US" sz="1600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sz="1600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΢���ź�"/>
              </a:rPr>
              <a:t>逆向最大匹配</a:t>
            </a:r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：原理与正向最大匹配相同，但顺序不是从首字开始，而是从末字开始，而且它使用的分词词典是逆序词典，其中每个词条都按逆序方式存放。在实际处理时，先将句子进行倒排处理，生成逆序句子，然后根据逆序词典，对逆序句子用正向最大匹配。</a:t>
            </a:r>
            <a:endParaRPr lang="zh-CN" altLang="en-US" sz="1600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sz="1600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΢���ź�"/>
              </a:rPr>
              <a:t>双向最大匹配</a:t>
            </a:r>
            <a:endParaRPr lang="zh-CN" altLang="en-US" sz="1600" b="1" dirty="0">
              <a:solidFill>
                <a:srgbClr val="000000"/>
              </a:solidFill>
              <a:latin typeface="΢���ź�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΢���ź�"/>
              </a:rPr>
              <a:t>将正向最大匹配与逆向最大匹配组合起来，对句子使用这两种方式进行扫描切分，如果两种分词方法得到的匹配结果相同，则认为分词正确，否则，选取分词结果中单个汉字数目较少的那一组。</a:t>
            </a:r>
            <a:endParaRPr lang="zh-CN" altLang="en-US" sz="1600" dirty="0">
              <a:solidFill>
                <a:srgbClr val="000000"/>
              </a:solidFill>
              <a:latin typeface="΢���ź�"/>
            </a:endParaRPr>
          </a:p>
          <a:p>
            <a:endParaRPr lang="en-US" altLang="zh-CN" sz="1600" dirty="0">
              <a:solidFill>
                <a:srgbClr val="000000"/>
              </a:solidFill>
              <a:latin typeface="΢���ź�"/>
            </a:endParaRPr>
          </a:p>
          <a:p>
            <a:endParaRPr lang="zh-CN" altLang="en-US" sz="1600" dirty="0"/>
          </a:p>
          <a:p>
            <a:r>
              <a:rPr lang="zh-CN" altLang="en-US" sz="2000" dirty="0"/>
              <a:t>总结：基于词典的分词方法简单、速度快，效果也还可以，但对歧义和新词的处理不是很好，对词典中未登录的词没法进行处理。</a:t>
            </a:r>
            <a:endParaRPr lang="zh-CN" altLang="en-US" sz="2000" dirty="0"/>
          </a:p>
          <a:p>
            <a:br>
              <a:rPr lang="zh-CN" altLang="en-US" sz="1600" dirty="0"/>
            </a:br>
            <a:endParaRPr lang="zh-CN" altLang="en-US" sz="1600" dirty="0">
              <a:solidFill>
                <a:srgbClr val="000000"/>
              </a:solidFill>
              <a:latin typeface="΢���ź�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9955" y="407772"/>
            <a:ext cx="607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中文分词的种类</a:t>
            </a:r>
            <a:r>
              <a:rPr lang="en-US" altLang="zh-CN" sz="4000" dirty="0"/>
              <a:t>-</a:t>
            </a:r>
            <a:r>
              <a:rPr lang="zh-CN" altLang="en-US" sz="4000" dirty="0"/>
              <a:t>基于规则</a:t>
            </a:r>
            <a:endParaRPr lang="zh-CN" altLang="en-US" sz="40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955" y="407772"/>
            <a:ext cx="607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中文分词的种类</a:t>
            </a:r>
            <a:r>
              <a:rPr lang="en-US" altLang="zh-CN" sz="4000" dirty="0"/>
              <a:t>-</a:t>
            </a:r>
            <a:r>
              <a:rPr lang="zh-CN" altLang="en-US" sz="4000" dirty="0"/>
              <a:t>基于规则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09" y="1634597"/>
            <a:ext cx="5809191" cy="2917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37867" y="1989667"/>
            <a:ext cx="5444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zh-CN" altLang="en-US" dirty="0"/>
              <a:t>研究生研究自然语言处理是一个不错的研究方向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正向：</a:t>
            </a:r>
            <a:endParaRPr lang="en-US" altLang="zh-CN" dirty="0"/>
          </a:p>
          <a:p>
            <a:r>
              <a:rPr lang="en-US" altLang="zh-CN" dirty="0"/>
              <a:t>['</a:t>
            </a:r>
            <a:r>
              <a:rPr lang="zh-CN" altLang="en-US" dirty="0"/>
              <a:t>研究生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自然语言处理</a:t>
            </a:r>
            <a:r>
              <a:rPr lang="en-US" altLang="zh-CN" dirty="0"/>
              <a:t>', '</a:t>
            </a:r>
            <a:r>
              <a:rPr lang="zh-CN" altLang="en-US" dirty="0"/>
              <a:t>是</a:t>
            </a:r>
            <a:r>
              <a:rPr lang="en-US" altLang="zh-CN" dirty="0"/>
              <a:t>', '</a:t>
            </a:r>
            <a:r>
              <a:rPr lang="zh-CN" altLang="en-US" dirty="0"/>
              <a:t>一个</a:t>
            </a:r>
            <a:r>
              <a:rPr lang="en-US" altLang="zh-CN" dirty="0"/>
              <a:t>', '</a:t>
            </a:r>
            <a:r>
              <a:rPr lang="zh-CN" altLang="en-US" dirty="0"/>
              <a:t>不错</a:t>
            </a:r>
            <a:r>
              <a:rPr lang="en-US" altLang="zh-CN" dirty="0"/>
              <a:t>', '</a:t>
            </a:r>
            <a:r>
              <a:rPr lang="zh-CN" altLang="en-US" dirty="0"/>
              <a:t>的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方向</a:t>
            </a:r>
            <a:r>
              <a:rPr lang="en-US" altLang="zh-CN" dirty="0"/>
              <a:t>’]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逆向：</a:t>
            </a:r>
            <a:endParaRPr lang="en-US" altLang="zh-CN" dirty="0"/>
          </a:p>
          <a:p>
            <a:r>
              <a:rPr lang="en-US" altLang="zh-CN" dirty="0"/>
              <a:t>['</a:t>
            </a:r>
            <a:r>
              <a:rPr lang="zh-CN" altLang="en-US" dirty="0"/>
              <a:t>方向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的</a:t>
            </a:r>
            <a:r>
              <a:rPr lang="en-US" altLang="zh-CN" dirty="0"/>
              <a:t>', '</a:t>
            </a:r>
            <a:r>
              <a:rPr lang="zh-CN" altLang="en-US" dirty="0"/>
              <a:t>不错</a:t>
            </a:r>
            <a:r>
              <a:rPr lang="en-US" altLang="zh-CN" dirty="0"/>
              <a:t>', '</a:t>
            </a:r>
            <a:r>
              <a:rPr lang="zh-CN" altLang="en-US" dirty="0"/>
              <a:t>一个</a:t>
            </a:r>
            <a:r>
              <a:rPr lang="en-US" altLang="zh-CN" dirty="0"/>
              <a:t>', '</a:t>
            </a:r>
            <a:r>
              <a:rPr lang="zh-CN" altLang="en-US" dirty="0"/>
              <a:t>是</a:t>
            </a:r>
            <a:r>
              <a:rPr lang="en-US" altLang="zh-CN" dirty="0"/>
              <a:t>', '</a:t>
            </a:r>
            <a:r>
              <a:rPr lang="zh-CN" altLang="en-US" dirty="0"/>
              <a:t>自然语言处理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研究生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US" altLang="zh-CN" dirty="0"/>
              <a:t>Reverse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['</a:t>
            </a:r>
            <a:r>
              <a:rPr lang="zh-CN" altLang="en-US" dirty="0"/>
              <a:t>研究生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自然语言处理</a:t>
            </a:r>
            <a:r>
              <a:rPr lang="en-US" altLang="zh-CN" dirty="0"/>
              <a:t>', '</a:t>
            </a:r>
            <a:r>
              <a:rPr lang="zh-CN" altLang="en-US" dirty="0"/>
              <a:t>是</a:t>
            </a:r>
            <a:r>
              <a:rPr lang="en-US" altLang="zh-CN" dirty="0"/>
              <a:t>', '</a:t>
            </a:r>
            <a:r>
              <a:rPr lang="zh-CN" altLang="en-US" dirty="0"/>
              <a:t>一个</a:t>
            </a:r>
            <a:r>
              <a:rPr lang="en-US" altLang="zh-CN" dirty="0"/>
              <a:t>', '</a:t>
            </a:r>
            <a:r>
              <a:rPr lang="zh-CN" altLang="en-US" dirty="0"/>
              <a:t>不错</a:t>
            </a:r>
            <a:r>
              <a:rPr lang="en-US" altLang="zh-CN" dirty="0"/>
              <a:t>', '</a:t>
            </a:r>
            <a:r>
              <a:rPr lang="zh-CN" altLang="en-US" dirty="0"/>
              <a:t>的</a:t>
            </a:r>
            <a:r>
              <a:rPr lang="en-US" altLang="zh-CN" dirty="0"/>
              <a:t>', '</a:t>
            </a:r>
            <a:r>
              <a:rPr lang="zh-CN" altLang="en-US" dirty="0"/>
              <a:t>研究</a:t>
            </a:r>
            <a:r>
              <a:rPr lang="en-US" altLang="zh-CN" dirty="0"/>
              <a:t>', '</a:t>
            </a:r>
            <a:r>
              <a:rPr lang="zh-CN" altLang="en-US" dirty="0"/>
              <a:t>方向</a:t>
            </a:r>
            <a:r>
              <a:rPr lang="en-US" altLang="zh-CN" dirty="0"/>
              <a:t>’]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双向：相同，正确。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4770" y="471287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正向最大匹配流程图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4292" y="1654926"/>
            <a:ext cx="10803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分词方法：</a:t>
            </a:r>
            <a:endParaRPr lang="en-US" altLang="zh-CN" dirty="0">
              <a:solidFill>
                <a:srgbClr val="000000"/>
              </a:solidFill>
              <a:latin typeface="΢���ź�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΢���ź�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基于知识理解的分词方法。</a:t>
            </a:r>
            <a:br>
              <a:rPr lang="zh-CN" altLang="en-US" dirty="0">
                <a:solidFill>
                  <a:srgbClr val="000000"/>
                </a:solidFill>
                <a:latin typeface="΢���ź�"/>
              </a:rPr>
            </a:br>
            <a:r>
              <a:rPr lang="zh-CN" altLang="en-US" dirty="0">
                <a:solidFill>
                  <a:srgbClr val="000000"/>
                </a:solidFill>
                <a:latin typeface="΢���ź�"/>
              </a:rPr>
              <a:t>该方法主要基于句法、语法分析，并结合语义分析，通过对上下文内容所提供信息的分析对词进行定界，它通常包括三个部分：分词子系统、句法语义子系统、总控部分。在总控部分的协调下，分词子系统可以获得有关词、句子等的句法和语义信息来对分词歧义进行判断。这类方法试图让机器具有人类的理解能力，需要使用大量的语言知识和信息。由于汉语语言知识的笼统、复杂性，难以将各种语言信息组织成机器可直接读取的形式。</a:t>
            </a:r>
            <a:r>
              <a:rPr lang="zh-CN" altLang="en-US" b="1" dirty="0">
                <a:solidFill>
                  <a:srgbClr val="000000"/>
                </a:solidFill>
                <a:latin typeface="΢���ź�"/>
              </a:rPr>
              <a:t>因此目前基于知识的分词系统还处在试验阶段。</a:t>
            </a:r>
            <a:endParaRPr lang="zh-CN" altLang="en-US" b="1" i="0" dirty="0">
              <a:solidFill>
                <a:srgbClr val="000000"/>
              </a:solidFill>
              <a:effectLst/>
              <a:latin typeface="΢���ź�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3955" y="407772"/>
            <a:ext cx="7522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中文分词的种类 </a:t>
            </a:r>
            <a:r>
              <a:rPr lang="en-US" altLang="zh-CN" sz="4000" dirty="0"/>
              <a:t>– </a:t>
            </a:r>
            <a:r>
              <a:rPr lang="zh-CN" altLang="en-US" sz="4000" dirty="0"/>
              <a:t>基于知识理解</a:t>
            </a:r>
            <a:endParaRPr lang="zh-CN" altLang="en-US" sz="4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5634</Words>
  <Application>WPS 演示</Application>
  <PresentationFormat>宽屏</PresentationFormat>
  <Paragraphs>308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</vt:lpstr>
      <vt:lpstr>苹方 中等</vt:lpstr>
      <vt:lpstr>Segoe Print</vt:lpstr>
      <vt:lpstr>΢���ź�</vt:lpstr>
      <vt:lpstr>Calibri</vt:lpstr>
      <vt:lpstr>等线</vt:lpstr>
      <vt:lpstr>微软雅黑</vt:lpstr>
      <vt:lpstr>Arial Unicode MS</vt:lpstr>
      <vt:lpstr>Verdana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517</cp:revision>
  <cp:lastPrinted>2020-03-14T08:57:00Z</cp:lastPrinted>
  <dcterms:created xsi:type="dcterms:W3CDTF">2018-04-19T06:05:00Z</dcterms:created>
  <dcterms:modified xsi:type="dcterms:W3CDTF">2021-01-07T11:32:31Z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