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12F138-DD15-4530-9600-EA8C9FA4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819E1BA-AD10-432E-802E-73ABF9F03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AF4F177-CFF7-45E7-A242-144B33EE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BD096F1-7871-4018-8D0B-0243C9B8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A1F908A-E67A-4952-AF89-F88C3F2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113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9003775-AE2C-4F9B-90A0-F673B027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84A755C3-6DE0-46DE-BF18-FC41BE105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EDA7EF7-1E4D-4613-A6E7-A3AA22BB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A373E4B-97FF-423A-A6E4-4AD9F6D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B6C784A-36E1-46A6-810E-ABAB948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758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4488733D-CA1C-451F-B16A-24B67B785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61090B6-410D-4F80-AD57-6EEF3959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D4C9188-E090-40AE-A9D8-C8601CE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A0C8991-917E-431F-B6DE-FE442556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32B3A5B-1C61-461F-8939-90B0198F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633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0FC4547-94A9-4AA7-A485-2E644B3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592FA91-7434-42AE-99E6-F0BC6888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E6022F2-66A7-4D59-AB24-3D6CCCFE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6AB2385-B1CA-44C2-9362-9F303B75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2C2AFAD-DA8A-4C53-ABE8-630A6E56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386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452067B-C720-4316-96C1-0BFB7FF8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FD18BA4-A416-4E92-A35C-5E90F75C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9A5BB72-C510-4D89-A7E9-2185F6FC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2C329C0-BD62-4416-8C71-AB49521D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9A1134F-9B0C-452B-8AFA-2109FF4A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145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82BE40-0B1B-4CED-B3E2-C7F40B2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1A05EE6-FEF7-48B1-9189-F5001E35D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1B7E9269-14E5-49E8-B604-025509B9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C553A52-4DC2-4B7B-BD4B-E7A3AC37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94E70E2D-C063-4E7E-B45C-21CBB5EE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4F16D23-2A19-45DC-834B-1DE27BAF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84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CF30DBF-1AF5-4749-9D3F-82E4D77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76D74AB-F8C9-4DE2-A343-F9BE0A21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5342F2B5-0306-4C54-BFC1-BAE964A1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2617375-1DB7-4FD6-917A-8359A0B01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CA886CC-CFD9-4EBA-B3A6-13ACEDB51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F313E55A-288E-4C73-9065-1909D79F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770C5091-C653-4BAB-8E2A-00A80587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C55BBEE3-7C4D-4E09-B591-EA4DBCF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18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9753AE5-1A01-4A15-AE23-16728B4C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EAE80DB-A15B-4CBB-8B47-886EB1E6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9039799-5068-4BB3-AF35-1DC5DADF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8AE444D-7946-4387-B374-4F29B75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68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D2D2786-5808-4B48-832D-95AE5DB0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C7C222F-35AE-45FC-89DA-BD147F48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817E8FF5-0AF4-4757-A222-8AD23D6C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89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D30E58D-6277-4B57-9E49-9FA423E2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F7E819-39FF-42C7-BA93-515F77FF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1832096-879A-4A9C-B01A-06312CDF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F5BEC53-BF1C-4620-9A69-0D94A577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A2063A4-77E1-49C8-A498-66411D53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D107648-5DE2-44E1-A174-9230B26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64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3B2A5C5-7408-4CD0-B956-C116EEBD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FE615B7B-79E0-45F5-AFF4-0D0B291EF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A6D1D0E-D53F-4CFC-AA4D-45B7A99E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656AD2-0296-4F41-B361-1580E3C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F1189079-52A9-4516-9E33-71052038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A6AD6032-69B3-4455-9B7A-8CD7B356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46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8D9447FC-CDAA-49BE-9952-567E519D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468126D-098B-413F-8447-FD4E452C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79EA7FB-683F-40AC-8C30-37CF64597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03557CF-525E-4AB1-B708-B42DEC24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33AB131-3801-4664-844B-8AEA6BC39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890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7204742-5C6C-4550-B4F6-6F0CBD2EF1BA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29AF798B-8F73-46C3-971F-BB090870471C}"/>
              </a:ext>
            </a:extLst>
          </p:cNvPr>
          <p:cNvSpPr txBox="1"/>
          <p:nvPr/>
        </p:nvSpPr>
        <p:spPr>
          <a:xfrm>
            <a:off x="3514722" y="2048837"/>
            <a:ext cx="516255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FF0000"/>
                </a:solidFill>
              </a:rPr>
              <a:t>A</a:t>
            </a:r>
            <a:r>
              <a:rPr lang="en-GB" sz="8000" dirty="0">
                <a:solidFill>
                  <a:schemeClr val="bg1"/>
                </a:solidFill>
              </a:rPr>
              <a:t>lgor</a:t>
            </a:r>
            <a:r>
              <a:rPr lang="en-GB" sz="8000" dirty="0">
                <a:solidFill>
                  <a:srgbClr val="FF0000"/>
                </a:solidFill>
              </a:rPr>
              <a:t>I</a:t>
            </a:r>
            <a:r>
              <a:rPr lang="en-GB" sz="8000" dirty="0">
                <a:solidFill>
                  <a:schemeClr val="bg1"/>
                </a:solidFill>
              </a:rPr>
              <a:t>thm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66336D9E-34A7-482F-A3D2-C7B7FA1FA25C}"/>
              </a:ext>
            </a:extLst>
          </p:cNvPr>
          <p:cNvSpPr txBox="1"/>
          <p:nvPr/>
        </p:nvSpPr>
        <p:spPr>
          <a:xfrm>
            <a:off x="8955366" y="5280180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文刀出品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AFC776EE-8D15-46B2-B2FC-35693F91BB80}"/>
              </a:ext>
            </a:extLst>
          </p:cNvPr>
          <p:cNvSpPr txBox="1"/>
          <p:nvPr/>
        </p:nvSpPr>
        <p:spPr>
          <a:xfrm>
            <a:off x="4011639" y="3445734"/>
            <a:ext cx="4168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逻辑回归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A53E315-D8A3-4518-A8E3-1A8AF30D6009}"/>
              </a:ext>
            </a:extLst>
          </p:cNvPr>
          <p:cNvSpPr txBox="1"/>
          <p:nvPr/>
        </p:nvSpPr>
        <p:spPr>
          <a:xfrm>
            <a:off x="4011639" y="4232760"/>
            <a:ext cx="4168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Contour</a:t>
            </a:r>
            <a:r>
              <a:rPr lang="zh-CN" altLang="en-US" sz="4400" dirty="0" smtClean="0">
                <a:solidFill>
                  <a:schemeClr val="bg1"/>
                </a:solidFill>
              </a:rPr>
              <a:t>可视化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pic>
        <p:nvPicPr>
          <p:cNvPr id="2" name="柴科夫斯基：第一钢琴协奏曲 (clip)_5s (clip)">
            <a:hlinkClick r:id="" action="ppaction://media"/>
            <a:extLst>
              <a:ext uri="{FF2B5EF4-FFF2-40B4-BE49-F238E27FC236}">
                <a16:creationId xmlns="" xmlns:a16="http://schemas.microsoft.com/office/drawing/2014/main" id="{6F8F0B21-FEBF-439E-B84C-A816C13714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1256" y="6027477"/>
            <a:ext cx="487363" cy="4873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76912"/>
            <a:ext cx="229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为小无内，为大无外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813DF25-F28D-49EF-A6C4-3B2F085218FE}"/>
              </a:ext>
            </a:extLst>
          </p:cNvPr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184ACC6-CA00-46BE-81C7-492D2C4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1216A56-4A38-44DD-A068-5D2115C0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62" y="1253331"/>
            <a:ext cx="52578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功能</a:t>
            </a:r>
            <a:r>
              <a:rPr lang="zh-CN" altLang="en-US" sz="2000" b="1" dirty="0">
                <a:sym typeface="Wingdings" panose="05000000000000000000" pitchFamily="2" charset="2"/>
              </a:rPr>
              <a:t>：</a:t>
            </a:r>
            <a:endParaRPr lang="en-US" altLang="zh-CN" sz="20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做</a:t>
            </a:r>
            <a:r>
              <a:rPr lang="zh-CN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二分类（</a:t>
            </a:r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1/0</a:t>
            </a:r>
            <a:r>
              <a:rPr lang="zh-CN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sym typeface="Wingdings" panose="05000000000000000000" pitchFamily="2" charset="2"/>
              </a:rPr>
              <a:t>任务，并给出相应概率。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比如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ym typeface="Wingdings" panose="05000000000000000000" pitchFamily="2" charset="2"/>
              </a:rPr>
              <a:t>区分是否是垃圾邮件（</a:t>
            </a:r>
            <a:r>
              <a:rPr lang="en-US" altLang="zh-CN" sz="1600" dirty="0">
                <a:sym typeface="Wingdings" panose="05000000000000000000" pitchFamily="2" charset="2"/>
              </a:rPr>
              <a:t>1: spam</a:t>
            </a:r>
            <a:r>
              <a:rPr lang="zh-CN" altLang="en-US" sz="1600" dirty="0"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sym typeface="Wingdings" panose="05000000000000000000" pitchFamily="2" charset="2"/>
              </a:rPr>
              <a:t>0: no</a:t>
            </a:r>
            <a:r>
              <a:rPr lang="zh-CN" altLang="en-US" sz="1600" dirty="0">
                <a:sym typeface="Wingdings" panose="05000000000000000000" pitchFamily="2" charset="2"/>
              </a:rPr>
              <a:t>）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ym typeface="Wingdings" panose="05000000000000000000" pitchFamily="2" charset="2"/>
              </a:rPr>
              <a:t>银行判断是否给用户办理信用卡（</a:t>
            </a:r>
            <a:r>
              <a:rPr lang="en-US" altLang="zh-CN" sz="1600" dirty="0">
                <a:sym typeface="Wingdings" panose="05000000000000000000" pitchFamily="2" charset="2"/>
              </a:rPr>
              <a:t>1: yes</a:t>
            </a:r>
            <a:r>
              <a:rPr lang="zh-CN" altLang="en-US" sz="1600" dirty="0"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sym typeface="Wingdings" panose="05000000000000000000" pitchFamily="2" charset="2"/>
              </a:rPr>
              <a:t>0: no</a:t>
            </a:r>
            <a:r>
              <a:rPr lang="zh-CN" altLang="en-US" sz="1600" dirty="0">
                <a:sym typeface="Wingdings" panose="05000000000000000000" pitchFamily="2" charset="2"/>
              </a:rPr>
              <a:t>）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ym typeface="Wingdings" panose="05000000000000000000" pitchFamily="2" charset="2"/>
              </a:rPr>
              <a:t>注</a:t>
            </a:r>
            <a:r>
              <a:rPr lang="zh-CN" altLang="en-US" sz="1600" dirty="0">
                <a:sym typeface="Wingdings" panose="05000000000000000000" pitchFamily="2" charset="2"/>
              </a:rPr>
              <a:t>：二分类问题可扩展到多分类问题。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Question</a:t>
            </a:r>
            <a:r>
              <a:rPr lang="zh-CN" altLang="en-US" sz="1600" dirty="0">
                <a:sym typeface="Wingdings" panose="05000000000000000000" pitchFamily="2" charset="2"/>
              </a:rPr>
              <a:t>：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i="1" dirty="0">
                <a:sym typeface="Wingdings" panose="05000000000000000000" pitchFamily="2" charset="2"/>
              </a:rPr>
              <a:t>“逻辑回归” </a:t>
            </a:r>
            <a:r>
              <a:rPr lang="zh-CN" altLang="en-US" sz="1600" dirty="0">
                <a:sym typeface="Wingdings" panose="05000000000000000000" pitchFamily="2" charset="2"/>
              </a:rPr>
              <a:t>做 </a:t>
            </a:r>
            <a:r>
              <a:rPr lang="zh-CN" altLang="en-US" sz="1600" i="1" dirty="0">
                <a:sym typeface="Wingdings" panose="05000000000000000000" pitchFamily="2" charset="2"/>
              </a:rPr>
              <a:t>分类 </a:t>
            </a:r>
            <a:r>
              <a:rPr lang="zh-CN" altLang="en-US" sz="1600" dirty="0">
                <a:sym typeface="Wingdings" panose="05000000000000000000" pitchFamily="2" charset="2"/>
              </a:rPr>
              <a:t>问题，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Wingdings" panose="05000000000000000000" pitchFamily="2" charset="2"/>
              </a:rPr>
              <a:t>为何不取名“</a:t>
            </a:r>
            <a:r>
              <a:rPr lang="zh-CN" altLang="en-US" sz="1600" i="1" dirty="0">
                <a:sym typeface="Wingdings" panose="05000000000000000000" pitchFamily="2" charset="2"/>
              </a:rPr>
              <a:t>逻辑分类</a:t>
            </a:r>
            <a:r>
              <a:rPr lang="zh-CN" altLang="en-US" sz="1600" dirty="0">
                <a:sym typeface="Wingdings" panose="05000000000000000000" pitchFamily="2" charset="2"/>
              </a:rPr>
              <a:t>”？</a:t>
            </a:r>
            <a:endParaRPr lang="de-DE" altLang="zh-CN" sz="2000" dirty="0">
              <a:sym typeface="Wingdings" panose="05000000000000000000" pitchFamily="2" charset="2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49DDFB2B-810C-4720-B65E-83C42E4C4F34}"/>
              </a:ext>
            </a:extLst>
          </p:cNvPr>
          <p:cNvSpPr/>
          <p:nvPr/>
        </p:nvSpPr>
        <p:spPr>
          <a:xfrm>
            <a:off x="11175022" y="365125"/>
            <a:ext cx="1016977" cy="417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文刀出品</a:t>
            </a:r>
            <a:endParaRPr lang="x-non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2FC25F87-5711-4B14-8268-2D7872F59D0D}"/>
              </a:ext>
            </a:extLst>
          </p:cNvPr>
          <p:cNvSpPr txBox="1"/>
          <p:nvPr/>
        </p:nvSpPr>
        <p:spPr>
          <a:xfrm>
            <a:off x="5954163" y="1253331"/>
            <a:ext cx="49793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灵感</a:t>
            </a:r>
            <a:r>
              <a:rPr lang="zh-CN" altLang="en-US" dirty="0"/>
              <a:t>过程：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欲做分类问题，从简单的二分类开始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标签是 （</a:t>
            </a:r>
            <a:r>
              <a:rPr lang="en-US" altLang="zh-CN" dirty="0"/>
              <a:t>1/0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可使用最简单的单位阶跃函数（</a:t>
            </a:r>
            <a:r>
              <a:rPr lang="zh-CN" altLang="en-US" dirty="0">
                <a:solidFill>
                  <a:srgbClr val="FF0000"/>
                </a:solidFill>
              </a:rPr>
              <a:t>红线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   </a:t>
            </a:r>
            <a:r>
              <a:rPr lang="zh-CN" altLang="en-US" dirty="0"/>
              <a:t>但是阶跃函数不连续。因此使用</a:t>
            </a:r>
            <a:r>
              <a:rPr lang="de-DE" altLang="zh-CN" dirty="0"/>
              <a:t> </a:t>
            </a:r>
            <a:r>
              <a:rPr lang="de-DE" altLang="zh-CN" dirty="0" err="1"/>
              <a:t>logistic</a:t>
            </a:r>
            <a:r>
              <a:rPr lang="de-DE" altLang="zh-CN" dirty="0"/>
              <a:t> </a:t>
            </a:r>
            <a:r>
              <a:rPr lang="de-DE" altLang="zh-CN" dirty="0" err="1"/>
              <a:t>function</a:t>
            </a:r>
            <a:r>
              <a:rPr lang="zh-CN" altLang="en-US" dirty="0"/>
              <a:t>（上图中黑线，因为呈现</a:t>
            </a:r>
            <a:r>
              <a:rPr lang="en-US" altLang="zh-CN" dirty="0"/>
              <a:t>S</a:t>
            </a:r>
            <a:r>
              <a:rPr lang="zh-CN" altLang="en-US" dirty="0"/>
              <a:t>形，因此也称为</a:t>
            </a:r>
            <a:r>
              <a:rPr lang="en-US" altLang="zh-CN" dirty="0"/>
              <a:t>sigmoid function</a:t>
            </a:r>
            <a:r>
              <a:rPr lang="zh-CN" altLang="en-US" dirty="0"/>
              <a:t>）代替，使其连续且可导。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 	            </a:t>
            </a:r>
            <a:r>
              <a:rPr lang="zh-CN" altLang="en-US" dirty="0"/>
              <a:t>横坐标是 </a:t>
            </a:r>
            <a:r>
              <a:rPr lang="en-US" altLang="zh-CN" dirty="0"/>
              <a:t>z</a:t>
            </a:r>
            <a:r>
              <a:rPr lang="zh-CN" altLang="en-US" dirty="0"/>
              <a:t>，纵坐标是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de-DE" altLang="zh-CN" dirty="0"/>
          </a:p>
          <a:p>
            <a:r>
              <a:rPr lang="zh-CN" altLang="en-US" dirty="0"/>
              <a:t>定义域为（负无穷 到 正无穷）</a:t>
            </a:r>
            <a:endParaRPr lang="en-US" altLang="zh-CN" dirty="0"/>
          </a:p>
          <a:p>
            <a:r>
              <a:rPr lang="zh-CN" altLang="en-US" dirty="0"/>
              <a:t>值域为（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，可对应于概率值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C2FF2F2B-F98C-44E8-93DA-0AA39DB7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163" y="2725186"/>
            <a:ext cx="2000250" cy="1123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AA278B90-577B-4CD1-8DAF-CBF633F2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413" y="2537464"/>
            <a:ext cx="3233387" cy="17830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54C8819-DBBD-4EFE-95B6-AA663A75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416471"/>
            <a:ext cx="1201709" cy="5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813DF25-F28D-49EF-A6C4-3B2F085218FE}"/>
              </a:ext>
            </a:extLst>
          </p:cNvPr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184ACC6-CA00-46BE-81C7-492D2C4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363" y="1253330"/>
                <a:ext cx="5936940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i="1" dirty="0">
                    <a:sym typeface="Wingdings" panose="05000000000000000000" pitchFamily="2" charset="2"/>
                  </a:rPr>
                  <a:t>“逻辑回归”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做 </a:t>
                </a:r>
                <a:r>
                  <a:rPr lang="zh-CN" altLang="en-US" sz="1600" i="1" dirty="0">
                    <a:sym typeface="Wingdings" panose="05000000000000000000" pitchFamily="2" charset="2"/>
                  </a:rPr>
                  <a:t>分类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问题，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为何不取名“</a:t>
                </a:r>
                <a:r>
                  <a:rPr lang="zh-CN" altLang="en-US" sz="1600" i="1" dirty="0">
                    <a:sym typeface="Wingdings" panose="05000000000000000000" pitchFamily="2" charset="2"/>
                  </a:rPr>
                  <a:t>逻辑分类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”？</a:t>
                </a: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altLang="zh-CN" sz="1600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Answer</a:t>
                </a:r>
                <a:r>
                  <a:rPr lang="de-DE" altLang="zh-CN" sz="1600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“逻辑”指的是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 </a:t>
                </a:r>
                <a:r>
                  <a:rPr lang="de-DE" altLang="zh-CN" sz="1600" noProof="1">
                    <a:sym typeface="Wingdings" panose="05000000000000000000" pitchFamily="2" charset="2"/>
                  </a:rPr>
                  <a:t>logistic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 funtion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回归来源于“线性回归”的</a:t>
                </a:r>
                <a14:m>
                  <m:oMath xmlns:m="http://schemas.openxmlformats.org/officeDocument/2006/math"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𝑋𝑊</m:t>
                    </m:r>
                  </m:oMath>
                </a14:m>
                <a:r>
                  <a:rPr lang="de-DE" altLang="zh-CN" sz="1600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使用线性回归去拟合逼近 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z=0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这个值，这个值对应于右图中横坐标是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，纵坐标是概率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0.5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。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b="1" dirty="0">
                    <a:sym typeface="Wingdings" panose="05000000000000000000" pitchFamily="2" charset="2"/>
                  </a:rPr>
                  <a:t>以</a:t>
                </a:r>
                <a:r>
                  <a:rPr lang="zh-CN" altLang="en-US" sz="1600" b="1" u="sng" dirty="0">
                    <a:sym typeface="Wingdings" panose="05000000000000000000" pitchFamily="2" charset="2"/>
                  </a:rPr>
                  <a:t>概率</a:t>
                </a:r>
                <a:r>
                  <a:rPr lang="en-US" altLang="zh-CN" sz="1600" b="1" u="sng" dirty="0">
                    <a:sym typeface="Wingdings" panose="05000000000000000000" pitchFamily="2" charset="2"/>
                  </a:rPr>
                  <a:t>0.5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为分界线，将数据分为</a:t>
                </a:r>
                <a:r>
                  <a:rPr lang="zh-CN" altLang="en-US" sz="1600" b="1" u="sng" dirty="0">
                    <a:sym typeface="Wingdings" panose="05000000000000000000" pitchFamily="2" charset="2"/>
                  </a:rPr>
                  <a:t>正例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和</a:t>
                </a:r>
                <a:r>
                  <a:rPr lang="zh-CN" altLang="en-US" sz="1600" b="1" u="sng" dirty="0">
                    <a:sym typeface="Wingdings" panose="05000000000000000000" pitchFamily="2" charset="2"/>
                  </a:rPr>
                  <a:t>反例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。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使得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z&gt;0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对应于“正例（趋近于概率为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）”，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 z&lt;0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对应于“反例（趋近于概率为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）”。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因此是使用回归的思想去解决分类问题。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引出来</a:t>
                </a:r>
                <a:r>
                  <a:rPr lang="zh-CN" altLang="en-US" sz="16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核心问题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：求解</a:t>
                </a:r>
                <a14:m>
                  <m:oMath xmlns:m="http://schemas.openxmlformats.org/officeDocument/2006/math">
                    <m:r>
                      <a:rPr lang="de-DE" altLang="zh-CN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de-DE" altLang="zh-CN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𝑋𝑊</m:t>
                    </m:r>
                  </m:oMath>
                </a14:m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363" y="1253330"/>
                <a:ext cx="5936940" cy="5263847"/>
              </a:xfrm>
              <a:blipFill rotWithShape="0"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49DDFB2B-810C-4720-B65E-83C42E4C4F34}"/>
              </a:ext>
            </a:extLst>
          </p:cNvPr>
          <p:cNvSpPr/>
          <p:nvPr/>
        </p:nvSpPr>
        <p:spPr>
          <a:xfrm>
            <a:off x="11175022" y="365125"/>
            <a:ext cx="1016977" cy="417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文刀出品</a:t>
            </a:r>
            <a:endParaRPr lang="x-non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1021C13C-B128-4C1E-86A2-5ED5893E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86" y="1581500"/>
            <a:ext cx="4774724" cy="26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813DF25-F28D-49EF-A6C4-3B2F085218FE}"/>
              </a:ext>
            </a:extLst>
          </p:cNvPr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184ACC6-CA00-46BE-81C7-492D2C4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363" y="1253330"/>
                <a:ext cx="5936940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核心问题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：求解</a:t>
                </a:r>
                <a14:m>
                  <m:oMath xmlns:m="http://schemas.openxmlformats.org/officeDocument/2006/math">
                    <m:r>
                      <a:rPr lang="de-DE" altLang="zh-CN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de-DE" altLang="zh-CN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𝑋𝑊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𝑚𝑜𝑑𝑒𝑙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ym typeface="Wingdings" panose="05000000000000000000" pitchFamily="2" charset="2"/>
                  </a:rPr>
                  <a:t>1.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当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label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（即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=1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时，</a:t>
                </a:r>
                <a:endParaRPr lang="de-DE" altLang="zh-CN" sz="16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𝑐𝑜𝑠𝑡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de-DE" altLang="zh-CN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log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⁡(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ym typeface="Wingdings" panose="05000000000000000000" pitchFamily="2" charset="2"/>
                  </a:rPr>
                  <a:t>2.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当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label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（即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altLang="zh-CN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de-DE" altLang="zh-CN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=0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时，</a:t>
                </a: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𝑐𝑜𝑠𝑡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de-DE" altLang="zh-CN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log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⁡(1−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363" y="1253330"/>
                <a:ext cx="5936940" cy="5263847"/>
              </a:xfrm>
              <a:blipFill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49DDFB2B-810C-4720-B65E-83C42E4C4F34}"/>
              </a:ext>
            </a:extLst>
          </p:cNvPr>
          <p:cNvSpPr/>
          <p:nvPr/>
        </p:nvSpPr>
        <p:spPr>
          <a:xfrm>
            <a:off x="11175022" y="365125"/>
            <a:ext cx="1016977" cy="417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文刀出品</a:t>
            </a:r>
            <a:endParaRPr lang="x-non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1021C13C-B128-4C1E-86A2-5ED5893E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67" y="1253330"/>
            <a:ext cx="2852441" cy="1572997"/>
          </a:xfrm>
          <a:prstGeom prst="rect">
            <a:avLst/>
          </a:prstGeom>
        </p:spPr>
      </p:pic>
      <p:sp>
        <p:nvSpPr>
          <p:cNvPr id="16" name="Bogen 15">
            <a:extLst>
              <a:ext uri="{FF2B5EF4-FFF2-40B4-BE49-F238E27FC236}">
                <a16:creationId xmlns="" xmlns:a16="http://schemas.microsoft.com/office/drawing/2014/main" id="{985227AC-B200-44D2-8171-A45AE6A3B870}"/>
              </a:ext>
            </a:extLst>
          </p:cNvPr>
          <p:cNvSpPr/>
          <p:nvPr/>
        </p:nvSpPr>
        <p:spPr>
          <a:xfrm rot="10966503">
            <a:off x="1577478" y="2753031"/>
            <a:ext cx="1464289" cy="1157605"/>
          </a:xfrm>
          <a:prstGeom prst="arc">
            <a:avLst>
              <a:gd name="adj1" fmla="val 16200000"/>
              <a:gd name="adj2" fmla="val 215553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="" xmlns:a16="http://schemas.microsoft.com/office/drawing/2014/main" id="{077FE367-0D38-463B-ACEF-F9602CBB8F5B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2281600" y="3909957"/>
            <a:ext cx="0" cy="113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="" xmlns:a16="http://schemas.microsoft.com/office/drawing/2014/main" id="{E506F231-FB6C-4F29-8743-924316AA92C2}"/>
              </a:ext>
            </a:extLst>
          </p:cNvPr>
          <p:cNvGrpSpPr/>
          <p:nvPr/>
        </p:nvGrpSpPr>
        <p:grpSpPr>
          <a:xfrm>
            <a:off x="4787376" y="4204528"/>
            <a:ext cx="5841633" cy="2536872"/>
            <a:chOff x="538428" y="2453933"/>
            <a:chExt cx="3939698" cy="1754145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="" xmlns:a16="http://schemas.microsoft.com/office/drawing/2014/main" id="{18429A8F-15E5-4703-89A4-C3F999755E3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="" xmlns:a16="http://schemas.microsoft.com/office/drawing/2014/main" id="{C8B47A46-1D5F-4E71-B083-AA0F8B147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="" xmlns:a16="http://schemas.microsoft.com/office/drawing/2014/main" id="{265F431A-AB33-42B8-A151-3B2E2148C474}"/>
                    </a:ext>
                  </a:extLst>
                </p:cNvPr>
                <p:cNvSpPr txBox="1"/>
                <p:nvPr/>
              </p:nvSpPr>
              <p:spPr>
                <a:xfrm>
                  <a:off x="2500846" y="3429252"/>
                  <a:ext cx="1977280" cy="3617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𝑋𝑊</m:t>
                      </m:r>
                    </m:oMath>
                  </a14:m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，此直线（决策边界）对应于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z=0</a:t>
                  </a:r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，以及概率为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h=0.5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265F431A-AB33-42B8-A151-3B2E2148C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46" y="3429252"/>
                  <a:ext cx="1977280" cy="361786"/>
                </a:xfrm>
                <a:prstGeom prst="rect">
                  <a:avLst/>
                </a:prstGeom>
                <a:blipFill>
                  <a:blip r:embed="rId4"/>
                  <a:stretch>
                    <a:fillRect l="-624" t="-2326" b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2984691B-FE44-4636-85EE-70AD70E4F944}"/>
                </a:ext>
              </a:extLst>
            </p:cNvPr>
            <p:cNvSpPr txBox="1"/>
            <p:nvPr/>
          </p:nvSpPr>
          <p:spPr>
            <a:xfrm>
              <a:off x="2657200" y="37638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="" xmlns:a16="http://schemas.microsoft.com/office/drawing/2014/main" id="{5B598527-ACE5-4A6A-A0DC-DF97E890B232}"/>
                </a:ext>
              </a:extLst>
            </p:cNvPr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="" xmlns:a16="http://schemas.microsoft.com/office/drawing/2014/main" id="{3B9839AC-5715-483A-A859-82C9DD2227A7}"/>
                </a:ext>
              </a:extLst>
            </p:cNvPr>
            <p:cNvSpPr txBox="1"/>
            <p:nvPr/>
          </p:nvSpPr>
          <p:spPr>
            <a:xfrm>
              <a:off x="1996497" y="2453933"/>
              <a:ext cx="1472786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1600" dirty="0">
                  <a:solidFill>
                    <a:schemeClr val="accent2"/>
                  </a:solidFill>
                </a:rPr>
                <a:t>z&gt;0, 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h&gt;0.5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，概率最终趋近于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1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="" xmlns:a16="http://schemas.microsoft.com/office/drawing/2014/main" id="{BF05FD42-FA0C-41E8-B094-20974590E93D}"/>
                </a:ext>
              </a:extLst>
            </p:cNvPr>
            <p:cNvSpPr txBox="1"/>
            <p:nvPr/>
          </p:nvSpPr>
          <p:spPr>
            <a:xfrm>
              <a:off x="538428" y="3463225"/>
              <a:ext cx="790855" cy="74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1600" dirty="0">
                  <a:solidFill>
                    <a:schemeClr val="accent2"/>
                  </a:solidFill>
                </a:rPr>
                <a:t>z&lt;0, 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h&lt;0.5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，概率最终趋近于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0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="" xmlns:a16="http://schemas.microsoft.com/office/drawing/2014/main" id="{FB16BFD7-5C0D-4A30-9253-9E9952A776D6}"/>
              </a:ext>
            </a:extLst>
          </p:cNvPr>
          <p:cNvGrpSpPr/>
          <p:nvPr/>
        </p:nvGrpSpPr>
        <p:grpSpPr>
          <a:xfrm>
            <a:off x="868936" y="4719846"/>
            <a:ext cx="2199996" cy="1562306"/>
            <a:chOff x="906092" y="2724791"/>
            <a:chExt cx="2199996" cy="1562306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="" xmlns:a16="http://schemas.microsoft.com/office/drawing/2014/main" id="{11701468-FB9F-48AF-BA85-0B966A57ED0A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="" xmlns:a16="http://schemas.microsoft.com/office/drawing/2014/main" id="{B2EDFB11-E661-4CF2-AED5-51614B465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="" xmlns:a16="http://schemas.microsoft.com/office/drawing/2014/main" id="{3BA6B3CD-590A-4239-AC0B-6334FDF6E74C}"/>
                </a:ext>
              </a:extLst>
            </p:cNvPr>
            <p:cNvSpPr txBox="1"/>
            <p:nvPr/>
          </p:nvSpPr>
          <p:spPr>
            <a:xfrm>
              <a:off x="2169622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  <a:endParaRPr lang="en-GB" sz="16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="" xmlns:a16="http://schemas.microsoft.com/office/drawing/2014/main" id="{319010B4-139A-4B4E-ADF7-B9B23F9542B4}"/>
                </a:ext>
              </a:extLst>
            </p:cNvPr>
            <p:cNvSpPr txBox="1"/>
            <p:nvPr/>
          </p:nvSpPr>
          <p:spPr>
            <a:xfrm>
              <a:off x="1331866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  <a:endParaRPr lang="en-GB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="" xmlns:a16="http://schemas.microsoft.com/office/drawing/2014/main" id="{FEF55FEB-F451-4058-AEAC-A2DDF4384F26}"/>
                </a:ext>
              </a:extLst>
            </p:cNvPr>
            <p:cNvSpPr txBox="1"/>
            <p:nvPr/>
          </p:nvSpPr>
          <p:spPr>
            <a:xfrm>
              <a:off x="906092" y="2724791"/>
              <a:ext cx="732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cost</a:t>
              </a:r>
              <a:endParaRPr lang="en-GB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="" xmlns:a16="http://schemas.microsoft.com/office/drawing/2014/main" id="{79AC528D-FCB3-4C79-B253-786BF6E87AB3}"/>
                </a:ext>
              </a:extLst>
            </p:cNvPr>
            <p:cNvSpPr txBox="1"/>
            <p:nvPr/>
          </p:nvSpPr>
          <p:spPr>
            <a:xfrm>
              <a:off x="2657200" y="3763877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h</a:t>
              </a:r>
              <a:endParaRPr lang="en-GB" sz="1600" dirty="0"/>
            </a:p>
          </p:txBody>
        </p:sp>
      </p:grpSp>
      <p:sp>
        <p:nvSpPr>
          <p:cNvPr id="33" name="Bogen 32">
            <a:extLst>
              <a:ext uri="{FF2B5EF4-FFF2-40B4-BE49-F238E27FC236}">
                <a16:creationId xmlns="" xmlns:a16="http://schemas.microsoft.com/office/drawing/2014/main" id="{D893E5D2-692B-4CC0-8202-344D8DD5421B}"/>
              </a:ext>
            </a:extLst>
          </p:cNvPr>
          <p:cNvSpPr/>
          <p:nvPr/>
        </p:nvSpPr>
        <p:spPr>
          <a:xfrm rot="10633497" flipH="1">
            <a:off x="678168" y="4751225"/>
            <a:ext cx="1464289" cy="1157605"/>
          </a:xfrm>
          <a:prstGeom prst="arc">
            <a:avLst>
              <a:gd name="adj1" fmla="val 16200000"/>
              <a:gd name="adj2" fmla="val 215553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="" xmlns:a16="http://schemas.microsoft.com/office/drawing/2014/main" id="{384E2FE3-4936-4AF5-8BA4-CAD73CEEB8A8}"/>
              </a:ext>
            </a:extLst>
          </p:cNvPr>
          <p:cNvSpPr/>
          <p:nvPr/>
        </p:nvSpPr>
        <p:spPr>
          <a:xfrm>
            <a:off x="4510422" y="2926079"/>
            <a:ext cx="515390" cy="202634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="" xmlns:a16="http://schemas.microsoft.com/office/drawing/2014/main" id="{4C1322AE-8091-4058-A9D0-A7A556EDB314}"/>
                  </a:ext>
                </a:extLst>
              </p:cNvPr>
              <p:cNvSpPr txBox="1"/>
              <p:nvPr/>
            </p:nvSpPr>
            <p:spPr>
              <a:xfrm>
                <a:off x="4774549" y="3417245"/>
                <a:ext cx="435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C1322AE-8091-4058-A9D0-A7A556ED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49" y="3417245"/>
                <a:ext cx="435858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F5F0FA2F-7814-452F-9A66-488674D1AA60}"/>
              </a:ext>
            </a:extLst>
          </p:cNvPr>
          <p:cNvSpPr/>
          <p:nvPr/>
        </p:nvSpPr>
        <p:spPr>
          <a:xfrm flipH="1" flipV="1">
            <a:off x="7231315" y="4818404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CCEEE726-E0BE-446A-BE57-C849A1DF145E}"/>
              </a:ext>
            </a:extLst>
          </p:cNvPr>
          <p:cNvSpPr/>
          <p:nvPr/>
        </p:nvSpPr>
        <p:spPr>
          <a:xfrm flipH="1" flipV="1">
            <a:off x="7472385" y="5001137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83A23310-D4D7-454B-A439-9221676811C4}"/>
              </a:ext>
            </a:extLst>
          </p:cNvPr>
          <p:cNvSpPr/>
          <p:nvPr/>
        </p:nvSpPr>
        <p:spPr>
          <a:xfrm flipH="1" flipV="1">
            <a:off x="7255116" y="5129832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F9B98C07-CAEC-4122-864A-B69DB5222EF8}"/>
              </a:ext>
            </a:extLst>
          </p:cNvPr>
          <p:cNvSpPr/>
          <p:nvPr/>
        </p:nvSpPr>
        <p:spPr>
          <a:xfrm flipH="1" flipV="1">
            <a:off x="6908438" y="4960555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D74C0A83-F35D-47C8-AB0F-5C887945CF73}"/>
              </a:ext>
            </a:extLst>
          </p:cNvPr>
          <p:cNvSpPr/>
          <p:nvPr/>
        </p:nvSpPr>
        <p:spPr>
          <a:xfrm flipH="1" flipV="1">
            <a:off x="7538886" y="5456543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Gleichschenkliges Dreieck 40">
            <a:extLst>
              <a:ext uri="{FF2B5EF4-FFF2-40B4-BE49-F238E27FC236}">
                <a16:creationId xmlns="" xmlns:a16="http://schemas.microsoft.com/office/drawing/2014/main" id="{31B3CEA9-8413-4529-ABFD-61C85A3237D5}"/>
              </a:ext>
            </a:extLst>
          </p:cNvPr>
          <p:cNvSpPr/>
          <p:nvPr/>
        </p:nvSpPr>
        <p:spPr>
          <a:xfrm>
            <a:off x="6433296" y="554790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Gleichschenkliges Dreieck 41">
            <a:extLst>
              <a:ext uri="{FF2B5EF4-FFF2-40B4-BE49-F238E27FC236}">
                <a16:creationId xmlns="" xmlns:a16="http://schemas.microsoft.com/office/drawing/2014/main" id="{4C65DEB5-53C6-438F-BA40-65B411DEF057}"/>
              </a:ext>
            </a:extLst>
          </p:cNvPr>
          <p:cNvSpPr/>
          <p:nvPr/>
        </p:nvSpPr>
        <p:spPr>
          <a:xfrm>
            <a:off x="6392082" y="5830364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Gleichschenkliges Dreieck 42">
            <a:extLst>
              <a:ext uri="{FF2B5EF4-FFF2-40B4-BE49-F238E27FC236}">
                <a16:creationId xmlns="" xmlns:a16="http://schemas.microsoft.com/office/drawing/2014/main" id="{C7265DF9-F4BD-4256-BF9C-3B3D048835B2}"/>
              </a:ext>
            </a:extLst>
          </p:cNvPr>
          <p:cNvSpPr/>
          <p:nvPr/>
        </p:nvSpPr>
        <p:spPr>
          <a:xfrm>
            <a:off x="6692308" y="5830364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leichschenkliges Dreieck 43">
            <a:extLst>
              <a:ext uri="{FF2B5EF4-FFF2-40B4-BE49-F238E27FC236}">
                <a16:creationId xmlns="" xmlns:a16="http://schemas.microsoft.com/office/drawing/2014/main" id="{43E002AF-133B-47EF-AE93-A0F6B6EBA5CE}"/>
              </a:ext>
            </a:extLst>
          </p:cNvPr>
          <p:cNvSpPr/>
          <p:nvPr/>
        </p:nvSpPr>
        <p:spPr>
          <a:xfrm>
            <a:off x="7065621" y="595351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Gleichschenkliges Dreieck 44">
            <a:extLst>
              <a:ext uri="{FF2B5EF4-FFF2-40B4-BE49-F238E27FC236}">
                <a16:creationId xmlns="" xmlns:a16="http://schemas.microsoft.com/office/drawing/2014/main" id="{F257267A-73AE-4B64-ADB0-33C0A350B4B1}"/>
              </a:ext>
            </a:extLst>
          </p:cNvPr>
          <p:cNvSpPr/>
          <p:nvPr/>
        </p:nvSpPr>
        <p:spPr>
          <a:xfrm>
            <a:off x="6508048" y="610481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erader Verbinder 46">
            <a:extLst>
              <a:ext uri="{FF2B5EF4-FFF2-40B4-BE49-F238E27FC236}">
                <a16:creationId xmlns="" xmlns:a16="http://schemas.microsoft.com/office/drawing/2014/main" id="{1282D539-27A0-4029-8F72-C2EB99C3F4A3}"/>
              </a:ext>
            </a:extLst>
          </p:cNvPr>
          <p:cNvCxnSpPr>
            <a:cxnSpLocks/>
          </p:cNvCxnSpPr>
          <p:nvPr/>
        </p:nvCxnSpPr>
        <p:spPr>
          <a:xfrm>
            <a:off x="6297737" y="5011008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="" xmlns:a16="http://schemas.microsoft.com/office/drawing/2014/main" id="{CCF6C916-95AB-4713-8B2B-2BCBBBA4F215}"/>
              </a:ext>
            </a:extLst>
          </p:cNvPr>
          <p:cNvCxnSpPr>
            <a:cxnSpLocks/>
          </p:cNvCxnSpPr>
          <p:nvPr/>
        </p:nvCxnSpPr>
        <p:spPr>
          <a:xfrm flipH="1">
            <a:off x="5893780" y="4448006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="" xmlns:a16="http://schemas.microsoft.com/office/drawing/2014/main" id="{4E452B8C-1376-40D8-A469-5437F3A8B0E0}"/>
              </a:ext>
            </a:extLst>
          </p:cNvPr>
          <p:cNvGrpSpPr/>
          <p:nvPr/>
        </p:nvGrpSpPr>
        <p:grpSpPr>
          <a:xfrm>
            <a:off x="873197" y="2729218"/>
            <a:ext cx="2199996" cy="1562306"/>
            <a:chOff x="906092" y="2724791"/>
            <a:chExt cx="2199996" cy="1562306"/>
          </a:xfrm>
        </p:grpSpPr>
        <p:cxnSp>
          <p:nvCxnSpPr>
            <p:cNvPr id="58" name="Gerade Verbindung mit Pfeil 57">
              <a:extLst>
                <a:ext uri="{FF2B5EF4-FFF2-40B4-BE49-F238E27FC236}">
                  <a16:creationId xmlns="" xmlns:a16="http://schemas.microsoft.com/office/drawing/2014/main" id="{892DB640-2B7F-454E-A2B5-DF8EC9289ED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="" xmlns:a16="http://schemas.microsoft.com/office/drawing/2014/main" id="{6FF38669-FD7A-4514-9ECC-C455A2DA5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="" xmlns:a16="http://schemas.microsoft.com/office/drawing/2014/main" id="{1548F510-88DC-4C75-AD13-41D77005A928}"/>
                </a:ext>
              </a:extLst>
            </p:cNvPr>
            <p:cNvSpPr txBox="1"/>
            <p:nvPr/>
          </p:nvSpPr>
          <p:spPr>
            <a:xfrm>
              <a:off x="2169622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  <a:endParaRPr lang="en-GB" sz="16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="" xmlns:a16="http://schemas.microsoft.com/office/drawing/2014/main" id="{85D8D3B0-7CE2-47FC-8BB7-3D246FD907EB}"/>
                </a:ext>
              </a:extLst>
            </p:cNvPr>
            <p:cNvSpPr txBox="1"/>
            <p:nvPr/>
          </p:nvSpPr>
          <p:spPr>
            <a:xfrm>
              <a:off x="1331866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  <a:endParaRPr lang="en-GB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="" xmlns:a16="http://schemas.microsoft.com/office/drawing/2014/main" id="{00B3C7EB-0E03-45E6-B064-271D016A1ADA}"/>
                </a:ext>
              </a:extLst>
            </p:cNvPr>
            <p:cNvSpPr txBox="1"/>
            <p:nvPr/>
          </p:nvSpPr>
          <p:spPr>
            <a:xfrm>
              <a:off x="906092" y="2724791"/>
              <a:ext cx="732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cost</a:t>
              </a:r>
              <a:endParaRPr lang="en-GB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="" xmlns:a16="http://schemas.microsoft.com/office/drawing/2014/main" id="{4B0DC6BA-5D3E-4F73-850E-BE3340AC662D}"/>
                </a:ext>
              </a:extLst>
            </p:cNvPr>
            <p:cNvSpPr txBox="1"/>
            <p:nvPr/>
          </p:nvSpPr>
          <p:spPr>
            <a:xfrm>
              <a:off x="2657200" y="3763877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h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561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813DF25-F28D-49EF-A6C4-3B2F085218FE}"/>
              </a:ext>
            </a:extLst>
          </p:cNvPr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184ACC6-CA00-46BE-81C7-492D2C4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631" y="972320"/>
                <a:ext cx="6033287" cy="571111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求最优的决策边界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即求解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最优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的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线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altLang="zh-CN" sz="16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de-DE" altLang="zh-CN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Z=XW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其中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(10,3)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因为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10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组数据，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Z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  <a:endParaRPr lang="de-DE" altLang="zh-CN" sz="1600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𝑚𝑜𝑑𝑒𝑙</m:t>
                        </m:r>
                      </m:sub>
                    </m:sSub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de-DE" altLang="zh-CN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de-DE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𝑋𝑊</m:t>
                            </m:r>
                          </m:sup>
                        </m:sSup>
                      </m:den>
                    </m:f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  <m:sup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  <m:r>
                      <a:rPr lang="de-DE" altLang="zh-CN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p>
                        </m:sSup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∗−1</m:t>
                        </m:r>
                      </m:num>
                      <m:den>
                        <m:sSup>
                          <m:sSupPr>
                            <m:ctrlP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altLang="zh-CN" sz="14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altLang="zh-CN" sz="14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de-DE" altLang="zh-CN" sz="14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altLang="zh-CN" sz="14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altLang="zh-CN" sz="14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de-DE" altLang="zh-CN" sz="14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altLang="zh-CN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p>
                        </m:sSup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de-DE" altLang="zh-CN" sz="14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altLang="zh-CN" sz="14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altLang="zh-CN" sz="14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de-DE" altLang="zh-CN" sz="14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altLang="zh-CN" sz="14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altLang="zh-CN" sz="14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de-DE" altLang="zh-CN" sz="14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altLang="zh-CN" sz="14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altLang="zh-CN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de-DE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f>
                          <m:f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altLang="zh-CN" sz="1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altLang="zh-CN" sz="1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altLang="zh-CN" sz="1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DE" altLang="zh-CN" sz="1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(1−</m:t>
                    </m:r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, 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de-DE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‘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de-DE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unc>
                      <m:func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de-DE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 此处都是元素级别运算，</a:t>
                </a:r>
                <a:endParaRPr lang="en-US" altLang="zh-CN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B050"/>
                    </a:solidFill>
                  </a:rPr>
                  <a:t>Cost</a:t>
                </a:r>
                <a:r>
                  <a:rPr lang="zh-CN" altLang="en-US" sz="1600" dirty="0">
                    <a:solidFill>
                      <a:srgbClr val="00B050"/>
                    </a:solidFill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(10,1)</a:t>
                </a:r>
                <a:endParaRPr lang="en-GB" sz="1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/>
                  <a:t>其中</a:t>
                </a:r>
                <a:r>
                  <a:rPr lang="en-US" altLang="zh-CN" sz="1600" dirty="0"/>
                  <a:t>cost ~ h ~ z ~ WX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den>
                            </m:f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den>
                            </m:f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∗−1</m:t>
                            </m:r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.∗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{"/>
                        <m:endChr m:val="}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de-DE" sz="160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</m:d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de-DE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r>
                                              <a:rPr lang="de-DE" sz="16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0" dirty="0">
                    <a:solidFill>
                      <a:srgbClr val="00B050"/>
                    </a:solidFill>
                  </a:rPr>
                  <a:t>维度是</a:t>
                </a:r>
                <a:r>
                  <a:rPr lang="en-US" altLang="zh-CN" sz="1600" b="0" dirty="0">
                    <a:solidFill>
                      <a:srgbClr val="00B050"/>
                    </a:solidFill>
                  </a:rPr>
                  <a:t>(3,1)</a:t>
                </a:r>
                <a:endParaRPr lang="de-DE" sz="1600" b="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631" y="972320"/>
                <a:ext cx="6033287" cy="5711113"/>
              </a:xfrm>
              <a:blipFill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49DDFB2B-810C-4720-B65E-83C42E4C4F34}"/>
              </a:ext>
            </a:extLst>
          </p:cNvPr>
          <p:cNvSpPr/>
          <p:nvPr/>
        </p:nvSpPr>
        <p:spPr>
          <a:xfrm>
            <a:off x="11175022" y="365125"/>
            <a:ext cx="1016977" cy="417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文刀出品</a:t>
            </a:r>
            <a:endParaRPr lang="x-non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1021C13C-B128-4C1E-86A2-5ED5893E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8" y="1162162"/>
            <a:ext cx="2852441" cy="1572997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="" xmlns:a16="http://schemas.microsoft.com/office/drawing/2014/main" id="{E506F231-FB6C-4F29-8743-924316AA92C2}"/>
              </a:ext>
            </a:extLst>
          </p:cNvPr>
          <p:cNvGrpSpPr/>
          <p:nvPr/>
        </p:nvGrpSpPr>
        <p:grpSpPr>
          <a:xfrm>
            <a:off x="6913967" y="3065682"/>
            <a:ext cx="5214299" cy="2233016"/>
            <a:chOff x="750476" y="2453933"/>
            <a:chExt cx="3516613" cy="1544041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="" xmlns:a16="http://schemas.microsoft.com/office/drawing/2014/main" id="{18429A8F-15E5-4703-89A4-C3F999755E3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="" xmlns:a16="http://schemas.microsoft.com/office/drawing/2014/main" id="{C8B47A46-1D5F-4E71-B083-AA0F8B147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="" xmlns:a16="http://schemas.microsoft.com/office/drawing/2014/main" id="{265F431A-AB33-42B8-A151-3B2E2148C474}"/>
                    </a:ext>
                  </a:extLst>
                </p:cNvPr>
                <p:cNvSpPr txBox="1"/>
                <p:nvPr/>
              </p:nvSpPr>
              <p:spPr>
                <a:xfrm>
                  <a:off x="2464876" y="3324834"/>
                  <a:ext cx="1802213" cy="510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𝑊𝑋</m:t>
                      </m:r>
                    </m:oMath>
                  </a14:m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</a:t>
                  </a:r>
                  <a:endParaRPr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此直线（决策边界）对应于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z=0</a:t>
                  </a:r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</a:t>
                  </a:r>
                  <a:endParaRPr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以及概率为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h=0.5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265F431A-AB33-42B8-A151-3B2E2148C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876" y="3324834"/>
                  <a:ext cx="1802213" cy="510757"/>
                </a:xfrm>
                <a:prstGeom prst="rect">
                  <a:avLst/>
                </a:prstGeom>
                <a:blipFill>
                  <a:blip r:embed="rId4"/>
                  <a:stretch>
                    <a:fillRect l="-683" t="-1653" r="-3189" b="-74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2984691B-FE44-4636-85EE-70AD70E4F944}"/>
                </a:ext>
              </a:extLst>
            </p:cNvPr>
            <p:cNvSpPr txBox="1"/>
            <p:nvPr/>
          </p:nvSpPr>
          <p:spPr>
            <a:xfrm>
              <a:off x="2657200" y="37638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="" xmlns:a16="http://schemas.microsoft.com/office/drawing/2014/main" id="{5B598527-ACE5-4A6A-A0DC-DF97E890B232}"/>
                </a:ext>
              </a:extLst>
            </p:cNvPr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="" xmlns:a16="http://schemas.microsoft.com/office/drawing/2014/main" id="{3B9839AC-5715-483A-A859-82C9DD2227A7}"/>
                </a:ext>
              </a:extLst>
            </p:cNvPr>
            <p:cNvSpPr txBox="1"/>
            <p:nvPr/>
          </p:nvSpPr>
          <p:spPr>
            <a:xfrm>
              <a:off x="1996497" y="2453933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h&gt;0.5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="" xmlns:a16="http://schemas.microsoft.com/office/drawing/2014/main" id="{BF05FD42-FA0C-41E8-B094-20974590E93D}"/>
                </a:ext>
              </a:extLst>
            </p:cNvPr>
            <p:cNvSpPr txBox="1"/>
            <p:nvPr/>
          </p:nvSpPr>
          <p:spPr>
            <a:xfrm>
              <a:off x="750476" y="3515448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h&lt;0.5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F5F0FA2F-7814-452F-9A66-488674D1AA60}"/>
              </a:ext>
            </a:extLst>
          </p:cNvPr>
          <p:cNvSpPr/>
          <p:nvPr/>
        </p:nvSpPr>
        <p:spPr>
          <a:xfrm flipH="1" flipV="1">
            <a:off x="9043489" y="3679559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CCEEE726-E0BE-446A-BE57-C849A1DF145E}"/>
              </a:ext>
            </a:extLst>
          </p:cNvPr>
          <p:cNvSpPr/>
          <p:nvPr/>
        </p:nvSpPr>
        <p:spPr>
          <a:xfrm flipH="1" flipV="1">
            <a:off x="9284559" y="3862292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83A23310-D4D7-454B-A439-9221676811C4}"/>
              </a:ext>
            </a:extLst>
          </p:cNvPr>
          <p:cNvSpPr/>
          <p:nvPr/>
        </p:nvSpPr>
        <p:spPr>
          <a:xfrm flipH="1" flipV="1">
            <a:off x="9067290" y="3990987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F9B98C07-CAEC-4122-864A-B69DB5222EF8}"/>
              </a:ext>
            </a:extLst>
          </p:cNvPr>
          <p:cNvSpPr/>
          <p:nvPr/>
        </p:nvSpPr>
        <p:spPr>
          <a:xfrm flipH="1" flipV="1">
            <a:off x="8720612" y="3821710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D74C0A83-F35D-47C8-AB0F-5C887945CF73}"/>
              </a:ext>
            </a:extLst>
          </p:cNvPr>
          <p:cNvSpPr/>
          <p:nvPr/>
        </p:nvSpPr>
        <p:spPr>
          <a:xfrm flipH="1" flipV="1">
            <a:off x="9351060" y="4317698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Gleichschenkliges Dreieck 40">
            <a:extLst>
              <a:ext uri="{FF2B5EF4-FFF2-40B4-BE49-F238E27FC236}">
                <a16:creationId xmlns="" xmlns:a16="http://schemas.microsoft.com/office/drawing/2014/main" id="{31B3CEA9-8413-4529-ABFD-61C85A3237D5}"/>
              </a:ext>
            </a:extLst>
          </p:cNvPr>
          <p:cNvSpPr/>
          <p:nvPr/>
        </p:nvSpPr>
        <p:spPr>
          <a:xfrm>
            <a:off x="8245470" y="440905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Gleichschenkliges Dreieck 41">
            <a:extLst>
              <a:ext uri="{FF2B5EF4-FFF2-40B4-BE49-F238E27FC236}">
                <a16:creationId xmlns="" xmlns:a16="http://schemas.microsoft.com/office/drawing/2014/main" id="{4C65DEB5-53C6-438F-BA40-65B411DEF057}"/>
              </a:ext>
            </a:extLst>
          </p:cNvPr>
          <p:cNvSpPr/>
          <p:nvPr/>
        </p:nvSpPr>
        <p:spPr>
          <a:xfrm>
            <a:off x="8204256" y="469151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Gleichschenkliges Dreieck 42">
            <a:extLst>
              <a:ext uri="{FF2B5EF4-FFF2-40B4-BE49-F238E27FC236}">
                <a16:creationId xmlns="" xmlns:a16="http://schemas.microsoft.com/office/drawing/2014/main" id="{C7265DF9-F4BD-4256-BF9C-3B3D048835B2}"/>
              </a:ext>
            </a:extLst>
          </p:cNvPr>
          <p:cNvSpPr/>
          <p:nvPr/>
        </p:nvSpPr>
        <p:spPr>
          <a:xfrm>
            <a:off x="8504482" y="469151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leichschenkliges Dreieck 43">
            <a:extLst>
              <a:ext uri="{FF2B5EF4-FFF2-40B4-BE49-F238E27FC236}">
                <a16:creationId xmlns="" xmlns:a16="http://schemas.microsoft.com/office/drawing/2014/main" id="{43E002AF-133B-47EF-AE93-A0F6B6EBA5CE}"/>
              </a:ext>
            </a:extLst>
          </p:cNvPr>
          <p:cNvSpPr/>
          <p:nvPr/>
        </p:nvSpPr>
        <p:spPr>
          <a:xfrm>
            <a:off x="8877795" y="481467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Gleichschenkliges Dreieck 44">
            <a:extLst>
              <a:ext uri="{FF2B5EF4-FFF2-40B4-BE49-F238E27FC236}">
                <a16:creationId xmlns="" xmlns:a16="http://schemas.microsoft.com/office/drawing/2014/main" id="{F257267A-73AE-4B64-ADB0-33C0A350B4B1}"/>
              </a:ext>
            </a:extLst>
          </p:cNvPr>
          <p:cNvSpPr/>
          <p:nvPr/>
        </p:nvSpPr>
        <p:spPr>
          <a:xfrm>
            <a:off x="8320222" y="496597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erader Verbinder 46">
            <a:extLst>
              <a:ext uri="{FF2B5EF4-FFF2-40B4-BE49-F238E27FC236}">
                <a16:creationId xmlns="" xmlns:a16="http://schemas.microsoft.com/office/drawing/2014/main" id="{1282D539-27A0-4029-8F72-C2EB99C3F4A3}"/>
              </a:ext>
            </a:extLst>
          </p:cNvPr>
          <p:cNvCxnSpPr>
            <a:cxnSpLocks/>
          </p:cNvCxnSpPr>
          <p:nvPr/>
        </p:nvCxnSpPr>
        <p:spPr>
          <a:xfrm>
            <a:off x="8109911" y="3872163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="" xmlns:a16="http://schemas.microsoft.com/office/drawing/2014/main" id="{CCF6C916-95AB-4713-8B2B-2BCBBBA4F215}"/>
              </a:ext>
            </a:extLst>
          </p:cNvPr>
          <p:cNvCxnSpPr>
            <a:cxnSpLocks/>
          </p:cNvCxnSpPr>
          <p:nvPr/>
        </p:nvCxnSpPr>
        <p:spPr>
          <a:xfrm flipH="1">
            <a:off x="7705954" y="3309161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813DF25-F28D-49EF-A6C4-3B2F085218FE}"/>
              </a:ext>
            </a:extLst>
          </p:cNvPr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184ACC6-CA00-46BE-81C7-492D2C4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450" y="1089753"/>
                <a:ext cx="6450453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求最优的决策边界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de-DE" altLang="zh-CN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Z=XW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其中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(10,3)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因为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10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组数据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de-DE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𝑋𝑊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de-DE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unc>
                      <m:func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de-DE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 此处都是元素级别运算，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Cost</a:t>
                </a:r>
                <a:r>
                  <a:rPr lang="zh-CN" altLang="en-US" sz="1600" dirty="0">
                    <a:solidFill>
                      <a:srgbClr val="00B050"/>
                    </a:solidFill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(10,1)</a:t>
                </a:r>
                <a:endParaRPr lang="en-US" altLang="zh-CN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de-DE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altLang="zh-CN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altLang="zh-CN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altLang="zh-CN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DE" altLang="zh-CN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𝑋𝑊</m:t>
                                </m:r>
                              </m:sup>
                            </m:sSup>
                          </m:den>
                        </m:f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0" dirty="0">
                    <a:solidFill>
                      <a:srgbClr val="00B050"/>
                    </a:solidFill>
                  </a:rPr>
                  <a:t>维度是</a:t>
                </a:r>
                <a:r>
                  <a:rPr lang="en-US" altLang="zh-CN" sz="1600" b="0" dirty="0">
                    <a:solidFill>
                      <a:srgbClr val="00B050"/>
                    </a:solidFill>
                  </a:rPr>
                  <a:t>(3,1)</a:t>
                </a:r>
                <a:endParaRPr lang="de-DE" sz="1600" b="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使用</a:t>
                </a:r>
                <a:r>
                  <a:rPr lang="zh-CN" altLang="en-US" sz="1600" b="1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梯度下降法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迭代求最优的</a:t>
                </a:r>
                <a:r>
                  <a:rPr lang="en-US" altLang="zh-CN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W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初始化</a:t>
                </a:r>
                <a:r>
                  <a:rPr lang="en-US" altLang="zh-CN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更新</a:t>
                </a:r>
                <a:r>
                  <a:rPr lang="en-US" altLang="zh-CN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−=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𝑎𝑙𝑝h𝑎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迭代到一定次数或到一定阈值。</a:t>
                </a:r>
                <a:endParaRPr lang="en-US" altLang="zh-CN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450" y="1089753"/>
                <a:ext cx="6450453" cy="5263847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49DDFB2B-810C-4720-B65E-83C42E4C4F34}"/>
              </a:ext>
            </a:extLst>
          </p:cNvPr>
          <p:cNvSpPr/>
          <p:nvPr/>
        </p:nvSpPr>
        <p:spPr>
          <a:xfrm>
            <a:off x="11175022" y="365125"/>
            <a:ext cx="1016977" cy="417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文刀出品</a:t>
            </a:r>
            <a:endParaRPr lang="x-non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1021C13C-B128-4C1E-86A2-5ED5893E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8" y="1162162"/>
            <a:ext cx="2852441" cy="1572997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="" xmlns:a16="http://schemas.microsoft.com/office/drawing/2014/main" id="{E506F231-FB6C-4F29-8743-924316AA92C2}"/>
              </a:ext>
            </a:extLst>
          </p:cNvPr>
          <p:cNvGrpSpPr/>
          <p:nvPr/>
        </p:nvGrpSpPr>
        <p:grpSpPr>
          <a:xfrm>
            <a:off x="6913968" y="3065682"/>
            <a:ext cx="5214299" cy="2233016"/>
            <a:chOff x="750476" y="2453933"/>
            <a:chExt cx="3516613" cy="1544041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="" xmlns:a16="http://schemas.microsoft.com/office/drawing/2014/main" id="{18429A8F-15E5-4703-89A4-C3F999755E3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="" xmlns:a16="http://schemas.microsoft.com/office/drawing/2014/main" id="{C8B47A46-1D5F-4E71-B083-AA0F8B147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="" xmlns:a16="http://schemas.microsoft.com/office/drawing/2014/main" id="{265F431A-AB33-42B8-A151-3B2E2148C474}"/>
                    </a:ext>
                  </a:extLst>
                </p:cNvPr>
                <p:cNvSpPr txBox="1"/>
                <p:nvPr/>
              </p:nvSpPr>
              <p:spPr>
                <a:xfrm>
                  <a:off x="2464876" y="3324834"/>
                  <a:ext cx="1802213" cy="510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𝑊𝑋</m:t>
                      </m:r>
                    </m:oMath>
                  </a14:m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</a:t>
                  </a:r>
                  <a:endParaRPr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此直线（决策边界）对应于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z=0</a:t>
                  </a:r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</a:t>
                  </a:r>
                  <a:endParaRPr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以及概率为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h=0.5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265F431A-AB33-42B8-A151-3B2E2148C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876" y="3324834"/>
                  <a:ext cx="1802213" cy="510757"/>
                </a:xfrm>
                <a:prstGeom prst="rect">
                  <a:avLst/>
                </a:prstGeom>
                <a:blipFill>
                  <a:blip r:embed="rId4"/>
                  <a:stretch>
                    <a:fillRect l="-683" t="-1653" r="-3189" b="-74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2984691B-FE44-4636-85EE-70AD70E4F944}"/>
                </a:ext>
              </a:extLst>
            </p:cNvPr>
            <p:cNvSpPr txBox="1"/>
            <p:nvPr/>
          </p:nvSpPr>
          <p:spPr>
            <a:xfrm>
              <a:off x="2657200" y="37638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="" xmlns:a16="http://schemas.microsoft.com/office/drawing/2014/main" id="{5B598527-ACE5-4A6A-A0DC-DF97E890B232}"/>
                </a:ext>
              </a:extLst>
            </p:cNvPr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="" xmlns:a16="http://schemas.microsoft.com/office/drawing/2014/main" id="{3B9839AC-5715-483A-A859-82C9DD2227A7}"/>
                </a:ext>
              </a:extLst>
            </p:cNvPr>
            <p:cNvSpPr txBox="1"/>
            <p:nvPr/>
          </p:nvSpPr>
          <p:spPr>
            <a:xfrm>
              <a:off x="1996497" y="2453933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h&gt;0.5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="" xmlns:a16="http://schemas.microsoft.com/office/drawing/2014/main" id="{BF05FD42-FA0C-41E8-B094-20974590E93D}"/>
                </a:ext>
              </a:extLst>
            </p:cNvPr>
            <p:cNvSpPr txBox="1"/>
            <p:nvPr/>
          </p:nvSpPr>
          <p:spPr>
            <a:xfrm>
              <a:off x="750476" y="3515448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h&lt;0.5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F5F0FA2F-7814-452F-9A66-488674D1AA60}"/>
              </a:ext>
            </a:extLst>
          </p:cNvPr>
          <p:cNvSpPr/>
          <p:nvPr/>
        </p:nvSpPr>
        <p:spPr>
          <a:xfrm flipH="1" flipV="1">
            <a:off x="9043489" y="3679559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CCEEE726-E0BE-446A-BE57-C849A1DF145E}"/>
              </a:ext>
            </a:extLst>
          </p:cNvPr>
          <p:cNvSpPr/>
          <p:nvPr/>
        </p:nvSpPr>
        <p:spPr>
          <a:xfrm flipH="1" flipV="1">
            <a:off x="9284559" y="3862292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83A23310-D4D7-454B-A439-9221676811C4}"/>
              </a:ext>
            </a:extLst>
          </p:cNvPr>
          <p:cNvSpPr/>
          <p:nvPr/>
        </p:nvSpPr>
        <p:spPr>
          <a:xfrm flipH="1" flipV="1">
            <a:off x="9067290" y="3990987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F9B98C07-CAEC-4122-864A-B69DB5222EF8}"/>
              </a:ext>
            </a:extLst>
          </p:cNvPr>
          <p:cNvSpPr/>
          <p:nvPr/>
        </p:nvSpPr>
        <p:spPr>
          <a:xfrm flipH="1" flipV="1">
            <a:off x="8720612" y="3821710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D74C0A83-F35D-47C8-AB0F-5C887945CF73}"/>
              </a:ext>
            </a:extLst>
          </p:cNvPr>
          <p:cNvSpPr/>
          <p:nvPr/>
        </p:nvSpPr>
        <p:spPr>
          <a:xfrm flipH="1" flipV="1">
            <a:off x="9351060" y="4317698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Gleichschenkliges Dreieck 40">
            <a:extLst>
              <a:ext uri="{FF2B5EF4-FFF2-40B4-BE49-F238E27FC236}">
                <a16:creationId xmlns="" xmlns:a16="http://schemas.microsoft.com/office/drawing/2014/main" id="{31B3CEA9-8413-4529-ABFD-61C85A3237D5}"/>
              </a:ext>
            </a:extLst>
          </p:cNvPr>
          <p:cNvSpPr/>
          <p:nvPr/>
        </p:nvSpPr>
        <p:spPr>
          <a:xfrm>
            <a:off x="8245470" y="440905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Gleichschenkliges Dreieck 41">
            <a:extLst>
              <a:ext uri="{FF2B5EF4-FFF2-40B4-BE49-F238E27FC236}">
                <a16:creationId xmlns="" xmlns:a16="http://schemas.microsoft.com/office/drawing/2014/main" id="{4C65DEB5-53C6-438F-BA40-65B411DEF057}"/>
              </a:ext>
            </a:extLst>
          </p:cNvPr>
          <p:cNvSpPr/>
          <p:nvPr/>
        </p:nvSpPr>
        <p:spPr>
          <a:xfrm>
            <a:off x="8204256" y="469151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Gleichschenkliges Dreieck 42">
            <a:extLst>
              <a:ext uri="{FF2B5EF4-FFF2-40B4-BE49-F238E27FC236}">
                <a16:creationId xmlns="" xmlns:a16="http://schemas.microsoft.com/office/drawing/2014/main" id="{C7265DF9-F4BD-4256-BF9C-3B3D048835B2}"/>
              </a:ext>
            </a:extLst>
          </p:cNvPr>
          <p:cNvSpPr/>
          <p:nvPr/>
        </p:nvSpPr>
        <p:spPr>
          <a:xfrm>
            <a:off x="8504482" y="469151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leichschenkliges Dreieck 43">
            <a:extLst>
              <a:ext uri="{FF2B5EF4-FFF2-40B4-BE49-F238E27FC236}">
                <a16:creationId xmlns="" xmlns:a16="http://schemas.microsoft.com/office/drawing/2014/main" id="{43E002AF-133B-47EF-AE93-A0F6B6EBA5CE}"/>
              </a:ext>
            </a:extLst>
          </p:cNvPr>
          <p:cNvSpPr/>
          <p:nvPr/>
        </p:nvSpPr>
        <p:spPr>
          <a:xfrm>
            <a:off x="8877795" y="481467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Gleichschenkliges Dreieck 44">
            <a:extLst>
              <a:ext uri="{FF2B5EF4-FFF2-40B4-BE49-F238E27FC236}">
                <a16:creationId xmlns="" xmlns:a16="http://schemas.microsoft.com/office/drawing/2014/main" id="{F257267A-73AE-4B64-ADB0-33C0A350B4B1}"/>
              </a:ext>
            </a:extLst>
          </p:cNvPr>
          <p:cNvSpPr/>
          <p:nvPr/>
        </p:nvSpPr>
        <p:spPr>
          <a:xfrm>
            <a:off x="8320222" y="496597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erader Verbinder 46">
            <a:extLst>
              <a:ext uri="{FF2B5EF4-FFF2-40B4-BE49-F238E27FC236}">
                <a16:creationId xmlns="" xmlns:a16="http://schemas.microsoft.com/office/drawing/2014/main" id="{1282D539-27A0-4029-8F72-C2EB99C3F4A3}"/>
              </a:ext>
            </a:extLst>
          </p:cNvPr>
          <p:cNvCxnSpPr>
            <a:cxnSpLocks/>
          </p:cNvCxnSpPr>
          <p:nvPr/>
        </p:nvCxnSpPr>
        <p:spPr>
          <a:xfrm>
            <a:off x="8109911" y="3872163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="" xmlns:a16="http://schemas.microsoft.com/office/drawing/2014/main" id="{CCF6C916-95AB-4713-8B2B-2BCBBBA4F215}"/>
              </a:ext>
            </a:extLst>
          </p:cNvPr>
          <p:cNvCxnSpPr>
            <a:cxnSpLocks/>
          </p:cNvCxnSpPr>
          <p:nvPr/>
        </p:nvCxnSpPr>
        <p:spPr>
          <a:xfrm flipH="1">
            <a:off x="7705954" y="3309161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C5DAD175-EE8A-499C-9C87-1199A8900914}"/>
              </a:ext>
            </a:extLst>
          </p:cNvPr>
          <p:cNvGrpSpPr/>
          <p:nvPr/>
        </p:nvGrpSpPr>
        <p:grpSpPr>
          <a:xfrm>
            <a:off x="4120030" y="4317698"/>
            <a:ext cx="2272533" cy="1819610"/>
            <a:chOff x="3996229" y="3990986"/>
            <a:chExt cx="2272533" cy="1819610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="" xmlns:a16="http://schemas.microsoft.com/office/drawing/2014/main" id="{3897C7DB-8D67-4DC3-9538-ADF91A604124}"/>
                </a:ext>
              </a:extLst>
            </p:cNvPr>
            <p:cNvCxnSpPr/>
            <p:nvPr/>
          </p:nvCxnSpPr>
          <p:spPr>
            <a:xfrm>
              <a:off x="4239491" y="5569527"/>
              <a:ext cx="175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="" xmlns:a16="http://schemas.microsoft.com/office/drawing/2014/main" id="{1C693781-C2C2-483D-A1BE-7207662BFEAD}"/>
                </a:ext>
              </a:extLst>
            </p:cNvPr>
            <p:cNvCxnSpPr/>
            <p:nvPr/>
          </p:nvCxnSpPr>
          <p:spPr>
            <a:xfrm flipV="1">
              <a:off x="4563687" y="4409058"/>
              <a:ext cx="0" cy="140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Bogen 12">
              <a:extLst>
                <a:ext uri="{FF2B5EF4-FFF2-40B4-BE49-F238E27FC236}">
                  <a16:creationId xmlns="" xmlns:a16="http://schemas.microsoft.com/office/drawing/2014/main" id="{F9278F40-D60E-48B7-991A-3F7BF75E8880}"/>
                </a:ext>
              </a:extLst>
            </p:cNvPr>
            <p:cNvSpPr/>
            <p:nvPr/>
          </p:nvSpPr>
          <p:spPr>
            <a:xfrm flipV="1">
              <a:off x="4788131" y="3990986"/>
              <a:ext cx="765272" cy="1430435"/>
            </a:xfrm>
            <a:prstGeom prst="arc">
              <a:avLst>
                <a:gd name="adj1" fmla="val 11079389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feld 33">
              <a:extLst>
                <a:ext uri="{FF2B5EF4-FFF2-40B4-BE49-F238E27FC236}">
                  <a16:creationId xmlns="" xmlns:a16="http://schemas.microsoft.com/office/drawing/2014/main" id="{E67BF59A-6E5B-43AA-B841-04F1B9310B0B}"/>
                </a:ext>
              </a:extLst>
            </p:cNvPr>
            <p:cNvSpPr txBox="1"/>
            <p:nvPr/>
          </p:nvSpPr>
          <p:spPr>
            <a:xfrm>
              <a:off x="3996229" y="4294876"/>
              <a:ext cx="7652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Cost</a:t>
              </a:r>
              <a:endParaRPr lang="en-GB" sz="16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="" xmlns:a16="http://schemas.microsoft.com/office/drawing/2014/main" id="{5204148D-2A18-4712-A9C3-EEF4CE08295B}"/>
                </a:ext>
              </a:extLst>
            </p:cNvPr>
            <p:cNvSpPr txBox="1"/>
            <p:nvPr/>
          </p:nvSpPr>
          <p:spPr>
            <a:xfrm>
              <a:off x="5853787" y="5472041"/>
              <a:ext cx="4149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</a:t>
              </a:r>
              <a:endParaRPr lang="en-GB" sz="16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="" xmlns:a16="http://schemas.microsoft.com/office/drawing/2014/main" id="{25A33844-F23F-4781-B58C-589288A643C3}"/>
                </a:ext>
              </a:extLst>
            </p:cNvPr>
            <p:cNvSpPr txBox="1"/>
            <p:nvPr/>
          </p:nvSpPr>
          <p:spPr>
            <a:xfrm>
              <a:off x="5037094" y="4364805"/>
              <a:ext cx="83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凸函数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3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813DF25-F28D-49EF-A6C4-3B2F085218FE}"/>
              </a:ext>
            </a:extLst>
          </p:cNvPr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184ACC6-CA00-46BE-81C7-492D2C4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1216A56-4A38-44DD-A068-5D2115C0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50" y="1089753"/>
            <a:ext cx="6450453" cy="52638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ym typeface="Wingdings" panose="05000000000000000000" pitchFamily="2" charset="2"/>
              </a:rPr>
              <a:t>以上是理论部分，接下来的视频会涉及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1600" dirty="0" smtClean="0">
                <a:sym typeface="Wingdings" panose="05000000000000000000" pitchFamily="2" charset="2"/>
              </a:rPr>
              <a:t>Python</a:t>
            </a:r>
            <a:r>
              <a:rPr lang="zh-CN" altLang="en-US" sz="1600" dirty="0" smtClean="0">
                <a:sym typeface="Wingdings" panose="05000000000000000000" pitchFamily="2" charset="2"/>
              </a:rPr>
              <a:t>实战编程</a:t>
            </a:r>
            <a:r>
              <a:rPr lang="en-US" altLang="zh-CN" sz="1600" dirty="0" smtClean="0">
                <a:sym typeface="Wingdings" panose="05000000000000000000" pitchFamily="2" charset="2"/>
              </a:rPr>
              <a:t>LR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 smtClean="0">
                <a:sym typeface="Wingdings" panose="05000000000000000000" pitchFamily="2" charset="2"/>
              </a:rPr>
              <a:t>LR</a:t>
            </a:r>
            <a:r>
              <a:rPr lang="zh-CN" altLang="en-US" sz="1600" dirty="0" smtClean="0">
                <a:sym typeface="Wingdings" panose="05000000000000000000" pitchFamily="2" charset="2"/>
              </a:rPr>
              <a:t>可视化</a:t>
            </a:r>
            <a:r>
              <a:rPr lang="zh-CN" altLang="en-US" sz="1600" dirty="0">
                <a:sym typeface="Wingdings" panose="05000000000000000000" pitchFamily="2" charset="2"/>
              </a:rPr>
              <a:t>（进阶</a:t>
            </a:r>
            <a:r>
              <a:rPr lang="zh-CN" altLang="en-US" sz="1600" dirty="0" smtClean="0">
                <a:sym typeface="Wingdings" panose="05000000000000000000" pitchFamily="2" charset="2"/>
              </a:rPr>
              <a:t>版本）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6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anose="05000000000000000000" pitchFamily="2" charset="2"/>
              </a:rPr>
              <a:t>Thanks</a:t>
            </a:r>
            <a:endParaRPr lang="en-GB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de-DE" altLang="zh-CN" sz="1600" dirty="0">
              <a:sym typeface="Wingdings" panose="05000000000000000000" pitchFamily="2" charset="2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49DDFB2B-810C-4720-B65E-83C42E4C4F34}"/>
              </a:ext>
            </a:extLst>
          </p:cNvPr>
          <p:cNvSpPr/>
          <p:nvPr/>
        </p:nvSpPr>
        <p:spPr>
          <a:xfrm>
            <a:off x="11175022" y="365125"/>
            <a:ext cx="1016977" cy="417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文刀出品</a:t>
            </a:r>
            <a:endParaRPr lang="x-non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1021C13C-B128-4C1E-86A2-5ED5893E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98" y="1162162"/>
            <a:ext cx="2852441" cy="1572997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="" xmlns:a16="http://schemas.microsoft.com/office/drawing/2014/main" id="{E506F231-FB6C-4F29-8743-924316AA92C2}"/>
              </a:ext>
            </a:extLst>
          </p:cNvPr>
          <p:cNvGrpSpPr/>
          <p:nvPr/>
        </p:nvGrpSpPr>
        <p:grpSpPr>
          <a:xfrm>
            <a:off x="6913968" y="3065682"/>
            <a:ext cx="5214299" cy="2233016"/>
            <a:chOff x="750476" y="2453933"/>
            <a:chExt cx="3516613" cy="1544041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="" xmlns:a16="http://schemas.microsoft.com/office/drawing/2014/main" id="{18429A8F-15E5-4703-89A4-C3F999755E35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="" xmlns:a16="http://schemas.microsoft.com/office/drawing/2014/main" id="{C8B47A46-1D5F-4E71-B083-AA0F8B147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="" xmlns:a16="http://schemas.microsoft.com/office/drawing/2014/main" id="{265F431A-AB33-42B8-A151-3B2E2148C474}"/>
                    </a:ext>
                  </a:extLst>
                </p:cNvPr>
                <p:cNvSpPr txBox="1"/>
                <p:nvPr/>
              </p:nvSpPr>
              <p:spPr>
                <a:xfrm>
                  <a:off x="2464876" y="3324834"/>
                  <a:ext cx="1802213" cy="510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𝑊𝑋</m:t>
                      </m:r>
                    </m:oMath>
                  </a14:m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</a:t>
                  </a:r>
                  <a:endParaRPr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此直线（决策边界）对应于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z=0</a:t>
                  </a:r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</a:t>
                  </a:r>
                  <a:endParaRPr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以及概率为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h=0.5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65F431A-AB33-42B8-A151-3B2E2148C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876" y="3324834"/>
                  <a:ext cx="1802213" cy="5107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83" t="-1653" r="-3189" b="-74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2984691B-FE44-4636-85EE-70AD70E4F944}"/>
                </a:ext>
              </a:extLst>
            </p:cNvPr>
            <p:cNvSpPr txBox="1"/>
            <p:nvPr/>
          </p:nvSpPr>
          <p:spPr>
            <a:xfrm>
              <a:off x="2657200" y="37638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="" xmlns:a16="http://schemas.microsoft.com/office/drawing/2014/main" id="{5B598527-ACE5-4A6A-A0DC-DF97E890B232}"/>
                </a:ext>
              </a:extLst>
            </p:cNvPr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="" xmlns:a16="http://schemas.microsoft.com/office/drawing/2014/main" id="{3B9839AC-5715-483A-A859-82C9DD2227A7}"/>
                </a:ext>
              </a:extLst>
            </p:cNvPr>
            <p:cNvSpPr txBox="1"/>
            <p:nvPr/>
          </p:nvSpPr>
          <p:spPr>
            <a:xfrm>
              <a:off x="1996497" y="2453933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h&gt;0.5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="" xmlns:a16="http://schemas.microsoft.com/office/drawing/2014/main" id="{BF05FD42-FA0C-41E8-B094-20974590E93D}"/>
                </a:ext>
              </a:extLst>
            </p:cNvPr>
            <p:cNvSpPr txBox="1"/>
            <p:nvPr/>
          </p:nvSpPr>
          <p:spPr>
            <a:xfrm>
              <a:off x="750476" y="3515448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h&lt;0.5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F5F0FA2F-7814-452F-9A66-488674D1AA60}"/>
              </a:ext>
            </a:extLst>
          </p:cNvPr>
          <p:cNvSpPr/>
          <p:nvPr/>
        </p:nvSpPr>
        <p:spPr>
          <a:xfrm flipH="1" flipV="1">
            <a:off x="9043489" y="3679559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CCEEE726-E0BE-446A-BE57-C849A1DF145E}"/>
              </a:ext>
            </a:extLst>
          </p:cNvPr>
          <p:cNvSpPr/>
          <p:nvPr/>
        </p:nvSpPr>
        <p:spPr>
          <a:xfrm flipH="1" flipV="1">
            <a:off x="9284559" y="3862292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83A23310-D4D7-454B-A439-9221676811C4}"/>
              </a:ext>
            </a:extLst>
          </p:cNvPr>
          <p:cNvSpPr/>
          <p:nvPr/>
        </p:nvSpPr>
        <p:spPr>
          <a:xfrm flipH="1" flipV="1">
            <a:off x="9067290" y="3990987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F9B98C07-CAEC-4122-864A-B69DB5222EF8}"/>
              </a:ext>
            </a:extLst>
          </p:cNvPr>
          <p:cNvSpPr/>
          <p:nvPr/>
        </p:nvSpPr>
        <p:spPr>
          <a:xfrm flipH="1" flipV="1">
            <a:off x="8720612" y="3821710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D74C0A83-F35D-47C8-AB0F-5C887945CF73}"/>
              </a:ext>
            </a:extLst>
          </p:cNvPr>
          <p:cNvSpPr/>
          <p:nvPr/>
        </p:nvSpPr>
        <p:spPr>
          <a:xfrm flipH="1" flipV="1">
            <a:off x="9351060" y="4317698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Gleichschenkliges Dreieck 40">
            <a:extLst>
              <a:ext uri="{FF2B5EF4-FFF2-40B4-BE49-F238E27FC236}">
                <a16:creationId xmlns="" xmlns:a16="http://schemas.microsoft.com/office/drawing/2014/main" id="{31B3CEA9-8413-4529-ABFD-61C85A3237D5}"/>
              </a:ext>
            </a:extLst>
          </p:cNvPr>
          <p:cNvSpPr/>
          <p:nvPr/>
        </p:nvSpPr>
        <p:spPr>
          <a:xfrm>
            <a:off x="8245470" y="440905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Gleichschenkliges Dreieck 41">
            <a:extLst>
              <a:ext uri="{FF2B5EF4-FFF2-40B4-BE49-F238E27FC236}">
                <a16:creationId xmlns="" xmlns:a16="http://schemas.microsoft.com/office/drawing/2014/main" id="{4C65DEB5-53C6-438F-BA40-65B411DEF057}"/>
              </a:ext>
            </a:extLst>
          </p:cNvPr>
          <p:cNvSpPr/>
          <p:nvPr/>
        </p:nvSpPr>
        <p:spPr>
          <a:xfrm>
            <a:off x="8204256" y="469151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Gleichschenkliges Dreieck 42">
            <a:extLst>
              <a:ext uri="{FF2B5EF4-FFF2-40B4-BE49-F238E27FC236}">
                <a16:creationId xmlns="" xmlns:a16="http://schemas.microsoft.com/office/drawing/2014/main" id="{C7265DF9-F4BD-4256-BF9C-3B3D048835B2}"/>
              </a:ext>
            </a:extLst>
          </p:cNvPr>
          <p:cNvSpPr/>
          <p:nvPr/>
        </p:nvSpPr>
        <p:spPr>
          <a:xfrm>
            <a:off x="8504482" y="469151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leichschenkliges Dreieck 43">
            <a:extLst>
              <a:ext uri="{FF2B5EF4-FFF2-40B4-BE49-F238E27FC236}">
                <a16:creationId xmlns="" xmlns:a16="http://schemas.microsoft.com/office/drawing/2014/main" id="{43E002AF-133B-47EF-AE93-A0F6B6EBA5CE}"/>
              </a:ext>
            </a:extLst>
          </p:cNvPr>
          <p:cNvSpPr/>
          <p:nvPr/>
        </p:nvSpPr>
        <p:spPr>
          <a:xfrm>
            <a:off x="8877795" y="481467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Gleichschenkliges Dreieck 44">
            <a:extLst>
              <a:ext uri="{FF2B5EF4-FFF2-40B4-BE49-F238E27FC236}">
                <a16:creationId xmlns="" xmlns:a16="http://schemas.microsoft.com/office/drawing/2014/main" id="{F257267A-73AE-4B64-ADB0-33C0A350B4B1}"/>
              </a:ext>
            </a:extLst>
          </p:cNvPr>
          <p:cNvSpPr/>
          <p:nvPr/>
        </p:nvSpPr>
        <p:spPr>
          <a:xfrm>
            <a:off x="8320222" y="496597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erader Verbinder 46">
            <a:extLst>
              <a:ext uri="{FF2B5EF4-FFF2-40B4-BE49-F238E27FC236}">
                <a16:creationId xmlns="" xmlns:a16="http://schemas.microsoft.com/office/drawing/2014/main" id="{1282D539-27A0-4029-8F72-C2EB99C3F4A3}"/>
              </a:ext>
            </a:extLst>
          </p:cNvPr>
          <p:cNvCxnSpPr>
            <a:cxnSpLocks/>
          </p:cNvCxnSpPr>
          <p:nvPr/>
        </p:nvCxnSpPr>
        <p:spPr>
          <a:xfrm>
            <a:off x="8109911" y="3872163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="" xmlns:a16="http://schemas.microsoft.com/office/drawing/2014/main" id="{CCF6C916-95AB-4713-8B2B-2BCBBBA4F215}"/>
              </a:ext>
            </a:extLst>
          </p:cNvPr>
          <p:cNvCxnSpPr>
            <a:cxnSpLocks/>
          </p:cNvCxnSpPr>
          <p:nvPr/>
        </p:nvCxnSpPr>
        <p:spPr>
          <a:xfrm flipH="1">
            <a:off x="7705954" y="3309161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7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519</Words>
  <Application>Microsoft Office PowerPoint</Application>
  <PresentationFormat>宽屏</PresentationFormat>
  <Paragraphs>133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Wingdings</vt:lpstr>
      <vt:lpstr>Office</vt:lpstr>
      <vt:lpstr>PowerPoint 演示文稿</vt:lpstr>
      <vt:lpstr>逻辑回归（Logistic Regression）</vt:lpstr>
      <vt:lpstr>逻辑回归（Logistic Regression）</vt:lpstr>
      <vt:lpstr>逻辑回归（Logistic Regression）</vt:lpstr>
      <vt:lpstr>逻辑回归（Logistic Regression）</vt:lpstr>
      <vt:lpstr>逻辑回归（Logistic Regression）</vt:lpstr>
      <vt:lpstr>逻辑回归（Logistic Regression）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Qiang Liu</dc:creator>
  <cp:lastModifiedBy>Qiang Liu</cp:lastModifiedBy>
  <cp:revision>142</cp:revision>
  <dcterms:created xsi:type="dcterms:W3CDTF">2018-06-03T17:39:08Z</dcterms:created>
  <dcterms:modified xsi:type="dcterms:W3CDTF">2018-06-27T07:07:41Z</dcterms:modified>
</cp:coreProperties>
</file>