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x-non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24EA-794D-41B7-B879-1C9B7B5783EA}" type="datetimeFigureOut">
              <a:rPr lang="x-none" smtClean="0"/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42AF-3565-4343-94C7-827F8B01ACFE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14722" y="2048837"/>
            <a:ext cx="516255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FF0000"/>
                </a:solidFill>
              </a:rPr>
              <a:t>A</a:t>
            </a:r>
            <a:r>
              <a:rPr lang="en-GB" sz="8000" dirty="0">
                <a:solidFill>
                  <a:schemeClr val="bg1"/>
                </a:solidFill>
              </a:rPr>
              <a:t>lgor</a:t>
            </a:r>
            <a:r>
              <a:rPr lang="en-GB" sz="8000" dirty="0">
                <a:solidFill>
                  <a:srgbClr val="FF0000"/>
                </a:solidFill>
              </a:rPr>
              <a:t>I</a:t>
            </a:r>
            <a:r>
              <a:rPr lang="en-GB" sz="8000" dirty="0">
                <a:solidFill>
                  <a:schemeClr val="bg1"/>
                </a:solidFill>
              </a:rPr>
              <a:t>thm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11639" y="3445734"/>
            <a:ext cx="4168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逻辑回归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pic>
        <p:nvPicPr>
          <p:cNvPr id="2" name="柴科夫斯基：第一钢琴协奏曲 (clip)_5s (clip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81256" y="6027477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0362" y="1253331"/>
            <a:ext cx="52578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功能</a:t>
            </a:r>
            <a:r>
              <a:rPr lang="zh-CN" altLang="en-US" sz="2000" b="1" dirty="0">
                <a:sym typeface="Wingdings" panose="05000000000000000000" pitchFamily="2" charset="2"/>
              </a:rPr>
              <a:t>：</a:t>
            </a:r>
            <a:endParaRPr lang="en-US" altLang="zh-CN" sz="20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做</a:t>
            </a: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二分类（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1/0</a:t>
            </a: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sym typeface="Wingdings" panose="05000000000000000000" pitchFamily="2" charset="2"/>
              </a:rPr>
              <a:t>任务，并给出相应概率。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比如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ym typeface="Wingdings" panose="05000000000000000000" pitchFamily="2" charset="2"/>
              </a:rPr>
              <a:t>区分是否是垃圾邮件（</a:t>
            </a:r>
            <a:r>
              <a:rPr lang="en-US" altLang="zh-CN" sz="1600" dirty="0">
                <a:sym typeface="Wingdings" panose="05000000000000000000" pitchFamily="2" charset="2"/>
              </a:rPr>
              <a:t>1: spam</a:t>
            </a:r>
            <a:r>
              <a:rPr lang="zh-CN" altLang="en-US" sz="1600" dirty="0"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sym typeface="Wingdings" panose="05000000000000000000" pitchFamily="2" charset="2"/>
              </a:rPr>
              <a:t>0: no</a:t>
            </a:r>
            <a:r>
              <a:rPr lang="zh-CN" altLang="en-US" sz="1600" dirty="0">
                <a:sym typeface="Wingdings" panose="05000000000000000000" pitchFamily="2" charset="2"/>
              </a:rPr>
              <a:t>）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ym typeface="Wingdings" panose="05000000000000000000" pitchFamily="2" charset="2"/>
              </a:rPr>
              <a:t>银行判断是否给用户办理信用卡（</a:t>
            </a:r>
            <a:r>
              <a:rPr lang="en-US" altLang="zh-CN" sz="1600" dirty="0">
                <a:sym typeface="Wingdings" panose="05000000000000000000" pitchFamily="2" charset="2"/>
              </a:rPr>
              <a:t>1: yes</a:t>
            </a:r>
            <a:r>
              <a:rPr lang="zh-CN" altLang="en-US" sz="1600" dirty="0"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sym typeface="Wingdings" panose="05000000000000000000" pitchFamily="2" charset="2"/>
              </a:rPr>
              <a:t>0: no</a:t>
            </a:r>
            <a:r>
              <a:rPr lang="zh-CN" altLang="en-US" sz="1600" dirty="0">
                <a:sym typeface="Wingdings" panose="05000000000000000000" pitchFamily="2" charset="2"/>
              </a:rPr>
              <a:t>）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ym typeface="Wingdings" panose="05000000000000000000" pitchFamily="2" charset="2"/>
              </a:rPr>
              <a:t>注</a:t>
            </a:r>
            <a:r>
              <a:rPr lang="zh-CN" altLang="en-US" sz="1600" dirty="0">
                <a:sym typeface="Wingdings" panose="05000000000000000000" pitchFamily="2" charset="2"/>
              </a:rPr>
              <a:t>：二分类问题可扩展到多分类问题。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Question</a:t>
            </a:r>
            <a:r>
              <a:rPr lang="zh-CN" altLang="en-US" sz="1600" dirty="0">
                <a:sym typeface="Wingdings" panose="05000000000000000000" pitchFamily="2" charset="2"/>
              </a:rPr>
              <a:t>：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i="1" dirty="0">
                <a:sym typeface="Wingdings" panose="05000000000000000000" pitchFamily="2" charset="2"/>
              </a:rPr>
              <a:t>“逻辑回归” </a:t>
            </a:r>
            <a:r>
              <a:rPr lang="zh-CN" altLang="en-US" sz="1600" dirty="0">
                <a:sym typeface="Wingdings" panose="05000000000000000000" pitchFamily="2" charset="2"/>
              </a:rPr>
              <a:t>做 </a:t>
            </a:r>
            <a:r>
              <a:rPr lang="zh-CN" altLang="en-US" sz="1600" i="1" dirty="0">
                <a:sym typeface="Wingdings" panose="05000000000000000000" pitchFamily="2" charset="2"/>
              </a:rPr>
              <a:t>分类 </a:t>
            </a:r>
            <a:r>
              <a:rPr lang="zh-CN" altLang="en-US" sz="1600" dirty="0">
                <a:sym typeface="Wingdings" panose="05000000000000000000" pitchFamily="2" charset="2"/>
              </a:rPr>
              <a:t>问题，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Wingdings" panose="05000000000000000000" pitchFamily="2" charset="2"/>
              </a:rPr>
              <a:t>为何不取名“</a:t>
            </a:r>
            <a:r>
              <a:rPr lang="zh-CN" altLang="en-US" sz="1600" i="1" dirty="0">
                <a:sym typeface="Wingdings" panose="05000000000000000000" pitchFamily="2" charset="2"/>
              </a:rPr>
              <a:t>逻辑分类</a:t>
            </a:r>
            <a:r>
              <a:rPr lang="zh-CN" altLang="en-US" sz="1600" dirty="0">
                <a:sym typeface="Wingdings" panose="05000000000000000000" pitchFamily="2" charset="2"/>
              </a:rPr>
              <a:t>”？</a:t>
            </a:r>
            <a:endParaRPr lang="de-DE" altLang="zh-CN" sz="2000" dirty="0">
              <a:sym typeface="Wingdings" panose="05000000000000000000" pitchFamily="2" charset="2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954163" y="1253331"/>
            <a:ext cx="49793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灵感</a:t>
            </a:r>
            <a:r>
              <a:rPr lang="zh-CN" altLang="en-US" dirty="0"/>
              <a:t>过程：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欲做分类问题，从简单的二分类开始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标签是 （</a:t>
            </a:r>
            <a:r>
              <a:rPr lang="en-US" altLang="zh-CN" dirty="0"/>
              <a:t>1/0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可使用最简单的单位阶跃函数（</a:t>
            </a:r>
            <a:r>
              <a:rPr lang="zh-CN" altLang="en-US" dirty="0">
                <a:solidFill>
                  <a:srgbClr val="FF0000"/>
                </a:solidFill>
              </a:rPr>
              <a:t>红线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   </a:t>
            </a:r>
            <a:r>
              <a:rPr lang="zh-CN" altLang="en-US" dirty="0"/>
              <a:t>但是阶跃函数不连续。因此使用</a:t>
            </a:r>
            <a:r>
              <a:rPr lang="de-DE" altLang="zh-CN" dirty="0"/>
              <a:t> </a:t>
            </a:r>
            <a:r>
              <a:rPr lang="de-DE" altLang="zh-CN" dirty="0" err="1"/>
              <a:t>logistic</a:t>
            </a:r>
            <a:r>
              <a:rPr lang="de-DE" altLang="zh-CN" dirty="0"/>
              <a:t> </a:t>
            </a:r>
            <a:r>
              <a:rPr lang="de-DE" altLang="zh-CN" dirty="0" err="1"/>
              <a:t>function</a:t>
            </a:r>
            <a:r>
              <a:rPr lang="zh-CN" altLang="en-US" dirty="0"/>
              <a:t>（上图中黑线，因为呈现</a:t>
            </a:r>
            <a:r>
              <a:rPr lang="en-US" altLang="zh-CN" dirty="0"/>
              <a:t>S</a:t>
            </a:r>
            <a:r>
              <a:rPr lang="zh-CN" altLang="en-US" dirty="0"/>
              <a:t>形，因此也称为</a:t>
            </a:r>
            <a:r>
              <a:rPr lang="en-US" altLang="zh-CN" dirty="0"/>
              <a:t>sigmoid function</a:t>
            </a:r>
            <a:r>
              <a:rPr lang="zh-CN" altLang="en-US" dirty="0"/>
              <a:t>）代替，使其连续且可导。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 	            </a:t>
            </a:r>
            <a:r>
              <a:rPr lang="zh-CN" altLang="en-US" dirty="0"/>
              <a:t>横坐标是 </a:t>
            </a:r>
            <a:r>
              <a:rPr lang="en-US" altLang="zh-CN" dirty="0"/>
              <a:t>z</a:t>
            </a:r>
            <a:r>
              <a:rPr lang="zh-CN" altLang="en-US" dirty="0"/>
              <a:t>，纵坐标是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de-DE" altLang="zh-CN" dirty="0"/>
          </a:p>
          <a:p>
            <a:r>
              <a:rPr lang="zh-CN" altLang="en-US" dirty="0"/>
              <a:t>定义域为（负无穷 到 正无穷）</a:t>
            </a:r>
            <a:endParaRPr lang="en-US" altLang="zh-CN" dirty="0"/>
          </a:p>
          <a:p>
            <a:r>
              <a:rPr lang="zh-CN" altLang="en-US" dirty="0"/>
              <a:t>值域为（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，可对应于概率值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4163" y="2725186"/>
            <a:ext cx="2000250" cy="11239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13" y="2537464"/>
            <a:ext cx="3233387" cy="178307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16471"/>
            <a:ext cx="1201709" cy="540366"/>
          </a:xfrm>
          <a:prstGeom prst="rect">
            <a:avLst/>
          </a:prstGeom>
        </p:spPr>
      </p:pic>
      <p:sp>
        <p:nvSpPr>
          <p:cNvPr id="6" name="左弧形箭头 5"/>
          <p:cNvSpPr/>
          <p:nvPr/>
        </p:nvSpPr>
        <p:spPr>
          <a:xfrm>
            <a:off x="5715599" y="5013323"/>
            <a:ext cx="238564" cy="6733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4:artisticCrisscrossEtching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i="1" dirty="0">
                    <a:sym typeface="Wingdings" panose="05000000000000000000" pitchFamily="2" charset="2"/>
                  </a:rPr>
                  <a:t>“逻辑回归”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做 </a:t>
                </a:r>
                <a:r>
                  <a:rPr lang="zh-CN" altLang="en-US" sz="1600" i="1" dirty="0">
                    <a:sym typeface="Wingdings" panose="05000000000000000000" pitchFamily="2" charset="2"/>
                  </a:rPr>
                  <a:t>分类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问题，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为何不取名“</a:t>
                </a:r>
                <a:r>
                  <a:rPr lang="zh-CN" altLang="en-US" sz="1600" i="1" dirty="0">
                    <a:sym typeface="Wingdings" panose="05000000000000000000" pitchFamily="2" charset="2"/>
                  </a:rPr>
                  <a:t>逻辑分类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”？</a:t>
                </a: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altLang="zh-CN" sz="1600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Answer</a:t>
                </a:r>
                <a:r>
                  <a:rPr lang="de-DE" altLang="zh-CN" sz="1600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“逻辑”指的是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 </a:t>
                </a:r>
                <a:r>
                  <a:rPr lang="de-DE" altLang="zh-CN" sz="1600" noProof="1">
                    <a:sym typeface="Wingdings" panose="05000000000000000000" pitchFamily="2" charset="2"/>
                  </a:rPr>
                  <a:t>logistic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 funtion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回归来源于“线性回归”的</a:t>
                </a:r>
                <a14:m>
                  <m:oMath xmlns:m="http://schemas.openxmlformats.org/officeDocument/2006/math"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𝑋𝑊</m:t>
                    </m:r>
                  </m:oMath>
                </a14:m>
                <a:r>
                  <a:rPr lang="de-DE" altLang="zh-CN" sz="16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使用线性回归去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拟合逼近 </a:t>
                </a:r>
                <a:r>
                  <a:rPr lang="zh-CN" altLang="en-US" sz="16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一个“界”</a:t>
                </a:r>
                <a:r>
                  <a:rPr lang="zh-CN" altLang="en-US" sz="1600" dirty="0" smtClean="0">
                    <a:sym typeface="Wingdings" panose="05000000000000000000" pitchFamily="2" charset="2"/>
                  </a:rPr>
                  <a:t>，使得按照这个界进行数据分类后得到的</a:t>
                </a:r>
                <a:r>
                  <a:rPr lang="en-US" altLang="zh-CN" sz="1600" b="1" dirty="0" smtClean="0">
                    <a:sym typeface="Wingdings" panose="05000000000000000000" pitchFamily="2" charset="2"/>
                  </a:rPr>
                  <a:t>cost</a:t>
                </a:r>
                <a:r>
                  <a:rPr lang="zh-CN" altLang="en-US" sz="1600" b="1" dirty="0" smtClean="0">
                    <a:sym typeface="Wingdings" panose="05000000000000000000" pitchFamily="2" charset="2"/>
                  </a:rPr>
                  <a:t>最小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。</a:t>
                </a:r>
                <a:r>
                  <a:rPr lang="zh-CN" altLang="en-US" sz="1600" b="1" dirty="0" smtClean="0">
                    <a:sym typeface="Wingdings" panose="05000000000000000000" pitchFamily="2" charset="2"/>
                  </a:rPr>
                  <a:t>以</a:t>
                </a:r>
                <a:r>
                  <a:rPr lang="zh-CN" altLang="en-US" sz="1600" b="1" u="sng" dirty="0">
                    <a:sym typeface="Wingdings" panose="05000000000000000000" pitchFamily="2" charset="2"/>
                  </a:rPr>
                  <a:t>概率</a:t>
                </a:r>
                <a:r>
                  <a:rPr lang="en-US" altLang="zh-CN" sz="1600" b="1" u="sng" dirty="0">
                    <a:sym typeface="Wingdings" panose="05000000000000000000" pitchFamily="2" charset="2"/>
                  </a:rPr>
                  <a:t>0.5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为分界线，将数据分为</a:t>
                </a:r>
                <a:r>
                  <a:rPr lang="zh-CN" altLang="en-US" sz="1600" b="1" u="sng" dirty="0">
                    <a:sym typeface="Wingdings" panose="05000000000000000000" pitchFamily="2" charset="2"/>
                  </a:rPr>
                  <a:t>正例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和</a:t>
                </a:r>
                <a:r>
                  <a:rPr lang="zh-CN" altLang="en-US" sz="1600" b="1" u="sng" dirty="0">
                    <a:sym typeface="Wingdings" panose="05000000000000000000" pitchFamily="2" charset="2"/>
                  </a:rPr>
                  <a:t>反例</a:t>
                </a:r>
                <a:r>
                  <a:rPr lang="zh-CN" altLang="en-US" sz="1600" b="1" dirty="0">
                    <a:sym typeface="Wingdings" panose="05000000000000000000" pitchFamily="2" charset="2"/>
                  </a:rPr>
                  <a:t>。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使得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z&gt;0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对应于“正例（趋近于概率为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）”，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 z&lt;0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对应于“反例（趋近于概率为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）”。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因此是使用回归的思想去解决分类问题。</a:t>
                </a: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引出来</a:t>
                </a:r>
                <a:r>
                  <a:rPr lang="zh-CN" altLang="en-US" sz="16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核心问题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：求解</a:t>
                </a:r>
                <a14:m>
                  <m:oMath xmlns:m="http://schemas.openxmlformats.org/officeDocument/2006/math"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𝑋𝑊</m:t>
                    </m:r>
                  </m:oMath>
                </a14:m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  <a:blipFill rotWithShape="0">
                <a:blip r:embed="rId1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86" y="1581500"/>
            <a:ext cx="4774724" cy="2633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4:artisticCrisscrossEtching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核心问题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：求解</a:t>
                </a:r>
                <a14:m>
                  <m:oMath xmlns:m="http://schemas.openxmlformats.org/officeDocument/2006/math"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de-DE" altLang="zh-CN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𝑋𝑊</m:t>
                    </m:r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𝑚𝑜𝑑𝑒𝑙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ym typeface="Wingdings" panose="05000000000000000000" pitchFamily="2" charset="2"/>
                  </a:rPr>
                  <a:t>1.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当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label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（即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=1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时，</a:t>
                </a:r>
                <a:endParaRPr lang="de-DE" altLang="zh-CN" sz="16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𝑐𝑜𝑠𝑡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de-DE" altLang="zh-CN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log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⁡(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ym typeface="Wingdings" panose="05000000000000000000" pitchFamily="2" charset="2"/>
                  </a:rPr>
                  <a:t>2.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当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label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（即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altLang="zh-CN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de-DE" altLang="zh-CN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=0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时，</a:t>
                </a: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𝑐𝑜𝑠𝑡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de-DE" altLang="zh-CN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log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⁡(1−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363" y="1253330"/>
                <a:ext cx="5936940" cy="5263847"/>
              </a:xfrm>
              <a:blipFill rotWithShape="1">
                <a:blip r:embed="rId1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67" y="1253330"/>
            <a:ext cx="2852441" cy="1572997"/>
          </a:xfrm>
          <a:prstGeom prst="rect">
            <a:avLst/>
          </a:prstGeom>
        </p:spPr>
      </p:pic>
      <p:sp>
        <p:nvSpPr>
          <p:cNvPr id="16" name="Bogen 15"/>
          <p:cNvSpPr/>
          <p:nvPr/>
        </p:nvSpPr>
        <p:spPr>
          <a:xfrm rot="10966503">
            <a:off x="1577478" y="2753031"/>
            <a:ext cx="1464289" cy="1157605"/>
          </a:xfrm>
          <a:prstGeom prst="arc">
            <a:avLst>
              <a:gd name="adj1" fmla="val 16200000"/>
              <a:gd name="adj2" fmla="val 215553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Gerader Verbinder 17"/>
          <p:cNvCxnSpPr>
            <a:stCxn id="16" idx="0"/>
          </p:cNvCxnSpPr>
          <p:nvPr/>
        </p:nvCxnSpPr>
        <p:spPr>
          <a:xfrm>
            <a:off x="2281600" y="3909957"/>
            <a:ext cx="0" cy="113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4787376" y="4204528"/>
            <a:ext cx="5841633" cy="2536872"/>
            <a:chOff x="538428" y="2453933"/>
            <a:chExt cx="3939698" cy="1754145"/>
          </a:xfrm>
        </p:grpSpPr>
        <p:cxnSp>
          <p:nvCxnSpPr>
            <p:cNvPr id="8" name="Gerade Verbindung mit Pfeil 7"/>
            <p:cNvCxnSpPr/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>
                  <a:extLst>
                    <a:ext uri="{FF2B5EF4-FFF2-40B4-BE49-F238E27FC236}">
                      <a14:artisticCrisscrossEtching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2500846" y="3429252"/>
                  <a:ext cx="1977280" cy="361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𝑋𝑊</m:t>
                      </m:r>
                    </m:oMath>
                  </a14:m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，此直线（决策边界）对应于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z=0</a:t>
                  </a:r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，以及概率为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h=0.5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46" y="3429252"/>
                  <a:ext cx="1977280" cy="3617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24" t="-2326" b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  <a:endParaRPr lang="en-GB">
                    <a:noFill/>
                  </a:endParaRPr>
                </a:p>
              </p:txBody>
            </p:sp>
          </mc:Fallback>
        </mc:AlternateContent>
        <p:sp>
          <p:nvSpPr>
            <p:cNvPr id="24" name="Textfeld 23"/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996497" y="2453933"/>
              <a:ext cx="1472786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dirty="0">
                  <a:solidFill>
                    <a:schemeClr val="accent2"/>
                  </a:solidFill>
                </a:rPr>
                <a:t>z&gt;0, 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h&gt;0.5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，概率最终趋近于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1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38428" y="3463225"/>
              <a:ext cx="790855" cy="74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1600" dirty="0">
                  <a:solidFill>
                    <a:schemeClr val="accent2"/>
                  </a:solidFill>
                </a:rPr>
                <a:t>z&lt;0, 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h&lt;0.5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，概率最终趋近于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0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868936" y="4719846"/>
            <a:ext cx="2199996" cy="1562306"/>
            <a:chOff x="906092" y="2724791"/>
            <a:chExt cx="2199996" cy="1562306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2169622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  <a:endParaRPr lang="en-GB" sz="1600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331866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  <a:endParaRPr lang="en-GB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906092" y="2724791"/>
              <a:ext cx="73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cost</a:t>
              </a:r>
              <a:endParaRPr lang="en-GB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57200" y="3763877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h</a:t>
              </a:r>
              <a:endParaRPr lang="en-GB" sz="1600" dirty="0"/>
            </a:p>
          </p:txBody>
        </p:sp>
      </p:grpSp>
      <p:sp>
        <p:nvSpPr>
          <p:cNvPr id="33" name="Bogen 32"/>
          <p:cNvSpPr/>
          <p:nvPr/>
        </p:nvSpPr>
        <p:spPr>
          <a:xfrm rot="10633497" flipH="1">
            <a:off x="678168" y="4751225"/>
            <a:ext cx="1464289" cy="1157605"/>
          </a:xfrm>
          <a:prstGeom prst="arc">
            <a:avLst>
              <a:gd name="adj1" fmla="val 16200000"/>
              <a:gd name="adj2" fmla="val 215553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Geschweifte Klammer rechts 33"/>
          <p:cNvSpPr/>
          <p:nvPr/>
        </p:nvSpPr>
        <p:spPr>
          <a:xfrm>
            <a:off x="4510422" y="2926079"/>
            <a:ext cx="515390" cy="202634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4:artisticCrisscrossEtching id="{4C1322AE-8091-4058-A9D0-A7A556EDB314}"/>
                  </a:ext>
                </a:extLst>
              </p:cNvPr>
              <p:cNvSpPr txBox="1"/>
              <p:nvPr/>
            </p:nvSpPr>
            <p:spPr>
              <a:xfrm>
                <a:off x="4774549" y="3417245"/>
                <a:ext cx="435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𝒄𝒐𝒔𝒕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49" y="3417245"/>
                <a:ext cx="435858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 flipH="1" flipV="1">
            <a:off x="7231315" y="4818404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 flipH="1" flipV="1">
            <a:off x="7472385" y="500113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 flipH="1" flipV="1">
            <a:off x="7255116" y="5129832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 flipH="1" flipV="1">
            <a:off x="6908438" y="4960555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/>
          <p:cNvSpPr/>
          <p:nvPr/>
        </p:nvSpPr>
        <p:spPr>
          <a:xfrm flipH="1" flipV="1">
            <a:off x="7538886" y="5456543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Gleichschenkliges Dreieck 40"/>
          <p:cNvSpPr/>
          <p:nvPr/>
        </p:nvSpPr>
        <p:spPr>
          <a:xfrm>
            <a:off x="6433296" y="554790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Gleichschenkliges Dreieck 41"/>
          <p:cNvSpPr/>
          <p:nvPr/>
        </p:nvSpPr>
        <p:spPr>
          <a:xfrm>
            <a:off x="6392082" y="5830364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Gleichschenkliges Dreieck 42"/>
          <p:cNvSpPr/>
          <p:nvPr/>
        </p:nvSpPr>
        <p:spPr>
          <a:xfrm>
            <a:off x="6692308" y="5830364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leichschenkliges Dreieck 43"/>
          <p:cNvSpPr/>
          <p:nvPr/>
        </p:nvSpPr>
        <p:spPr>
          <a:xfrm>
            <a:off x="7065621" y="595351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Gleichschenkliges Dreieck 44"/>
          <p:cNvSpPr/>
          <p:nvPr/>
        </p:nvSpPr>
        <p:spPr>
          <a:xfrm>
            <a:off x="6508048" y="610481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erader Verbinder 46"/>
          <p:cNvCxnSpPr/>
          <p:nvPr/>
        </p:nvCxnSpPr>
        <p:spPr>
          <a:xfrm>
            <a:off x="6297737" y="5011008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5893780" y="4448006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873197" y="2729218"/>
            <a:ext cx="2199996" cy="1562306"/>
            <a:chOff x="906092" y="2724791"/>
            <a:chExt cx="2199996" cy="1562306"/>
          </a:xfrm>
        </p:grpSpPr>
        <p:cxnSp>
          <p:nvCxnSpPr>
            <p:cNvPr id="58" name="Gerade Verbindung mit Pfeil 57"/>
            <p:cNvCxnSpPr/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2169622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  <a:endParaRPr lang="en-GB" sz="16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331866" y="3948543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  <a:endParaRPr lang="en-GB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906092" y="2724791"/>
              <a:ext cx="732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cost</a:t>
              </a:r>
              <a:endParaRPr lang="en-GB" b="1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657200" y="3763877"/>
              <a:ext cx="448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h</a:t>
              </a:r>
              <a:endParaRPr lang="en-GB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4:artisticCrisscrossEtching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631" y="972320"/>
                <a:ext cx="6033287" cy="57111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ym typeface="Wingdings" panose="05000000000000000000" pitchFamily="2" charset="2"/>
                  </a:rPr>
                  <a:t>即求解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最优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的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线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altLang="zh-CN" sz="16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Z=XW</a:t>
                </a:r>
                <a:r>
                  <a:rPr lang="de-DE" altLang="zh-CN" sz="16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其中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(10,3) 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因为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10</a:t>
                </a:r>
                <a:r>
                  <a:rPr lang="zh-CN" altLang="en-US" sz="1600" dirty="0">
                    <a:sym typeface="Wingdings" panose="05000000000000000000" pitchFamily="2" charset="2"/>
                  </a:rPr>
                  <a:t>组数据，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Z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  <a:endParaRPr lang="de-DE" altLang="zh-CN" sz="1600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𝑚𝑜𝑑𝑒𝑙</m:t>
                        </m:r>
                      </m:sub>
                    </m:sSub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de-DE" altLang="zh-CN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de-DE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𝑋𝑊</m:t>
                            </m:r>
                          </m:sup>
                        </m:sSup>
                      </m:den>
                    </m:f>
                    <m:r>
                      <a:rPr lang="de-DE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  <m:sup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  <m:r>
                      <a:rPr lang="de-DE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∗−1</m:t>
                        </m:r>
                      </m:num>
                      <m:den>
                        <m:sSup>
                          <m:sSupPr>
                            <m:ctrlP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altLang="zh-CN" sz="14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altLang="zh-CN" sz="14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de-DE" altLang="zh-CN" sz="1400" b="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4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  <m:r>
                          <a:rPr lang="de-DE" altLang="zh-CN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de-DE" altLang="zh-CN" sz="14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altLang="zh-CN" sz="14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altLang="zh-CN" sz="14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de-DE" altLang="zh-CN" sz="1400" i="1" dirty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altLang="zh-CN" sz="14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de-DE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f>
                          <m:fPr>
                            <m:ctrlP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de-DE" altLang="zh-CN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(1−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de-DE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, 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de-DE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zh-CN" altLang="en-US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de-D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de-DE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 此处都是元素级别运算，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B050"/>
                    </a:solidFill>
                  </a:rPr>
                  <a:t>Cost</a:t>
                </a:r>
                <a:r>
                  <a:rPr lang="zh-CN" altLang="en-US" sz="1600" dirty="0">
                    <a:solidFill>
                      <a:srgbClr val="00B050"/>
                    </a:solidFill>
                  </a:rPr>
                  <a:t>维度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(10,1)</a:t>
                </a:r>
                <a:endParaRPr lang="en-GB" sz="1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/>
                  <a:t>其中</a:t>
                </a:r>
                <a:r>
                  <a:rPr lang="en-US" altLang="zh-CN" sz="1600" dirty="0"/>
                  <a:t>cost ~ h ~ z ~ WX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den>
                            </m:f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den>
                            </m:f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∗−1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.∗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{"/>
                        <m:endChr m:val="}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de-DE" sz="160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</m:d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de-DE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r>
                                              <a:rPr lang="de-DE" sz="16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p>
                              <m:sSup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0" dirty="0">
                    <a:solidFill>
                      <a:srgbClr val="00B050"/>
                    </a:solidFill>
                  </a:rPr>
                  <a:t>维度是</a:t>
                </a:r>
                <a:r>
                  <a:rPr lang="en-US" altLang="zh-CN" sz="1600" b="0" dirty="0">
                    <a:solidFill>
                      <a:srgbClr val="00B050"/>
                    </a:solidFill>
                  </a:rPr>
                  <a:t>(3,1)</a:t>
                </a:r>
                <a:endParaRPr lang="de-DE" sz="1600" b="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31" y="972320"/>
                <a:ext cx="6033287" cy="5711113"/>
              </a:xfrm>
              <a:blipFill rotWithShape="1">
                <a:blip r:embed="rId1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  <a:endParaRPr lang="en-GB">
                  <a:noFill/>
                </a:endParaRPr>
              </a:p>
            </p:txBody>
          </p:sp>
        </mc:Fallback>
      </mc:AlternateContent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98" y="1162162"/>
            <a:ext cx="2852441" cy="1572997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6913967" y="3065682"/>
            <a:ext cx="5214299" cy="2233016"/>
            <a:chOff x="750476" y="2453933"/>
            <a:chExt cx="3516613" cy="1544041"/>
          </a:xfrm>
        </p:grpSpPr>
        <p:cxnSp>
          <p:nvCxnSpPr>
            <p:cNvPr id="8" name="Gerade Verbindung mit Pfeil 7"/>
            <p:cNvCxnSpPr/>
            <p:nvPr/>
          </p:nvCxnSpPr>
          <p:spPr>
            <a:xfrm>
              <a:off x="1463040" y="3915295"/>
              <a:ext cx="12219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V="1">
              <a:off x="1463040" y="2826327"/>
              <a:ext cx="0" cy="108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>
                  <a:extLst>
                    <a:ext uri="{FF2B5EF4-FFF2-40B4-BE49-F238E27FC236}">
                      <a14:artisticCrisscrossEtching id="{265F431A-AB33-42B8-A151-3B2E2148C474}"/>
                    </a:ext>
                  </a:extLst>
                </p:cNvPr>
                <p:cNvSpPr txBox="1"/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𝑊𝑋</m:t>
                      </m:r>
                    </m:oMath>
                  </a14:m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此直线（决策边界）对应于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z=0</a:t>
                  </a:r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，</a:t>
                  </a:r>
                  <a:endParaRPr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lang="zh-CN" altLang="en-US" sz="1400" dirty="0">
                      <a:solidFill>
                        <a:srgbClr val="00B050"/>
                      </a:solidFill>
                    </a:rPr>
                    <a:t>以及概率为</a:t>
                  </a:r>
                  <a:r>
                    <a:rPr lang="en-US" altLang="zh-CN" sz="1400" dirty="0">
                      <a:solidFill>
                        <a:srgbClr val="00B050"/>
                      </a:solidFill>
                    </a:rPr>
                    <a:t>h=0.5</a:t>
                  </a:r>
                  <a:r>
                    <a:rPr lang="en-GB" sz="14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876" y="3324834"/>
                  <a:ext cx="1802213" cy="51075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3" t="-1653" r="-3189" b="-74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  <a:endParaRPr lang="en-GB">
                    <a:noFill/>
                  </a:endParaRPr>
                </a:p>
              </p:txBody>
            </p:sp>
          </mc:Fallback>
        </mc:AlternateContent>
        <p:sp>
          <p:nvSpPr>
            <p:cNvPr id="24" name="Textfeld 23"/>
            <p:cNvSpPr txBox="1"/>
            <p:nvPr/>
          </p:nvSpPr>
          <p:spPr>
            <a:xfrm>
              <a:off x="2657200" y="37638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x1</a:t>
              </a:r>
              <a:endParaRPr lang="en-GB" sz="16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1208983" y="2736977"/>
              <a:ext cx="279866" cy="23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x2</a:t>
              </a:r>
              <a:endParaRPr lang="en-GB" sz="16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996497" y="2453933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h&gt;0.5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50476" y="3515448"/>
              <a:ext cx="835394" cy="40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概率为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h&lt;0.5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6" name="Ellipse 35"/>
          <p:cNvSpPr/>
          <p:nvPr/>
        </p:nvSpPr>
        <p:spPr>
          <a:xfrm flipH="1" flipV="1">
            <a:off x="9043489" y="3679559"/>
            <a:ext cx="133005" cy="18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 flipH="1" flipV="1">
            <a:off x="9284559" y="3862292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 flipH="1" flipV="1">
            <a:off x="9067290" y="3990987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 flipH="1" flipV="1">
            <a:off x="8720612" y="3821710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/>
          <p:cNvSpPr/>
          <p:nvPr/>
        </p:nvSpPr>
        <p:spPr>
          <a:xfrm flipH="1" flipV="1">
            <a:off x="9351060" y="4317698"/>
            <a:ext cx="133002" cy="18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Gleichschenkliges Dreieck 40"/>
          <p:cNvSpPr/>
          <p:nvPr/>
        </p:nvSpPr>
        <p:spPr>
          <a:xfrm>
            <a:off x="8245470" y="4409058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Gleichschenkliges Dreieck 41"/>
          <p:cNvSpPr/>
          <p:nvPr/>
        </p:nvSpPr>
        <p:spPr>
          <a:xfrm>
            <a:off x="8204256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Gleichschenkliges Dreieck 42"/>
          <p:cNvSpPr/>
          <p:nvPr/>
        </p:nvSpPr>
        <p:spPr>
          <a:xfrm>
            <a:off x="8504482" y="4691519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leichschenkliges Dreieck 43"/>
          <p:cNvSpPr/>
          <p:nvPr/>
        </p:nvSpPr>
        <p:spPr>
          <a:xfrm>
            <a:off x="8877795" y="48146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Gleichschenkliges Dreieck 44"/>
          <p:cNvSpPr/>
          <p:nvPr/>
        </p:nvSpPr>
        <p:spPr>
          <a:xfrm>
            <a:off x="8320222" y="4965973"/>
            <a:ext cx="133002" cy="1281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erader Verbinder 46"/>
          <p:cNvCxnSpPr/>
          <p:nvPr/>
        </p:nvCxnSpPr>
        <p:spPr>
          <a:xfrm>
            <a:off x="8109911" y="3872163"/>
            <a:ext cx="1374151" cy="1004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7705954" y="3309161"/>
            <a:ext cx="1077566" cy="1291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4:artisticCrisscrossEtching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450" y="1089753"/>
                <a:ext cx="5307765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2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Z=XW</a:t>
                </a:r>
                <a:r>
                  <a:rPr lang="de-DE" altLang="zh-CN" sz="12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其中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zh-CN" altLang="en-US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(10,3) 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因为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10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组数据</a:t>
                </a:r>
                <a:endParaRPr lang="en-US" altLang="zh-CN" sz="12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de-DE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𝑋𝑊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2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zh-CN" altLang="en-US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  <a:endParaRPr lang="de-DE" altLang="zh-CN" sz="12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de-DE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de-DE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de-DE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de-DE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dirty="0"/>
                  <a:t>， 此处都是元素级别运算，</a:t>
                </a:r>
                <a:r>
                  <a:rPr lang="en-US" altLang="zh-CN" sz="1200" dirty="0">
                    <a:solidFill>
                      <a:srgbClr val="00B050"/>
                    </a:solidFill>
                  </a:rPr>
                  <a:t>Cost</a:t>
                </a:r>
                <a:r>
                  <a:rPr lang="zh-CN" altLang="en-US" sz="1200" dirty="0">
                    <a:solidFill>
                      <a:srgbClr val="00B050"/>
                    </a:solidFill>
                  </a:rPr>
                  <a:t>维度</a:t>
                </a:r>
                <a:r>
                  <a:rPr lang="en-US" altLang="zh-CN" sz="1200" dirty="0">
                    <a:solidFill>
                      <a:srgbClr val="00B050"/>
                    </a:solidFill>
                  </a:rPr>
                  <a:t>(10,1)</a:t>
                </a:r>
                <a:endParaRPr lang="en-US" altLang="zh-CN" sz="1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altLang="zh-CN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de-DE" altLang="zh-CN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𝑋𝑊</m:t>
                                </m:r>
                              </m:sup>
                            </m:sSup>
                          </m:den>
                        </m:f>
                        <m: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200" b="0" dirty="0">
                    <a:solidFill>
                      <a:srgbClr val="00B050"/>
                    </a:solidFill>
                  </a:rPr>
                  <a:t>维度是</a:t>
                </a:r>
                <a:r>
                  <a:rPr lang="en-US" altLang="zh-CN" sz="1200" b="0" dirty="0">
                    <a:solidFill>
                      <a:srgbClr val="00B050"/>
                    </a:solidFill>
                  </a:rPr>
                  <a:t>(3,1)</a:t>
                </a:r>
                <a:endParaRPr lang="de-DE" sz="1200" b="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使用</a:t>
                </a:r>
                <a:r>
                  <a:rPr lang="zh-CN" altLang="en-US" sz="1600" b="1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梯度下降法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迭代求最优的</a:t>
                </a:r>
                <a:r>
                  <a:rPr lang="en-US" altLang="zh-CN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初始化</a:t>
                </a:r>
                <a:r>
                  <a:rPr lang="en-US" altLang="zh-CN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更新</a:t>
                </a:r>
                <a:r>
                  <a:rPr lang="en-US" altLang="zh-CN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−=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𝑎𝑙𝑝h𝑎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迭代到一定次数或到一定阈值。</a:t>
                </a:r>
                <a:endParaRPr lang="en-US" altLang="zh-CN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450" y="1089753"/>
                <a:ext cx="5307765" cy="5263847"/>
              </a:xfrm>
              <a:blipFill rotWithShape="0">
                <a:blip r:embed="rId1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6215680" y="2153539"/>
            <a:ext cx="2263471" cy="1452294"/>
            <a:chOff x="7447073" y="3475024"/>
            <a:chExt cx="2858804" cy="1936566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8" name="Gerade Verbindung mit Pfeil 7"/>
              <p:cNvCxnSpPr/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/>
              <p:cNvCxnSpPr/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feld 23"/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x1</a:t>
                </a:r>
                <a:endParaRPr lang="en-GB" sz="1600" dirty="0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x2</a:t>
                </a:r>
                <a:endParaRPr lang="en-GB" sz="1600" dirty="0"/>
              </a:p>
            </p:txBody>
          </p:sp>
        </p:grpSp>
        <p:sp>
          <p:nvSpPr>
            <p:cNvPr id="36" name="Ellipse 35"/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/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/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/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Gleichschenkliges Dreieck 40"/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Gleichschenkliges Dreieck 41"/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Gleichschenkliges Dreieck 43"/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Gleichschenkliges Dreieck 44"/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r Verbinder 46"/>
            <p:cNvCxnSpPr/>
            <p:nvPr/>
          </p:nvCxnSpPr>
          <p:spPr>
            <a:xfrm flipV="1">
              <a:off x="8075776" y="4221695"/>
              <a:ext cx="1872895" cy="42497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3440030" y="3841326"/>
            <a:ext cx="2272533" cy="1819610"/>
            <a:chOff x="3996229" y="3990986"/>
            <a:chExt cx="2272533" cy="1819610"/>
          </a:xfrm>
        </p:grpSpPr>
        <p:cxnSp>
          <p:nvCxnSpPr>
            <p:cNvPr id="7" name="Gerade Verbindung mit Pfeil 6"/>
            <p:cNvCxnSpPr/>
            <p:nvPr/>
          </p:nvCxnSpPr>
          <p:spPr>
            <a:xfrm>
              <a:off x="4239491" y="5569527"/>
              <a:ext cx="175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 flipV="1">
              <a:off x="4563687" y="4409058"/>
              <a:ext cx="0" cy="140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Bogen 12"/>
            <p:cNvSpPr/>
            <p:nvPr/>
          </p:nvSpPr>
          <p:spPr>
            <a:xfrm flipV="1">
              <a:off x="4788131" y="3990986"/>
              <a:ext cx="765272" cy="1430435"/>
            </a:xfrm>
            <a:prstGeom prst="arc">
              <a:avLst>
                <a:gd name="adj1" fmla="val 11079389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996229" y="4294876"/>
              <a:ext cx="7652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Cost</a:t>
              </a:r>
              <a:endParaRPr lang="en-GB" sz="16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853787" y="5472041"/>
              <a:ext cx="4149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</a:t>
              </a:r>
              <a:endParaRPr lang="en-GB" sz="1600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037094" y="4364805"/>
              <a:ext cx="83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凸函数</a:t>
              </a:r>
              <a:endParaRPr lang="en-GB" sz="16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968422" y="1084614"/>
            <a:ext cx="312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>
                <a:solidFill>
                  <a:srgbClr val="FF0000"/>
                </a:solidFill>
              </a:rPr>
              <a:t>迭代过程图解：</a:t>
            </a:r>
            <a:endParaRPr lang="zh-CN" altLang="en-US" sz="1600" u="sng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12563" y="993003"/>
            <a:ext cx="0" cy="55547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8829816" y="2179177"/>
            <a:ext cx="2263471" cy="1452294"/>
            <a:chOff x="7447073" y="3475024"/>
            <a:chExt cx="2858804" cy="1936566"/>
          </a:xfrm>
        </p:grpSpPr>
        <p:grpSp>
          <p:nvGrpSpPr>
            <p:cNvPr id="50" name="Gruppieren 24"/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65" name="Gerade Verbindung mit Pfeil 7"/>
              <p:cNvCxnSpPr/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9"/>
              <p:cNvCxnSpPr/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23"/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x1</a:t>
                </a:r>
                <a:endParaRPr lang="en-GB" sz="1600" dirty="0"/>
              </a:p>
            </p:txBody>
          </p:sp>
          <p:sp>
            <p:nvSpPr>
              <p:cNvPr id="68" name="Textfeld 48"/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x2</a:t>
                </a:r>
                <a:endParaRPr lang="en-GB" sz="1600" dirty="0"/>
              </a:p>
            </p:txBody>
          </p:sp>
        </p:grpSp>
        <p:sp>
          <p:nvSpPr>
            <p:cNvPr id="52" name="Ellipse 35"/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36"/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37"/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llipse 38"/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llipse 39"/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Gleichschenkliges Dreieck 40"/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Gleichschenkliges Dreieck 41"/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Gleichschenkliges Dreieck 42"/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Gleichschenkliges Dreieck 43"/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Gleichschenkliges Dreieck 44"/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Gerader Verbinder 46"/>
            <p:cNvCxnSpPr/>
            <p:nvPr/>
          </p:nvCxnSpPr>
          <p:spPr>
            <a:xfrm>
              <a:off x="8204256" y="4281267"/>
              <a:ext cx="1377686" cy="36536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6220826" y="4443945"/>
            <a:ext cx="2263471" cy="1452294"/>
            <a:chOff x="7447073" y="3475024"/>
            <a:chExt cx="2858804" cy="1936566"/>
          </a:xfrm>
        </p:grpSpPr>
        <p:grpSp>
          <p:nvGrpSpPr>
            <p:cNvPr id="72" name="Gruppieren 24"/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84" name="Gerade Verbindung mit Pfeil 7"/>
              <p:cNvCxnSpPr/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9"/>
              <p:cNvCxnSpPr/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feld 23"/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x1</a:t>
                </a:r>
                <a:endParaRPr lang="en-GB" sz="1600" dirty="0"/>
              </a:p>
            </p:txBody>
          </p:sp>
          <p:sp>
            <p:nvSpPr>
              <p:cNvPr id="87" name="Textfeld 48"/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x2</a:t>
                </a:r>
                <a:endParaRPr lang="en-GB" sz="1600" dirty="0"/>
              </a:p>
            </p:txBody>
          </p:sp>
        </p:grpSp>
        <p:sp>
          <p:nvSpPr>
            <p:cNvPr id="73" name="Ellipse 35"/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36"/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37"/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38"/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39"/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Gleichschenkliges Dreieck 40"/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Gleichschenkliges Dreieck 41"/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Gleichschenkliges Dreieck 42"/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Gleichschenkliges Dreieck 43"/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Gleichschenkliges Dreieck 44"/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Gerader Verbinder 46"/>
            <p:cNvCxnSpPr/>
            <p:nvPr/>
          </p:nvCxnSpPr>
          <p:spPr>
            <a:xfrm>
              <a:off x="8236560" y="4042462"/>
              <a:ext cx="1241002" cy="8385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右箭头 27"/>
          <p:cNvSpPr/>
          <p:nvPr/>
        </p:nvSpPr>
        <p:spPr>
          <a:xfrm>
            <a:off x="8579414" y="2713492"/>
            <a:ext cx="401653" cy="209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8507212">
            <a:off x="8283227" y="4131701"/>
            <a:ext cx="1225906" cy="1666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200962" y="4490650"/>
            <a:ext cx="2418171" cy="1562306"/>
            <a:chOff x="9265008" y="4490650"/>
            <a:chExt cx="2418171" cy="1562306"/>
          </a:xfrm>
        </p:grpSpPr>
        <p:grpSp>
          <p:nvGrpSpPr>
            <p:cNvPr id="88" name="Gruppieren 56"/>
            <p:cNvGrpSpPr/>
            <p:nvPr/>
          </p:nvGrpSpPr>
          <p:grpSpPr>
            <a:xfrm>
              <a:off x="9479293" y="4490650"/>
              <a:ext cx="2035625" cy="1562306"/>
              <a:chOff x="906092" y="2724791"/>
              <a:chExt cx="2035625" cy="1562306"/>
            </a:xfrm>
          </p:grpSpPr>
          <p:cxnSp>
            <p:nvCxnSpPr>
              <p:cNvPr id="89" name="Gerade Verbindung mit Pfeil 57"/>
              <p:cNvCxnSpPr/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58"/>
              <p:cNvCxnSpPr/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feld 59"/>
              <p:cNvSpPr txBox="1"/>
              <p:nvPr/>
            </p:nvSpPr>
            <p:spPr>
              <a:xfrm>
                <a:off x="2169622" y="3948543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1</a:t>
                </a:r>
                <a:endParaRPr lang="en-GB" sz="1600" dirty="0"/>
              </a:p>
            </p:txBody>
          </p:sp>
          <p:sp>
            <p:nvSpPr>
              <p:cNvPr id="92" name="Textfeld 60"/>
              <p:cNvSpPr txBox="1"/>
              <p:nvPr/>
            </p:nvSpPr>
            <p:spPr>
              <a:xfrm>
                <a:off x="1331866" y="3948543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0</a:t>
                </a:r>
                <a:endParaRPr lang="en-GB" dirty="0"/>
              </a:p>
            </p:txBody>
          </p:sp>
          <p:sp>
            <p:nvSpPr>
              <p:cNvPr id="93" name="Textfeld 61"/>
              <p:cNvSpPr txBox="1"/>
              <p:nvPr/>
            </p:nvSpPr>
            <p:spPr>
              <a:xfrm>
                <a:off x="906092" y="2724791"/>
                <a:ext cx="7324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cost</a:t>
                </a:r>
                <a:endParaRPr lang="en-GB" b="1" dirty="0"/>
              </a:p>
            </p:txBody>
          </p:sp>
          <p:sp>
            <p:nvSpPr>
              <p:cNvPr id="94" name="Textfeld 62"/>
              <p:cNvSpPr txBox="1"/>
              <p:nvPr/>
            </p:nvSpPr>
            <p:spPr>
              <a:xfrm>
                <a:off x="2492829" y="3892481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h</a:t>
                </a:r>
                <a:endParaRPr lang="en-GB" sz="1600" dirty="0"/>
              </a:p>
            </p:txBody>
          </p:sp>
        </p:grpSp>
        <p:sp>
          <p:nvSpPr>
            <p:cNvPr id="95" name="Bogen 15"/>
            <p:cNvSpPr/>
            <p:nvPr/>
          </p:nvSpPr>
          <p:spPr>
            <a:xfrm rot="10966503">
              <a:off x="10218890" y="4522028"/>
              <a:ext cx="1464289" cy="1157605"/>
            </a:xfrm>
            <a:prstGeom prst="arc">
              <a:avLst>
                <a:gd name="adj1" fmla="val 16200000"/>
                <a:gd name="adj2" fmla="val 2155530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Bogen 32"/>
            <p:cNvSpPr/>
            <p:nvPr/>
          </p:nvSpPr>
          <p:spPr>
            <a:xfrm rot="10633497" flipH="1">
              <a:off x="9265008" y="4529533"/>
              <a:ext cx="1464289" cy="1157605"/>
            </a:xfrm>
            <a:prstGeom prst="arc">
              <a:avLst>
                <a:gd name="adj1" fmla="val 16200000"/>
                <a:gd name="adj2" fmla="val 2155530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9634402" y="4960143"/>
                <a:ext cx="71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altLang="zh-CN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402" y="4960143"/>
                <a:ext cx="717287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8753329" y="4857299"/>
                <a:ext cx="71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329" y="4857299"/>
                <a:ext cx="717287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6630561" y="1541464"/>
            <a:ext cx="224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分界线上方</a:t>
            </a:r>
            <a:r>
              <a:rPr lang="en-US" altLang="zh-CN" sz="1200" dirty="0" smtClean="0"/>
              <a:t>h</a:t>
            </a:r>
            <a:r>
              <a:rPr lang="de-DE" altLang="zh-CN" sz="1200" dirty="0" smtClean="0"/>
              <a:t>&gt;0.5</a:t>
            </a:r>
            <a:r>
              <a:rPr lang="zh-CN" altLang="en-US" sz="1200" dirty="0" smtClean="0"/>
              <a:t>，从模型得到是正例，但橙色的三角形</a:t>
            </a:r>
            <a:r>
              <a:rPr lang="en-US" altLang="zh-CN" sz="1200" dirty="0" smtClean="0"/>
              <a:t>label=0</a:t>
            </a:r>
            <a:r>
              <a:rPr lang="zh-CN" altLang="en-US" sz="1200" dirty="0" smtClean="0"/>
              <a:t>，故橙色的</a:t>
            </a:r>
            <a:r>
              <a:rPr lang="de-DE" altLang="zh-CN" sz="1200" dirty="0" err="1" smtClean="0"/>
              <a:t>cost</a:t>
            </a:r>
            <a:r>
              <a:rPr lang="zh-CN" altLang="en-US" sz="1200" dirty="0" smtClean="0"/>
              <a:t>值很大。</a:t>
            </a:r>
            <a:endParaRPr lang="en-US" altLang="zh-CN" sz="1200" dirty="0" smtClean="0"/>
          </a:p>
          <a:p>
            <a:r>
              <a:rPr lang="zh-CN" altLang="en-US" sz="1200" dirty="0" smtClean="0"/>
              <a:t>分界线下方的橙色圆圈亦然。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853817" y="6239992"/>
            <a:ext cx="391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在不断减小</a:t>
            </a:r>
            <a:r>
              <a:rPr lang="en-US" altLang="zh-CN" sz="1400" dirty="0" smtClean="0"/>
              <a:t>cost</a:t>
            </a:r>
            <a:r>
              <a:rPr lang="zh-CN" altLang="en-US" sz="1400" dirty="0" smtClean="0"/>
              <a:t>的过程中，求得最优的分界线。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39450" y="2432159"/>
            <a:ext cx="4807854" cy="7367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ym typeface="Wingdings" panose="05000000000000000000" pitchFamily="2" charset="2"/>
              </a:rPr>
              <a:t>可推广到</a:t>
            </a:r>
            <a:r>
              <a:rPr lang="zh-CN" altLang="en-US" sz="1600" b="1" dirty="0" smtClean="0">
                <a:sym typeface="Wingdings" panose="05000000000000000000" pitchFamily="2" charset="2"/>
              </a:rPr>
              <a:t>神经网络</a:t>
            </a:r>
            <a:endParaRPr lang="en-US" altLang="zh-CN" sz="1600" b="1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de-DE" altLang="zh-CN" sz="16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Inhaltsplatzhalter 2">
                <a:extLst>
                  <a:ext uri="{FF2B5EF4-FFF2-40B4-BE49-F238E27FC236}">
                    <a14:artisticCrisscrossEtching id="{11216A56-4A38-44DD-A068-5D2115C025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88" y="1028207"/>
                <a:ext cx="5086988" cy="5263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dirty="0" smtClean="0">
                    <a:sym typeface="Wingdings" panose="05000000000000000000" pitchFamily="2" charset="2"/>
                  </a:rPr>
                  <a:t>用联结符号来展示</a:t>
                </a:r>
                <a:r>
                  <a:rPr lang="en-US" altLang="zh-CN" sz="1600" dirty="0" smtClean="0">
                    <a:sym typeface="Wingdings" panose="05000000000000000000" pitchFamily="2" charset="2"/>
                  </a:rPr>
                  <a:t>LR</a:t>
                </a:r>
                <a:r>
                  <a:rPr lang="zh-CN" altLang="en-US" sz="1600" dirty="0" smtClean="0">
                    <a:sym typeface="Wingdings" panose="05000000000000000000" pitchFamily="2" charset="2"/>
                  </a:rPr>
                  <a:t>：</a:t>
                </a:r>
                <a:endParaRPr lang="en-US" altLang="zh-CN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zh-CN" sz="1600" b="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zh-CN" altLang="de-D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d>
                        <m:d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de-DE" altLang="zh-CN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altLang="zh-CN" sz="1600" b="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de-DE" altLang="zh-CN" sz="1600" b="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de-DE" sz="1600" dirty="0" smtClean="0">
                    <a:sym typeface="Wingdings" panose="05000000000000000000" pitchFamily="2" charset="2"/>
                  </a:rPr>
                  <a:t> </a:t>
                </a:r>
                <a:endParaRPr lang="de-DE" altLang="zh-CN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altLang="zh-CN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altLang="zh-CN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8" y="1028207"/>
                <a:ext cx="5086988" cy="5263847"/>
              </a:xfrm>
              <a:prstGeom prst="rect">
                <a:avLst/>
              </a:prstGeom>
              <a:blipFill rotWithShape="0">
                <a:blip r:embed="rId1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135282" y="2626118"/>
            <a:ext cx="1921181" cy="1614053"/>
            <a:chOff x="1131602" y="1867701"/>
            <a:chExt cx="1921181" cy="1614053"/>
          </a:xfrm>
        </p:grpSpPr>
        <p:sp>
          <p:nvSpPr>
            <p:cNvPr id="6" name="椭圆 5"/>
            <p:cNvSpPr/>
            <p:nvPr/>
          </p:nvSpPr>
          <p:spPr>
            <a:xfrm>
              <a:off x="1151792" y="2399639"/>
              <a:ext cx="606670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x1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51792" y="3042138"/>
              <a:ext cx="596624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x2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2613167" y="2364039"/>
              <a:ext cx="439616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z</a:t>
              </a:r>
              <a:endParaRPr lang="zh-CN" altLang="en-US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1131602" y="1867701"/>
              <a:ext cx="606670" cy="4396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97588" y="5001282"/>
            <a:ext cx="2263471" cy="1452294"/>
            <a:chOff x="7447073" y="3475024"/>
            <a:chExt cx="2858804" cy="1936566"/>
          </a:xfrm>
        </p:grpSpPr>
        <p:grpSp>
          <p:nvGrpSpPr>
            <p:cNvPr id="32" name="Gruppieren 24"/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59" name="Gerade Verbindung mit Pfeil 7"/>
              <p:cNvCxnSpPr/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9"/>
              <p:cNvCxnSpPr/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feld 23"/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x1</a:t>
                </a:r>
                <a:endParaRPr lang="en-GB" sz="1600" dirty="0"/>
              </a:p>
            </p:txBody>
          </p:sp>
          <p:sp>
            <p:nvSpPr>
              <p:cNvPr id="62" name="Textfeld 48"/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x2</a:t>
                </a:r>
                <a:endParaRPr lang="en-GB" sz="1600" dirty="0"/>
              </a:p>
            </p:txBody>
          </p:sp>
        </p:grpSp>
        <p:sp>
          <p:nvSpPr>
            <p:cNvPr id="33" name="Ellipse 35"/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6"/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7"/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38"/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39"/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Gleichschenkliges Dreieck 40"/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Gleichschenkliges Dreieck 41"/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Gleichschenkliges Dreieck 42"/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Gleichschenkliges Dreieck 43"/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Gleichschenkliges Dreieck 44"/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r Verbinder 46"/>
            <p:cNvCxnSpPr/>
            <p:nvPr/>
          </p:nvCxnSpPr>
          <p:spPr>
            <a:xfrm>
              <a:off x="8236560" y="4042462"/>
              <a:ext cx="1241002" cy="8385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/>
          <p:cNvCxnSpPr>
            <a:stCxn id="6" idx="6"/>
            <a:endCxn id="30" idx="2"/>
          </p:cNvCxnSpPr>
          <p:nvPr/>
        </p:nvCxnSpPr>
        <p:spPr>
          <a:xfrm flipV="1">
            <a:off x="1762142" y="3342264"/>
            <a:ext cx="854705" cy="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9" idx="6"/>
            <a:endCxn id="30" idx="3"/>
          </p:cNvCxnSpPr>
          <p:nvPr/>
        </p:nvCxnSpPr>
        <p:spPr>
          <a:xfrm flipV="1">
            <a:off x="1752096" y="3497692"/>
            <a:ext cx="929131" cy="5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1336" y="3133032"/>
            <a:ext cx="4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/>
              <a:t>w1</a:t>
            </a:r>
            <a:endParaRPr lang="zh-CN" altLang="en-US" sz="1600" dirty="0"/>
          </a:p>
        </p:txBody>
      </p:sp>
      <p:sp>
        <p:nvSpPr>
          <p:cNvPr id="63" name="文本框 62"/>
          <p:cNvSpPr txBox="1"/>
          <p:nvPr/>
        </p:nvSpPr>
        <p:spPr>
          <a:xfrm>
            <a:off x="1848110" y="3668923"/>
            <a:ext cx="4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/>
              <a:t>w2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64" idx="6"/>
            <a:endCxn id="30" idx="1"/>
          </p:cNvCxnSpPr>
          <p:nvPr/>
        </p:nvCxnSpPr>
        <p:spPr>
          <a:xfrm>
            <a:off x="1741952" y="2845926"/>
            <a:ext cx="939275" cy="34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012976" y="2697962"/>
            <a:ext cx="4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/>
              <a:t>w0</a:t>
            </a:r>
            <a:endParaRPr lang="zh-CN" altLang="en-US" sz="16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071286" y="3342264"/>
            <a:ext cx="586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3069374" y="2963755"/>
                <a:ext cx="979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a:rPr lang="de-DE" altLang="zh-CN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zh-CN" altLang="de-D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d>
                        <m:dPr>
                          <m:ctrlP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74" y="2963755"/>
                <a:ext cx="979107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Inhaltsplatzhalter 2"/>
          <p:cNvSpPr txBox="1"/>
          <p:nvPr/>
        </p:nvSpPr>
        <p:spPr>
          <a:xfrm>
            <a:off x="6390165" y="3884808"/>
            <a:ext cx="4807854" cy="277234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Thanks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de-DE" altLang="zh-CN" sz="1600" dirty="0">
              <a:sym typeface="Wingdings" panose="05000000000000000000" pitchFamily="2" charset="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4814509" y="2595368"/>
            <a:ext cx="1104849" cy="20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大括号 67"/>
          <p:cNvSpPr/>
          <p:nvPr/>
        </p:nvSpPr>
        <p:spPr>
          <a:xfrm>
            <a:off x="4392538" y="1726250"/>
            <a:ext cx="239283" cy="194267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>宽屏</PresentationFormat>
  <Paragraphs>157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等线</vt:lpstr>
      <vt:lpstr>微软雅黑</vt:lpstr>
      <vt:lpstr>Calibri Light</vt:lpstr>
      <vt:lpstr>Arial Unicode MS</vt:lpstr>
      <vt:lpstr>等线</vt:lpstr>
      <vt:lpstr>Segoe Print</vt:lpstr>
      <vt:lpstr>Office</vt:lpstr>
      <vt:lpstr>PowerPoint 演示文稿</vt:lpstr>
      <vt:lpstr>逻辑回归（Logistic Regression）</vt:lpstr>
      <vt:lpstr>逻辑回归（Logistic Regression）</vt:lpstr>
      <vt:lpstr>逻辑回归（Logistic Regression）</vt:lpstr>
      <vt:lpstr>逻辑回归（Logistic Regression）</vt:lpstr>
      <vt:lpstr>逻辑回归（Logistic Regression）</vt:lpstr>
      <vt:lpstr>逻辑回归（Logistic Regression）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Qiang Liu</dc:creator>
  <cp:lastModifiedBy>lenovo</cp:lastModifiedBy>
  <cp:revision>175</cp:revision>
  <dcterms:created xsi:type="dcterms:W3CDTF">2018-06-03T17:39:00Z</dcterms:created>
  <dcterms:modified xsi:type="dcterms:W3CDTF">2020-05-28T01:48:16Z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