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60"/>
  </p:normalViewPr>
  <p:slideViewPr>
    <p:cSldViewPr snapToGrid="0">
      <p:cViewPr>
        <p:scale>
          <a:sx n="69" d="100"/>
          <a:sy n="69" d="100"/>
        </p:scale>
        <p:origin x="1056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A3D0D-ACF6-4C3D-AD4F-D04285FBDEED}" type="datetimeFigureOut">
              <a:rPr lang="zh-CN" altLang="en-US" smtClean="0"/>
              <a:t>2018/6/26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5C01C-97F7-46F7-A663-74879B28B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5C01C-97F7-46F7-A663-74879B28BDA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4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412F138-DD15-4530-9600-EA8C9FA4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6819E1BA-AD10-432E-802E-73ABF9F03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AF4F177-CFF7-45E7-A242-144B33EE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26.06.2018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2BD096F1-7871-4018-8D0B-0243C9B8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DA1F908A-E67A-4952-AF89-F88C3F28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2113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9003775-AE2C-4F9B-90A0-F673B027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84A755C3-6DE0-46DE-BF18-FC41BE105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EDA7EF7-1E4D-4613-A6E7-A3AA22BB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26.06.2018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7A373E4B-97FF-423A-A6E4-4AD9F6D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1B6C784A-36E1-46A6-810E-ABAB948E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3758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="" xmlns:a16="http://schemas.microsoft.com/office/drawing/2014/main" id="{4488733D-CA1C-451F-B16A-24B67B785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Vertikaler Textplatzhalter 2">
            <a:extLst>
              <a:ext uri="{FF2B5EF4-FFF2-40B4-BE49-F238E27FC236}">
                <a16:creationId xmlns="" xmlns:a16="http://schemas.microsoft.com/office/drawing/2014/main" id="{061090B6-410D-4F80-AD57-6EEF39598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4D4C9188-E090-40AE-A9D8-C8601CEB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26.06.2018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CA0C8991-917E-431F-B6DE-FE442556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E32B3A5B-1C61-461F-8939-90B0198F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633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0FC4547-94A9-4AA7-A485-2E644B32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B592FA91-7434-42AE-99E6-F0BC6888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CE6022F2-66A7-4D59-AB24-3D6CCCFE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26.06.2018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16AB2385-B1CA-44C2-9362-9F303B75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52C2AFAD-DA8A-4C53-ABE8-630A6E56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3861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452067B-C720-4316-96C1-0BFB7FF8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3FD18BA4-A416-4E92-A35C-5E90F75C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99A5BB72-C510-4D89-A7E9-2185F6FC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26.06.2018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D2C329C0-BD62-4416-8C71-AB49521D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39A1134F-9B0C-452B-8AFA-2109FF4A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145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682BE40-0B1B-4CED-B3E2-C7F40B2B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1A05EE6-FEF7-48B1-9189-F5001E35D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1B7E9269-14E5-49E8-B604-025509B9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3C553A52-4DC2-4B7B-BD4B-E7A3AC37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26.06.2018</a:t>
            </a:fld>
            <a:endParaRPr lang="x-non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94E70E2D-C063-4E7E-B45C-21CBB5EE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84F16D23-2A19-45DC-834B-1DE27BAF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848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CF30DBF-1AF5-4749-9D3F-82E4D77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B76D74AB-F8C9-4DE2-A343-F9BE0A21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="" xmlns:a16="http://schemas.microsoft.com/office/drawing/2014/main" id="{5342F2B5-0306-4C54-BFC1-BAE964A1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C2617375-1DB7-4FD6-917A-8359A0B01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ACA886CC-CFD9-4EBA-B3A6-13ACEDB51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F313E55A-288E-4C73-9065-1909D79F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26.06.2018</a:t>
            </a:fld>
            <a:endParaRPr lang="x-none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770C5091-C653-4BAB-8E2A-00A80587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C55BBEE3-7C4D-4E09-B591-EA4DBCFD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18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69753AE5-1A01-4A15-AE23-16728B4C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CEAE80DB-A15B-4CBB-8B47-886EB1E6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26.06.2018</a:t>
            </a:fld>
            <a:endParaRPr lang="x-non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E9039799-5068-4BB3-AF35-1DC5DADF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38AE444D-7946-4387-B374-4F29B75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681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6D2D2786-5808-4B48-832D-95AE5DB0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26.06.2018</a:t>
            </a:fld>
            <a:endParaRPr lang="x-none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1C7C222F-35AE-45FC-89DA-BD147F48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817E8FF5-0AF4-4757-A222-8AD23D6C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8892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D30E58D-6277-4B57-9E49-9FA423E2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38F7E819-39FF-42C7-BA93-515F77FFB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D1832096-879A-4A9C-B01A-06312CDFE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EF5BEC53-BF1C-4620-9A69-0D94A577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26.06.2018</a:t>
            </a:fld>
            <a:endParaRPr lang="x-non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CA2063A4-77E1-49C8-A498-66411D53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7D107648-5DE2-44E1-A174-9230B26C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6643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E3B2A5C5-7408-4CD0-B956-C116EEBD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Bildplatzhalter 2">
            <a:extLst>
              <a:ext uri="{FF2B5EF4-FFF2-40B4-BE49-F238E27FC236}">
                <a16:creationId xmlns="" xmlns:a16="http://schemas.microsoft.com/office/drawing/2014/main" id="{FE615B7B-79E0-45F5-AFF4-0D0B291EF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platzhalter 3">
            <a:extLst>
              <a:ext uri="{FF2B5EF4-FFF2-40B4-BE49-F238E27FC236}">
                <a16:creationId xmlns="" xmlns:a16="http://schemas.microsoft.com/office/drawing/2014/main" id="{6A6D1D0E-D53F-4CFC-AA4D-45B7A99EF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4656AD2-0296-4F41-B361-1580E3C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D24EA-794D-41B7-B879-1C9B7B5783EA}" type="datetimeFigureOut">
              <a:rPr lang="x-none" smtClean="0"/>
              <a:t>26.06.2018</a:t>
            </a:fld>
            <a:endParaRPr lang="x-none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F1189079-52A9-4516-9E33-71052038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A6AD6032-69B3-4455-9B7A-8CD7B356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546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8D9447FC-CDAA-49BE-9952-567E519D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x-none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0468126D-098B-413F-8447-FD4E452C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x-none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779EA7FB-683F-40AC-8C30-37CF64597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D24EA-794D-41B7-B879-1C9B7B5783EA}" type="datetimeFigureOut">
              <a:rPr lang="x-none" smtClean="0"/>
              <a:t>26.06.2018</a:t>
            </a:fld>
            <a:endParaRPr lang="x-non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503557CF-525E-4AB1-B708-B42DEC241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B33AB131-3801-4664-844B-8AEA6BC39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342AF-3565-4343-94C7-827F8B01ACF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890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="" xmlns:a16="http://schemas.microsoft.com/office/drawing/2014/main" id="{E7204742-5C6C-4550-B4F6-6F0CBD2EF1BA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="" xmlns:a16="http://schemas.microsoft.com/office/drawing/2014/main" id="{29AF798B-8F73-46C3-971F-BB090870471C}"/>
              </a:ext>
            </a:extLst>
          </p:cNvPr>
          <p:cNvSpPr txBox="1"/>
          <p:nvPr/>
        </p:nvSpPr>
        <p:spPr>
          <a:xfrm>
            <a:off x="3514722" y="2048837"/>
            <a:ext cx="5162550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solidFill>
                  <a:srgbClr val="FF0000"/>
                </a:solidFill>
              </a:rPr>
              <a:t>A</a:t>
            </a:r>
            <a:r>
              <a:rPr lang="en-GB" sz="8000" dirty="0">
                <a:solidFill>
                  <a:schemeClr val="bg1"/>
                </a:solidFill>
              </a:rPr>
              <a:t>lgor</a:t>
            </a:r>
            <a:r>
              <a:rPr lang="en-GB" sz="8000" dirty="0">
                <a:solidFill>
                  <a:srgbClr val="FF0000"/>
                </a:solidFill>
              </a:rPr>
              <a:t>I</a:t>
            </a:r>
            <a:r>
              <a:rPr lang="en-GB" sz="8000" dirty="0">
                <a:solidFill>
                  <a:schemeClr val="bg1"/>
                </a:solidFill>
              </a:rPr>
              <a:t>thm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="" xmlns:a16="http://schemas.microsoft.com/office/drawing/2014/main" id="{66336D9E-34A7-482F-A3D2-C7B7FA1FA25C}"/>
              </a:ext>
            </a:extLst>
          </p:cNvPr>
          <p:cNvSpPr txBox="1"/>
          <p:nvPr/>
        </p:nvSpPr>
        <p:spPr>
          <a:xfrm>
            <a:off x="8955366" y="5280180"/>
            <a:ext cx="115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文刀出品</a:t>
            </a:r>
            <a:endParaRPr lang="x-none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="" xmlns:a16="http://schemas.microsoft.com/office/drawing/2014/main" id="{AFC776EE-8D15-46B2-B2FC-35693F91BB80}"/>
              </a:ext>
            </a:extLst>
          </p:cNvPr>
          <p:cNvSpPr txBox="1"/>
          <p:nvPr/>
        </p:nvSpPr>
        <p:spPr>
          <a:xfrm>
            <a:off x="4011639" y="3445734"/>
            <a:ext cx="4168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</a:rPr>
              <a:t>逻辑回归</a:t>
            </a:r>
            <a:endParaRPr lang="en-US" altLang="zh-CN" sz="44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="" xmlns:a16="http://schemas.microsoft.com/office/drawing/2014/main" id="{6A53E315-D8A3-4518-A8E3-1A8AF30D6009}"/>
              </a:ext>
            </a:extLst>
          </p:cNvPr>
          <p:cNvSpPr txBox="1"/>
          <p:nvPr/>
        </p:nvSpPr>
        <p:spPr>
          <a:xfrm>
            <a:off x="3638198" y="4215175"/>
            <a:ext cx="454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</a:rPr>
              <a:t>（下）</a:t>
            </a:r>
            <a:r>
              <a:rPr lang="en-US" altLang="zh-CN" sz="4000" dirty="0" smtClean="0">
                <a:solidFill>
                  <a:schemeClr val="bg1"/>
                </a:solidFill>
              </a:rPr>
              <a:t>Python</a:t>
            </a:r>
            <a:r>
              <a:rPr lang="zh-CN" altLang="en-US" sz="4000" dirty="0" smtClean="0">
                <a:solidFill>
                  <a:schemeClr val="bg1"/>
                </a:solidFill>
              </a:rPr>
              <a:t>实战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pic>
        <p:nvPicPr>
          <p:cNvPr id="2" name="柴科夫斯基：第一钢琴协奏曲 (clip)_5s (clip)">
            <a:hlinkClick r:id="" action="ppaction://media"/>
            <a:extLst>
              <a:ext uri="{FF2B5EF4-FFF2-40B4-BE49-F238E27FC236}">
                <a16:creationId xmlns="" xmlns:a16="http://schemas.microsoft.com/office/drawing/2014/main" id="{6F8F0B21-FEBF-439E-B84C-A816C13714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1256" y="6027477"/>
            <a:ext cx="487363" cy="487363"/>
          </a:xfrm>
          <a:prstGeom prst="rect">
            <a:avLst/>
          </a:prstGeom>
        </p:spPr>
      </p:pic>
      <p:sp>
        <p:nvSpPr>
          <p:cNvPr id="8" name="Textfeld 6">
            <a:extLst>
              <a:ext uri="{FF2B5EF4-FFF2-40B4-BE49-F238E27FC236}">
                <a16:creationId xmlns:a16="http://schemas.microsoft.com/office/drawing/2014/main" xmlns="" id="{39171F9E-C658-4912-9B7B-BADBA6F27EE1}"/>
              </a:ext>
            </a:extLst>
          </p:cNvPr>
          <p:cNvSpPr txBox="1"/>
          <p:nvPr/>
        </p:nvSpPr>
        <p:spPr>
          <a:xfrm>
            <a:off x="-229496" y="89550"/>
            <a:ext cx="344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</a:rPr>
              <a:t>变化无穷，各有所归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2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4813DF25-F28D-49EF-A6C4-3B2F085218FE}"/>
              </a:ext>
            </a:extLst>
          </p:cNvPr>
          <p:cNvSpPr/>
          <p:nvPr/>
        </p:nvSpPr>
        <p:spPr>
          <a:xfrm>
            <a:off x="0" y="0"/>
            <a:ext cx="12192000" cy="7825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5184ACC6-CA00-46BE-81C7-492D2C4B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6" y="65949"/>
            <a:ext cx="7116213" cy="698904"/>
          </a:xfrm>
          <a:solidFill>
            <a:schemeClr val="accent2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逻辑回归（</a:t>
            </a:r>
            <a:r>
              <a:rPr lang="x-non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Logistic</a:t>
            </a:r>
            <a:r>
              <a:rPr lang="de-DE" altLang="zh-CN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Regression</a:t>
            </a:r>
            <a:r>
              <a:rPr lang="zh-CN" alt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x-none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id="{11216A56-4A38-44DD-A068-5D2115C0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577" y="1250174"/>
                <a:ext cx="6200237" cy="526384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800" u="sng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求最优的决策边界</a:t>
                </a:r>
                <a:r>
                  <a:rPr lang="zh-CN" altLang="en-US" sz="1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：</a:t>
                </a:r>
                <a:endParaRPr lang="en-US" altLang="zh-CN" sz="18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zh-CN" sz="14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de-DE" altLang="zh-CN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de-DE" altLang="zh-CN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de-DE" altLang="zh-CN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de-DE" altLang="zh-CN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altLang="zh-CN" sz="1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altLang="zh-CN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de-DE" altLang="zh-CN" sz="14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altLang="zh-CN" sz="14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de-DE" altLang="zh-CN" sz="1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Z=XW</a:t>
                </a:r>
                <a:r>
                  <a:rPr lang="de-DE" altLang="zh-CN" sz="1400" dirty="0">
                    <a:sym typeface="Wingdings" panose="05000000000000000000" pitchFamily="2" charset="2"/>
                  </a:rPr>
                  <a:t>, 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其中</a:t>
                </a:r>
                <a:r>
                  <a:rPr lang="en-US" altLang="zh-CN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zh-CN" altLang="en-US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(10,3) 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因为</a:t>
                </a:r>
                <a:r>
                  <a:rPr lang="en-US" altLang="zh-CN" sz="1400" dirty="0">
                    <a:sym typeface="Wingdings" panose="05000000000000000000" pitchFamily="2" charset="2"/>
                  </a:rPr>
                  <a:t>10</a:t>
                </a:r>
                <a:r>
                  <a:rPr lang="zh-CN" altLang="en-US" sz="1400" dirty="0">
                    <a:sym typeface="Wingdings" panose="05000000000000000000" pitchFamily="2" charset="2"/>
                  </a:rPr>
                  <a:t>组数据</a:t>
                </a:r>
                <a:endParaRPr lang="en-US" altLang="zh-CN" sz="14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de-DE" altLang="zh-C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de-DE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de-DE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sSup>
                          <m:sSupPr>
                            <m:ctrlPr>
                              <a:rPr lang="de-DE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de-DE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de-DE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de-DE" altLang="zh-CN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𝑋𝑊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400" dirty="0">
                    <a:sym typeface="Wingdings" panose="05000000000000000000" pitchFamily="2" charset="2"/>
                  </a:rPr>
                  <a:t>，</a:t>
                </a:r>
                <a:r>
                  <a:rPr lang="en-US" altLang="zh-CN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H</a:t>
                </a:r>
                <a:r>
                  <a:rPr lang="zh-CN" altLang="en-US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维度</a:t>
                </a:r>
                <a:r>
                  <a:rPr lang="en-US" altLang="zh-CN" sz="1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(10,1)</a:t>
                </a:r>
                <a:endParaRPr lang="de-DE" altLang="zh-CN" sz="14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de-DE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de-DE" sz="1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de-DE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de-DE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unc>
                      <m:funcPr>
                        <m:ctrlPr>
                          <a:rPr lang="de-DE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</m:func>
                    <m:r>
                      <a:rPr lang="de-DE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de-DE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de-DE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de-DE" sz="1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⁡(1−</m:t>
                    </m:r>
                    <m:r>
                      <a:rPr lang="de-DE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/>
                  <a:t>， 此处都是元素级别运算，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Cost</a:t>
                </a:r>
                <a:r>
                  <a:rPr lang="zh-CN" altLang="en-US" sz="1400" dirty="0">
                    <a:solidFill>
                      <a:srgbClr val="00B050"/>
                    </a:solidFill>
                  </a:rPr>
                  <a:t>维度</a:t>
                </a:r>
                <a:r>
                  <a:rPr lang="en-US" altLang="zh-CN" sz="1400" dirty="0">
                    <a:solidFill>
                      <a:srgbClr val="00B050"/>
                    </a:solidFill>
                  </a:rPr>
                  <a:t>(10,1)</a:t>
                </a:r>
                <a:endParaRPr lang="en-US" altLang="zh-CN" sz="14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DE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de-DE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de-DE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de-DE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altLang="zh-CN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de-DE" altLang="zh-CN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de-DE" altLang="zh-CN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altLang="zh-CN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de-DE" altLang="zh-CN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DE" altLang="zh-CN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r>
                                  <a:rPr lang="de-DE" altLang="zh-CN" sz="1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𝑋𝑊</m:t>
                                </m:r>
                              </m:sup>
                            </m:sSup>
                          </m:den>
                        </m:f>
                        <m:r>
                          <a:rPr lang="de-DE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de-DE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400" b="0" dirty="0">
                    <a:solidFill>
                      <a:srgbClr val="00B050"/>
                    </a:solidFill>
                  </a:rPr>
                  <a:t>维度是</a:t>
                </a:r>
                <a:r>
                  <a:rPr lang="en-US" altLang="zh-CN" sz="1400" b="0" dirty="0">
                    <a:solidFill>
                      <a:srgbClr val="00B050"/>
                    </a:solidFill>
                  </a:rPr>
                  <a:t>(3,1</a:t>
                </a:r>
                <a:r>
                  <a:rPr lang="en-US" altLang="zh-CN" sz="1400" b="0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sz="1200" b="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1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使用</a:t>
                </a:r>
                <a:r>
                  <a:rPr lang="zh-CN" altLang="en-US" sz="1800" b="1" u="sng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梯度下降法</a:t>
                </a:r>
                <a:r>
                  <a:rPr lang="zh-CN" altLang="en-US" sz="1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迭代求最优的</a:t>
                </a:r>
                <a:r>
                  <a:rPr lang="en-US" altLang="zh-CN" sz="1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W</a:t>
                </a:r>
                <a:r>
                  <a:rPr lang="zh-CN" altLang="en-US" sz="1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：</a:t>
                </a:r>
                <a:endParaRPr lang="en-US" altLang="zh-CN" sz="18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初始化</a:t>
                </a:r>
                <a:r>
                  <a:rPr lang="en-US" altLang="zh-CN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更新</a:t>
                </a:r>
                <a:r>
                  <a:rPr lang="en-US" altLang="zh-CN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</a:t>
                </a:r>
                <a:r>
                  <a:rPr lang="zh-CN" altLang="en-US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de-DE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</m:t>
                    </m:r>
                    <m:r>
                      <a:rPr lang="de-DE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−=</m:t>
                    </m:r>
                    <m:r>
                      <a:rPr lang="de-DE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𝑎𝑙𝑝h𝑎</m:t>
                    </m:r>
                    <m:r>
                      <a:rPr lang="de-DE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</m:t>
                    </m:r>
                    <m:f>
                      <m:fPr>
                        <m:ctrlP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de-D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𝑑𝑊</m:t>
                        </m:r>
                      </m:den>
                    </m:f>
                  </m:oMath>
                </a14:m>
                <a:endParaRPr lang="en-US" altLang="zh-CN" sz="18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0"/>
                  </a:spcBef>
                  <a:buAutoNum type="arabicPeriod"/>
                </a:pPr>
                <a:r>
                  <a:rPr lang="zh-CN" altLang="en-US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迭代到一定次数或到一定</a:t>
                </a:r>
                <a:r>
                  <a:rPr lang="zh-CN" altLang="en-US" sz="1800" dirty="0" smtClean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阈值</a:t>
                </a:r>
                <a:endParaRPr lang="en-US" altLang="zh-CN" sz="18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GB" sz="16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altLang="zh-CN" sz="16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de-DE" altLang="zh-CN" sz="16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1216A56-4A38-44DD-A068-5D2115C02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577" y="1250174"/>
                <a:ext cx="6200237" cy="5263847"/>
              </a:xfrm>
              <a:blipFill rotWithShape="0">
                <a:blip r:embed="rId2"/>
                <a:stretch>
                  <a:fillRect l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49DDFB2B-810C-4720-B65E-83C42E4C4F34}"/>
              </a:ext>
            </a:extLst>
          </p:cNvPr>
          <p:cNvSpPr/>
          <p:nvPr/>
        </p:nvSpPr>
        <p:spPr>
          <a:xfrm>
            <a:off x="11175022" y="365125"/>
            <a:ext cx="1016977" cy="4173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文刀出品</a:t>
            </a:r>
            <a:endParaRPr lang="x-none" sz="1400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xmlns="" id="{C5DAD175-EE8A-499C-9C87-1199A8900914}"/>
              </a:ext>
            </a:extLst>
          </p:cNvPr>
          <p:cNvGrpSpPr/>
          <p:nvPr/>
        </p:nvGrpSpPr>
        <p:grpSpPr>
          <a:xfrm>
            <a:off x="4226093" y="4611347"/>
            <a:ext cx="2272533" cy="1819610"/>
            <a:chOff x="3996229" y="3990986"/>
            <a:chExt cx="2272533" cy="1819610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xmlns="" id="{3897C7DB-8D67-4DC3-9538-ADF91A604124}"/>
                </a:ext>
              </a:extLst>
            </p:cNvPr>
            <p:cNvCxnSpPr/>
            <p:nvPr/>
          </p:nvCxnSpPr>
          <p:spPr>
            <a:xfrm>
              <a:off x="4239491" y="5569527"/>
              <a:ext cx="175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xmlns="" id="{1C693781-C2C2-483D-A1BE-7207662BFEAD}"/>
                </a:ext>
              </a:extLst>
            </p:cNvPr>
            <p:cNvCxnSpPr/>
            <p:nvPr/>
          </p:nvCxnSpPr>
          <p:spPr>
            <a:xfrm flipV="1">
              <a:off x="4563687" y="4409058"/>
              <a:ext cx="0" cy="14015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Bogen 12">
              <a:extLst>
                <a:ext uri="{FF2B5EF4-FFF2-40B4-BE49-F238E27FC236}">
                  <a16:creationId xmlns:a16="http://schemas.microsoft.com/office/drawing/2014/main" xmlns="" id="{F9278F40-D60E-48B7-991A-3F7BF75E8880}"/>
                </a:ext>
              </a:extLst>
            </p:cNvPr>
            <p:cNvSpPr/>
            <p:nvPr/>
          </p:nvSpPr>
          <p:spPr>
            <a:xfrm flipV="1">
              <a:off x="4788131" y="3990986"/>
              <a:ext cx="765272" cy="1430435"/>
            </a:xfrm>
            <a:prstGeom prst="arc">
              <a:avLst>
                <a:gd name="adj1" fmla="val 11079389"/>
                <a:gd name="adj2" fmla="val 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xmlns="" id="{E67BF59A-6E5B-43AA-B841-04F1B9310B0B}"/>
                </a:ext>
              </a:extLst>
            </p:cNvPr>
            <p:cNvSpPr txBox="1"/>
            <p:nvPr/>
          </p:nvSpPr>
          <p:spPr>
            <a:xfrm>
              <a:off x="3996229" y="4294876"/>
              <a:ext cx="76527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Cost</a:t>
              </a:r>
              <a:endParaRPr lang="en-GB" sz="1600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xmlns="" id="{5204148D-2A18-4712-A9C3-EEF4CE08295B}"/>
                </a:ext>
              </a:extLst>
            </p:cNvPr>
            <p:cNvSpPr txBox="1"/>
            <p:nvPr/>
          </p:nvSpPr>
          <p:spPr>
            <a:xfrm>
              <a:off x="5853787" y="5472041"/>
              <a:ext cx="41497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w</a:t>
              </a:r>
              <a:endParaRPr lang="en-GB" sz="160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xmlns="" id="{25A33844-F23F-4781-B58C-589288A643C3}"/>
                </a:ext>
              </a:extLst>
            </p:cNvPr>
            <p:cNvSpPr txBox="1"/>
            <p:nvPr/>
          </p:nvSpPr>
          <p:spPr>
            <a:xfrm>
              <a:off x="5037094" y="4364805"/>
              <a:ext cx="8375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凸函数</a:t>
              </a:r>
              <a:endParaRPr lang="en-GB" sz="1600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-1" y="782515"/>
            <a:ext cx="2205789" cy="37007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altLang="zh-CN" dirty="0" smtClean="0"/>
              <a:t>Python</a:t>
            </a:r>
            <a:r>
              <a:rPr lang="zh-CN" altLang="en-US" dirty="0" smtClean="0"/>
              <a:t>实战准备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982628" y="1376934"/>
                <a:ext cx="4192394" cy="3500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W</a:t>
                </a:r>
                <a:r>
                  <a:rPr lang="zh-CN" altLang="en-US" dirty="0"/>
                  <a:t>求解之后画出决策边界：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zh-CN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  <m:r>
                        <a:rPr lang="de-DE" altLang="zh-CN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lang="de-DE" altLang="zh-CN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de-DE" altLang="zh-CN" sz="1600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/>
                  <a:t>上式</a:t>
                </a:r>
                <a:r>
                  <a:rPr lang="zh-CN" altLang="en-US" sz="1600" dirty="0" smtClean="0"/>
                  <a:t>中：</a:t>
                </a:r>
                <a:endParaRPr lang="en-US" altLang="zh-CN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 smtClean="0"/>
                  <a:t>x1</a:t>
                </a:r>
                <a:r>
                  <a:rPr lang="zh-CN" altLang="en-US" sz="1600" dirty="0" smtClean="0"/>
                  <a:t>对应于横坐标，</a:t>
                </a:r>
                <a:r>
                  <a:rPr lang="en-US" altLang="zh-CN" sz="1600" dirty="0" smtClean="0"/>
                  <a:t>x2</a:t>
                </a:r>
                <a:r>
                  <a:rPr lang="zh-CN" altLang="en-US" sz="1600" dirty="0" smtClean="0"/>
                  <a:t>对用于纵坐标</a:t>
                </a:r>
                <a:endParaRPr lang="en-US" altLang="zh-CN" sz="1600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/>
                  <a:t>决策边界</a:t>
                </a:r>
                <a:r>
                  <a:rPr lang="en-US" altLang="zh-CN" sz="1600" dirty="0" smtClean="0"/>
                  <a:t>z=0</a:t>
                </a:r>
                <a:r>
                  <a:rPr lang="zh-CN" altLang="en-US" sz="1600" dirty="0" smtClean="0"/>
                  <a:t>，因此得到直线方程是：</a:t>
                </a:r>
                <a:endParaRPr lang="en-US" altLang="zh-CN" sz="16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altLang="zh-CN" sz="16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altLang="zh-CN" sz="160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altLang="zh-CN" sz="16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28" y="1376934"/>
                <a:ext cx="4192394" cy="3500510"/>
              </a:xfrm>
              <a:prstGeom prst="rect">
                <a:avLst/>
              </a:prstGeom>
              <a:blipFill rotWithShape="0">
                <a:blip r:embed="rId3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6784814" y="974221"/>
            <a:ext cx="0" cy="562313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982629" y="4153257"/>
            <a:ext cx="1956272" cy="7241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5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56</Words>
  <Application>Microsoft Office PowerPoint</Application>
  <PresentationFormat>宽屏</PresentationFormat>
  <Paragraphs>33</Paragraphs>
  <Slides>2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宋体</vt:lpstr>
      <vt:lpstr>等线</vt:lpstr>
      <vt:lpstr>Arial</vt:lpstr>
      <vt:lpstr>Calibri</vt:lpstr>
      <vt:lpstr>Calibri Light</vt:lpstr>
      <vt:lpstr>Cambria Math</vt:lpstr>
      <vt:lpstr>Wingdings</vt:lpstr>
      <vt:lpstr>Office</vt:lpstr>
      <vt:lpstr>PowerPoint 演示文稿</vt:lpstr>
      <vt:lpstr>逻辑回归（Logistic Regression）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Qiang Liu</dc:creator>
  <cp:lastModifiedBy>Qiang Liu</cp:lastModifiedBy>
  <cp:revision>155</cp:revision>
  <dcterms:created xsi:type="dcterms:W3CDTF">2018-06-03T17:39:08Z</dcterms:created>
  <dcterms:modified xsi:type="dcterms:W3CDTF">2018-06-26T22:05:19Z</dcterms:modified>
</cp:coreProperties>
</file>