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A3D0D-ACF6-4C3D-AD4F-D04285FBDEED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5C01C-97F7-46F7-A663-74879B28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6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5C01C-97F7-46F7-A663-74879B28BD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4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12F138-DD15-4530-9600-EA8C9FA4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819E1BA-AD10-432E-802E-73ABF9F03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x-non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AF4F177-CFF7-45E7-A242-144B33EE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BD096F1-7871-4018-8D0B-0243C9B8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A1F908A-E67A-4952-AF89-F88C3F28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2113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9003775-AE2C-4F9B-90A0-F673B027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84A755C3-6DE0-46DE-BF18-FC41BE105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EDA7EF7-1E4D-4613-A6E7-A3AA22BB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A373E4B-97FF-423A-A6E4-4AD9F6D3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B6C784A-36E1-46A6-810E-ABAB948E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3758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4488733D-CA1C-451F-B16A-24B67B785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061090B6-410D-4F80-AD57-6EEF39598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D4C9188-E090-40AE-A9D8-C8601CEB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A0C8991-917E-431F-B6DE-FE442556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32B3A5B-1C61-461F-8939-90B0198F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633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0FC4547-94A9-4AA7-A485-2E644B32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592FA91-7434-42AE-99E6-F0BC6888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E6022F2-66A7-4D59-AB24-3D6CCCFE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6AB2385-B1CA-44C2-9362-9F303B75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2C2AFAD-DA8A-4C53-ABE8-630A6E56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3861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452067B-C720-4316-96C1-0BFB7FF8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3FD18BA4-A416-4E92-A35C-5E90F75C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9A5BB72-C510-4D89-A7E9-2185F6FC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2C329C0-BD62-4416-8C71-AB49521D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9A1134F-9B0C-452B-8AFA-2109FF4A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6145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682BE40-0B1B-4CED-B3E2-C7F40B2B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1A05EE6-FEF7-48B1-9189-F5001E35D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B7E9269-14E5-49E8-B604-025509B96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C553A52-4DC2-4B7B-BD4B-E7A3AC37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4E70E2D-C063-4E7E-B45C-21CBB5EE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4F16D23-2A19-45DC-834B-1DE27BAF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84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CF30DBF-1AF5-4749-9D3F-82E4D770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76D74AB-F8C9-4DE2-A343-F9BE0A21E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5342F2B5-0306-4C54-BFC1-BAE964A14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C2617375-1DB7-4FD6-917A-8359A0B01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CA886CC-CFD9-4EBA-B3A6-13ACEDB51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F313E55A-288E-4C73-9065-1909D79F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770C5091-C653-4BAB-8E2A-00A80587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C55BBEE3-7C4D-4E09-B591-EA4DBCFD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181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9753AE5-1A01-4A15-AE23-16728B4C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EAE80DB-A15B-4CBB-8B47-886EB1E6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9039799-5068-4BB3-AF35-1DC5DADF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8AE444D-7946-4387-B374-4F29B75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9681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D2D2786-5808-4B48-832D-95AE5DB0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1C7C222F-35AE-45FC-89DA-BD147F48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817E8FF5-0AF4-4757-A222-8AD23D6C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892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D30E58D-6277-4B57-9E49-9FA423E2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8F7E819-39FF-42C7-BA93-515F77FFB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1832096-879A-4A9C-B01A-06312CDFE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EF5BEC53-BF1C-4620-9A69-0D94A577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A2063A4-77E1-49C8-A498-66411D53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7D107648-5DE2-44E1-A174-9230B26C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6643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3B2A5C5-7408-4CD0-B956-C116EEBD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FE615B7B-79E0-45F5-AFF4-0D0B291EF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A6D1D0E-D53F-4CFC-AA4D-45B7A99EF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4656AD2-0296-4F41-B361-1580E3C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F1189079-52A9-4516-9E33-71052038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A6AD6032-69B3-4455-9B7A-8CD7B356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546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8D9447FC-CDAA-49BE-9952-567E519D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0468126D-098B-413F-8447-FD4E452C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79EA7FB-683F-40AC-8C30-37CF64597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24EA-794D-41B7-B879-1C9B7B5783EA}" type="datetimeFigureOut">
              <a:rPr lang="x-none" smtClean="0"/>
              <a:t>27.06.2018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03557CF-525E-4AB1-B708-B42DEC241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33AB131-3801-4664-844B-8AEA6BC39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890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E7204742-5C6C-4550-B4F6-6F0CBD2EF1BA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29AF798B-8F73-46C3-971F-BB090870471C}"/>
              </a:ext>
            </a:extLst>
          </p:cNvPr>
          <p:cNvSpPr txBox="1"/>
          <p:nvPr/>
        </p:nvSpPr>
        <p:spPr>
          <a:xfrm>
            <a:off x="3514722" y="2048837"/>
            <a:ext cx="516255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0" dirty="0">
                <a:solidFill>
                  <a:srgbClr val="FF0000"/>
                </a:solidFill>
              </a:rPr>
              <a:t>A</a:t>
            </a:r>
            <a:r>
              <a:rPr lang="en-GB" sz="8000" dirty="0">
                <a:solidFill>
                  <a:schemeClr val="bg1"/>
                </a:solidFill>
              </a:rPr>
              <a:t>lgor</a:t>
            </a:r>
            <a:r>
              <a:rPr lang="en-GB" sz="8000" dirty="0">
                <a:solidFill>
                  <a:srgbClr val="FF0000"/>
                </a:solidFill>
              </a:rPr>
              <a:t>I</a:t>
            </a:r>
            <a:r>
              <a:rPr lang="en-GB" sz="8000" dirty="0">
                <a:solidFill>
                  <a:schemeClr val="bg1"/>
                </a:solidFill>
              </a:rPr>
              <a:t>thm</a:t>
            </a:r>
            <a:endParaRPr lang="en-GB" sz="6600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66336D9E-34A7-482F-A3D2-C7B7FA1FA25C}"/>
              </a:ext>
            </a:extLst>
          </p:cNvPr>
          <p:cNvSpPr txBox="1"/>
          <p:nvPr/>
        </p:nvSpPr>
        <p:spPr>
          <a:xfrm>
            <a:off x="8955366" y="5280180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文刀出品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AFC776EE-8D15-46B2-B2FC-35693F91BB80}"/>
              </a:ext>
            </a:extLst>
          </p:cNvPr>
          <p:cNvSpPr txBox="1"/>
          <p:nvPr/>
        </p:nvSpPr>
        <p:spPr>
          <a:xfrm>
            <a:off x="4011639" y="3445734"/>
            <a:ext cx="4168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逻辑回归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6A53E315-D8A3-4518-A8E3-1A8AF30D6009}"/>
              </a:ext>
            </a:extLst>
          </p:cNvPr>
          <p:cNvSpPr txBox="1"/>
          <p:nvPr/>
        </p:nvSpPr>
        <p:spPr>
          <a:xfrm>
            <a:off x="3824918" y="4215175"/>
            <a:ext cx="4542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优化</a:t>
            </a:r>
            <a:r>
              <a:rPr lang="zh-CN" altLang="en-US" sz="3600" dirty="0" smtClean="0">
                <a:solidFill>
                  <a:schemeClr val="bg1"/>
                </a:solidFill>
              </a:rPr>
              <a:t>过程动画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</a:rPr>
              <a:t>Python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pic>
        <p:nvPicPr>
          <p:cNvPr id="2" name="柴科夫斯基：第一钢琴协奏曲 (clip)_5s (clip)">
            <a:hlinkClick r:id="" action="ppaction://media"/>
            <a:extLst>
              <a:ext uri="{FF2B5EF4-FFF2-40B4-BE49-F238E27FC236}">
                <a16:creationId xmlns:a16="http://schemas.microsoft.com/office/drawing/2014/main" xmlns="" id="{6F8F0B21-FEBF-439E-B84C-A816C13714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1256" y="6027477"/>
            <a:ext cx="487363" cy="487363"/>
          </a:xfrm>
          <a:prstGeom prst="rect">
            <a:avLst/>
          </a:prstGeom>
        </p:spPr>
      </p:pic>
      <p:sp>
        <p:nvSpPr>
          <p:cNvPr id="8" name="Textfeld 6">
            <a:extLst>
              <a:ext uri="{FF2B5EF4-FFF2-40B4-BE49-F238E27FC236}">
                <a16:creationId xmlns="" xmlns:a16="http://schemas.microsoft.com/office/drawing/2014/main" id="{39171F9E-C658-4912-9B7B-BADBA6F27EE1}"/>
              </a:ext>
            </a:extLst>
          </p:cNvPr>
          <p:cNvSpPr txBox="1"/>
          <p:nvPr/>
        </p:nvSpPr>
        <p:spPr>
          <a:xfrm>
            <a:off x="-1" y="109731"/>
            <a:ext cx="1871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观我</a:t>
            </a:r>
            <a:r>
              <a:rPr lang="zh-CN" altLang="en-US" sz="2000" dirty="0" smtClean="0">
                <a:solidFill>
                  <a:schemeClr val="bg1"/>
                </a:solidFill>
              </a:rPr>
              <a:t>生，进退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4813DF25-F28D-49EF-A6C4-3B2F085218FE}"/>
              </a:ext>
            </a:extLst>
          </p:cNvPr>
          <p:cNvSpPr/>
          <p:nvPr/>
        </p:nvSpPr>
        <p:spPr>
          <a:xfrm>
            <a:off x="0" y="0"/>
            <a:ext cx="12192000" cy="782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5184ACC6-CA00-46BE-81C7-492D2C4B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6" y="65949"/>
            <a:ext cx="7116213" cy="698904"/>
          </a:xfrm>
          <a:solidFill>
            <a:schemeClr val="accent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逻辑回归（</a:t>
            </a:r>
            <a:r>
              <a:rPr lang="x-non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</a:t>
            </a:r>
            <a:r>
              <a:rPr lang="de-D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Regression</a:t>
            </a:r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x-none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11216A56-4A38-44DD-A068-5D2115C02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450" y="1089753"/>
                <a:ext cx="5307765" cy="526384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u="sng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求最优的决策边界</a:t>
                </a:r>
                <a:r>
                  <a:rPr lang="zh-CN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：</a:t>
                </a:r>
                <a:endParaRPr lang="en-US" altLang="zh-CN" sz="16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zh-CN" sz="12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r>
                        <a:rPr lang="de-DE" altLang="zh-CN" sz="1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de-DE" altLang="zh-CN" sz="1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de-DE" altLang="zh-CN" sz="1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de-DE" altLang="zh-CN" sz="12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altLang="zh-CN" sz="12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altLang="zh-CN" sz="12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de-DE" altLang="zh-CN" sz="12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altLang="zh-CN" sz="12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altLang="zh-CN" sz="12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altLang="zh-CN" sz="12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de-DE" altLang="zh-CN" sz="12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Z=XW</a:t>
                </a:r>
                <a:r>
                  <a:rPr lang="de-DE" altLang="zh-CN" sz="1200" dirty="0">
                    <a:sym typeface="Wingdings" panose="05000000000000000000" pitchFamily="2" charset="2"/>
                  </a:rPr>
                  <a:t>, </a:t>
                </a:r>
                <a:r>
                  <a:rPr lang="zh-CN" altLang="en-US" sz="1200" dirty="0">
                    <a:sym typeface="Wingdings" panose="05000000000000000000" pitchFamily="2" charset="2"/>
                  </a:rPr>
                  <a:t>其中</a:t>
                </a:r>
                <a:r>
                  <a:rPr lang="en-US" altLang="zh-CN" sz="12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zh-CN" altLang="en-US" sz="12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维度</a:t>
                </a:r>
                <a:r>
                  <a:rPr lang="en-US" altLang="zh-CN" sz="12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(10,3) </a:t>
                </a:r>
                <a:r>
                  <a:rPr lang="zh-CN" altLang="en-US" sz="1200" dirty="0">
                    <a:sym typeface="Wingdings" panose="05000000000000000000" pitchFamily="2" charset="2"/>
                  </a:rPr>
                  <a:t>因为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10</a:t>
                </a:r>
                <a:r>
                  <a:rPr lang="zh-CN" altLang="en-US" sz="1200" dirty="0">
                    <a:sym typeface="Wingdings" panose="05000000000000000000" pitchFamily="2" charset="2"/>
                  </a:rPr>
                  <a:t>组数据</a:t>
                </a:r>
                <a:endParaRPr lang="en-US" altLang="zh-CN" sz="12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DE" altLang="zh-CN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de-DE" altLang="zh-CN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</m:t>
                        </m:r>
                        <m:sSup>
                          <m:sSupPr>
                            <m:ctrlPr>
                              <a:rPr lang="de-DE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de-DE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de-DE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𝑋𝑊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200" dirty="0">
                    <a:sym typeface="Wingdings" panose="05000000000000000000" pitchFamily="2" charset="2"/>
                  </a:rPr>
                  <a:t>，</a:t>
                </a:r>
                <a:r>
                  <a:rPr lang="en-US" altLang="zh-CN" sz="12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H</a:t>
                </a:r>
                <a:r>
                  <a:rPr lang="zh-CN" altLang="en-US" sz="12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维度</a:t>
                </a:r>
                <a:r>
                  <a:rPr lang="en-US" altLang="zh-CN" sz="12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(10,1)</a:t>
                </a:r>
                <a:endParaRPr lang="de-DE" altLang="zh-CN" sz="12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DE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de-DE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de-DE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de-DE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unc>
                      <m:funcPr>
                        <m:ctrlPr>
                          <a:rPr lang="de-DE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func>
                    <m:r>
                      <a:rPr lang="de-DE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de-DE" sz="1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de-DE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dirty="0"/>
                  <a:t>， 此处都是元素级别运算，</a:t>
                </a:r>
                <a:r>
                  <a:rPr lang="en-US" altLang="zh-CN" sz="1200" dirty="0">
                    <a:solidFill>
                      <a:srgbClr val="00B050"/>
                    </a:solidFill>
                  </a:rPr>
                  <a:t>Cost</a:t>
                </a:r>
                <a:r>
                  <a:rPr lang="zh-CN" altLang="en-US" sz="1200" dirty="0">
                    <a:solidFill>
                      <a:srgbClr val="00B050"/>
                    </a:solidFill>
                  </a:rPr>
                  <a:t>维度</a:t>
                </a:r>
                <a:r>
                  <a:rPr lang="en-US" altLang="zh-CN" sz="1200" dirty="0">
                    <a:solidFill>
                      <a:srgbClr val="00B050"/>
                    </a:solidFill>
                  </a:rPr>
                  <a:t>(10,1)</a:t>
                </a:r>
                <a:endParaRPr lang="en-US" altLang="zh-CN" sz="12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de-DE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de-DE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altLang="zh-CN" sz="1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de-DE" altLang="zh-CN" sz="1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de-DE" altLang="zh-CN" sz="1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altLang="zh-CN" sz="1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altLang="zh-CN" sz="1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de-DE" altLang="zh-CN" sz="1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DE" altLang="zh-CN" sz="1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𝑋𝑊</m:t>
                                </m:r>
                              </m:sup>
                            </m:sSup>
                          </m:den>
                        </m:f>
                        <m:r>
                          <a:rPr lang="de-DE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sz="1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de-DE" sz="1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200" b="0" dirty="0">
                    <a:solidFill>
                      <a:srgbClr val="00B050"/>
                    </a:solidFill>
                  </a:rPr>
                  <a:t>维度是</a:t>
                </a:r>
                <a:r>
                  <a:rPr lang="en-US" altLang="zh-CN" sz="1200" b="0" dirty="0">
                    <a:solidFill>
                      <a:srgbClr val="00B050"/>
                    </a:solidFill>
                  </a:rPr>
                  <a:t>(3,1</a:t>
                </a:r>
                <a:r>
                  <a:rPr lang="en-US" altLang="zh-CN" sz="1200" b="0" dirty="0" smtClean="0">
                    <a:solidFill>
                      <a:srgbClr val="00B050"/>
                    </a:solidFill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sz="1200" b="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使用</a:t>
                </a:r>
                <a:r>
                  <a:rPr lang="zh-CN" altLang="en-US" sz="1600" b="1" u="sng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梯度下降法</a:t>
                </a:r>
                <a:r>
                  <a:rPr lang="zh-CN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迭代求最优的</a:t>
                </a:r>
                <a:r>
                  <a:rPr lang="en-US" altLang="zh-CN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W</a:t>
                </a:r>
                <a:r>
                  <a:rPr lang="zh-CN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：</a:t>
                </a:r>
                <a:endParaRPr lang="en-US" altLang="zh-CN" sz="16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初始化</a:t>
                </a:r>
                <a:r>
                  <a:rPr lang="en-US" altLang="zh-CN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W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更新</a:t>
                </a:r>
                <a:r>
                  <a:rPr lang="en-US" altLang="zh-CN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W</a:t>
                </a:r>
                <a:r>
                  <a:rPr lang="zh-CN" altLang="en-US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de-DE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</m:t>
                    </m:r>
                    <m:r>
                      <a:rPr lang="de-DE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−=</m:t>
                    </m:r>
                    <m:r>
                      <a:rPr lang="de-DE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𝑎𝑙𝑝h𝑎</m:t>
                    </m:r>
                    <m:r>
                      <a:rPr lang="de-DE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f>
                      <m:fPr>
                        <m:ctrlP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</m:oMath>
                </a14:m>
                <a:endParaRPr lang="en-US" altLang="zh-CN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迭代到一定次数或到一定阈值。</a:t>
                </a:r>
                <a:endParaRPr lang="en-US" altLang="zh-CN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16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1216A56-4A38-44DD-A068-5D2115C02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450" y="1089753"/>
                <a:ext cx="5307765" cy="5263847"/>
              </a:xfrm>
              <a:blipFill rotWithShape="0">
                <a:blip r:embed="rId2"/>
                <a:stretch>
                  <a:fillRect l="-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49DDFB2B-810C-4720-B65E-83C42E4C4F34}"/>
              </a:ext>
            </a:extLst>
          </p:cNvPr>
          <p:cNvSpPr/>
          <p:nvPr/>
        </p:nvSpPr>
        <p:spPr>
          <a:xfrm>
            <a:off x="11175022" y="365125"/>
            <a:ext cx="1016977" cy="417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文刀出品</a:t>
            </a:r>
            <a:endParaRPr lang="x-none" sz="1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215680" y="2153539"/>
            <a:ext cx="2263471" cy="1452294"/>
            <a:chOff x="7447073" y="3475024"/>
            <a:chExt cx="2858804" cy="1936566"/>
          </a:xfrm>
        </p:grpSpPr>
        <p:grpSp>
          <p:nvGrpSpPr>
            <p:cNvPr id="25" name="Gruppieren 24">
              <a:extLst>
                <a:ext uri="{FF2B5EF4-FFF2-40B4-BE49-F238E27FC236}">
                  <a16:creationId xmlns="" xmlns:a16="http://schemas.microsoft.com/office/drawing/2014/main" id="{E506F231-FB6C-4F29-8743-924316AA92C2}"/>
                </a:ext>
              </a:extLst>
            </p:cNvPr>
            <p:cNvGrpSpPr/>
            <p:nvPr/>
          </p:nvGrpSpPr>
          <p:grpSpPr>
            <a:xfrm>
              <a:off x="7447073" y="3475024"/>
              <a:ext cx="2858804" cy="1936566"/>
              <a:chOff x="1110012" y="2736977"/>
              <a:chExt cx="1928027" cy="1339058"/>
            </a:xfrm>
          </p:grpSpPr>
          <p:cxnSp>
            <p:nvCxnSpPr>
              <p:cNvPr id="8" name="Gerade Verbindung mit Pfeil 7">
                <a:extLst>
                  <a:ext uri="{FF2B5EF4-FFF2-40B4-BE49-F238E27FC236}">
                    <a16:creationId xmlns="" xmlns:a16="http://schemas.microsoft.com/office/drawing/2014/main" id="{18429A8F-15E5-4703-89A4-C3F999755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040" y="3915295"/>
                <a:ext cx="122197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="" xmlns:a16="http://schemas.microsoft.com/office/drawing/2014/main" id="{C8B47A46-1D5F-4E71-B083-AA0F8B1474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3040" y="2826327"/>
                <a:ext cx="0" cy="1088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="" xmlns:a16="http://schemas.microsoft.com/office/drawing/2014/main" id="{2984691B-FE44-4636-85EE-70AD70E4F944}"/>
                  </a:ext>
                </a:extLst>
              </p:cNvPr>
              <p:cNvSpPr txBox="1"/>
              <p:nvPr/>
            </p:nvSpPr>
            <p:spPr>
              <a:xfrm>
                <a:off x="2657200" y="3763878"/>
                <a:ext cx="380839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x1</a:t>
                </a:r>
                <a:endParaRPr lang="en-GB" sz="16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="" xmlns:a16="http://schemas.microsoft.com/office/drawing/2014/main" id="{5B598527-ACE5-4A6A-A0DC-DF97E890B232}"/>
                  </a:ext>
                </a:extLst>
              </p:cNvPr>
              <p:cNvSpPr txBox="1"/>
              <p:nvPr/>
            </p:nvSpPr>
            <p:spPr>
              <a:xfrm>
                <a:off x="1110012" y="2736977"/>
                <a:ext cx="378837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x2</a:t>
                </a:r>
                <a:endParaRPr lang="en-GB" sz="1600" dirty="0"/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="" xmlns:a16="http://schemas.microsoft.com/office/drawing/2014/main" id="{F5F0FA2F-7814-452F-9A66-488674D1AA60}"/>
                </a:ext>
              </a:extLst>
            </p:cNvPr>
            <p:cNvSpPr/>
            <p:nvPr/>
          </p:nvSpPr>
          <p:spPr>
            <a:xfrm flipH="1" flipV="1">
              <a:off x="9043489" y="3679559"/>
              <a:ext cx="133005" cy="1827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="" xmlns:a16="http://schemas.microsoft.com/office/drawing/2014/main" id="{CCEEE726-E0BE-446A-BE57-C849A1DF145E}"/>
                </a:ext>
              </a:extLst>
            </p:cNvPr>
            <p:cNvSpPr/>
            <p:nvPr/>
          </p:nvSpPr>
          <p:spPr>
            <a:xfrm flipH="1" flipV="1">
              <a:off x="9284559" y="3862292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>
              <a:extLst>
                <a:ext uri="{FF2B5EF4-FFF2-40B4-BE49-F238E27FC236}">
                  <a16:creationId xmlns="" xmlns:a16="http://schemas.microsoft.com/office/drawing/2014/main" id="{83A23310-D4D7-454B-A439-9221676811C4}"/>
                </a:ext>
              </a:extLst>
            </p:cNvPr>
            <p:cNvSpPr/>
            <p:nvPr/>
          </p:nvSpPr>
          <p:spPr>
            <a:xfrm flipH="1" flipV="1">
              <a:off x="9067290" y="3990987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>
              <a:extLst>
                <a:ext uri="{FF2B5EF4-FFF2-40B4-BE49-F238E27FC236}">
                  <a16:creationId xmlns="" xmlns:a16="http://schemas.microsoft.com/office/drawing/2014/main" id="{F9B98C07-CAEC-4122-864A-B69DB5222EF8}"/>
                </a:ext>
              </a:extLst>
            </p:cNvPr>
            <p:cNvSpPr/>
            <p:nvPr/>
          </p:nvSpPr>
          <p:spPr>
            <a:xfrm flipH="1" flipV="1">
              <a:off x="8720612" y="3821710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>
              <a:extLst>
                <a:ext uri="{FF2B5EF4-FFF2-40B4-BE49-F238E27FC236}">
                  <a16:creationId xmlns="" xmlns:a16="http://schemas.microsoft.com/office/drawing/2014/main" id="{D74C0A83-F35D-47C8-AB0F-5C887945CF73}"/>
                </a:ext>
              </a:extLst>
            </p:cNvPr>
            <p:cNvSpPr/>
            <p:nvPr/>
          </p:nvSpPr>
          <p:spPr>
            <a:xfrm flipH="1" flipV="1">
              <a:off x="9351060" y="4317698"/>
              <a:ext cx="133002" cy="1827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Gleichschenkliges Dreieck 40">
              <a:extLst>
                <a:ext uri="{FF2B5EF4-FFF2-40B4-BE49-F238E27FC236}">
                  <a16:creationId xmlns="" xmlns:a16="http://schemas.microsoft.com/office/drawing/2014/main" id="{31B3CEA9-8413-4529-ABFD-61C85A3237D5}"/>
                </a:ext>
              </a:extLst>
            </p:cNvPr>
            <p:cNvSpPr/>
            <p:nvPr/>
          </p:nvSpPr>
          <p:spPr>
            <a:xfrm>
              <a:off x="8245470" y="4409058"/>
              <a:ext cx="133002" cy="128199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Gleichschenkliges Dreieck 41">
              <a:extLst>
                <a:ext uri="{FF2B5EF4-FFF2-40B4-BE49-F238E27FC236}">
                  <a16:creationId xmlns="" xmlns:a16="http://schemas.microsoft.com/office/drawing/2014/main" id="{4C65DEB5-53C6-438F-BA40-65B411DEF057}"/>
                </a:ext>
              </a:extLst>
            </p:cNvPr>
            <p:cNvSpPr/>
            <p:nvPr/>
          </p:nvSpPr>
          <p:spPr>
            <a:xfrm>
              <a:off x="8204256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Gleichschenkliges Dreieck 42">
              <a:extLst>
                <a:ext uri="{FF2B5EF4-FFF2-40B4-BE49-F238E27FC236}">
                  <a16:creationId xmlns="" xmlns:a16="http://schemas.microsoft.com/office/drawing/2014/main" id="{C7265DF9-F4BD-4256-BF9C-3B3D048835B2}"/>
                </a:ext>
              </a:extLst>
            </p:cNvPr>
            <p:cNvSpPr/>
            <p:nvPr/>
          </p:nvSpPr>
          <p:spPr>
            <a:xfrm>
              <a:off x="8504482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="" xmlns:a16="http://schemas.microsoft.com/office/drawing/2014/main" id="{43E002AF-133B-47EF-AE93-A0F6B6EBA5CE}"/>
                </a:ext>
              </a:extLst>
            </p:cNvPr>
            <p:cNvSpPr/>
            <p:nvPr/>
          </p:nvSpPr>
          <p:spPr>
            <a:xfrm>
              <a:off x="8877795" y="48146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Gleichschenkliges Dreieck 44">
              <a:extLst>
                <a:ext uri="{FF2B5EF4-FFF2-40B4-BE49-F238E27FC236}">
                  <a16:creationId xmlns="" xmlns:a16="http://schemas.microsoft.com/office/drawing/2014/main" id="{F257267A-73AE-4B64-ADB0-33C0A350B4B1}"/>
                </a:ext>
              </a:extLst>
            </p:cNvPr>
            <p:cNvSpPr/>
            <p:nvPr/>
          </p:nvSpPr>
          <p:spPr>
            <a:xfrm>
              <a:off x="8320222" y="49659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="" xmlns:a16="http://schemas.microsoft.com/office/drawing/2014/main" id="{1282D539-27A0-4029-8F72-C2EB99C3F4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5776" y="4221695"/>
              <a:ext cx="1872895" cy="42497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="" xmlns:a16="http://schemas.microsoft.com/office/drawing/2014/main" id="{C5DAD175-EE8A-499C-9C87-1199A8900914}"/>
              </a:ext>
            </a:extLst>
          </p:cNvPr>
          <p:cNvGrpSpPr/>
          <p:nvPr/>
        </p:nvGrpSpPr>
        <p:grpSpPr>
          <a:xfrm>
            <a:off x="3440030" y="3841326"/>
            <a:ext cx="2272533" cy="1819610"/>
            <a:chOff x="3996229" y="3990986"/>
            <a:chExt cx="2272533" cy="1819610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="" xmlns:a16="http://schemas.microsoft.com/office/drawing/2014/main" id="{3897C7DB-8D67-4DC3-9538-ADF91A604124}"/>
                </a:ext>
              </a:extLst>
            </p:cNvPr>
            <p:cNvCxnSpPr/>
            <p:nvPr/>
          </p:nvCxnSpPr>
          <p:spPr>
            <a:xfrm>
              <a:off x="4239491" y="5569527"/>
              <a:ext cx="1753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="" xmlns:a16="http://schemas.microsoft.com/office/drawing/2014/main" id="{1C693781-C2C2-483D-A1BE-7207662BFEAD}"/>
                </a:ext>
              </a:extLst>
            </p:cNvPr>
            <p:cNvCxnSpPr/>
            <p:nvPr/>
          </p:nvCxnSpPr>
          <p:spPr>
            <a:xfrm flipV="1">
              <a:off x="4563687" y="4409058"/>
              <a:ext cx="0" cy="14015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Bogen 12">
              <a:extLst>
                <a:ext uri="{FF2B5EF4-FFF2-40B4-BE49-F238E27FC236}">
                  <a16:creationId xmlns="" xmlns:a16="http://schemas.microsoft.com/office/drawing/2014/main" id="{F9278F40-D60E-48B7-991A-3F7BF75E8880}"/>
                </a:ext>
              </a:extLst>
            </p:cNvPr>
            <p:cNvSpPr/>
            <p:nvPr/>
          </p:nvSpPr>
          <p:spPr>
            <a:xfrm flipV="1">
              <a:off x="4788131" y="3990986"/>
              <a:ext cx="765272" cy="1430435"/>
            </a:xfrm>
            <a:prstGeom prst="arc">
              <a:avLst>
                <a:gd name="adj1" fmla="val 11079389"/>
                <a:gd name="adj2" fmla="val 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feld 33">
              <a:extLst>
                <a:ext uri="{FF2B5EF4-FFF2-40B4-BE49-F238E27FC236}">
                  <a16:creationId xmlns="" xmlns:a16="http://schemas.microsoft.com/office/drawing/2014/main" id="{E67BF59A-6E5B-43AA-B841-04F1B9310B0B}"/>
                </a:ext>
              </a:extLst>
            </p:cNvPr>
            <p:cNvSpPr txBox="1"/>
            <p:nvPr/>
          </p:nvSpPr>
          <p:spPr>
            <a:xfrm>
              <a:off x="3996229" y="4294876"/>
              <a:ext cx="765273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Cost</a:t>
              </a:r>
              <a:endParaRPr lang="en-GB" sz="1600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="" xmlns:a16="http://schemas.microsoft.com/office/drawing/2014/main" id="{5204148D-2A18-4712-A9C3-EEF4CE08295B}"/>
                </a:ext>
              </a:extLst>
            </p:cNvPr>
            <p:cNvSpPr txBox="1"/>
            <p:nvPr/>
          </p:nvSpPr>
          <p:spPr>
            <a:xfrm>
              <a:off x="5853787" y="5472041"/>
              <a:ext cx="41497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w</a:t>
              </a:r>
              <a:endParaRPr lang="en-GB" sz="1600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="" xmlns:a16="http://schemas.microsoft.com/office/drawing/2014/main" id="{25A33844-F23F-4781-B58C-589288A643C3}"/>
                </a:ext>
              </a:extLst>
            </p:cNvPr>
            <p:cNvSpPr txBox="1"/>
            <p:nvPr/>
          </p:nvSpPr>
          <p:spPr>
            <a:xfrm>
              <a:off x="5037094" y="4364805"/>
              <a:ext cx="8375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凸函数</a:t>
              </a:r>
              <a:endParaRPr lang="en-GB" sz="1600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968422" y="1084614"/>
            <a:ext cx="3127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u="sng" dirty="0" smtClean="0">
                <a:solidFill>
                  <a:srgbClr val="FF0000"/>
                </a:solidFill>
              </a:rPr>
              <a:t>迭代过程图解：</a:t>
            </a:r>
            <a:endParaRPr lang="zh-CN" altLang="en-US" sz="1600" u="sng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712563" y="993003"/>
            <a:ext cx="0" cy="55547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8829816" y="2179177"/>
            <a:ext cx="2263471" cy="1452294"/>
            <a:chOff x="7447073" y="3475024"/>
            <a:chExt cx="2858804" cy="1936566"/>
          </a:xfrm>
        </p:grpSpPr>
        <p:grpSp>
          <p:nvGrpSpPr>
            <p:cNvPr id="50" name="Gruppieren 24">
              <a:extLst>
                <a:ext uri="{FF2B5EF4-FFF2-40B4-BE49-F238E27FC236}">
                  <a16:creationId xmlns="" xmlns:a16="http://schemas.microsoft.com/office/drawing/2014/main" id="{E506F231-FB6C-4F29-8743-924316AA92C2}"/>
                </a:ext>
              </a:extLst>
            </p:cNvPr>
            <p:cNvGrpSpPr/>
            <p:nvPr/>
          </p:nvGrpSpPr>
          <p:grpSpPr>
            <a:xfrm>
              <a:off x="7447073" y="3475024"/>
              <a:ext cx="2858804" cy="1936566"/>
              <a:chOff x="1110012" y="2736977"/>
              <a:chExt cx="1928027" cy="1339058"/>
            </a:xfrm>
          </p:grpSpPr>
          <p:cxnSp>
            <p:nvCxnSpPr>
              <p:cNvPr id="65" name="Gerade Verbindung mit Pfeil 7">
                <a:extLst>
                  <a:ext uri="{FF2B5EF4-FFF2-40B4-BE49-F238E27FC236}">
                    <a16:creationId xmlns="" xmlns:a16="http://schemas.microsoft.com/office/drawing/2014/main" id="{18429A8F-15E5-4703-89A4-C3F999755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040" y="3915295"/>
                <a:ext cx="122197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9">
                <a:extLst>
                  <a:ext uri="{FF2B5EF4-FFF2-40B4-BE49-F238E27FC236}">
                    <a16:creationId xmlns="" xmlns:a16="http://schemas.microsoft.com/office/drawing/2014/main" id="{C8B47A46-1D5F-4E71-B083-AA0F8B1474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3040" y="2826327"/>
                <a:ext cx="0" cy="1088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feld 23">
                <a:extLst>
                  <a:ext uri="{FF2B5EF4-FFF2-40B4-BE49-F238E27FC236}">
                    <a16:creationId xmlns="" xmlns:a16="http://schemas.microsoft.com/office/drawing/2014/main" id="{2984691B-FE44-4636-85EE-70AD70E4F944}"/>
                  </a:ext>
                </a:extLst>
              </p:cNvPr>
              <p:cNvSpPr txBox="1"/>
              <p:nvPr/>
            </p:nvSpPr>
            <p:spPr>
              <a:xfrm>
                <a:off x="2657200" y="3763878"/>
                <a:ext cx="380839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x1</a:t>
                </a:r>
                <a:endParaRPr lang="en-GB" sz="1600" dirty="0"/>
              </a:p>
            </p:txBody>
          </p:sp>
          <p:sp>
            <p:nvSpPr>
              <p:cNvPr id="68" name="Textfeld 48">
                <a:extLst>
                  <a:ext uri="{FF2B5EF4-FFF2-40B4-BE49-F238E27FC236}">
                    <a16:creationId xmlns="" xmlns:a16="http://schemas.microsoft.com/office/drawing/2014/main" id="{5B598527-ACE5-4A6A-A0DC-DF97E890B232}"/>
                  </a:ext>
                </a:extLst>
              </p:cNvPr>
              <p:cNvSpPr txBox="1"/>
              <p:nvPr/>
            </p:nvSpPr>
            <p:spPr>
              <a:xfrm>
                <a:off x="1110012" y="2736977"/>
                <a:ext cx="378837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x2</a:t>
                </a:r>
                <a:endParaRPr lang="en-GB" sz="1600" dirty="0"/>
              </a:p>
            </p:txBody>
          </p:sp>
        </p:grpSp>
        <p:sp>
          <p:nvSpPr>
            <p:cNvPr id="52" name="Ellipse 35">
              <a:extLst>
                <a:ext uri="{FF2B5EF4-FFF2-40B4-BE49-F238E27FC236}">
                  <a16:creationId xmlns="" xmlns:a16="http://schemas.microsoft.com/office/drawing/2014/main" id="{F5F0FA2F-7814-452F-9A66-488674D1AA60}"/>
                </a:ext>
              </a:extLst>
            </p:cNvPr>
            <p:cNvSpPr/>
            <p:nvPr/>
          </p:nvSpPr>
          <p:spPr>
            <a:xfrm flipH="1" flipV="1">
              <a:off x="9043489" y="3679559"/>
              <a:ext cx="133005" cy="1827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36">
              <a:extLst>
                <a:ext uri="{FF2B5EF4-FFF2-40B4-BE49-F238E27FC236}">
                  <a16:creationId xmlns="" xmlns:a16="http://schemas.microsoft.com/office/drawing/2014/main" id="{CCEEE726-E0BE-446A-BE57-C849A1DF145E}"/>
                </a:ext>
              </a:extLst>
            </p:cNvPr>
            <p:cNvSpPr/>
            <p:nvPr/>
          </p:nvSpPr>
          <p:spPr>
            <a:xfrm flipH="1" flipV="1">
              <a:off x="9284559" y="3862292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lipse 37">
              <a:extLst>
                <a:ext uri="{FF2B5EF4-FFF2-40B4-BE49-F238E27FC236}">
                  <a16:creationId xmlns="" xmlns:a16="http://schemas.microsoft.com/office/drawing/2014/main" id="{83A23310-D4D7-454B-A439-9221676811C4}"/>
                </a:ext>
              </a:extLst>
            </p:cNvPr>
            <p:cNvSpPr/>
            <p:nvPr/>
          </p:nvSpPr>
          <p:spPr>
            <a:xfrm flipH="1" flipV="1">
              <a:off x="9067290" y="3990987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Ellipse 38">
              <a:extLst>
                <a:ext uri="{FF2B5EF4-FFF2-40B4-BE49-F238E27FC236}">
                  <a16:creationId xmlns="" xmlns:a16="http://schemas.microsoft.com/office/drawing/2014/main" id="{F9B98C07-CAEC-4122-864A-B69DB5222EF8}"/>
                </a:ext>
              </a:extLst>
            </p:cNvPr>
            <p:cNvSpPr/>
            <p:nvPr/>
          </p:nvSpPr>
          <p:spPr>
            <a:xfrm flipH="1" flipV="1">
              <a:off x="8720612" y="3821710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Ellipse 39">
              <a:extLst>
                <a:ext uri="{FF2B5EF4-FFF2-40B4-BE49-F238E27FC236}">
                  <a16:creationId xmlns="" xmlns:a16="http://schemas.microsoft.com/office/drawing/2014/main" id="{D74C0A83-F35D-47C8-AB0F-5C887945CF73}"/>
                </a:ext>
              </a:extLst>
            </p:cNvPr>
            <p:cNvSpPr/>
            <p:nvPr/>
          </p:nvSpPr>
          <p:spPr>
            <a:xfrm flipH="1" flipV="1">
              <a:off x="9351060" y="4317698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Gleichschenkliges Dreieck 40">
              <a:extLst>
                <a:ext uri="{FF2B5EF4-FFF2-40B4-BE49-F238E27FC236}">
                  <a16:creationId xmlns="" xmlns:a16="http://schemas.microsoft.com/office/drawing/2014/main" id="{31B3CEA9-8413-4529-ABFD-61C85A3237D5}"/>
                </a:ext>
              </a:extLst>
            </p:cNvPr>
            <p:cNvSpPr/>
            <p:nvPr/>
          </p:nvSpPr>
          <p:spPr>
            <a:xfrm>
              <a:off x="8245470" y="4409058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Gleichschenkliges Dreieck 41">
              <a:extLst>
                <a:ext uri="{FF2B5EF4-FFF2-40B4-BE49-F238E27FC236}">
                  <a16:creationId xmlns="" xmlns:a16="http://schemas.microsoft.com/office/drawing/2014/main" id="{4C65DEB5-53C6-438F-BA40-65B411DEF057}"/>
                </a:ext>
              </a:extLst>
            </p:cNvPr>
            <p:cNvSpPr/>
            <p:nvPr/>
          </p:nvSpPr>
          <p:spPr>
            <a:xfrm>
              <a:off x="8204256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Gleichschenkliges Dreieck 42">
              <a:extLst>
                <a:ext uri="{FF2B5EF4-FFF2-40B4-BE49-F238E27FC236}">
                  <a16:creationId xmlns="" xmlns:a16="http://schemas.microsoft.com/office/drawing/2014/main" id="{C7265DF9-F4BD-4256-BF9C-3B3D048835B2}"/>
                </a:ext>
              </a:extLst>
            </p:cNvPr>
            <p:cNvSpPr/>
            <p:nvPr/>
          </p:nvSpPr>
          <p:spPr>
            <a:xfrm>
              <a:off x="8504482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Gleichschenkliges Dreieck 43">
              <a:extLst>
                <a:ext uri="{FF2B5EF4-FFF2-40B4-BE49-F238E27FC236}">
                  <a16:creationId xmlns="" xmlns:a16="http://schemas.microsoft.com/office/drawing/2014/main" id="{43E002AF-133B-47EF-AE93-A0F6B6EBA5CE}"/>
                </a:ext>
              </a:extLst>
            </p:cNvPr>
            <p:cNvSpPr/>
            <p:nvPr/>
          </p:nvSpPr>
          <p:spPr>
            <a:xfrm>
              <a:off x="8877795" y="48146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Gleichschenkliges Dreieck 44">
              <a:extLst>
                <a:ext uri="{FF2B5EF4-FFF2-40B4-BE49-F238E27FC236}">
                  <a16:creationId xmlns="" xmlns:a16="http://schemas.microsoft.com/office/drawing/2014/main" id="{F257267A-73AE-4B64-ADB0-33C0A350B4B1}"/>
                </a:ext>
              </a:extLst>
            </p:cNvPr>
            <p:cNvSpPr/>
            <p:nvPr/>
          </p:nvSpPr>
          <p:spPr>
            <a:xfrm>
              <a:off x="8320222" y="49659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Gerader Verbinder 46">
              <a:extLst>
                <a:ext uri="{FF2B5EF4-FFF2-40B4-BE49-F238E27FC236}">
                  <a16:creationId xmlns="" xmlns:a16="http://schemas.microsoft.com/office/drawing/2014/main" id="{1282D539-27A0-4029-8F72-C2EB99C3F4A3}"/>
                </a:ext>
              </a:extLst>
            </p:cNvPr>
            <p:cNvCxnSpPr>
              <a:cxnSpLocks/>
            </p:cNvCxnSpPr>
            <p:nvPr/>
          </p:nvCxnSpPr>
          <p:spPr>
            <a:xfrm>
              <a:off x="8204256" y="4281267"/>
              <a:ext cx="1377686" cy="36536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6220826" y="4443945"/>
            <a:ext cx="2263471" cy="1452294"/>
            <a:chOff x="7447073" y="3475024"/>
            <a:chExt cx="2858804" cy="1936566"/>
          </a:xfrm>
        </p:grpSpPr>
        <p:grpSp>
          <p:nvGrpSpPr>
            <p:cNvPr id="72" name="Gruppieren 24">
              <a:extLst>
                <a:ext uri="{FF2B5EF4-FFF2-40B4-BE49-F238E27FC236}">
                  <a16:creationId xmlns="" xmlns:a16="http://schemas.microsoft.com/office/drawing/2014/main" id="{E506F231-FB6C-4F29-8743-924316AA92C2}"/>
                </a:ext>
              </a:extLst>
            </p:cNvPr>
            <p:cNvGrpSpPr/>
            <p:nvPr/>
          </p:nvGrpSpPr>
          <p:grpSpPr>
            <a:xfrm>
              <a:off x="7447073" y="3475024"/>
              <a:ext cx="2858804" cy="1936566"/>
              <a:chOff x="1110012" y="2736977"/>
              <a:chExt cx="1928027" cy="1339058"/>
            </a:xfrm>
          </p:grpSpPr>
          <p:cxnSp>
            <p:nvCxnSpPr>
              <p:cNvPr id="84" name="Gerade Verbindung mit Pfeil 7">
                <a:extLst>
                  <a:ext uri="{FF2B5EF4-FFF2-40B4-BE49-F238E27FC236}">
                    <a16:creationId xmlns="" xmlns:a16="http://schemas.microsoft.com/office/drawing/2014/main" id="{18429A8F-15E5-4703-89A4-C3F999755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040" y="3915295"/>
                <a:ext cx="122197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9">
                <a:extLst>
                  <a:ext uri="{FF2B5EF4-FFF2-40B4-BE49-F238E27FC236}">
                    <a16:creationId xmlns="" xmlns:a16="http://schemas.microsoft.com/office/drawing/2014/main" id="{C8B47A46-1D5F-4E71-B083-AA0F8B1474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3040" y="2826327"/>
                <a:ext cx="0" cy="1088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feld 23">
                <a:extLst>
                  <a:ext uri="{FF2B5EF4-FFF2-40B4-BE49-F238E27FC236}">
                    <a16:creationId xmlns="" xmlns:a16="http://schemas.microsoft.com/office/drawing/2014/main" id="{2984691B-FE44-4636-85EE-70AD70E4F944}"/>
                  </a:ext>
                </a:extLst>
              </p:cNvPr>
              <p:cNvSpPr txBox="1"/>
              <p:nvPr/>
            </p:nvSpPr>
            <p:spPr>
              <a:xfrm>
                <a:off x="2657200" y="3763878"/>
                <a:ext cx="380839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x1</a:t>
                </a:r>
                <a:endParaRPr lang="en-GB" sz="1600" dirty="0"/>
              </a:p>
            </p:txBody>
          </p:sp>
          <p:sp>
            <p:nvSpPr>
              <p:cNvPr id="87" name="Textfeld 48">
                <a:extLst>
                  <a:ext uri="{FF2B5EF4-FFF2-40B4-BE49-F238E27FC236}">
                    <a16:creationId xmlns="" xmlns:a16="http://schemas.microsoft.com/office/drawing/2014/main" id="{5B598527-ACE5-4A6A-A0DC-DF97E890B232}"/>
                  </a:ext>
                </a:extLst>
              </p:cNvPr>
              <p:cNvSpPr txBox="1"/>
              <p:nvPr/>
            </p:nvSpPr>
            <p:spPr>
              <a:xfrm>
                <a:off x="1110012" y="2736977"/>
                <a:ext cx="378837" cy="312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x2</a:t>
                </a:r>
                <a:endParaRPr lang="en-GB" sz="1600" dirty="0"/>
              </a:p>
            </p:txBody>
          </p:sp>
        </p:grpSp>
        <p:sp>
          <p:nvSpPr>
            <p:cNvPr id="73" name="Ellipse 35">
              <a:extLst>
                <a:ext uri="{FF2B5EF4-FFF2-40B4-BE49-F238E27FC236}">
                  <a16:creationId xmlns="" xmlns:a16="http://schemas.microsoft.com/office/drawing/2014/main" id="{F5F0FA2F-7814-452F-9A66-488674D1AA60}"/>
                </a:ext>
              </a:extLst>
            </p:cNvPr>
            <p:cNvSpPr/>
            <p:nvPr/>
          </p:nvSpPr>
          <p:spPr>
            <a:xfrm flipH="1" flipV="1">
              <a:off x="9043489" y="3679559"/>
              <a:ext cx="133005" cy="1827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Ellipse 36">
              <a:extLst>
                <a:ext uri="{FF2B5EF4-FFF2-40B4-BE49-F238E27FC236}">
                  <a16:creationId xmlns="" xmlns:a16="http://schemas.microsoft.com/office/drawing/2014/main" id="{CCEEE726-E0BE-446A-BE57-C849A1DF145E}"/>
                </a:ext>
              </a:extLst>
            </p:cNvPr>
            <p:cNvSpPr/>
            <p:nvPr/>
          </p:nvSpPr>
          <p:spPr>
            <a:xfrm flipH="1" flipV="1">
              <a:off x="9284559" y="3862292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Ellipse 37">
              <a:extLst>
                <a:ext uri="{FF2B5EF4-FFF2-40B4-BE49-F238E27FC236}">
                  <a16:creationId xmlns="" xmlns:a16="http://schemas.microsoft.com/office/drawing/2014/main" id="{83A23310-D4D7-454B-A439-9221676811C4}"/>
                </a:ext>
              </a:extLst>
            </p:cNvPr>
            <p:cNvSpPr/>
            <p:nvPr/>
          </p:nvSpPr>
          <p:spPr>
            <a:xfrm flipH="1" flipV="1">
              <a:off x="9067290" y="3990987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lipse 38">
              <a:extLst>
                <a:ext uri="{FF2B5EF4-FFF2-40B4-BE49-F238E27FC236}">
                  <a16:creationId xmlns="" xmlns:a16="http://schemas.microsoft.com/office/drawing/2014/main" id="{F9B98C07-CAEC-4122-864A-B69DB5222EF8}"/>
                </a:ext>
              </a:extLst>
            </p:cNvPr>
            <p:cNvSpPr/>
            <p:nvPr/>
          </p:nvSpPr>
          <p:spPr>
            <a:xfrm flipH="1" flipV="1">
              <a:off x="8720612" y="3821710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Ellipse 39">
              <a:extLst>
                <a:ext uri="{FF2B5EF4-FFF2-40B4-BE49-F238E27FC236}">
                  <a16:creationId xmlns="" xmlns:a16="http://schemas.microsoft.com/office/drawing/2014/main" id="{D74C0A83-F35D-47C8-AB0F-5C887945CF73}"/>
                </a:ext>
              </a:extLst>
            </p:cNvPr>
            <p:cNvSpPr/>
            <p:nvPr/>
          </p:nvSpPr>
          <p:spPr>
            <a:xfrm flipH="1" flipV="1">
              <a:off x="9351060" y="4317698"/>
              <a:ext cx="133002" cy="182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Gleichschenkliges Dreieck 40">
              <a:extLst>
                <a:ext uri="{FF2B5EF4-FFF2-40B4-BE49-F238E27FC236}">
                  <a16:creationId xmlns="" xmlns:a16="http://schemas.microsoft.com/office/drawing/2014/main" id="{31B3CEA9-8413-4529-ABFD-61C85A3237D5}"/>
                </a:ext>
              </a:extLst>
            </p:cNvPr>
            <p:cNvSpPr/>
            <p:nvPr/>
          </p:nvSpPr>
          <p:spPr>
            <a:xfrm>
              <a:off x="8245470" y="4409058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Gleichschenkliges Dreieck 41">
              <a:extLst>
                <a:ext uri="{FF2B5EF4-FFF2-40B4-BE49-F238E27FC236}">
                  <a16:creationId xmlns="" xmlns:a16="http://schemas.microsoft.com/office/drawing/2014/main" id="{4C65DEB5-53C6-438F-BA40-65B411DEF057}"/>
                </a:ext>
              </a:extLst>
            </p:cNvPr>
            <p:cNvSpPr/>
            <p:nvPr/>
          </p:nvSpPr>
          <p:spPr>
            <a:xfrm>
              <a:off x="8204256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Gleichschenkliges Dreieck 42">
              <a:extLst>
                <a:ext uri="{FF2B5EF4-FFF2-40B4-BE49-F238E27FC236}">
                  <a16:creationId xmlns="" xmlns:a16="http://schemas.microsoft.com/office/drawing/2014/main" id="{C7265DF9-F4BD-4256-BF9C-3B3D048835B2}"/>
                </a:ext>
              </a:extLst>
            </p:cNvPr>
            <p:cNvSpPr/>
            <p:nvPr/>
          </p:nvSpPr>
          <p:spPr>
            <a:xfrm>
              <a:off x="8504482" y="4691519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Gleichschenkliges Dreieck 43">
              <a:extLst>
                <a:ext uri="{FF2B5EF4-FFF2-40B4-BE49-F238E27FC236}">
                  <a16:creationId xmlns="" xmlns:a16="http://schemas.microsoft.com/office/drawing/2014/main" id="{43E002AF-133B-47EF-AE93-A0F6B6EBA5CE}"/>
                </a:ext>
              </a:extLst>
            </p:cNvPr>
            <p:cNvSpPr/>
            <p:nvPr/>
          </p:nvSpPr>
          <p:spPr>
            <a:xfrm>
              <a:off x="8877795" y="48146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Gleichschenkliges Dreieck 44">
              <a:extLst>
                <a:ext uri="{FF2B5EF4-FFF2-40B4-BE49-F238E27FC236}">
                  <a16:creationId xmlns="" xmlns:a16="http://schemas.microsoft.com/office/drawing/2014/main" id="{F257267A-73AE-4B64-ADB0-33C0A350B4B1}"/>
                </a:ext>
              </a:extLst>
            </p:cNvPr>
            <p:cNvSpPr/>
            <p:nvPr/>
          </p:nvSpPr>
          <p:spPr>
            <a:xfrm>
              <a:off x="8320222" y="4965973"/>
              <a:ext cx="133002" cy="1281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3" name="Gerader Verbinder 46">
              <a:extLst>
                <a:ext uri="{FF2B5EF4-FFF2-40B4-BE49-F238E27FC236}">
                  <a16:creationId xmlns="" xmlns:a16="http://schemas.microsoft.com/office/drawing/2014/main" id="{1282D539-27A0-4029-8F72-C2EB99C3F4A3}"/>
                </a:ext>
              </a:extLst>
            </p:cNvPr>
            <p:cNvCxnSpPr>
              <a:cxnSpLocks/>
            </p:cNvCxnSpPr>
            <p:nvPr/>
          </p:nvCxnSpPr>
          <p:spPr>
            <a:xfrm>
              <a:off x="8236560" y="4042462"/>
              <a:ext cx="1241002" cy="83855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右箭头 27"/>
          <p:cNvSpPr/>
          <p:nvPr/>
        </p:nvSpPr>
        <p:spPr>
          <a:xfrm>
            <a:off x="8579414" y="2713492"/>
            <a:ext cx="401653" cy="209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8507212">
            <a:off x="8283227" y="4131701"/>
            <a:ext cx="1225906" cy="16661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8200962" y="4490650"/>
            <a:ext cx="2418171" cy="1562306"/>
            <a:chOff x="9265008" y="4490650"/>
            <a:chExt cx="2418171" cy="1562306"/>
          </a:xfrm>
        </p:grpSpPr>
        <p:grpSp>
          <p:nvGrpSpPr>
            <p:cNvPr id="88" name="Gruppieren 56">
              <a:extLst>
                <a:ext uri="{FF2B5EF4-FFF2-40B4-BE49-F238E27FC236}">
                  <a16:creationId xmlns="" xmlns:a16="http://schemas.microsoft.com/office/drawing/2014/main" id="{4E452B8C-1376-40D8-A469-5437F3A8B0E0}"/>
                </a:ext>
              </a:extLst>
            </p:cNvPr>
            <p:cNvGrpSpPr/>
            <p:nvPr/>
          </p:nvGrpSpPr>
          <p:grpSpPr>
            <a:xfrm>
              <a:off x="9479293" y="4490650"/>
              <a:ext cx="2035625" cy="1562306"/>
              <a:chOff x="906092" y="2724791"/>
              <a:chExt cx="2035625" cy="1562306"/>
            </a:xfrm>
          </p:grpSpPr>
          <p:cxnSp>
            <p:nvCxnSpPr>
              <p:cNvPr id="89" name="Gerade Verbindung mit Pfeil 57">
                <a:extLst>
                  <a:ext uri="{FF2B5EF4-FFF2-40B4-BE49-F238E27FC236}">
                    <a16:creationId xmlns="" xmlns:a16="http://schemas.microsoft.com/office/drawing/2014/main" id="{892DB640-2B7F-454E-A2B5-DF8EC9289E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040" y="3915295"/>
                <a:ext cx="122197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58">
                <a:extLst>
                  <a:ext uri="{FF2B5EF4-FFF2-40B4-BE49-F238E27FC236}">
                    <a16:creationId xmlns="" xmlns:a16="http://schemas.microsoft.com/office/drawing/2014/main" id="{6FF38669-FD7A-4514-9ECC-C455A2DA54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3040" y="2826327"/>
                <a:ext cx="0" cy="10889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feld 59">
                <a:extLst>
                  <a:ext uri="{FF2B5EF4-FFF2-40B4-BE49-F238E27FC236}">
                    <a16:creationId xmlns="" xmlns:a16="http://schemas.microsoft.com/office/drawing/2014/main" id="{1548F510-88DC-4C75-AD13-41D77005A928}"/>
                  </a:ext>
                </a:extLst>
              </p:cNvPr>
              <p:cNvSpPr txBox="1"/>
              <p:nvPr/>
            </p:nvSpPr>
            <p:spPr>
              <a:xfrm>
                <a:off x="2169622" y="3948543"/>
                <a:ext cx="4488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1</a:t>
                </a:r>
                <a:endParaRPr lang="en-GB" sz="1600" dirty="0"/>
              </a:p>
            </p:txBody>
          </p:sp>
          <p:sp>
            <p:nvSpPr>
              <p:cNvPr id="92" name="Textfeld 60">
                <a:extLst>
                  <a:ext uri="{FF2B5EF4-FFF2-40B4-BE49-F238E27FC236}">
                    <a16:creationId xmlns="" xmlns:a16="http://schemas.microsoft.com/office/drawing/2014/main" id="{85D8D3B0-7CE2-47FC-8BB7-3D246FD907EB}"/>
                  </a:ext>
                </a:extLst>
              </p:cNvPr>
              <p:cNvSpPr txBox="1"/>
              <p:nvPr/>
            </p:nvSpPr>
            <p:spPr>
              <a:xfrm>
                <a:off x="1331866" y="3948543"/>
                <a:ext cx="4488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0</a:t>
                </a:r>
                <a:endParaRPr lang="en-GB" dirty="0"/>
              </a:p>
            </p:txBody>
          </p:sp>
          <p:sp>
            <p:nvSpPr>
              <p:cNvPr id="93" name="Textfeld 61">
                <a:extLst>
                  <a:ext uri="{FF2B5EF4-FFF2-40B4-BE49-F238E27FC236}">
                    <a16:creationId xmlns="" xmlns:a16="http://schemas.microsoft.com/office/drawing/2014/main" id="{00B3C7EB-0E03-45E6-B064-271D016A1ADA}"/>
                  </a:ext>
                </a:extLst>
              </p:cNvPr>
              <p:cNvSpPr txBox="1"/>
              <p:nvPr/>
            </p:nvSpPr>
            <p:spPr>
              <a:xfrm>
                <a:off x="906092" y="2724791"/>
                <a:ext cx="7324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cost</a:t>
                </a:r>
                <a:endParaRPr lang="en-GB" b="1" dirty="0"/>
              </a:p>
            </p:txBody>
          </p:sp>
          <p:sp>
            <p:nvSpPr>
              <p:cNvPr id="94" name="Textfeld 62">
                <a:extLst>
                  <a:ext uri="{FF2B5EF4-FFF2-40B4-BE49-F238E27FC236}">
                    <a16:creationId xmlns="" xmlns:a16="http://schemas.microsoft.com/office/drawing/2014/main" id="{4B0DC6BA-5D3E-4F73-850E-BE3340AC662D}"/>
                  </a:ext>
                </a:extLst>
              </p:cNvPr>
              <p:cNvSpPr txBox="1"/>
              <p:nvPr/>
            </p:nvSpPr>
            <p:spPr>
              <a:xfrm>
                <a:off x="2492829" y="3892481"/>
                <a:ext cx="44888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h</a:t>
                </a:r>
                <a:endParaRPr lang="en-GB" sz="1600" dirty="0"/>
              </a:p>
            </p:txBody>
          </p:sp>
        </p:grpSp>
        <p:sp>
          <p:nvSpPr>
            <p:cNvPr id="95" name="Bogen 15">
              <a:extLst>
                <a:ext uri="{FF2B5EF4-FFF2-40B4-BE49-F238E27FC236}">
                  <a16:creationId xmlns="" xmlns:a16="http://schemas.microsoft.com/office/drawing/2014/main" id="{985227AC-B200-44D2-8171-A45AE6A3B870}"/>
                </a:ext>
              </a:extLst>
            </p:cNvPr>
            <p:cNvSpPr/>
            <p:nvPr/>
          </p:nvSpPr>
          <p:spPr>
            <a:xfrm rot="10966503">
              <a:off x="10218890" y="4522028"/>
              <a:ext cx="1464289" cy="1157605"/>
            </a:xfrm>
            <a:prstGeom prst="arc">
              <a:avLst>
                <a:gd name="adj1" fmla="val 16200000"/>
                <a:gd name="adj2" fmla="val 21555308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Bogen 32">
              <a:extLst>
                <a:ext uri="{FF2B5EF4-FFF2-40B4-BE49-F238E27FC236}">
                  <a16:creationId xmlns="" xmlns:a16="http://schemas.microsoft.com/office/drawing/2014/main" id="{D893E5D2-692B-4CC0-8202-344D8DD5421B}"/>
                </a:ext>
              </a:extLst>
            </p:cNvPr>
            <p:cNvSpPr/>
            <p:nvPr/>
          </p:nvSpPr>
          <p:spPr>
            <a:xfrm rot="10633497" flipH="1">
              <a:off x="9265008" y="4529533"/>
              <a:ext cx="1464289" cy="1157605"/>
            </a:xfrm>
            <a:prstGeom prst="arc">
              <a:avLst>
                <a:gd name="adj1" fmla="val 16200000"/>
                <a:gd name="adj2" fmla="val 21555308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9634402" y="4960143"/>
                <a:ext cx="717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altLang="zh-CN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altLang="zh-CN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altLang="zh-CN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altLang="zh-CN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402" y="4960143"/>
                <a:ext cx="717287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8753329" y="4857299"/>
                <a:ext cx="717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329" y="4857299"/>
                <a:ext cx="717287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6630561" y="1541464"/>
            <a:ext cx="2242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分界线上方</a:t>
            </a:r>
            <a:r>
              <a:rPr lang="en-US" altLang="zh-CN" sz="1200" dirty="0" smtClean="0"/>
              <a:t>h</a:t>
            </a:r>
            <a:r>
              <a:rPr lang="de-DE" altLang="zh-CN" sz="1200" dirty="0" smtClean="0"/>
              <a:t>&gt;0.5</a:t>
            </a:r>
            <a:r>
              <a:rPr lang="zh-CN" altLang="en-US" sz="1200" dirty="0" smtClean="0"/>
              <a:t>，从模型得到是正例，但橙色的三角形</a:t>
            </a:r>
            <a:r>
              <a:rPr lang="en-US" altLang="zh-CN" sz="1200" dirty="0" smtClean="0"/>
              <a:t>label=0</a:t>
            </a:r>
            <a:r>
              <a:rPr lang="zh-CN" altLang="en-US" sz="1200" dirty="0" smtClean="0"/>
              <a:t>，故橙色的</a:t>
            </a:r>
            <a:r>
              <a:rPr lang="de-DE" altLang="zh-CN" sz="1200" dirty="0" err="1" smtClean="0"/>
              <a:t>cost</a:t>
            </a:r>
            <a:r>
              <a:rPr lang="zh-CN" altLang="en-US" sz="1200" dirty="0" smtClean="0"/>
              <a:t>值很大。</a:t>
            </a:r>
            <a:endParaRPr lang="en-US" altLang="zh-CN" sz="1200" dirty="0" smtClean="0"/>
          </a:p>
          <a:p>
            <a:r>
              <a:rPr lang="zh-CN" altLang="en-US" sz="1200" dirty="0" smtClean="0"/>
              <a:t>分界线下方的橙色圆圈亦然。</a:t>
            </a:r>
            <a:endParaRPr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853817" y="6239992"/>
            <a:ext cx="391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在不断减小</a:t>
            </a:r>
            <a:r>
              <a:rPr lang="en-US" altLang="zh-CN" sz="1400" dirty="0" smtClean="0"/>
              <a:t>cost</a:t>
            </a:r>
            <a:r>
              <a:rPr lang="zh-CN" altLang="en-US" sz="1400" dirty="0" smtClean="0"/>
              <a:t>的过程中，求得最优的分界线。</a:t>
            </a:r>
            <a:endParaRPr lang="zh-CN" altLang="en-US" sz="14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04274" y="3930316"/>
            <a:ext cx="560828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0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99</Words>
  <Application>Microsoft Office PowerPoint</Application>
  <PresentationFormat>宽屏</PresentationFormat>
  <Paragraphs>41</Paragraphs>
  <Slides>2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宋体</vt:lpstr>
      <vt:lpstr>等线</vt:lpstr>
      <vt:lpstr>Arial</vt:lpstr>
      <vt:lpstr>Calibri</vt:lpstr>
      <vt:lpstr>Calibri Light</vt:lpstr>
      <vt:lpstr>Cambria Math</vt:lpstr>
      <vt:lpstr>Wingdings</vt:lpstr>
      <vt:lpstr>Office</vt:lpstr>
      <vt:lpstr>PowerPoint 演示文稿</vt:lpstr>
      <vt:lpstr>逻辑回归（Logistic Regression）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Qiang Liu</dc:creator>
  <cp:lastModifiedBy>Qiang Liu</cp:lastModifiedBy>
  <cp:revision>150</cp:revision>
  <dcterms:created xsi:type="dcterms:W3CDTF">2018-06-03T17:39:08Z</dcterms:created>
  <dcterms:modified xsi:type="dcterms:W3CDTF">2018-06-27T20:06:36Z</dcterms:modified>
</cp:coreProperties>
</file>