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9" r:id="rId18"/>
    <p:sldId id="281" r:id="rId19"/>
    <p:sldId id="1316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00" autoAdjust="0"/>
  </p:normalViewPr>
  <p:slideViewPr>
    <p:cSldViewPr snapToGrid="0">
      <p:cViewPr varScale="1">
        <p:scale>
          <a:sx n="72" d="100"/>
          <a:sy n="72" d="100"/>
        </p:scale>
        <p:origin x="2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5440-134F-456E-AABC-381EC5842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51CA5-3D1D-40AC-A4BD-43E656C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CBBEA5-D65B-47D5-A356-F530EC87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4" name="图片 3" descr="ws_826C.tmp">
            <a:extLst>
              <a:ext uri="{FF2B5EF4-FFF2-40B4-BE49-F238E27FC236}">
                <a16:creationId xmlns:a16="http://schemas.microsoft.com/office/drawing/2014/main" id="{B8466A77-5731-4648-AA09-83661719909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2226" y="1132987"/>
            <a:ext cx="7937500" cy="4965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15A54489-26D6-46C2-8B93-817D8CF42657}"/>
              </a:ext>
            </a:extLst>
          </p:cNvPr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BB3703F-071B-44E8-837F-9E90B22F0F32}"/>
              </a:ext>
            </a:extLst>
          </p:cNvPr>
          <p:cNvSpPr txBox="1"/>
          <p:nvPr/>
        </p:nvSpPr>
        <p:spPr>
          <a:xfrm>
            <a:off x="2321968" y="492525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预处理：属性值一般伸缩到</a:t>
            </a:r>
            <a:r>
              <a:rPr lang="en-US" altLang="zh-CN" sz="2400" dirty="0"/>
              <a:t>[-1,1], Y</a:t>
            </a:r>
            <a:r>
              <a:rPr lang="zh-CN" altLang="en-US" sz="2400" dirty="0"/>
              <a:t>伸缩到</a:t>
            </a:r>
            <a:r>
              <a:rPr lang="en-US" altLang="zh-CN" sz="2400" dirty="0">
                <a:solidFill>
                  <a:srgbClr val="FF0000"/>
                </a:solidFill>
              </a:rPr>
              <a:t>[0,1]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7D4D-76F3-4B6F-9440-B43AEF4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067A0-19C0-4336-A114-05108FE5D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FF80A4BE-1F0A-4B0D-971C-C69D05970F20}"/>
              </a:ext>
            </a:extLst>
          </p:cNvPr>
          <p:cNvSpPr txBox="1"/>
          <p:nvPr/>
        </p:nvSpPr>
        <p:spPr>
          <a:xfrm>
            <a:off x="251091" y="40800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7505496E-1100-423D-9373-B9C7BBFBA002}"/>
              </a:ext>
            </a:extLst>
          </p:cNvPr>
          <p:cNvSpPr txBox="1"/>
          <p:nvPr/>
        </p:nvSpPr>
        <p:spPr>
          <a:xfrm>
            <a:off x="1720660" y="2574791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每次针对单个训练样例更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新权值与阈值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不同样例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需要多次迭代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8AA28B84-7FA3-4CC1-9A00-9084670C7ECD}"/>
              </a:ext>
            </a:extLst>
          </p:cNvPr>
          <p:cNvSpPr txBox="1"/>
          <p:nvPr/>
        </p:nvSpPr>
        <p:spPr>
          <a:xfrm>
            <a:off x="6065349" y="2249190"/>
            <a:ext cx="3114635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其优化目标是最小化整个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训练集上的累计误差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才对</a:t>
            </a: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</a:t>
            </a:r>
            <a:endParaRPr lang="en-US" altLang="zh-CN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幼圆"/>
              </a:rPr>
              <a:t>  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频率较低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5310BA8C-F0E6-460A-88D4-F4498CA9E45B}"/>
              </a:ext>
            </a:extLst>
          </p:cNvPr>
          <p:cNvSpPr txBox="1"/>
          <p:nvPr/>
        </p:nvSpPr>
        <p:spPr>
          <a:xfrm>
            <a:off x="1348181" y="4294138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dirty="0"/>
              <a:t>	</a:t>
            </a: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2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这时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947E9AD-0084-407E-93FE-9B3BF7B92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37971"/>
              </p:ext>
            </p:extLst>
          </p:nvPr>
        </p:nvGraphicFramePr>
        <p:xfrm>
          <a:off x="1898978" y="1503221"/>
          <a:ext cx="292509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69800" progId="Equation.DSMT4">
                  <p:embed/>
                </p:oleObj>
              </mc:Choice>
              <mc:Fallback>
                <p:oleObj name="Equation" r:id="rId2" imgW="1282680" imgH="469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978" y="1503221"/>
                        <a:ext cx="292509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30EB716-7C84-4552-8C8E-E4F722FCA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46583"/>
              </p:ext>
            </p:extLst>
          </p:nvPr>
        </p:nvGraphicFramePr>
        <p:xfrm>
          <a:off x="5515988" y="1422219"/>
          <a:ext cx="4569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469800" progId="Equation.DSMT4">
                  <p:embed/>
                </p:oleObj>
              </mc:Choice>
              <mc:Fallback>
                <p:oleObj name="Equation" r:id="rId4" imgW="2311200" imgH="4698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988" y="1422219"/>
                        <a:ext cx="4569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0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72923-1FF1-4285-ABB9-F22ACE8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43FEA5-7570-4877-A9C6-2B5B4EA1A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45A3BA8-6341-45EA-9AA0-1AB1BC2BB7BB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缓解过拟合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53373D-3DEE-4D6C-84D2-CD2FB8BD31C5}"/>
              </a:ext>
            </a:extLst>
          </p:cNvPr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BP</a:t>
            </a:r>
            <a:r>
              <a:rPr lang="zh-CN" altLang="en-US"/>
              <a:t>算法常常导致</a:t>
            </a:r>
            <a:r>
              <a:rPr lang="zh-CN" altLang="en-US">
                <a:solidFill>
                  <a:srgbClr val="FF0000"/>
                </a:solidFill>
              </a:rPr>
              <a:t>过</a:t>
            </a:r>
            <a:r>
              <a:rPr lang="zh-CN" altLang="en-US"/>
              <a:t>拟合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6D47AF-DBAF-4FE5-AD2F-9303F0AEB59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ws_89BF.tmp">
            <a:extLst>
              <a:ext uri="{FF2B5EF4-FFF2-40B4-BE49-F238E27FC236}">
                <a16:creationId xmlns:a16="http://schemas.microsoft.com/office/drawing/2014/main" id="{6C9D304C-F779-4F21-BAD7-E13D82DE2A4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52BDD916-534D-4B09-A64A-AC4D525CBAEA}"/>
              </a:ext>
            </a:extLst>
          </p:cNvPr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主要策略：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8B94D264-DDC7-4AE1-964D-058584F1A389}"/>
              </a:ext>
            </a:extLst>
          </p:cNvPr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2">
                <a:solidFill>
                  <a:srgbClr val="000000"/>
                </a:solidFill>
                <a:latin typeface="Times New Roman"/>
              </a:rPr>
              <a:t>(early stopping)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FE982B91-86D1-4287-94A9-32AC21B330C6}"/>
              </a:ext>
            </a:extLst>
          </p:cNvPr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1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b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则停止训练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A6226E6D-532E-44DF-A74C-4B97E04871FB}"/>
              </a:ext>
            </a:extLst>
          </p:cNvPr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训练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7D509AC5-DFAA-43C4-B0AB-FECEA41D1D01}"/>
              </a:ext>
            </a:extLst>
          </p:cNvPr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95047423-ED38-47D3-843E-B322679CCD81}"/>
              </a:ext>
            </a:extLst>
          </p:cNvPr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CB2E35C9-D351-4E4C-AC06-328302489A28}"/>
              </a:ext>
            </a:extLst>
          </p:cNvPr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偏好比较小的连接权和阈值，</a:t>
            </a:r>
          </a:p>
          <a:p>
            <a:pPr>
              <a:lnSpc>
                <a:spcPts val="210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使网络输出更“光滑”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3614D58-30B2-455A-8522-366C5D75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1884" y="1314994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89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CDB4839-5526-4F28-BE61-801E8EE9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" y="2947856"/>
            <a:ext cx="5543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09A7E-D858-493D-B896-0A621476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B755C-2546-40AC-ABD2-ACC74464D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3BE3B30-27D5-4AB2-945F-0CCED8CDCC46}"/>
              </a:ext>
            </a:extLst>
          </p:cNvPr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局部极小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6" dirty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过程：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7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存在多个“局部极小”</a:t>
            </a:r>
          </a:p>
          <a:p>
            <a:pPr marL="0" marR="0" lvl="0" indent="0" defTabSz="914400" eaLnBrk="1" fontAlgn="auto" latinLnBrk="0" hangingPunct="1">
              <a:lnSpc>
                <a:spcPts val="3001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只有一个“全局最小”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6DDE400F-45DD-43C6-B333-6599941C9A15}"/>
              </a:ext>
            </a:extLst>
          </p:cNvPr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3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2976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3BC895B-2102-4D0B-A19C-13EFDF5F203D}"/>
              </a:ext>
            </a:extLst>
          </p:cNvPr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不同的初始参数</a:t>
            </a:r>
          </a:p>
          <a:p>
            <a:pPr>
              <a:lnSpc>
                <a:spcPts val="1000"/>
              </a:lnSpc>
            </a:pPr>
            <a:endParaRPr lang="zh-CN" altLang="en-US" sz="2006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模拟退火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随机扰动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遗传算法</a:t>
            </a:r>
          </a:p>
          <a:p>
            <a:pPr>
              <a:lnSpc>
                <a:spcPts val="3109"/>
              </a:lnSpc>
            </a:pP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006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0816A-75A7-4C1E-AA91-E7D49BFA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2B52E-5542-4385-8F1C-3AE46ADC4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259DC4-45CB-4A79-B3A5-B198B0EE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849" y="1036849"/>
            <a:ext cx="7530958" cy="150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F0837A6-A63C-44C9-B77D-0D4CF2FD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532" y="2546090"/>
            <a:ext cx="6755277" cy="127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5A42645-7CEE-49A1-BEC2-129C8246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0849" y="3824916"/>
            <a:ext cx="7777663" cy="11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509209-CBB6-438B-BC45-04B6C295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577" y="5123922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2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FB9E2-08FD-478E-8C34-197D352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5525B5-E45A-4082-8657-6A77EC27D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B7EC3DEF-DDA0-4C8D-81E8-8D1CBEA28F3A}"/>
              </a:ext>
            </a:extLst>
          </p:cNvPr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6" dirty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神经网络模型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EE13E01-15DA-488B-8B30-820EB29A2EF2}"/>
              </a:ext>
            </a:extLst>
          </p:cNvPr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RBF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之外最常用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ART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：“竞争学习”的代表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2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SOM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：最常用的聚类方法之一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BD60470-243F-4B5D-A996-EBD1BC5FE2AD}"/>
              </a:ext>
            </a:extLst>
          </p:cNvPr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2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2">
                <a:solidFill>
                  <a:srgbClr val="000000"/>
                </a:solidFill>
                <a:latin typeface="Times New Roman"/>
              </a:rPr>
              <a:t>Elman</a:t>
            </a:r>
            <a:r>
              <a:rPr lang="zh-CN" altLang="en-US" sz="2402">
                <a:solidFill>
                  <a:srgbClr val="000000"/>
                </a:solidFill>
                <a:latin typeface="幼圆"/>
              </a:rPr>
              <a:t>网络：递归神经网络的代表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F716102-D3A5-48D3-A918-B8AF535BA6B8}"/>
              </a:ext>
            </a:extLst>
          </p:cNvPr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Boltzmann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机：“基于能量的模型”的代表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68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34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468B7-70FA-4D3C-B8DE-B358CBDC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6AB62F-3B21-4239-A80A-EF475A1C2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54E5AA1-DA49-4B01-8863-02711599D2CD}"/>
              </a:ext>
            </a:extLst>
          </p:cNvPr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深度学习的兴起</a:t>
            </a:r>
          </a:p>
        </p:txBody>
      </p:sp>
      <p:pic>
        <p:nvPicPr>
          <p:cNvPr id="5" name="图片 4" descr="ws_A77B.tmp">
            <a:extLst>
              <a:ext uri="{FF2B5EF4-FFF2-40B4-BE49-F238E27FC236}">
                <a16:creationId xmlns:a16="http://schemas.microsoft.com/office/drawing/2014/main" id="{37FAFD91-37D3-47DC-9D11-CBC9D2986D3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536" y="4175874"/>
            <a:ext cx="2946400" cy="2057400"/>
          </a:xfrm>
          <a:prstGeom prst="rect">
            <a:avLst/>
          </a:prstGeom>
        </p:spPr>
      </p:pic>
      <p:pic>
        <p:nvPicPr>
          <p:cNvPr id="6" name="图片 5" descr="ws_A78B.tmp">
            <a:extLst>
              <a:ext uri="{FF2B5EF4-FFF2-40B4-BE49-F238E27FC236}">
                <a16:creationId xmlns:a16="http://schemas.microsoft.com/office/drawing/2014/main" id="{B834097F-6B3D-4B93-B647-A39BCC597E1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3936" y="4036174"/>
            <a:ext cx="5524500" cy="2247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6947EAA4-B530-462B-9421-C49578752ED8}"/>
              </a:ext>
            </a:extLst>
          </p:cNvPr>
          <p:cNvSpPr txBox="1"/>
          <p:nvPr/>
        </p:nvSpPr>
        <p:spPr>
          <a:xfrm>
            <a:off x="1187411" y="1236969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•  2006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, Hinton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Nature 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文章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B7B541F-A8D6-4699-B94E-8165361C2545}"/>
              </a:ext>
            </a:extLst>
          </p:cNvPr>
          <p:cNvSpPr txBox="1"/>
          <p:nvPr/>
        </p:nvSpPr>
        <p:spPr>
          <a:xfrm>
            <a:off x="1187411" y="1800543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1"/>
              </a:lnSpc>
            </a:pP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•  2012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Hinton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ImageNet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CNN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模型以超过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08D34F1-C358-463C-B704-60A1C47E4342}"/>
              </a:ext>
            </a:extLst>
          </p:cNvPr>
          <p:cNvSpPr txBox="1"/>
          <p:nvPr/>
        </p:nvSpPr>
        <p:spPr>
          <a:xfrm>
            <a:off x="1473923" y="2136383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6">
                <a:solidFill>
                  <a:srgbClr val="FF0000"/>
                </a:solidFill>
                <a:latin typeface="Times New Roman"/>
              </a:rPr>
              <a:t>10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个百分点的成绩夺得当年竞赛的冠军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6417833A-FCC8-4BE0-AC7E-91D7B6C0644C}"/>
              </a:ext>
            </a:extLst>
          </p:cNvPr>
          <p:cNvSpPr txBox="1"/>
          <p:nvPr/>
        </p:nvSpPr>
        <p:spPr>
          <a:xfrm>
            <a:off x="1187411" y="2737296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92D88C26-EB8E-45FC-BEB7-52826DCFAC7A}"/>
              </a:ext>
            </a:extLst>
          </p:cNvPr>
          <p:cNvSpPr txBox="1"/>
          <p:nvPr/>
        </p:nvSpPr>
        <p:spPr>
          <a:xfrm>
            <a:off x="1473923" y="3096282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</a:p>
          <a:p>
            <a:pPr>
              <a:lnSpc>
                <a:spcPts val="257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得了较大的成功</a:t>
            </a:r>
          </a:p>
        </p:txBody>
      </p:sp>
    </p:spTree>
    <p:extLst>
      <p:ext uri="{BB962C8B-B14F-4D97-AF65-F5344CB8AC3E}">
        <p14:creationId xmlns:p14="http://schemas.microsoft.com/office/powerpoint/2010/main" val="367418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BF87C-C631-4A3F-99CD-6D1133E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E15AB-6AE9-4590-A554-7D165FE1E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4" name="图片 3" descr="ws_AC3E.tmp">
            <a:extLst>
              <a:ext uri="{FF2B5EF4-FFF2-40B4-BE49-F238E27FC236}">
                <a16:creationId xmlns:a16="http://schemas.microsoft.com/office/drawing/2014/main" id="{606046F3-94CF-43B6-A631-354FC8AA1F2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7019" y="3321406"/>
            <a:ext cx="8178800" cy="2679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A05A154F-48EC-4A14-B502-E824027C176B}"/>
              </a:ext>
            </a:extLst>
          </p:cNvPr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CNN: Convolutional NN 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[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and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Bengio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,  1995;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et al. ,  1998]</a:t>
            </a:r>
            <a:endParaRPr lang="zh-CN" altLang="en-US" sz="1596" dirty="0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31978E33-0A98-4775-B534-3A7509153593}"/>
              </a:ext>
            </a:extLst>
          </p:cNvPr>
          <p:cNvSpPr txBox="1"/>
          <p:nvPr/>
        </p:nvSpPr>
        <p:spPr>
          <a:xfrm>
            <a:off x="1557514" y="1839478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每个卷积层包含多个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 </a:t>
            </a: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每个特征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映射是一个由多个神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通过一种卷积滤波器</a:t>
            </a:r>
          </a:p>
          <a:p>
            <a:pPr>
              <a:lnSpc>
                <a:spcPts val="1860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提取输入的一种特征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B8C8DDF5-70CE-4C65-9B73-DCD4CD6CE37A}"/>
              </a:ext>
            </a:extLst>
          </p:cNvPr>
          <p:cNvSpPr txBox="1"/>
          <p:nvPr/>
        </p:nvSpPr>
        <p:spPr>
          <a:xfrm>
            <a:off x="5521742" y="1892653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4">
                <a:solidFill>
                  <a:srgbClr val="0070C0"/>
                </a:solidFill>
                <a:latin typeface="Times New Roman"/>
              </a:rPr>
              <a:t>(pooling)</a:t>
            </a:r>
          </a:p>
          <a:p>
            <a:pPr>
              <a:lnSpc>
                <a:spcPts val="1924"/>
              </a:lnSpc>
            </a:pPr>
            <a:r>
              <a:rPr lang="zh-CN" altLang="en-US" sz="1598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598">
                <a:solidFill>
                  <a:srgbClr val="0070C0"/>
                </a:solidFill>
                <a:latin typeface="Times New Roman"/>
              </a:rPr>
              <a:t>, </a:t>
            </a:r>
            <a:r>
              <a:rPr lang="zh-CN" altLang="en-US" sz="1598">
                <a:solidFill>
                  <a:srgbClr val="0070C0"/>
                </a:solidFill>
                <a:latin typeface="幼圆"/>
              </a:rPr>
              <a:t>其作用是基于局部</a:t>
            </a:r>
          </a:p>
          <a:p>
            <a:pPr>
              <a:lnSpc>
                <a:spcPts val="192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6">
                <a:solidFill>
                  <a:srgbClr val="0070C0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从而在减少数据量的同时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保留有用信息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5516E3F-FE1D-4410-9025-11F48A1E1E2C}"/>
              </a:ext>
            </a:extLst>
          </p:cNvPr>
          <p:cNvSpPr txBox="1"/>
          <p:nvPr/>
        </p:nvSpPr>
        <p:spPr>
          <a:xfrm>
            <a:off x="8079269" y="2577729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连接层就是传统神</a:t>
            </a:r>
          </a:p>
          <a:p>
            <a:pPr>
              <a:lnSpc>
                <a:spcPts val="192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经网络对隐层与输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出层的全连接</a:t>
            </a:r>
          </a:p>
        </p:txBody>
      </p:sp>
    </p:spTree>
    <p:extLst>
      <p:ext uri="{BB962C8B-B14F-4D97-AF65-F5344CB8AC3E}">
        <p14:creationId xmlns:p14="http://schemas.microsoft.com/office/powerpoint/2010/main" val="1627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20C43-9995-42EC-9DCB-0C76021D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3D8048-7FCE-4D56-8400-C448680EA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75B9109A-7F7C-4178-9C1E-52933B9EBA09}"/>
              </a:ext>
            </a:extLst>
          </p:cNvPr>
          <p:cNvSpPr txBox="1"/>
          <p:nvPr/>
        </p:nvSpPr>
        <p:spPr>
          <a:xfrm>
            <a:off x="218541" y="333918"/>
            <a:ext cx="3500958" cy="1065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(tricks)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21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19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+ 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微 调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458ED224-2405-4AA7-BE98-BC2E5BB6F1C3}"/>
              </a:ext>
            </a:extLst>
          </p:cNvPr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2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减少需优化的参数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7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Rademacher 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复杂度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649F935B-BA6D-4F58-9B18-72C4920A53A0}"/>
              </a:ext>
            </a:extLst>
          </p:cNvPr>
          <p:cNvSpPr txBox="1"/>
          <p:nvPr/>
        </p:nvSpPr>
        <p:spPr>
          <a:xfrm>
            <a:off x="9953469" y="321094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绝大部分诀窍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并非“新技术”</a:t>
            </a:r>
          </a:p>
        </p:txBody>
      </p:sp>
      <p:pic>
        <p:nvPicPr>
          <p:cNvPr id="15" name="图片 14" descr="ws_B74A.tmp">
            <a:extLst>
              <a:ext uri="{FF2B5EF4-FFF2-40B4-BE49-F238E27FC236}">
                <a16:creationId xmlns:a16="http://schemas.microsoft.com/office/drawing/2014/main" id="{53076164-512C-41B7-9EE1-4499242B62E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2362" y="5659270"/>
            <a:ext cx="2044700" cy="304800"/>
          </a:xfrm>
          <a:prstGeom prst="rect">
            <a:avLst/>
          </a:prstGeom>
        </p:spPr>
      </p:pic>
      <p:sp>
        <p:nvSpPr>
          <p:cNvPr id="16" name="TextBox 27">
            <a:extLst>
              <a:ext uri="{FF2B5EF4-FFF2-40B4-BE49-F238E27FC236}">
                <a16:creationId xmlns:a16="http://schemas.microsoft.com/office/drawing/2014/main" id="{D08D04A9-F443-4243-B3BE-1BD602D5CFF0}"/>
              </a:ext>
            </a:extLst>
          </p:cNvPr>
          <p:cNvSpPr txBox="1"/>
          <p:nvPr/>
        </p:nvSpPr>
        <p:spPr>
          <a:xfrm>
            <a:off x="1147599" y="151106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2"/>
              </a:lnSpc>
            </a:pP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AF9E95A6-97B7-471C-A5FD-B7FC3BB0DC35}"/>
              </a:ext>
            </a:extLst>
          </p:cNvPr>
          <p:cNvSpPr txBox="1"/>
          <p:nvPr/>
        </p:nvSpPr>
        <p:spPr>
          <a:xfrm>
            <a:off x="1150647" y="297842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(weight-sharing)</a:t>
            </a:r>
          </a:p>
          <a:p>
            <a:pPr>
              <a:lnSpc>
                <a:spcPts val="1000"/>
              </a:lnSpc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21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一组神经元使用相同的连接权值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Dropout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AAC4483-C799-49EB-B28B-207E33C64ECC}"/>
              </a:ext>
            </a:extLst>
          </p:cNvPr>
          <p:cNvSpPr txBox="1"/>
          <p:nvPr/>
        </p:nvSpPr>
        <p:spPr>
          <a:xfrm>
            <a:off x="1154000" y="453925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4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FC4A22E-9CEF-419D-A31C-44B2F93CECB5}"/>
              </a:ext>
            </a:extLst>
          </p:cNvPr>
          <p:cNvSpPr txBox="1"/>
          <p:nvPr/>
        </p:nvSpPr>
        <p:spPr>
          <a:xfrm>
            <a:off x="1145770" y="517375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ReLU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1579C8-1B33-4254-A80A-E9F2E970F3EF}"/>
              </a:ext>
            </a:extLst>
          </p:cNvPr>
          <p:cNvSpPr txBox="1"/>
          <p:nvPr/>
        </p:nvSpPr>
        <p:spPr>
          <a:xfrm>
            <a:off x="5737277" y="525464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可能：缓解梯度消失现象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A048EE16-94D0-4B80-B812-78FC2AF628D1}"/>
              </a:ext>
            </a:extLst>
          </p:cNvPr>
          <p:cNvSpPr txBox="1"/>
          <p:nvPr/>
        </p:nvSpPr>
        <p:spPr>
          <a:xfrm>
            <a:off x="1154000" y="5765648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激活函数修改为修正线性函数</a:t>
            </a:r>
          </a:p>
        </p:txBody>
      </p:sp>
    </p:spTree>
    <p:extLst>
      <p:ext uri="{BB962C8B-B14F-4D97-AF65-F5344CB8AC3E}">
        <p14:creationId xmlns:p14="http://schemas.microsoft.com/office/powerpoint/2010/main" val="113162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224663" y="2077855"/>
            <a:ext cx="88689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题目：用</a:t>
            </a:r>
            <a:r>
              <a:rPr lang="en-US" altLang="zh-CN" sz="2400" b="1" dirty="0"/>
              <a:t>CNN</a:t>
            </a:r>
            <a:r>
              <a:rPr lang="zh-CN" altLang="en-US" sz="2400" b="1" dirty="0"/>
              <a:t>模型在</a:t>
            </a:r>
            <a:r>
              <a:rPr lang="en-US" altLang="zh-CN" sz="2400" b="1" dirty="0"/>
              <a:t>cifar10</a:t>
            </a:r>
            <a:r>
              <a:rPr lang="zh-CN" altLang="en-US" sz="2400" b="1" dirty="0"/>
              <a:t>数据集完成图像分类。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已经提供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源码，尝试修改卷积层的参数，写一份不同参数的报告；</a:t>
            </a:r>
            <a:endParaRPr lang="en-US" altLang="zh-CN" sz="2000" dirty="0"/>
          </a:p>
          <a:p>
            <a:r>
              <a:rPr lang="en-US" altLang="zh-CN" sz="2000" dirty="0"/>
              <a:t>         2. </a:t>
            </a:r>
            <a:r>
              <a:rPr lang="zh-CN" altLang="en-US" sz="2000" dirty="0"/>
              <a:t>已提供训练的代码，尝试书写预测的代码（预测的数据可以来自训练集）。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83441-4638-4DD4-85BA-1DD4CBA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CFC940-EDD7-4394-BB54-B01E67322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CC023844-8C9D-4B73-A2D9-43BC93FE82BF}"/>
              </a:ext>
            </a:extLst>
          </p:cNvPr>
          <p:cNvSpPr txBox="1"/>
          <p:nvPr/>
        </p:nvSpPr>
        <p:spPr>
          <a:xfrm>
            <a:off x="176229" y="300511"/>
            <a:ext cx="11349261" cy="16819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幼圆"/>
              </a:rPr>
              <a:t> </a:t>
            </a:r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神经网络</a:t>
            </a:r>
            <a:r>
              <a:rPr lang="zh-CN" altLang="en-US" sz="2800" dirty="0">
                <a:solidFill>
                  <a:srgbClr val="0000FF"/>
                </a:solidFill>
              </a:rPr>
              <a:t>是</a:t>
            </a:r>
            <a:r>
              <a:rPr lang="zh-CN" altLang="en-US" sz="2800" dirty="0"/>
              <a:t>一个具有适应性的简单单元组成的广泛并行互联的</a:t>
            </a:r>
            <a:r>
              <a:rPr lang="zh-CN" altLang="en-US" sz="2800" dirty="0">
                <a:solidFill>
                  <a:srgbClr val="0000FF"/>
                </a:solidFill>
              </a:rPr>
              <a:t>网络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/>
              <a:t>它的组织能够模拟生物神经系统对真实世界物体所作出的交互反应。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5" name="图片 4" descr="ws_5E23.tmp">
            <a:extLst>
              <a:ext uri="{FF2B5EF4-FFF2-40B4-BE49-F238E27FC236}">
                <a16:creationId xmlns:a16="http://schemas.microsoft.com/office/drawing/2014/main" id="{A4EF9D1C-6594-4329-9C87-193BAD18980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3782" y="1982446"/>
            <a:ext cx="5803900" cy="2730500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F6E2E4EB-941F-4BF1-B1A7-0E584FAF52C6}"/>
              </a:ext>
            </a:extLst>
          </p:cNvPr>
          <p:cNvSpPr txBox="1"/>
          <p:nvPr/>
        </p:nvSpPr>
        <p:spPr>
          <a:xfrm>
            <a:off x="381000" y="2223747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M-P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神经元模型</a:t>
            </a: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67F6A3AC-049E-4139-870B-8DCD527D6F39}"/>
              </a:ext>
            </a:extLst>
          </p:cNvPr>
          <p:cNvSpPr txBox="1"/>
          <p:nvPr/>
        </p:nvSpPr>
        <p:spPr>
          <a:xfrm>
            <a:off x="1859622" y="5057273"/>
            <a:ext cx="9099479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9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幼圆"/>
              </a:rPr>
              <a:t>神经网络学得的知识蕴含在连接权与阈值中</a:t>
            </a:r>
          </a:p>
        </p:txBody>
      </p:sp>
    </p:spTree>
    <p:extLst>
      <p:ext uri="{BB962C8B-B14F-4D97-AF65-F5344CB8AC3E}">
        <p14:creationId xmlns:p14="http://schemas.microsoft.com/office/powerpoint/2010/main" val="6056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B80E-C9A9-400B-9070-930C337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BE288D-FF46-4146-AD75-4F459F95E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BDB418F9-5DBD-40A4-B688-FAF2E8A23E06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激活函数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B656DED-59D1-4B2F-B566-3A7C7C433CE0}"/>
              </a:ext>
            </a:extLst>
          </p:cNvPr>
          <p:cNvSpPr txBox="1"/>
          <p:nvPr/>
        </p:nvSpPr>
        <p:spPr>
          <a:xfrm>
            <a:off x="1371936" y="1124742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dirty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, 0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</a:t>
            </a: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2" dirty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函数</a:t>
            </a:r>
          </a:p>
        </p:txBody>
      </p:sp>
      <p:pic>
        <p:nvPicPr>
          <p:cNvPr id="6" name="图片 5" descr="ws_6141.tmp">
            <a:extLst>
              <a:ext uri="{FF2B5EF4-FFF2-40B4-BE49-F238E27FC236}">
                <a16:creationId xmlns:a16="http://schemas.microsoft.com/office/drawing/2014/main" id="{0B1BB6AA-4EC4-4A33-B818-332506D2528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975" y="2096194"/>
            <a:ext cx="7785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8688872-8B3A-436D-AD8B-F4ACC58B78B3}"/>
              </a:ext>
            </a:extLst>
          </p:cNvPr>
          <p:cNvSpPr/>
          <p:nvPr/>
        </p:nvSpPr>
        <p:spPr bwMode="auto">
          <a:xfrm>
            <a:off x="2853785" y="4582274"/>
            <a:ext cx="7010204" cy="7884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217A2-3ACC-4EF1-A25F-AD05EC4A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360685-29A9-4E88-BD3B-6D60D690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F184E4C-5F33-40A1-A17C-2CECF6CD8889}"/>
              </a:ext>
            </a:extLst>
          </p:cNvPr>
          <p:cNvSpPr txBox="1"/>
          <p:nvPr/>
        </p:nvSpPr>
        <p:spPr>
          <a:xfrm>
            <a:off x="1951567" y="564122"/>
            <a:ext cx="7912422" cy="44693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多层网络：包含隐层的网络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前馈网络：神经元之间不存在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路。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隐层和输出层神经元亦称“功</a:t>
            </a: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(functional unit)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，无隐藏层的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又称“</a:t>
            </a:r>
            <a:r>
              <a:rPr lang="zh-CN" altLang="en-US" sz="1596" dirty="0">
                <a:solidFill>
                  <a:srgbClr val="FF0000"/>
                </a:solidFill>
                <a:latin typeface="Times New Roman"/>
              </a:rPr>
              <a:t>感知机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(Perceptron)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多层前馈网络有强大的表示能力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多层前馈神经网络就能以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24BD614C-20A5-4A71-82A0-77D1D77293A8}"/>
              </a:ext>
            </a:extLst>
          </p:cNvPr>
          <p:cNvSpPr txBox="1"/>
          <p:nvPr/>
        </p:nvSpPr>
        <p:spPr>
          <a:xfrm>
            <a:off x="218541" y="321726"/>
            <a:ext cx="287258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多层前馈神经网络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DA92FF-DD8B-4A2F-BDF4-5C44EA02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9" y="1362361"/>
            <a:ext cx="3700268" cy="20666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9FFD9D-4CDE-443E-A052-6818E2E04ABE}"/>
              </a:ext>
            </a:extLst>
          </p:cNvPr>
          <p:cNvSpPr txBox="1"/>
          <p:nvPr/>
        </p:nvSpPr>
        <p:spPr>
          <a:xfrm>
            <a:off x="2853785" y="5033422"/>
            <a:ext cx="6107986" cy="34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0" dirty="0">
                <a:solidFill>
                  <a:srgbClr val="000000"/>
                </a:solidFill>
                <a:latin typeface="幼圆"/>
              </a:rPr>
              <a:t>逼近任意复杂度的连续函数</a:t>
            </a:r>
          </a:p>
        </p:txBody>
      </p:sp>
    </p:spTree>
    <p:extLst>
      <p:ext uri="{BB962C8B-B14F-4D97-AF65-F5344CB8AC3E}">
        <p14:creationId xmlns:p14="http://schemas.microsoft.com/office/powerpoint/2010/main" val="9015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7A8AC-B223-4404-B2D6-B8C608F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5B77D-FEFE-46A1-84B1-45D50BB0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CA89195-91AD-4C05-8FF8-531BBF4F82A6}"/>
              </a:ext>
            </a:extLst>
          </p:cNvPr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图片 5" descr="ws_6FAD.tmp">
            <a:extLst>
              <a:ext uri="{FF2B5EF4-FFF2-40B4-BE49-F238E27FC236}">
                <a16:creationId xmlns:a16="http://schemas.microsoft.com/office/drawing/2014/main" id="{6672F9B4-839F-4E36-A282-3A17E4AB29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D17B4BB-D8A6-482A-A0FB-9974A488BDC8}"/>
              </a:ext>
            </a:extLst>
          </p:cNvPr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任务（不仅限于分类）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1B23CED-0997-4F97-990F-31D8DD2A2BB8}"/>
              </a:ext>
            </a:extLst>
          </p:cNvPr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维特征向量</a:t>
            </a:r>
          </a:p>
          <a:p>
            <a:pPr>
              <a:lnSpc>
                <a:spcPts val="216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l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个输出值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FCCAF5-70A7-4AC6-B1ED-5CEB2CD1C130}"/>
              </a:ext>
            </a:extLst>
          </p:cNvPr>
          <p:cNvGrpSpPr/>
          <p:nvPr/>
        </p:nvGrpSpPr>
        <p:grpSpPr>
          <a:xfrm>
            <a:off x="749503" y="4640834"/>
            <a:ext cx="2074286" cy="504919"/>
            <a:chOff x="749503" y="4640834"/>
            <a:chExt cx="2074286" cy="504919"/>
          </a:xfrm>
        </p:grpSpPr>
        <p:sp>
          <p:nvSpPr>
            <p:cNvPr id="11" name="TextBox 30">
              <a:extLst>
                <a:ext uri="{FF2B5EF4-FFF2-40B4-BE49-F238E27FC236}">
                  <a16:creationId xmlns:a16="http://schemas.microsoft.com/office/drawing/2014/main" id="{B33EFBCF-69C9-4A1D-A3A6-B11C27481196}"/>
                </a:ext>
              </a:extLst>
            </p:cNvPr>
            <p:cNvSpPr txBox="1"/>
            <p:nvPr/>
          </p:nvSpPr>
          <p:spPr>
            <a:xfrm>
              <a:off x="749503" y="4640834"/>
              <a:ext cx="2074286" cy="2564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87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隐层：假定使用 </a:t>
              </a:r>
              <a:r>
                <a:rPr lang="en-US" altLang="zh-CN" i="1">
                  <a:solidFill>
                    <a:srgbClr val="000000"/>
                  </a:solidFill>
                  <a:latin typeface="Palatino Linotype"/>
                </a:rPr>
                <a:t>q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个</a:t>
              </a:r>
            </a:p>
          </p:txBody>
        </p:sp>
        <p:sp>
          <p:nvSpPr>
            <p:cNvPr id="12" name="TextBox 31">
              <a:extLst>
                <a:ext uri="{FF2B5EF4-FFF2-40B4-BE49-F238E27FC236}">
                  <a16:creationId xmlns:a16="http://schemas.microsoft.com/office/drawing/2014/main" id="{A4C0339C-B6FE-4740-B128-5DA2C2A9C30B}"/>
                </a:ext>
              </a:extLst>
            </p:cNvPr>
            <p:cNvSpPr txBox="1"/>
            <p:nvPr/>
          </p:nvSpPr>
          <p:spPr>
            <a:xfrm>
              <a:off x="1526794" y="4925821"/>
              <a:ext cx="115416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隐层神经元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A2C80F-D6CC-4779-A86D-AB6D49AA869A}"/>
              </a:ext>
            </a:extLst>
          </p:cNvPr>
          <p:cNvGrpSpPr/>
          <p:nvPr/>
        </p:nvGrpSpPr>
        <p:grpSpPr>
          <a:xfrm>
            <a:off x="749503" y="5482132"/>
            <a:ext cx="2077492" cy="566646"/>
            <a:chOff x="749503" y="5482132"/>
            <a:chExt cx="2077492" cy="566646"/>
          </a:xfrm>
        </p:grpSpPr>
        <p:sp>
          <p:nvSpPr>
            <p:cNvPr id="13" name="TextBox 32">
              <a:extLst>
                <a:ext uri="{FF2B5EF4-FFF2-40B4-BE49-F238E27FC236}">
                  <a16:creationId xmlns:a16="http://schemas.microsoft.com/office/drawing/2014/main" id="{645776D7-DF2F-46B6-8F90-F88E0D76BDA5}"/>
                </a:ext>
              </a:extLst>
            </p:cNvPr>
            <p:cNvSpPr txBox="1"/>
            <p:nvPr/>
          </p:nvSpPr>
          <p:spPr>
            <a:xfrm>
              <a:off x="749503" y="5482132"/>
              <a:ext cx="207749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幼圆"/>
                </a:rPr>
                <a:t>假定功能单元均使用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65853307-EBF8-4639-B493-581D6B97EFE6}"/>
                </a:ext>
              </a:extLst>
            </p:cNvPr>
            <p:cNvSpPr txBox="1"/>
            <p:nvPr/>
          </p:nvSpPr>
          <p:spPr>
            <a:xfrm>
              <a:off x="1249698" y="5780756"/>
              <a:ext cx="1301638" cy="2680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Sigmoid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函数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133A44-64E1-4F20-BBEE-6689E3E8FD98}"/>
              </a:ext>
            </a:extLst>
          </p:cNvPr>
          <p:cNvGrpSpPr/>
          <p:nvPr/>
        </p:nvGrpSpPr>
        <p:grpSpPr>
          <a:xfrm>
            <a:off x="523951" y="1633979"/>
            <a:ext cx="7273849" cy="1706121"/>
            <a:chOff x="523951" y="1633979"/>
            <a:chExt cx="7273849" cy="1706121"/>
          </a:xfrm>
        </p:grpSpPr>
        <p:pic>
          <p:nvPicPr>
            <p:cNvPr id="5" name="图片 4" descr="ws_6F9C.tmp">
              <a:extLst>
                <a:ext uri="{FF2B5EF4-FFF2-40B4-BE49-F238E27FC236}">
                  <a16:creationId xmlns:a16="http://schemas.microsoft.com/office/drawing/2014/main" id="{B2CFF6B9-AC8F-487A-82C5-0A14434701C4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400" y="2946400"/>
              <a:ext cx="5867400" cy="393700"/>
            </a:xfrm>
            <a:prstGeom prst="rect">
              <a:avLst/>
            </a:prstGeom>
          </p:spPr>
        </p:pic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AC2EB662-2A8E-4103-A7F5-B39F5F93469F}"/>
                </a:ext>
              </a:extLst>
            </p:cNvPr>
            <p:cNvSpPr txBox="1"/>
            <p:nvPr/>
          </p:nvSpPr>
          <p:spPr>
            <a:xfrm>
              <a:off x="523951" y="1633979"/>
              <a:ext cx="416062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2004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zh-CN" altLang="en-US" sz="2004" dirty="0">
                  <a:solidFill>
                    <a:srgbClr val="000000"/>
                  </a:solidFill>
                  <a:latin typeface="幼圆"/>
                </a:rPr>
                <a:t>在博士学位论文中正式提出</a:t>
              </a: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:</a:t>
              </a:r>
              <a:endParaRPr lang="zh-CN" altLang="en-US" sz="2004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608F0FB-7490-4353-897B-EEAA92D77C95}"/>
                </a:ext>
              </a:extLst>
            </p:cNvPr>
            <p:cNvSpPr txBox="1"/>
            <p:nvPr/>
          </p:nvSpPr>
          <p:spPr>
            <a:xfrm>
              <a:off x="1227229" y="2108865"/>
              <a:ext cx="5822043" cy="48731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34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. Beyond regression: New tools for prediction and analysis in</a:t>
              </a:r>
            </a:p>
            <a:p>
              <a:pPr>
                <a:lnSpc>
                  <a:spcPts val="1920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the behavioral science.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Ph.D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 dissertation, Harvard University, 1974</a:t>
              </a:r>
              <a:endParaRPr lang="zh-CN" altLang="en-US" sz="1596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5BA6B6EE-655E-460D-9060-2ADFE0A678D6}"/>
                </a:ext>
              </a:extLst>
            </p:cNvPr>
            <p:cNvSpPr txBox="1"/>
            <p:nvPr/>
          </p:nvSpPr>
          <p:spPr>
            <a:xfrm>
              <a:off x="657758" y="3024342"/>
              <a:ext cx="1282402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>
                  <a:solidFill>
                    <a:srgbClr val="000000"/>
                  </a:solidFill>
                  <a:latin typeface="幼圆"/>
                </a:rPr>
                <a:t>给定训练集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92229-D7F9-4829-B239-B891BBDC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F068E-D235-4C66-B2E3-8ADA1B808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F4E95C73-F13A-41E8-A6A9-E3235D5377A9}"/>
              </a:ext>
            </a:extLst>
          </p:cNvPr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>
                <a:solidFill>
                  <a:srgbClr val="000000"/>
                </a:solidFill>
                <a:latin typeface="幼圆"/>
              </a:rPr>
              <a:t>算法推导</a:t>
            </a:r>
          </a:p>
        </p:txBody>
      </p:sp>
      <p:pic>
        <p:nvPicPr>
          <p:cNvPr id="5" name="图片 4" descr="ws_7309.tmp">
            <a:extLst>
              <a:ext uri="{FF2B5EF4-FFF2-40B4-BE49-F238E27FC236}">
                <a16:creationId xmlns:a16="http://schemas.microsoft.com/office/drawing/2014/main" id="{8536BA01-4071-4AD1-AC9B-AD5B86C0DA5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>
            <a:extLst>
              <a:ext uri="{FF2B5EF4-FFF2-40B4-BE49-F238E27FC236}">
                <a16:creationId xmlns:a16="http://schemas.microsoft.com/office/drawing/2014/main" id="{8DE49845-FCB5-4B60-8F52-77A3A71BDE4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B.tmp">
            <a:extLst>
              <a:ext uri="{FF2B5EF4-FFF2-40B4-BE49-F238E27FC236}">
                <a16:creationId xmlns:a16="http://schemas.microsoft.com/office/drawing/2014/main" id="{594F2EB1-CF9C-43C8-A9EE-B7B18A139B8B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8" name="图片 7" descr="ws_731C.tmp">
            <a:extLst>
              <a:ext uri="{FF2B5EF4-FFF2-40B4-BE49-F238E27FC236}">
                <a16:creationId xmlns:a16="http://schemas.microsoft.com/office/drawing/2014/main" id="{747BE5DB-33DF-44AC-9BA3-B862F7D7BDD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sp>
        <p:nvSpPr>
          <p:cNvPr id="9" name="TextBox 35">
            <a:extLst>
              <a:ext uri="{FF2B5EF4-FFF2-40B4-BE49-F238E27FC236}">
                <a16:creationId xmlns:a16="http://schemas.microsoft.com/office/drawing/2014/main" id="{F8FCA87D-397A-4C33-B9AD-0095E2B1D739}"/>
              </a:ext>
            </a:extLst>
          </p:cNvPr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对于训练例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则网络在</a:t>
            </a: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30B7BA1D-090B-41D1-9629-5CE1366D0E39}"/>
              </a:ext>
            </a:extLst>
          </p:cNvPr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假定网络的实际输出为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3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误差为：</a:t>
            </a:r>
          </a:p>
        </p:txBody>
      </p:sp>
      <p:pic>
        <p:nvPicPr>
          <p:cNvPr id="11" name="图片 10" descr="ws_731A.tmp">
            <a:extLst>
              <a:ext uri="{FF2B5EF4-FFF2-40B4-BE49-F238E27FC236}">
                <a16:creationId xmlns:a16="http://schemas.microsoft.com/office/drawing/2014/main" id="{4AECD91D-115D-47D0-A947-9F72B2F4249A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12" name="图片 11" descr="ws_731D.tmp">
            <a:extLst>
              <a:ext uri="{FF2B5EF4-FFF2-40B4-BE49-F238E27FC236}">
                <a16:creationId xmlns:a16="http://schemas.microsoft.com/office/drawing/2014/main" id="{4A105C72-5042-44FA-BA29-70BA184BF67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sp>
        <p:nvSpPr>
          <p:cNvPr id="14" name="TextBox 37">
            <a:extLst>
              <a:ext uri="{FF2B5EF4-FFF2-40B4-BE49-F238E27FC236}">
                <a16:creationId xmlns:a16="http://schemas.microsoft.com/office/drawing/2014/main" id="{49AE3AB7-D78C-41B3-9EAB-56F28729398D}"/>
              </a:ext>
            </a:extLst>
          </p:cNvPr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数目：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7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51893F-A49B-437F-83D6-5408BE5C1108}"/>
              </a:ext>
            </a:extLst>
          </p:cNvPr>
          <p:cNvGrpSpPr/>
          <p:nvPr/>
        </p:nvGrpSpPr>
        <p:grpSpPr>
          <a:xfrm>
            <a:off x="3441700" y="5586221"/>
            <a:ext cx="1908303" cy="451106"/>
            <a:chOff x="3441700" y="5586221"/>
            <a:chExt cx="1908303" cy="451106"/>
          </a:xfrm>
        </p:grpSpPr>
        <p:pic>
          <p:nvPicPr>
            <p:cNvPr id="13" name="图片 12" descr="ws_732F.tmp">
              <a:extLst>
                <a:ext uri="{FF2B5EF4-FFF2-40B4-BE49-F238E27FC236}">
                  <a16:creationId xmlns:a16="http://schemas.microsoft.com/office/drawing/2014/main" id="{D7B294EE-5D4F-4181-8349-37963C82D969}"/>
                </a:ext>
              </a:extLst>
            </p:cNvPr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1700" y="5638800"/>
              <a:ext cx="1905000" cy="317500"/>
            </a:xfrm>
            <a:prstGeom prst="rect">
              <a:avLst/>
            </a:prstGeom>
          </p:spPr>
        </p:pic>
        <p:sp>
          <p:nvSpPr>
            <p:cNvPr id="15" name="任意多边形 3">
              <a:extLst>
                <a:ext uri="{FF2B5EF4-FFF2-40B4-BE49-F238E27FC236}">
                  <a16:creationId xmlns:a16="http://schemas.microsoft.com/office/drawing/2014/main" id="{B957FBD6-963B-4503-9F04-C39EC290C988}"/>
                </a:ext>
              </a:extLst>
            </p:cNvPr>
            <p:cNvSpPr/>
            <p:nvPr/>
          </p:nvSpPr>
          <p:spPr>
            <a:xfrm>
              <a:off x="4761738" y="5586221"/>
              <a:ext cx="588265" cy="451106"/>
            </a:xfrm>
            <a:custGeom>
              <a:avLst/>
              <a:gdLst/>
              <a:ahLst/>
              <a:cxnLst/>
              <a:rect l="0" t="0" r="0" b="0"/>
              <a:pathLst>
                <a:path w="588265" h="451106">
                  <a:moveTo>
                    <a:pt x="0" y="451105"/>
                  </a:moveTo>
                  <a:lnTo>
                    <a:pt x="588264" y="451105"/>
                  </a:lnTo>
                  <a:lnTo>
                    <a:pt x="588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2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DE4265-4CF7-4015-8CD6-20E63D6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EB78D2-C09B-4E0C-9921-3589F1AC4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26E950A1-177A-4DED-994A-00FD39B48DCA}"/>
              </a:ext>
            </a:extLst>
          </p:cNvPr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4" dirty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29D98-B1DB-4E56-9EB4-18572CB77F70}"/>
              </a:ext>
            </a:extLst>
          </p:cNvPr>
          <p:cNvSpPr/>
          <p:nvPr/>
        </p:nvSpPr>
        <p:spPr bwMode="auto">
          <a:xfrm>
            <a:off x="1387011" y="1715784"/>
            <a:ext cx="1643865" cy="43151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方正隶书简体" pitchFamily="65" charset="-122"/>
              </a:rPr>
              <a:t>以       为例</a:t>
            </a:r>
          </a:p>
        </p:txBody>
      </p:sp>
      <p:pic>
        <p:nvPicPr>
          <p:cNvPr id="13" name="图片 12" descr="ws_766C.tmp">
            <a:extLst>
              <a:ext uri="{FF2B5EF4-FFF2-40B4-BE49-F238E27FC236}">
                <a16:creationId xmlns:a16="http://schemas.microsoft.com/office/drawing/2014/main" id="{54B27F0D-4AAA-438F-9919-384B74ABD33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553" y="1715641"/>
            <a:ext cx="579777" cy="431515"/>
          </a:xfrm>
          <a:prstGeom prst="rect">
            <a:avLst/>
          </a:prstGeom>
        </p:spPr>
      </p:pic>
      <p:sp>
        <p:nvSpPr>
          <p:cNvPr id="14" name="TextBox 41">
            <a:extLst>
              <a:ext uri="{FF2B5EF4-FFF2-40B4-BE49-F238E27FC236}">
                <a16:creationId xmlns:a16="http://schemas.microsoft.com/office/drawing/2014/main" id="{FC78A380-12BD-4308-AE60-2D7B86A49849}"/>
              </a:ext>
            </a:extLst>
          </p:cNvPr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对误差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4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注意到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5132C7D0-52B4-46D8-B0FE-F9540DA0ECA5}"/>
              </a:ext>
            </a:extLst>
          </p:cNvPr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给定学习率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先影响到</a:t>
            </a: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7B2E0682-90B4-472F-AD28-AC61F9B92C5C}"/>
              </a:ext>
            </a:extLst>
          </p:cNvPr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/>
              <a:t>	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" name="图片 16" descr="ws_766D.tmp">
            <a:extLst>
              <a:ext uri="{FF2B5EF4-FFF2-40B4-BE49-F238E27FC236}">
                <a16:creationId xmlns:a16="http://schemas.microsoft.com/office/drawing/2014/main" id="{914C7F4E-09F5-463A-9572-E189784D944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18" name="图片 17" descr="ws_767D.tmp">
            <a:extLst>
              <a:ext uri="{FF2B5EF4-FFF2-40B4-BE49-F238E27FC236}">
                <a16:creationId xmlns:a16="http://schemas.microsoft.com/office/drawing/2014/main" id="{0E94B7B4-E8B2-47A0-A743-4B29145BFFD9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9" name="图片 18" descr="ws_767E.tmp">
            <a:extLst>
              <a:ext uri="{FF2B5EF4-FFF2-40B4-BE49-F238E27FC236}">
                <a16:creationId xmlns:a16="http://schemas.microsoft.com/office/drawing/2014/main" id="{6B142339-5A49-4A38-BAA4-3DA3BC591A62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20" name="图片 19" descr="ws_767F.tmp">
            <a:extLst>
              <a:ext uri="{FF2B5EF4-FFF2-40B4-BE49-F238E27FC236}">
                <a16:creationId xmlns:a16="http://schemas.microsoft.com/office/drawing/2014/main" id="{91703B90-3007-4089-9FC2-93D36CE27C3D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21" name="图片 20" descr="ws_7691.tmp">
            <a:extLst>
              <a:ext uri="{FF2B5EF4-FFF2-40B4-BE49-F238E27FC236}">
                <a16:creationId xmlns:a16="http://schemas.microsoft.com/office/drawing/2014/main" id="{CBAD7FB6-D464-4710-A053-2589E262488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22" name="图片 21" descr="ws_7680.tmp">
            <a:extLst>
              <a:ext uri="{FF2B5EF4-FFF2-40B4-BE49-F238E27FC236}">
                <a16:creationId xmlns:a16="http://schemas.microsoft.com/office/drawing/2014/main" id="{F0BC94F0-59A4-45B0-8292-51C9210F0FF5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23" name="图片 22" descr="ws_7692.tmp">
            <a:extLst>
              <a:ext uri="{FF2B5EF4-FFF2-40B4-BE49-F238E27FC236}">
                <a16:creationId xmlns:a16="http://schemas.microsoft.com/office/drawing/2014/main" id="{70FFA3B3-3807-460A-9B4A-EFE01C3A6FE8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sp>
        <p:nvSpPr>
          <p:cNvPr id="24" name="TextBox 44">
            <a:extLst>
              <a:ext uri="{FF2B5EF4-FFF2-40B4-BE49-F238E27FC236}">
                <a16:creationId xmlns:a16="http://schemas.microsoft.com/office/drawing/2014/main" id="{9D79B786-2D57-414D-97EC-EFE5356B08DD}"/>
              </a:ext>
            </a:extLst>
          </p:cNvPr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再影响到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18792B7-1B8B-4A3D-BE74-2C6DCA1700C4}"/>
              </a:ext>
            </a:extLst>
          </p:cNvPr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然后才影响到</a:t>
            </a: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77BB37D1-34AD-4933-8CED-897230C8F327}"/>
              </a:ext>
            </a:extLst>
          </p:cNvPr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任意多边形 5">
            <a:extLst>
              <a:ext uri="{FF2B5EF4-FFF2-40B4-BE49-F238E27FC236}">
                <a16:creationId xmlns:a16="http://schemas.microsoft.com/office/drawing/2014/main" id="{4FAC394A-8E7D-46C7-BECB-09783A4F2B03}"/>
              </a:ext>
            </a:extLst>
          </p:cNvPr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ws_7694.tmp">
            <a:extLst>
              <a:ext uri="{FF2B5EF4-FFF2-40B4-BE49-F238E27FC236}">
                <a16:creationId xmlns:a16="http://schemas.microsoft.com/office/drawing/2014/main" id="{E4519740-9A09-4733-9550-0A151931C4A5}"/>
              </a:ext>
            </a:extLst>
          </p:cNvPr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29" name="TextBox 47">
            <a:extLst>
              <a:ext uri="{FF2B5EF4-FFF2-40B4-BE49-F238E27FC236}">
                <a16:creationId xmlns:a16="http://schemas.microsoft.com/office/drawing/2014/main" id="{B729F413-4D1F-4F89-AD77-34A0B3C2B795}"/>
              </a:ext>
            </a:extLst>
          </p:cNvPr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FF"/>
                </a:solidFill>
                <a:latin typeface="幼圆"/>
              </a:rPr>
              <a:t>“链式法则”</a:t>
            </a:r>
          </a:p>
        </p:txBody>
      </p:sp>
      <p:pic>
        <p:nvPicPr>
          <p:cNvPr id="30" name="图片 29" descr="ws_7693.tmp">
            <a:extLst>
              <a:ext uri="{FF2B5EF4-FFF2-40B4-BE49-F238E27FC236}">
                <a16:creationId xmlns:a16="http://schemas.microsoft.com/office/drawing/2014/main" id="{11D787BB-CFBC-40A8-8172-2CB97F39060E}"/>
              </a:ext>
            </a:extLst>
          </p:cNvPr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7577" y="1726129"/>
            <a:ext cx="5177411" cy="30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8E351-53C5-4FA5-8C42-8008BFA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AD4F2C-07BA-4B4E-AD31-51D73ECB5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CF3C6997-6846-4FC9-955E-BD023D8476F4}"/>
              </a:ext>
            </a:extLst>
          </p:cNvPr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8F5A66-1EBC-4F06-ABC8-D207A686D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75796"/>
              </p:ext>
            </p:extLst>
          </p:nvPr>
        </p:nvGraphicFramePr>
        <p:xfrm>
          <a:off x="6715140" y="214290"/>
          <a:ext cx="22795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79360" progId="Equation.DSMT4">
                  <p:embed/>
                </p:oleObj>
              </mc:Choice>
              <mc:Fallback>
                <p:oleObj name="Equation" r:id="rId2" imgW="990360" imgH="2793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14290"/>
                        <a:ext cx="227952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D4BFCCD-FEAD-412D-8715-49930FB7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68" y="1027417"/>
            <a:ext cx="8572645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s_7E84.tmp">
            <a:extLst>
              <a:ext uri="{FF2B5EF4-FFF2-40B4-BE49-F238E27FC236}">
                <a16:creationId xmlns:a16="http://schemas.microsoft.com/office/drawing/2014/main" id="{0DFC1431-181F-4385-A757-5A3D4A3777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E2343-C67A-4F40-B42D-95FE2BD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2BA5A-16A3-455C-8A91-75CB981A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9FF9BD0E-64CC-481D-B072-CA1ED80D938E}"/>
              </a:ext>
            </a:extLst>
          </p:cNvPr>
          <p:cNvSpPr txBox="1"/>
          <p:nvPr/>
        </p:nvSpPr>
        <p:spPr>
          <a:xfrm>
            <a:off x="485669" y="386308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41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类似地，有：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6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其中：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283BBCA-E58C-49A2-837E-18FBA6AA4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79360" progId="Equation.DSMT4">
                  <p:embed/>
                </p:oleObj>
              </mc:Choice>
              <mc:Fallback>
                <p:oleObj name="Equation" r:id="rId3" imgW="990360" imgH="27936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14313"/>
                        <a:ext cx="2279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8">
            <a:extLst>
              <a:ext uri="{FF2B5EF4-FFF2-40B4-BE49-F238E27FC236}">
                <a16:creationId xmlns:a16="http://schemas.microsoft.com/office/drawing/2014/main" id="{52FB8BA4-0FE9-4A63-B920-9D2E86989185}"/>
              </a:ext>
            </a:extLst>
          </p:cNvPr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不能太大、不能太小</a:t>
            </a:r>
          </a:p>
        </p:txBody>
      </p:sp>
    </p:spTree>
    <p:extLst>
      <p:ext uri="{BB962C8B-B14F-4D97-AF65-F5344CB8AC3E}">
        <p14:creationId xmlns:p14="http://schemas.microsoft.com/office/powerpoint/2010/main" val="2016031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5281</TotalTime>
  <Words>1259</Words>
  <Application>Microsoft Office PowerPoint</Application>
  <PresentationFormat>宽屏</PresentationFormat>
  <Paragraphs>347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华文楷体</vt:lpstr>
      <vt:lpstr>幼圆</vt:lpstr>
      <vt:lpstr>Arial</vt:lpstr>
      <vt:lpstr>Calibri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328</cp:revision>
  <dcterms:created xsi:type="dcterms:W3CDTF">2019-11-13T01:37:00Z</dcterms:created>
  <dcterms:modified xsi:type="dcterms:W3CDTF">2021-08-21T06:29:38Z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