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1316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 dirty="0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842F4-8169-4A3C-A9E1-B08C9C9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9F499D-0749-4CB8-8856-5EE7C5F95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801F01BD-1460-4885-A7B5-A5EEC68DCC0B}"/>
              </a:ext>
            </a:extLst>
          </p:cNvPr>
          <p:cNvSpPr txBox="1"/>
          <p:nvPr/>
        </p:nvSpPr>
        <p:spPr>
          <a:xfrm>
            <a:off x="296565" y="350317"/>
            <a:ext cx="6219651" cy="17825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292100" algn="l"/>
                <a:tab pos="4546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727"/>
              </a:lnSpc>
              <a:tabLst>
                <a:tab pos="292100" algn="l"/>
                <a:tab pos="4546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对每个分支结点做进一步划分，最终得到决策树</a:t>
            </a: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292100" algn="l"/>
                <a:tab pos="4546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318"/>
              </a:lnSpc>
              <a:tabLst>
                <a:tab pos="292100" algn="l"/>
                <a:tab pos="4546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D37978-EADB-4DE1-964F-1B61A839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32" y="1475461"/>
            <a:ext cx="7907520" cy="48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B672B-1A84-4380-81F7-32EEC987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A6586B-44CC-4E53-9676-3BD5DAC76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032E45A1-AABB-4DA0-997F-866679732DD5}"/>
              </a:ext>
            </a:extLst>
          </p:cNvPr>
          <p:cNvSpPr txBox="1"/>
          <p:nvPr/>
        </p:nvSpPr>
        <p:spPr>
          <a:xfrm>
            <a:off x="218541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增益率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63773B79-95E8-4C0F-B19A-FFD87A5382C0}"/>
              </a:ext>
            </a:extLst>
          </p:cNvPr>
          <p:cNvSpPr txBox="1"/>
          <p:nvPr/>
        </p:nvSpPr>
        <p:spPr>
          <a:xfrm>
            <a:off x="1410335" y="357121"/>
            <a:ext cx="11366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(gain ratio)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DA4853DD-DFB7-48E8-8353-E4A00A59ED07}"/>
              </a:ext>
            </a:extLst>
          </p:cNvPr>
          <p:cNvSpPr txBox="1"/>
          <p:nvPr/>
        </p:nvSpPr>
        <p:spPr>
          <a:xfrm>
            <a:off x="370416" y="1089050"/>
            <a:ext cx="8194551" cy="5578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信息增益：对可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取值数目较多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的属性有所偏好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21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		</a:t>
            </a:r>
            <a:r>
              <a:rPr lang="zh-CN" altLang="en-US" sz="2004" dirty="0">
                <a:solidFill>
                  <a:srgbClr val="0000FF"/>
                </a:solidFill>
                <a:latin typeface="微软雅黑"/>
              </a:rPr>
              <a:t>有明显弱点，例如：考虑将“编号”作为一个属性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		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增益率：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63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				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其中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36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的可能取值数目越多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即 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越大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，则 </a:t>
            </a:r>
            <a:r>
              <a:rPr lang="en-US" altLang="zh-CN" sz="2004" dirty="0">
                <a:solidFill>
                  <a:srgbClr val="000000"/>
                </a:solidFill>
                <a:latin typeface="Palatino Linotype"/>
              </a:rPr>
              <a:t>IV(</a:t>
            </a:r>
            <a:r>
              <a:rPr lang="en-US" altLang="zh-CN" sz="2004" i="1" dirty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2004" dirty="0">
                <a:solidFill>
                  <a:srgbClr val="000000"/>
                </a:solidFill>
                <a:latin typeface="Palatino Linotype"/>
              </a:rPr>
              <a:t>)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的值通常就越大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437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启发式： 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先从候选划分属性中找出信息增益高于</a:t>
            </a:r>
            <a:r>
              <a:rPr lang="zh-CN" altLang="en-US" sz="2198" dirty="0">
                <a:solidFill>
                  <a:srgbClr val="FF0000"/>
                </a:solidFill>
                <a:latin typeface="微软雅黑"/>
              </a:rPr>
              <a:t>平均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水平的，</a:t>
            </a: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	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再从中选取增益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率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最高的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70"/>
              </a:lnSpc>
              <a:buClrTx/>
              <a:buSzTx/>
              <a:buNone/>
              <a:tabLst>
                <a:tab pos="292100" algn="l"/>
                <a:tab pos="406400" algn="l"/>
                <a:tab pos="533400" algn="l"/>
                <a:tab pos="749300" algn="l"/>
                <a:tab pos="1689100" algn="l"/>
                <a:tab pos="18034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C4.5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2AA552-8B05-4660-B21D-4E0558CC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62" y="2126751"/>
            <a:ext cx="4691318" cy="1065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F8D9CC-055F-4DC5-A146-622EEB2E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79" y="3176181"/>
            <a:ext cx="3626407" cy="9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3BA91-0284-4A61-B958-A2880FC6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82C311-6F5C-48DA-9AD0-BDE95FB7B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3BC6AB38-E15C-465F-B27A-860BE7B7B57C}"/>
              </a:ext>
            </a:extLst>
          </p:cNvPr>
          <p:cNvSpPr txBox="1"/>
          <p:nvPr/>
        </p:nvSpPr>
        <p:spPr>
          <a:xfrm>
            <a:off x="218541" y="321726"/>
            <a:ext cx="143629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latin typeface="微软雅黑"/>
              </a:rPr>
              <a:t>基尼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指数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72428487-E5FC-418B-8588-2EE21A2EAB17}"/>
              </a:ext>
            </a:extLst>
          </p:cNvPr>
          <p:cNvSpPr txBox="1"/>
          <p:nvPr/>
        </p:nvSpPr>
        <p:spPr>
          <a:xfrm>
            <a:off x="1767204" y="357121"/>
            <a:ext cx="12054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dirty="0" err="1">
                <a:solidFill>
                  <a:srgbClr val="000000"/>
                </a:solidFill>
                <a:latin typeface="Times New Roman"/>
              </a:rPr>
              <a:t>gini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 index)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A3B906E8-0A09-4BD4-B6BE-B3F698C9AE27}"/>
              </a:ext>
            </a:extLst>
          </p:cNvPr>
          <p:cNvSpPr txBox="1"/>
          <p:nvPr/>
        </p:nvSpPr>
        <p:spPr>
          <a:xfrm>
            <a:off x="323528" y="1393750"/>
            <a:ext cx="8422177" cy="50473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dirty="0"/>
              <a:t>		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65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6" dirty="0">
                <a:solidFill>
                  <a:srgbClr val="0000FF"/>
                </a:solidFill>
                <a:latin typeface="Palatino Linotype"/>
              </a:rPr>
              <a:t>Gini(</a:t>
            </a:r>
            <a:r>
              <a:rPr lang="en-US" altLang="zh-CN" sz="2196" i="1" dirty="0">
                <a:solidFill>
                  <a:srgbClr val="0000FF"/>
                </a:solidFill>
                <a:latin typeface="Palatino Linotype"/>
              </a:rPr>
              <a:t>D</a:t>
            </a:r>
            <a:r>
              <a:rPr lang="en-US" altLang="zh-CN" sz="2196" dirty="0">
                <a:solidFill>
                  <a:srgbClr val="0000FF"/>
                </a:solidFill>
                <a:latin typeface="Palatino Linotype"/>
              </a:rPr>
              <a:t>)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越小，数据集 </a:t>
            </a:r>
            <a:r>
              <a:rPr lang="en-US" altLang="zh-CN" sz="2196" i="1" dirty="0">
                <a:solidFill>
                  <a:srgbClr val="0000FF"/>
                </a:solidFill>
                <a:latin typeface="Palatino Linotype"/>
              </a:rPr>
              <a:t>D 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的纯度越高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93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属性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基尼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指数：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58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在候选属性集合中，选取那个使划分后基尼指数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最小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的属性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0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CART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算法中使用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BE7F4D-868F-4AB3-8937-B4704811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6" y="1007499"/>
            <a:ext cx="2556885" cy="19110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5DB4B1-25DA-4F59-A613-B23855924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38" y="3380985"/>
            <a:ext cx="4695091" cy="11169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7775A1-2522-43BB-9B4D-4982DF914609}"/>
              </a:ext>
            </a:extLst>
          </p:cNvPr>
          <p:cNvSpPr/>
          <p:nvPr/>
        </p:nvSpPr>
        <p:spPr bwMode="auto">
          <a:xfrm>
            <a:off x="4109663" y="1393750"/>
            <a:ext cx="4808306" cy="75354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反映了从 </a:t>
            </a:r>
            <a:r>
              <a:rPr lang="en-US" altLang="zh-CN" sz="2200" i="1" dirty="0">
                <a:solidFill>
                  <a:srgbClr val="000000"/>
                </a:solidFill>
                <a:latin typeface="Palatino Linotype"/>
              </a:rPr>
              <a:t>D  </a:t>
            </a: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中随机抽取两个样例，</a:t>
            </a:r>
          </a:p>
          <a:p>
            <a:pPr marL="0" marR="0" lvl="0" indent="0" defTabSz="914400" eaLnBrk="1" fontAlgn="auto" latinLnBrk="0" hangingPunct="1">
              <a:lnSpc>
                <a:spcPts val="2494"/>
              </a:lnSpc>
              <a:buClrTx/>
              <a:buSzTx/>
              <a:buNone/>
              <a:tabLst>
                <a:tab pos="406400" algn="l"/>
                <a:tab pos="3886200" algn="l"/>
              </a:tabLst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其类别标记</a:t>
            </a:r>
            <a:r>
              <a:rPr lang="zh-CN" altLang="en-US" sz="2200" dirty="0">
                <a:solidFill>
                  <a:srgbClr val="FF0000"/>
                </a:solidFill>
                <a:latin typeface="微软雅黑"/>
              </a:rPr>
              <a:t>不一致</a:t>
            </a:r>
            <a:r>
              <a:rPr lang="zh-CN" altLang="en-US" sz="2200" dirty="0">
                <a:solidFill>
                  <a:srgbClr val="000000"/>
                </a:solidFill>
                <a:latin typeface="微软雅黑"/>
              </a:rPr>
              <a:t>的概率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39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42DAC-482A-455C-8428-242D66C4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0A57E3-F78B-4ECE-B958-86150225C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474D5072-554A-4748-9747-9FC385DC1CB8}"/>
              </a:ext>
            </a:extLst>
          </p:cNvPr>
          <p:cNvSpPr txBox="1"/>
          <p:nvPr/>
        </p:nvSpPr>
        <p:spPr>
          <a:xfrm>
            <a:off x="374261" y="333101"/>
            <a:ext cx="8045472" cy="38728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划分选择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剪枝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研究表明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划分选择的各种准则虽然对决策树的尺寸有较</a:t>
            </a:r>
          </a:p>
          <a:p>
            <a:pPr marL="0" marR="0" lvl="0" indent="0" defTabSz="914400" eaLnBrk="1" fontAlgn="auto" latinLnBrk="0" hangingPunct="1">
              <a:lnSpc>
                <a:spcPts val="272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	大影响，但</a:t>
            </a: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微软雅黑"/>
              </a:rPr>
              <a:t>泛化</a:t>
            </a: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性能的影响很有限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0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2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例如信息增益与基尼指数产生的结果，仅在约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2%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的情况下不同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剪枝方法和程度对决策树泛化性能的影响更为显著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endParaRPr lang="zh-CN" altLang="en-US" sz="2402" dirty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3"/>
              </a:lnSpc>
              <a:buClrTx/>
              <a:buSzTx/>
              <a:buNone/>
              <a:tabLst>
                <a:tab pos="381000" algn="l"/>
                <a:tab pos="838200" algn="l"/>
              </a:tabLst>
              <a:defRPr/>
            </a:pPr>
            <a:r>
              <a:rPr lang="zh-CN" altLang="en-US" sz="2402" dirty="0">
                <a:solidFill>
                  <a:srgbClr val="FF0000"/>
                </a:solidFill>
                <a:latin typeface="微软雅黑"/>
              </a:rPr>
              <a:t>		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在数据带噪时甚至可能将泛化性能提升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25%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B8D7DD-E0D7-49F4-9287-2CC054404567}"/>
              </a:ext>
            </a:extLst>
          </p:cNvPr>
          <p:cNvGrpSpPr/>
          <p:nvPr/>
        </p:nvGrpSpPr>
        <p:grpSpPr>
          <a:xfrm>
            <a:off x="4252508" y="4699143"/>
            <a:ext cx="5817109" cy="832104"/>
            <a:chOff x="2557272" y="4914900"/>
            <a:chExt cx="5817109" cy="832104"/>
          </a:xfrm>
        </p:grpSpPr>
        <p:sp>
          <p:nvSpPr>
            <p:cNvPr id="6" name="任意多边形 1">
              <a:extLst>
                <a:ext uri="{FF2B5EF4-FFF2-40B4-BE49-F238E27FC236}">
                  <a16:creationId xmlns:a16="http://schemas.microsoft.com/office/drawing/2014/main" id="{B0F36E2B-FA92-47AB-ACA2-C12A42FF8DDE}"/>
                </a:ext>
              </a:extLst>
            </p:cNvPr>
            <p:cNvSpPr/>
            <p:nvPr/>
          </p:nvSpPr>
          <p:spPr>
            <a:xfrm>
              <a:off x="2557272" y="4914900"/>
              <a:ext cx="5817109" cy="832104"/>
            </a:xfrm>
            <a:custGeom>
              <a:avLst/>
              <a:gdLst/>
              <a:ahLst/>
              <a:cxnLst/>
              <a:rect l="0" t="0" r="0" b="0"/>
              <a:pathLst>
                <a:path w="5817109" h="832104">
                  <a:moveTo>
                    <a:pt x="0" y="832103"/>
                  </a:moveTo>
                  <a:lnTo>
                    <a:pt x="5817108" y="832103"/>
                  </a:lnTo>
                  <a:lnTo>
                    <a:pt x="5817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2700" cap="flat" cmpd="sng" algn="ctr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F6BEC47D-F3E5-4D21-98F5-40827F0715B5}"/>
                </a:ext>
              </a:extLst>
            </p:cNvPr>
            <p:cNvSpPr txBox="1"/>
            <p:nvPr/>
          </p:nvSpPr>
          <p:spPr>
            <a:xfrm>
              <a:off x="2696210" y="5017008"/>
              <a:ext cx="615553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剪枝</a:t>
              </a: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4099A6C7-9052-4347-9C61-FFF56D011D3B}"/>
                </a:ext>
              </a:extLst>
            </p:cNvPr>
            <p:cNvSpPr txBox="1"/>
            <p:nvPr/>
          </p:nvSpPr>
          <p:spPr>
            <a:xfrm>
              <a:off x="3414014" y="5037201"/>
              <a:ext cx="870431" cy="27251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(pruning)</a:t>
              </a:r>
              <a:endParaRPr lang="zh-CN" altLang="en-US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8D3E9B2D-9F65-4950-909A-15A5662CC904}"/>
                </a:ext>
              </a:extLst>
            </p:cNvPr>
            <p:cNvSpPr txBox="1"/>
            <p:nvPr/>
          </p:nvSpPr>
          <p:spPr>
            <a:xfrm>
              <a:off x="4580254" y="5017008"/>
              <a:ext cx="3693319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是决策树对付“过拟合”的</a:t>
              </a:r>
            </a:p>
          </p:txBody>
        </p: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E12091A7-556F-4189-BBFD-A79E6C205EA8}"/>
                </a:ext>
              </a:extLst>
            </p:cNvPr>
            <p:cNvSpPr txBox="1"/>
            <p:nvPr/>
          </p:nvSpPr>
          <p:spPr>
            <a:xfrm>
              <a:off x="4705222" y="5382767"/>
              <a:ext cx="1538883" cy="29649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6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微软雅黑"/>
                </a:rPr>
                <a:t>主要手段！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1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0890-3BC9-4C23-A07C-6111A1D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D51C24-CD8C-4741-BBF6-B7A1CEA52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F267691E-BBFB-4934-8842-98A0BD47122F}"/>
              </a:ext>
            </a:extLst>
          </p:cNvPr>
          <p:cNvSpPr txBox="1"/>
          <p:nvPr/>
        </p:nvSpPr>
        <p:spPr>
          <a:xfrm>
            <a:off x="323528" y="260648"/>
            <a:ext cx="8156079" cy="36804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剪枝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71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为了尽可能正确分类训练样本，有可能造成分支过多 </a:t>
            </a:r>
            <a:r>
              <a:rPr lang="zh-CN" altLang="en-US" sz="2198" dirty="0">
                <a:solidFill>
                  <a:srgbClr val="000000"/>
                </a:solidFill>
                <a:latin typeface="Wingdings"/>
              </a:rPr>
              <a:t> </a:t>
            </a:r>
            <a:r>
              <a:rPr lang="zh-CN" altLang="en-US" sz="2198" dirty="0">
                <a:solidFill>
                  <a:srgbClr val="FF0000"/>
                </a:solidFill>
                <a:latin typeface="微软雅黑"/>
              </a:rPr>
              <a:t>过拟合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37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可通过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主动</a:t>
            </a: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去掉一些分支来降低过拟合的风险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9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基本策略：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9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预剪枝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(pre-pruning): 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提前终止某些分支的生长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177800" algn="l"/>
                <a:tab pos="10922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后剪枝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(post-pruning): </a:t>
            </a:r>
            <a:r>
              <a:rPr lang="zh-CN" altLang="en-US" dirty="0">
                <a:solidFill>
                  <a:srgbClr val="000000"/>
                </a:solidFill>
                <a:latin typeface="微软雅黑"/>
              </a:rPr>
              <a:t>生成一棵完全树，再“回头”剪枝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2304748-900D-4D11-9081-2DEACE3FBBB9}"/>
              </a:ext>
            </a:extLst>
          </p:cNvPr>
          <p:cNvSpPr txBox="1"/>
          <p:nvPr/>
        </p:nvSpPr>
        <p:spPr>
          <a:xfrm>
            <a:off x="749518" y="4645226"/>
            <a:ext cx="5078313" cy="8020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剪枝过程中需评估剪枝前后决策树的优劣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084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dirty="0">
                <a:solidFill>
                  <a:srgbClr val="00B050"/>
                </a:solidFill>
                <a:latin typeface="微软雅黑"/>
              </a:rPr>
              <a:t>现在我们假定使用“留出法”</a:t>
            </a:r>
          </a:p>
        </p:txBody>
      </p:sp>
      <p:pic>
        <p:nvPicPr>
          <p:cNvPr id="6" name="图片 5" descr="ws_A6C9.tmp">
            <a:extLst>
              <a:ext uri="{FF2B5EF4-FFF2-40B4-BE49-F238E27FC236}">
                <a16:creationId xmlns:a16="http://schemas.microsoft.com/office/drawing/2014/main" id="{72A193A7-D93E-41C9-B9B2-ECE524405D5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9300" y="4737100"/>
            <a:ext cx="469900" cy="101600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119003AF-287C-4080-AA35-2BA1859148E6}"/>
              </a:ext>
            </a:extLst>
          </p:cNvPr>
          <p:cNvSpPr txBox="1"/>
          <p:nvPr/>
        </p:nvSpPr>
        <p:spPr>
          <a:xfrm>
            <a:off x="6423659" y="4645226"/>
            <a:ext cx="70051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>
                <a:solidFill>
                  <a:srgbClr val="00B050"/>
                </a:solidFill>
                <a:latin typeface="微软雅黑"/>
              </a:rPr>
              <a:t>第 </a:t>
            </a:r>
            <a:r>
              <a:rPr lang="en-US" altLang="zh-CN" sz="1802">
                <a:solidFill>
                  <a:srgbClr val="00B050"/>
                </a:solidFill>
                <a:latin typeface="Times New Roman"/>
              </a:rPr>
              <a:t>2 </a:t>
            </a:r>
            <a:r>
              <a:rPr lang="zh-CN" altLang="en-US" sz="1802">
                <a:solidFill>
                  <a:srgbClr val="00B050"/>
                </a:solidFill>
                <a:latin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3057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306E6-BB0D-4594-8CD5-951B6F6F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C1C5FE-0778-4401-9A4E-CC6788988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6D03DCA-7E03-4466-A729-0D1DDE20A009}"/>
              </a:ext>
            </a:extLst>
          </p:cNvPr>
          <p:cNvSpPr txBox="1"/>
          <p:nvPr/>
        </p:nvSpPr>
        <p:spPr>
          <a:xfrm>
            <a:off x="475395" y="1119883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数据集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4FB40-1169-482F-A428-23DB9032B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58" y="1047964"/>
            <a:ext cx="6734771" cy="5169799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1EA8DE1D-8E55-402B-B3B3-B5E9E8801517}"/>
              </a:ext>
            </a:extLst>
          </p:cNvPr>
          <p:cNvSpPr/>
          <p:nvPr/>
        </p:nvSpPr>
        <p:spPr bwMode="auto">
          <a:xfrm>
            <a:off x="3942657" y="1119883"/>
            <a:ext cx="452063" cy="2763748"/>
          </a:xfrm>
          <a:prstGeom prst="leftBrac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57900D-C792-45B6-902F-0ED9B03DE1A8}"/>
              </a:ext>
            </a:extLst>
          </p:cNvPr>
          <p:cNvSpPr txBox="1"/>
          <p:nvPr/>
        </p:nvSpPr>
        <p:spPr>
          <a:xfrm>
            <a:off x="2624945" y="2270924"/>
            <a:ext cx="1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FBC8-B78D-4684-B902-0A42C6101D25}"/>
              </a:ext>
            </a:extLst>
          </p:cNvPr>
          <p:cNvSpPr txBox="1"/>
          <p:nvPr/>
        </p:nvSpPr>
        <p:spPr>
          <a:xfrm>
            <a:off x="2730307" y="4902055"/>
            <a:ext cx="1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验证集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2DF0248-3A30-42DC-B6F7-8399F45E0A8E}"/>
              </a:ext>
            </a:extLst>
          </p:cNvPr>
          <p:cNvSpPr/>
          <p:nvPr/>
        </p:nvSpPr>
        <p:spPr bwMode="auto">
          <a:xfrm>
            <a:off x="3942657" y="4054530"/>
            <a:ext cx="452062" cy="2156717"/>
          </a:xfrm>
          <a:prstGeom prst="leftBrac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E774A80-FFFA-4021-909B-7618D3B0B8DB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0302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15E1B8-375C-4716-9FAA-62286AD6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24" y="1191802"/>
            <a:ext cx="8094595" cy="46182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DB394-6116-4974-92B4-79E6725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22D825-3D5C-4D5E-984F-DB1087E27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B9781225-BE66-4103-82BC-CDE953182D4C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未剪枝决策树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B43F285A-7E5B-4BCF-B0FA-958221BF5795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30272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027100-FDA4-433F-B568-AD305357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6" y="1298041"/>
            <a:ext cx="10021887" cy="4440076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996D6-ADAE-4025-ADA5-6F1CC430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91B881-140D-47A5-A20E-CFDF1ED8A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558A91AB-A1D9-40CD-A5A5-5B56DECC39EB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预剪枝决策树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DCD1E941-47D6-4D7E-A730-61B743739947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42784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2CD7D4-E68B-489F-A15A-7EFDC0E0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5" y="1119883"/>
            <a:ext cx="10502310" cy="461823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A8A7F-8FA5-42A2-8066-8B3A009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FFF818-FA82-4403-A119-8D217454B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FDB8F573-B10F-4152-9640-08EC06B1B332}"/>
              </a:ext>
            </a:extLst>
          </p:cNvPr>
          <p:cNvSpPr txBox="1"/>
          <p:nvPr/>
        </p:nvSpPr>
        <p:spPr>
          <a:xfrm>
            <a:off x="475395" y="1119883"/>
            <a:ext cx="2154436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后剪枝决策树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F0FF9EC8-C770-4EF2-A788-55F43DD4F12F}"/>
              </a:ext>
            </a:extLst>
          </p:cNvPr>
          <p:cNvSpPr txBox="1"/>
          <p:nvPr/>
        </p:nvSpPr>
        <p:spPr>
          <a:xfrm>
            <a:off x="329845" y="460624"/>
            <a:ext cx="718145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73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118645" y="1792933"/>
            <a:ext cx="8868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题目：用决策树模型完成收入分类问题。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对数据进行分类；</a:t>
            </a:r>
            <a:endParaRPr lang="en-US" altLang="zh-CN" sz="2000" dirty="0"/>
          </a:p>
          <a:p>
            <a:r>
              <a:rPr lang="en-US" altLang="zh-CN" sz="2000" dirty="0"/>
              <a:t>         2.  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pydotplus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IPython.display</a:t>
            </a:r>
            <a:r>
              <a:rPr lang="zh-CN" altLang="en-US" sz="2000" dirty="0"/>
              <a:t>可视化这颗决策树。</a:t>
            </a:r>
            <a:endParaRPr lang="en-US" altLang="zh-CN" sz="2000" dirty="0"/>
          </a:p>
          <a:p>
            <a:r>
              <a:rPr lang="en-US" altLang="zh-CN" sz="2000" dirty="0"/>
              <a:t>         3.  </a:t>
            </a:r>
            <a:r>
              <a:rPr lang="zh-CN" altLang="en-US" sz="2000" dirty="0"/>
              <a:t>如果调整收入这个参数，决策树会怎么变化，为什么？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2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86F274-B393-4E19-9495-3A18867A1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" y="3693984"/>
            <a:ext cx="11304104" cy="26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D2FBF9-56E6-4442-B59A-E80EC09F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262787-147C-42C9-9667-58A630903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F020718A-5835-43D7-836A-E11894D61D4A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决策树模型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0D0DC349-9B3B-4E19-B816-160FB5337986}"/>
              </a:ext>
            </a:extLst>
          </p:cNvPr>
          <p:cNvSpPr txBox="1"/>
          <p:nvPr/>
        </p:nvSpPr>
        <p:spPr>
          <a:xfrm>
            <a:off x="560527" y="1155918"/>
            <a:ext cx="359072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决策树基于“树”结构进行决策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3767CE8-62C3-4F4B-ADE4-5EDFF93D56F0}"/>
              </a:ext>
            </a:extLst>
          </p:cNvPr>
          <p:cNvSpPr txBox="1"/>
          <p:nvPr/>
        </p:nvSpPr>
        <p:spPr>
          <a:xfrm>
            <a:off x="560527" y="1592738"/>
            <a:ext cx="6499664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每个“内部结点”对应于某个属性上的“测试”</a:t>
            </a:r>
            <a:r>
              <a:rPr lang="en-US" altLang="zh-CN" sz="2006" dirty="0">
                <a:solidFill>
                  <a:srgbClr val="000000"/>
                </a:solidFill>
                <a:latin typeface="微软雅黑"/>
              </a:rPr>
              <a:t>(test)</a:t>
            </a:r>
            <a:endParaRPr lang="zh-CN" altLang="en-US" sz="200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1E5DC8FE-0FDF-4C56-9276-DEB0B3955BE7}"/>
              </a:ext>
            </a:extLst>
          </p:cNvPr>
          <p:cNvSpPr txBox="1"/>
          <p:nvPr/>
        </p:nvSpPr>
        <p:spPr>
          <a:xfrm>
            <a:off x="560527" y="2050466"/>
            <a:ext cx="7667164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每个分支对应于该测试的一种可能结果（即该属性的某个取值）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每个“叶结点”对应于一个“预测结果”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7D29C0E3-7DEC-4580-8AC0-FF971AAB71DF}"/>
              </a:ext>
            </a:extLst>
          </p:cNvPr>
          <p:cNvSpPr txBox="1"/>
          <p:nvPr/>
        </p:nvSpPr>
        <p:spPr>
          <a:xfrm>
            <a:off x="560527" y="3526631"/>
            <a:ext cx="410368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微软雅黑"/>
              </a:rPr>
              <a:t>学习过程：通过对训练样本的分析来</a:t>
            </a:r>
          </a:p>
          <a:p>
            <a:pPr>
              <a:lnSpc>
                <a:spcPts val="264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确定“划分属性”（即内部结点所对</a:t>
            </a:r>
          </a:p>
          <a:p>
            <a:pPr>
              <a:lnSpc>
                <a:spcPts val="264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微软雅黑"/>
              </a:rPr>
              <a:t>应的属性）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41A20135-A625-4282-9CDD-C3BFB73C7810}"/>
              </a:ext>
            </a:extLst>
          </p:cNvPr>
          <p:cNvSpPr txBox="1"/>
          <p:nvPr/>
        </p:nvSpPr>
        <p:spPr>
          <a:xfrm>
            <a:off x="560527" y="4685502"/>
            <a:ext cx="4360168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预测过程：将测试示例从根结点开始，</a:t>
            </a:r>
          </a:p>
          <a:p>
            <a:pPr>
              <a:lnSpc>
                <a:spcPts val="2640"/>
              </a:lnSpc>
            </a:pPr>
            <a:r>
              <a:rPr lang="zh-CN" altLang="en-US" sz="2006">
                <a:solidFill>
                  <a:srgbClr val="000000"/>
                </a:solidFill>
                <a:latin typeface="微软雅黑"/>
              </a:rPr>
              <a:t>沿着划分属性所构成的“判定测试序</a:t>
            </a:r>
          </a:p>
          <a:p>
            <a:pPr>
              <a:lnSpc>
                <a:spcPts val="2642"/>
              </a:lnSpc>
            </a:pPr>
            <a:r>
              <a:rPr lang="zh-CN" altLang="en-US" sz="2004">
                <a:solidFill>
                  <a:srgbClr val="000000"/>
                </a:solidFill>
                <a:latin typeface="微软雅黑"/>
              </a:rPr>
              <a:t>列”下行，直到叶结点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090312-D7D6-473B-905E-4D43676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54" y="2794259"/>
            <a:ext cx="3125660" cy="31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0175E-4CF3-4F2F-B804-81F2AE0B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B65AF0-50E3-44B9-851A-CD4477B53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82F1EFAB-4435-49B1-B059-6DFD5F82F748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基本流程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053102BC-C3ED-4A1E-AB6B-6557FF0D3B51}"/>
              </a:ext>
            </a:extLst>
          </p:cNvPr>
          <p:cNvSpPr txBox="1"/>
          <p:nvPr/>
        </p:nvSpPr>
        <p:spPr>
          <a:xfrm>
            <a:off x="459638" y="1314322"/>
            <a:ext cx="4754187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策略：“分而治之”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(divide-and-conquer)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D7751F2-BC83-4E77-8B75-8A33DC4F6D0F}"/>
              </a:ext>
            </a:extLst>
          </p:cNvPr>
          <p:cNvSpPr txBox="1"/>
          <p:nvPr/>
        </p:nvSpPr>
        <p:spPr>
          <a:xfrm>
            <a:off x="459638" y="1902749"/>
            <a:ext cx="25391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自根至叶的递归过程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FACDF889-2158-4F6D-A9B1-E439AA022BCC}"/>
              </a:ext>
            </a:extLst>
          </p:cNvPr>
          <p:cNvSpPr txBox="1"/>
          <p:nvPr/>
        </p:nvSpPr>
        <p:spPr>
          <a:xfrm>
            <a:off x="462686" y="2457704"/>
            <a:ext cx="597599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在每个中间结点寻找一个“划分”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(split or test)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属性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AADA75-BF34-4FE4-B6AF-D001EAA1E79F}"/>
              </a:ext>
            </a:extLst>
          </p:cNvPr>
          <p:cNvGrpSpPr/>
          <p:nvPr/>
        </p:nvGrpSpPr>
        <p:grpSpPr>
          <a:xfrm>
            <a:off x="459638" y="3495258"/>
            <a:ext cx="7740902" cy="2095700"/>
            <a:chOff x="459638" y="3495258"/>
            <a:chExt cx="7740902" cy="2095700"/>
          </a:xfrm>
        </p:grpSpPr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1EFB1A26-7EBE-4EA4-8D45-2D0DEAE88C82}"/>
                </a:ext>
              </a:extLst>
            </p:cNvPr>
            <p:cNvSpPr txBox="1"/>
            <p:nvPr/>
          </p:nvSpPr>
          <p:spPr>
            <a:xfrm>
              <a:off x="459638" y="3495258"/>
              <a:ext cx="1795363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 dirty="0">
                  <a:solidFill>
                    <a:srgbClr val="000000"/>
                  </a:solidFill>
                  <a:latin typeface="微软雅黑"/>
                </a:rPr>
                <a:t>三种停止条件：</a:t>
              </a:r>
            </a:p>
          </p:txBody>
        </p: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4DDD5BC0-3021-44F8-A057-C3B189DF0B72}"/>
                </a:ext>
              </a:extLst>
            </p:cNvPr>
            <p:cNvSpPr txBox="1"/>
            <p:nvPr/>
          </p:nvSpPr>
          <p:spPr>
            <a:xfrm>
              <a:off x="459638" y="4057774"/>
              <a:ext cx="5817298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(1)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当前结点包含的样本全属于同一类别，无需划分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;</a:t>
              </a:r>
              <a:endParaRPr lang="zh-CN" altLang="en-US" sz="2004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3" name="TextBox 29">
              <a:extLst>
                <a:ext uri="{FF2B5EF4-FFF2-40B4-BE49-F238E27FC236}">
                  <a16:creationId xmlns:a16="http://schemas.microsoft.com/office/drawing/2014/main" id="{6FCCCD56-190B-41F9-A098-D552A584D451}"/>
                </a:ext>
              </a:extLst>
            </p:cNvPr>
            <p:cNvSpPr txBox="1"/>
            <p:nvPr/>
          </p:nvSpPr>
          <p:spPr>
            <a:xfrm>
              <a:off x="459638" y="4667628"/>
              <a:ext cx="7740902" cy="92333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(2)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当前属性集为空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,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或是所有样本在所有属性上取值相同，无法划分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;</a:t>
              </a:r>
            </a:p>
            <a:p>
              <a:pPr>
                <a:lnSpc>
                  <a:spcPts val="1000"/>
                </a:lnSpc>
              </a:pPr>
              <a:endParaRPr lang="en-US" altLang="zh-CN" sz="2004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ts val="1000"/>
                </a:lnSpc>
              </a:pPr>
              <a:endParaRPr lang="en-US" altLang="zh-CN" sz="2004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(3) </a:t>
              </a:r>
              <a:r>
                <a:rPr lang="zh-CN" altLang="en-US" sz="2004">
                  <a:solidFill>
                    <a:srgbClr val="000000"/>
                  </a:solidFill>
                  <a:latin typeface="微软雅黑"/>
                </a:rPr>
                <a:t>当前结点包含的样本集合为空，不能划分</a:t>
              </a:r>
              <a:r>
                <a:rPr lang="en-US" altLang="zh-CN" sz="2004">
                  <a:solidFill>
                    <a:srgbClr val="000000"/>
                  </a:solidFill>
                  <a:latin typeface="Times New Roman"/>
                </a:rPr>
                <a:t>.</a:t>
              </a:r>
              <a:endParaRPr lang="zh-CN" altLang="en-US" sz="2004">
                <a:solidFill>
                  <a:srgbClr val="00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18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DD700-2D4D-4705-BC82-D562564E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80098-D87C-4AA2-A3C8-027FB65C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8F581CBE-4497-46AB-A4FD-AF95FAEDC6F1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基本算法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9B0C6-339B-47AA-9D53-96DF55D3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4" y="971068"/>
            <a:ext cx="8385409" cy="55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3A4E5-23BC-4352-82E8-A13A71E3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55D5F5-A708-4D95-B42C-11961ED4A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TextBox 32">
            <a:extLst>
              <a:ext uri="{FF2B5EF4-FFF2-40B4-BE49-F238E27FC236}">
                <a16:creationId xmlns:a16="http://schemas.microsoft.com/office/drawing/2014/main" id="{93EC1D1E-0A1A-436B-9871-833AA648DDC3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微软雅黑"/>
              </a:rPr>
              <a:t>信息增益</a:t>
            </a: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8985DEC5-923A-4F07-85B3-2511B37F69EF}"/>
              </a:ext>
            </a:extLst>
          </p:cNvPr>
          <p:cNvSpPr txBox="1"/>
          <p:nvPr/>
        </p:nvSpPr>
        <p:spPr>
          <a:xfrm>
            <a:off x="552602" y="1072481"/>
            <a:ext cx="730809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信息熵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(entropy)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是度量样本集合“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纯度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”最常用的一种指标</a:t>
            </a: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8C61907B-97B7-4114-9A38-DBAA3E8532AA}"/>
              </a:ext>
            </a:extLst>
          </p:cNvPr>
          <p:cNvSpPr txBox="1"/>
          <p:nvPr/>
        </p:nvSpPr>
        <p:spPr>
          <a:xfrm>
            <a:off x="1187624" y="3819048"/>
            <a:ext cx="46085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en-US" altLang="zh-CN" sz="2196">
                <a:solidFill>
                  <a:srgbClr val="000000"/>
                </a:solidFill>
                <a:latin typeface="微软雅黑"/>
              </a:rPr>
              <a:t>Ent(D) 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的值越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小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，则</a:t>
            </a:r>
            <a:r>
              <a:rPr lang="en-US" altLang="zh-CN" sz="2196">
                <a:solidFill>
                  <a:srgbClr val="000000"/>
                </a:solidFill>
                <a:latin typeface="微软雅黑"/>
              </a:rPr>
              <a:t>D</a:t>
            </a:r>
            <a:r>
              <a:rPr lang="zh-CN" altLang="en-US" sz="2196">
                <a:solidFill>
                  <a:srgbClr val="000000"/>
                </a:solidFill>
                <a:latin typeface="微软雅黑"/>
              </a:rPr>
              <a:t>的纯度越</a:t>
            </a:r>
            <a:r>
              <a:rPr lang="zh-CN" altLang="en-US" sz="2196">
                <a:solidFill>
                  <a:srgbClr val="FF0000"/>
                </a:solidFill>
                <a:latin typeface="微软雅黑"/>
              </a:rPr>
              <a:t>高</a:t>
            </a:r>
          </a:p>
          <a:p>
            <a:pPr>
              <a:lnSpc>
                <a:spcPts val="2110"/>
              </a:lnSpc>
            </a:pP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0C51627-4C6B-480C-AAEB-339C5D7711C2}"/>
              </a:ext>
            </a:extLst>
          </p:cNvPr>
          <p:cNvGrpSpPr/>
          <p:nvPr/>
        </p:nvGrpSpPr>
        <p:grpSpPr>
          <a:xfrm>
            <a:off x="575360" y="1647189"/>
            <a:ext cx="7635748" cy="805300"/>
            <a:chOff x="575360" y="1647189"/>
            <a:chExt cx="7635748" cy="805300"/>
          </a:xfrm>
        </p:grpSpPr>
        <p:sp>
          <p:nvSpPr>
            <p:cNvPr id="9" name="TextBox 35">
              <a:extLst>
                <a:ext uri="{FF2B5EF4-FFF2-40B4-BE49-F238E27FC236}">
                  <a16:creationId xmlns:a16="http://schemas.microsoft.com/office/drawing/2014/main" id="{0C6715A7-F632-4D89-80A9-487F7D1EF26C}"/>
                </a:ext>
              </a:extLst>
            </p:cNvPr>
            <p:cNvSpPr txBox="1"/>
            <p:nvPr/>
          </p:nvSpPr>
          <p:spPr>
            <a:xfrm>
              <a:off x="6991222" y="1763811"/>
              <a:ext cx="121988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4"/>
                </a:lnSpc>
              </a:pP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，则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D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的</a:t>
              </a:r>
            </a:p>
          </p:txBody>
        </p:sp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1D91C9D-620B-48AD-8D6A-99690CFE2AA1}"/>
                </a:ext>
              </a:extLst>
            </p:cNvPr>
            <p:cNvSpPr txBox="1"/>
            <p:nvPr/>
          </p:nvSpPr>
          <p:spPr>
            <a:xfrm>
              <a:off x="575360" y="1772816"/>
              <a:ext cx="6012864" cy="67967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4"/>
                </a:lnSpc>
              </a:pP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假定当前样本集合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D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中第 </a:t>
              </a:r>
              <a:r>
                <a:rPr lang="en-US" altLang="zh-CN" sz="2196" i="1">
                  <a:solidFill>
                    <a:srgbClr val="000000"/>
                  </a:solidFill>
                  <a:latin typeface="Palatino Linotype"/>
                </a:rPr>
                <a:t>k 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类样本所占的比例为</a:t>
              </a:r>
            </a:p>
            <a:p>
              <a:pPr>
                <a:lnSpc>
                  <a:spcPts val="2880"/>
                </a:lnSpc>
              </a:pPr>
              <a:r>
                <a:rPr lang="zh-CN" altLang="en-US" sz="2196">
                  <a:solidFill>
                    <a:srgbClr val="FF0000"/>
                  </a:solidFill>
                  <a:latin typeface="微软雅黑"/>
                </a:rPr>
                <a:t>信息熵</a:t>
              </a:r>
              <a:r>
                <a:rPr lang="zh-CN" altLang="en-US" sz="2196">
                  <a:solidFill>
                    <a:srgbClr val="000000"/>
                  </a:solidFill>
                  <a:latin typeface="微软雅黑"/>
                </a:rPr>
                <a:t>定义为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202DF78D-EBC3-4C2B-850B-6C856F5596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587719"/>
                </p:ext>
              </p:extLst>
            </p:nvPr>
          </p:nvGraphicFramePr>
          <p:xfrm>
            <a:off x="6545103" y="1647189"/>
            <a:ext cx="450850" cy="54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228600" progId="Equation.DSMT4">
                    <p:embed/>
                  </p:oleObj>
                </mc:Choice>
                <mc:Fallback>
                  <p:oleObj name="Equation" r:id="rId2" imgW="190440" imgH="228600" progId="Equation.DSMT4">
                    <p:embed/>
                    <p:pic>
                      <p:nvPicPr>
                        <p:cNvPr id="41" name="对象 4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45103" y="1647189"/>
                          <a:ext cx="450850" cy="5410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248FCD9-551F-4E1C-B3F9-C3812A178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35789"/>
              </p:ext>
            </p:extLst>
          </p:nvPr>
        </p:nvGraphicFramePr>
        <p:xfrm>
          <a:off x="1633464" y="2564904"/>
          <a:ext cx="3524876" cy="96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457200" progId="Equation.DSMT4">
                  <p:embed/>
                </p:oleObj>
              </mc:Choice>
              <mc:Fallback>
                <p:oleObj name="Equation" r:id="rId4" imgW="1676160" imgH="457200" progId="Equation.DSMT4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3464" y="2564904"/>
                        <a:ext cx="3524876" cy="96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3">
            <a:extLst>
              <a:ext uri="{FF2B5EF4-FFF2-40B4-BE49-F238E27FC236}">
                <a16:creationId xmlns:a16="http://schemas.microsoft.com/office/drawing/2014/main" id="{0C8AF940-9810-4832-9EA5-6A14BB8B1B7B}"/>
              </a:ext>
            </a:extLst>
          </p:cNvPr>
          <p:cNvSpPr txBox="1"/>
          <p:nvPr/>
        </p:nvSpPr>
        <p:spPr>
          <a:xfrm>
            <a:off x="1767204" y="357121"/>
            <a:ext cx="188237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(information gain)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58E29-6409-4ADE-9E78-291BFCBA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9C41DF-83A8-4765-9595-D4FDE5C5D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9C1231C1-DBE3-4D82-BF3B-6030671CAADE}"/>
              </a:ext>
            </a:extLst>
          </p:cNvPr>
          <p:cNvSpPr txBox="1"/>
          <p:nvPr/>
        </p:nvSpPr>
        <p:spPr>
          <a:xfrm>
            <a:off x="324292" y="329687"/>
            <a:ext cx="7056419" cy="2475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>
                <a:latin typeface="微软雅黑"/>
              </a:rPr>
              <a:t>信息增益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524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离散属性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的取值：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71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198" i="1" dirty="0" err="1">
                <a:solidFill>
                  <a:srgbClr val="000000"/>
                </a:solidFill>
                <a:latin typeface="Palatino Linotype"/>
              </a:rPr>
              <a:t>D</a:t>
            </a:r>
            <a:r>
              <a:rPr lang="en-US" altLang="zh-CN" sz="1464" i="1" dirty="0" err="1">
                <a:solidFill>
                  <a:srgbClr val="000000"/>
                </a:solidFill>
                <a:latin typeface="Palatino Linotype"/>
              </a:rPr>
              <a:t>v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中在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上取值 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198" i="1" dirty="0">
                <a:solidFill>
                  <a:srgbClr val="000000"/>
                </a:solidFill>
                <a:latin typeface="Palatino Linotype"/>
              </a:rPr>
              <a:t>a</a:t>
            </a:r>
            <a:r>
              <a:rPr lang="en-US" altLang="zh-CN" sz="1464" i="1" dirty="0">
                <a:solidFill>
                  <a:srgbClr val="000000"/>
                </a:solidFill>
                <a:latin typeface="Palatino Linotype"/>
              </a:rPr>
              <a:t>v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的样本集合</a:t>
            </a: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endParaRPr lang="zh-CN" altLang="en-US" sz="2198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02"/>
              </a:lnSpc>
              <a:tabLst>
                <a:tab pos="368300" algn="l"/>
                <a:tab pos="393700" algn="l"/>
                <a:tab pos="4191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以属性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对数据集 </a:t>
            </a:r>
            <a:r>
              <a:rPr lang="en-US" altLang="zh-CN" sz="2196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进行划分所获得的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信息增益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为：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A3A083E7-8095-41E5-82E2-5EE423A15300}"/>
              </a:ext>
            </a:extLst>
          </p:cNvPr>
          <p:cNvSpPr txBox="1"/>
          <p:nvPr/>
        </p:nvSpPr>
        <p:spPr>
          <a:xfrm>
            <a:off x="5656453" y="4634960"/>
            <a:ext cx="1795363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>
                <a:solidFill>
                  <a:srgbClr val="0000FF"/>
                </a:solidFill>
                <a:latin typeface="微软雅黑"/>
              </a:rPr>
              <a:t>划分后的信息熵</a:t>
            </a:r>
          </a:p>
        </p:txBody>
      </p:sp>
      <p:pic>
        <p:nvPicPr>
          <p:cNvPr id="6" name="图片 5" descr="ws_832F.tmp">
            <a:extLst>
              <a:ext uri="{FF2B5EF4-FFF2-40B4-BE49-F238E27FC236}">
                <a16:creationId xmlns:a16="http://schemas.microsoft.com/office/drawing/2014/main" id="{8DBD3056-DA86-4633-8F61-CDD42C1502E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664" y="2906696"/>
            <a:ext cx="5207000" cy="2438400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AB628EFE-2CAE-4FBF-A4EC-D9E003E55517}"/>
              </a:ext>
            </a:extLst>
          </p:cNvPr>
          <p:cNvSpPr txBox="1"/>
          <p:nvPr/>
        </p:nvSpPr>
        <p:spPr>
          <a:xfrm>
            <a:off x="30976" y="5538366"/>
            <a:ext cx="6141105" cy="10293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3"/>
              </a:lnSpc>
              <a:tabLst>
                <a:tab pos="3975100" algn="l"/>
                <a:tab pos="4178300" algn="l"/>
              </a:tabLst>
              <a:defRPr/>
            </a:pPr>
            <a:r>
              <a:rPr lang="zh-CN" altLang="en-US" dirty="0">
                <a:solidFill>
                  <a:prstClr val="black"/>
                </a:solidFill>
              </a:rPr>
              <a:t>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第 </a:t>
            </a:r>
            <a:r>
              <a:rPr lang="en-US" altLang="zh-CN" sz="2004" i="1" dirty="0">
                <a:solidFill>
                  <a:srgbClr val="FF0000"/>
                </a:solidFill>
                <a:latin typeface="Palatino Linotype"/>
              </a:rPr>
              <a:t>v 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个分支的权重</a:t>
            </a:r>
            <a:r>
              <a:rPr lang="en-US" altLang="zh-CN" sz="2004" dirty="0">
                <a:solidFill>
                  <a:srgbClr val="FF0000"/>
                </a:solidFill>
                <a:latin typeface="Times New Roman"/>
              </a:rPr>
              <a:t>,</a:t>
            </a:r>
          </a:p>
          <a:p>
            <a:pPr>
              <a:lnSpc>
                <a:spcPts val="2209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sz="2004" dirty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zh-CN" altLang="en-US" sz="2004" dirty="0">
                <a:solidFill>
                  <a:srgbClr val="FF0000"/>
                </a:solidFill>
                <a:latin typeface="微软雅黑"/>
              </a:rPr>
              <a:t>样本越多越重要</a:t>
            </a: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endParaRPr lang="zh-CN" altLang="en-US" sz="2004" dirty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/>
              </a:rPr>
              <a:t>ID3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算法中使用</a:t>
            </a:r>
          </a:p>
          <a:p>
            <a:pPr>
              <a:lnSpc>
                <a:spcPts val="1000"/>
              </a:lnSpc>
              <a:tabLst>
                <a:tab pos="3975100" algn="l"/>
                <a:tab pos="4178300" algn="l"/>
              </a:tabLst>
              <a:defRPr/>
            </a:pPr>
            <a:endParaRPr lang="zh-CN" altLang="en-US" sz="2004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995687E6-70F9-4CD6-B165-9A94F55771D0}"/>
              </a:ext>
            </a:extLst>
          </p:cNvPr>
          <p:cNvSpPr txBox="1"/>
          <p:nvPr/>
        </p:nvSpPr>
        <p:spPr>
          <a:xfrm>
            <a:off x="1767204" y="357121"/>
            <a:ext cx="1882375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(information gain)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7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D7B79-4CCF-4E71-B1F9-005AAA9B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83B33-1AC0-41DE-A243-0F9E3EC3B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3ECC145A-F1BA-482D-984C-C4E0763EF812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</a:t>
            </a:r>
          </a:p>
        </p:txBody>
      </p:sp>
      <p:pic>
        <p:nvPicPr>
          <p:cNvPr id="5" name="图片 4" descr="ws_87E8.tmp">
            <a:extLst>
              <a:ext uri="{FF2B5EF4-FFF2-40B4-BE49-F238E27FC236}">
                <a16:creationId xmlns:a16="http://schemas.microsoft.com/office/drawing/2014/main" id="{E8A5EC53-2B73-43BB-BE42-23F9CD77688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7447" y="775877"/>
            <a:ext cx="5946692" cy="4812836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FD6A3B-7B0D-468D-9951-1D243700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72490"/>
              </p:ext>
            </p:extLst>
          </p:nvPr>
        </p:nvGraphicFramePr>
        <p:xfrm>
          <a:off x="530831" y="5512692"/>
          <a:ext cx="6165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33640" imgH="431640" progId="Equation.DSMT4">
                  <p:embed/>
                </p:oleObj>
              </mc:Choice>
              <mc:Fallback>
                <p:oleObj name="Equation" r:id="rId3" imgW="2933640" imgH="43164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31" y="5512692"/>
                        <a:ext cx="61658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D88F5E-E03A-4A51-89C2-FFE29244A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589"/>
              </p:ext>
            </p:extLst>
          </p:nvPr>
        </p:nvGraphicFramePr>
        <p:xfrm>
          <a:off x="936686" y="2318199"/>
          <a:ext cx="292723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660240" progId="Equation.DSMT4">
                  <p:embed/>
                </p:oleObj>
              </mc:Choice>
              <mc:Fallback>
                <p:oleObj name="Equation" r:id="rId5" imgW="1117440" imgH="66024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6686" y="2318199"/>
                        <a:ext cx="2927236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1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35A5B-3CF7-4603-9232-4D09488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01FA9A-1C7E-4BF0-B7F7-0AC2AAD0A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A2689564-E578-496F-BD61-9AC718E2F581}"/>
              </a:ext>
            </a:extLst>
          </p:cNvPr>
          <p:cNvSpPr txBox="1"/>
          <p:nvPr/>
        </p:nvSpPr>
        <p:spPr>
          <a:xfrm>
            <a:off x="218541" y="315722"/>
            <a:ext cx="2035814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96F55EEB-0C16-4F4E-871A-04ECCBB1816C}"/>
                  </a:ext>
                </a:extLst>
              </p:cNvPr>
              <p:cNvSpPr txBox="1"/>
              <p:nvPr/>
            </p:nvSpPr>
            <p:spPr>
              <a:xfrm>
                <a:off x="311832" y="1052736"/>
                <a:ext cx="11585642" cy="72648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ts val="2917"/>
                  </a:lnSpc>
                  <a:buClrTx/>
                  <a:buSzTx/>
                  <a:buNone/>
                  <a:tabLst>
                    <a:tab pos="228600" algn="l"/>
                  </a:tabLst>
                  <a:defRPr/>
                </a:pPr>
                <a:r>
                  <a:rPr lang="zh-CN" altLang="en-US" sz="2642" dirty="0">
                    <a:solidFill>
                      <a:srgbClr val="16754D"/>
                    </a:solidFill>
                    <a:latin typeface="Wingdings"/>
                  </a:rPr>
                  <a:t>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以属性“色泽”为例，其对应的</a:t>
                </a:r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3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个数据子集分别为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8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8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8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(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8" dirty="0">
                    <a:solidFill>
                      <a:srgbClr val="000000"/>
                    </a:solidFill>
                    <a:latin typeface="微软雅黑"/>
                  </a:rPr>
                  <a:t>=</a:t>
                </a:r>
                <a:r>
                  <a:rPr lang="zh-CN" altLang="en-US" sz="2198" dirty="0">
                    <a:solidFill>
                      <a:srgbClr val="000000"/>
                    </a:solidFill>
                    <a:latin typeface="微软雅黑"/>
                  </a:rPr>
                  <a:t>青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绿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 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=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乌</a:t>
                </a:r>
                <a:r>
                  <a:rPr lang="zh-CN" altLang="en-US" sz="2196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</a:rPr>
                  <a:t>黑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 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(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色泽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=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浅白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Times New Roman"/>
                  </a:rPr>
                  <a:t>)</a:t>
                </a:r>
                <a:endParaRPr lang="zh-CN" altLang="en-US" sz="2196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7" name="TextBox 25">
                <a:extLst>
                  <a:ext uri="{FF2B5EF4-FFF2-40B4-BE49-F238E27FC236}">
                    <a16:creationId xmlns:a16="http://schemas.microsoft.com/office/drawing/2014/main" id="{96F55EEB-0C16-4F4E-871A-04ECCBB1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2" y="1052736"/>
                <a:ext cx="11585642" cy="726481"/>
              </a:xfrm>
              <a:prstGeom prst="rect">
                <a:avLst/>
              </a:prstGeom>
              <a:blipFill>
                <a:blip r:embed="rId2"/>
                <a:stretch>
                  <a:fillRect l="-1736" t="-18487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6">
            <a:extLst>
              <a:ext uri="{FF2B5EF4-FFF2-40B4-BE49-F238E27FC236}">
                <a16:creationId xmlns:a16="http://schemas.microsoft.com/office/drawing/2014/main" id="{5308DA86-99AA-4003-85EC-B15316D0ACF6}"/>
              </a:ext>
            </a:extLst>
          </p:cNvPr>
          <p:cNvSpPr txBox="1"/>
          <p:nvPr/>
        </p:nvSpPr>
        <p:spPr>
          <a:xfrm>
            <a:off x="270052" y="1802973"/>
            <a:ext cx="86562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子集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E025DAEC-381B-46B9-B2BF-762F62D89AD1}"/>
              </a:ext>
            </a:extLst>
          </p:cNvPr>
          <p:cNvSpPr txBox="1"/>
          <p:nvPr/>
        </p:nvSpPr>
        <p:spPr>
          <a:xfrm>
            <a:off x="1582547" y="1875698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包含编号为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DE7E2CC5-8FA0-49F1-B9A8-81BD89956EC7}"/>
                  </a:ext>
                </a:extLst>
              </p:cNvPr>
              <p:cNvSpPr txBox="1"/>
              <p:nvPr/>
            </p:nvSpPr>
            <p:spPr>
              <a:xfrm>
                <a:off x="5292080" y="1916832"/>
                <a:ext cx="3757439" cy="32938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的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6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个样例，其中</a:t>
                </a:r>
                <a:r>
                  <a:rPr lang="zh-CN" altLang="en-US" sz="2196" dirty="0">
                    <a:solidFill>
                      <a:srgbClr val="FF0000"/>
                    </a:solidFill>
                    <a:latin typeface="微软雅黑"/>
                  </a:rPr>
                  <a:t>正例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占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p</a:t>
                </a:r>
                <a:r>
                  <a:rPr lang="en-US" altLang="zh-CN" sz="2196" baseline="-25000" dirty="0">
                    <a:solidFill>
                      <a:srgbClr val="000000"/>
                    </a:solidFill>
                    <a:latin typeface="微软雅黑"/>
                  </a:rPr>
                  <a:t>1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196" baseline="-25000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 xmlns=""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DE7E2CC5-8FA0-49F1-B9A8-81BD8995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16832"/>
                <a:ext cx="3757439" cy="329386"/>
              </a:xfrm>
              <a:prstGeom prst="rect">
                <a:avLst/>
              </a:prstGeom>
              <a:blipFill>
                <a:blip r:embed="rId3"/>
                <a:stretch>
                  <a:fillRect l="-4538" t="-53704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47AF0D12-07B9-4A16-9DC8-3880532F4D3B}"/>
                  </a:ext>
                </a:extLst>
              </p:cNvPr>
              <p:cNvSpPr txBox="1"/>
              <p:nvPr/>
            </p:nvSpPr>
            <p:spPr>
              <a:xfrm>
                <a:off x="9049519" y="1946103"/>
                <a:ext cx="1829027" cy="3218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，反例占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p</a:t>
                </a:r>
                <a:r>
                  <a:rPr lang="en-US" altLang="zh-CN" sz="2196" baseline="-25000" dirty="0">
                    <a:solidFill>
                      <a:srgbClr val="000000"/>
                    </a:solidFill>
                    <a:latin typeface="微软雅黑"/>
                  </a:rPr>
                  <a:t>2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196" dirty="0">
                  <a:solidFill>
                    <a:srgbClr val="000000"/>
                  </a:solidFill>
                  <a:latin typeface="微软雅黑"/>
                </a:endParaRPr>
              </a:p>
            </p:txBody>
          </p:sp>
        </mc:Choice>
        <mc:Fallback xmlns="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47AF0D12-07B9-4A16-9DC8-3880532F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519" y="1946103"/>
                <a:ext cx="1829027" cy="321883"/>
              </a:xfrm>
              <a:prstGeom prst="rect">
                <a:avLst/>
              </a:prstGeom>
              <a:blipFill>
                <a:blip r:embed="rId4"/>
                <a:stretch>
                  <a:fillRect l="-9333" t="-54717" r="-2000" b="-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1">
                <a:extLst>
                  <a:ext uri="{FF2B5EF4-FFF2-40B4-BE49-F238E27FC236}">
                    <a16:creationId xmlns:a16="http://schemas.microsoft.com/office/drawing/2014/main" id="{2D1BBD0F-A9B5-48EE-BFF1-3B42CCC130FA}"/>
                  </a:ext>
                </a:extLst>
              </p:cNvPr>
              <p:cNvSpPr txBox="1"/>
              <p:nvPr/>
            </p:nvSpPr>
            <p:spPr>
              <a:xfrm>
                <a:off x="630767" y="2368430"/>
                <a:ext cx="4627421" cy="27751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11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196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2196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96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同理，</a:t>
                </a:r>
                <a:r>
                  <a:rPr lang="en-US" altLang="zh-CN" sz="2196" dirty="0">
                    <a:solidFill>
                      <a:srgbClr val="000000"/>
                    </a:solidFill>
                    <a:latin typeface="微软雅黑"/>
                  </a:rPr>
                  <a:t>3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个结点的</a:t>
                </a:r>
                <a:r>
                  <a:rPr lang="zh-CN" altLang="en-US" sz="2196" dirty="0">
                    <a:solidFill>
                      <a:srgbClr val="FF0000"/>
                    </a:solidFill>
                    <a:latin typeface="微软雅黑"/>
                  </a:rPr>
                  <a:t>信息熵</a:t>
                </a:r>
                <a:r>
                  <a:rPr lang="zh-CN" altLang="en-US" sz="2196" dirty="0">
                    <a:solidFill>
                      <a:srgbClr val="000000"/>
                    </a:solidFill>
                    <a:latin typeface="微软雅黑"/>
                  </a:rPr>
                  <a:t>为：</a:t>
                </a:r>
              </a:p>
            </p:txBody>
          </p:sp>
        </mc:Choice>
        <mc:Fallback xmlns="">
          <p:sp>
            <p:nvSpPr>
              <p:cNvPr id="12" name="TextBox 31">
                <a:extLst>
                  <a:ext uri="{FF2B5EF4-FFF2-40B4-BE49-F238E27FC236}">
                    <a16:creationId xmlns:a16="http://schemas.microsoft.com/office/drawing/2014/main" id="{2D1BBD0F-A9B5-48EE-BFF1-3B42CCC1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7" y="2368430"/>
                <a:ext cx="4627421" cy="277512"/>
              </a:xfrm>
              <a:prstGeom prst="rect">
                <a:avLst/>
              </a:prstGeom>
              <a:blipFill>
                <a:blip r:embed="rId5"/>
                <a:stretch>
                  <a:fillRect l="-2105" t="-57778" r="-132" b="-6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ACBFDD-DAB3-458D-BCB8-ADB295162AD1}"/>
                  </a:ext>
                </a:extLst>
              </p:cNvPr>
              <p:cNvSpPr txBox="1"/>
              <p:nvPr/>
            </p:nvSpPr>
            <p:spPr>
              <a:xfrm>
                <a:off x="1135674" y="1829294"/>
                <a:ext cx="36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ACBFDD-DAB3-458D-BCB8-ADB29516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74" y="1829294"/>
                <a:ext cx="367115" cy="369332"/>
              </a:xfrm>
              <a:prstGeom prst="rect">
                <a:avLst/>
              </a:prstGeom>
              <a:blipFill>
                <a:blip r:embed="rId6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55FA6AA-6549-4808-900F-7AF7DD59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48" y="1776601"/>
            <a:ext cx="2117406" cy="4587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82574BE-A856-4EEE-BDA1-B0C0A03DD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24" y="2777115"/>
            <a:ext cx="5334528" cy="1530223"/>
          </a:xfrm>
          <a:prstGeom prst="rect">
            <a:avLst/>
          </a:prstGeom>
        </p:spPr>
      </p:pic>
      <p:sp>
        <p:nvSpPr>
          <p:cNvPr id="23" name="TextBox 32">
            <a:extLst>
              <a:ext uri="{FF2B5EF4-FFF2-40B4-BE49-F238E27FC236}">
                <a16:creationId xmlns:a16="http://schemas.microsoft.com/office/drawing/2014/main" id="{41608DF7-BC75-4AD4-B951-0865BCE896F0}"/>
              </a:ext>
            </a:extLst>
          </p:cNvPr>
          <p:cNvSpPr txBox="1"/>
          <p:nvPr/>
        </p:nvSpPr>
        <p:spPr>
          <a:xfrm>
            <a:off x="270051" y="4293096"/>
            <a:ext cx="368690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属性“色泽”的</a:t>
            </a:r>
            <a:r>
              <a:rPr lang="zh-CN" altLang="en-US" sz="2196" dirty="0">
                <a:solidFill>
                  <a:srgbClr val="FF0000"/>
                </a:solidFill>
                <a:latin typeface="微软雅黑"/>
              </a:rPr>
              <a:t>信息增益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CF600ED-559A-4771-A814-02AA7A6C4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47" y="4754580"/>
            <a:ext cx="7037009" cy="15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53DB1-F288-4AD4-953D-F0ED8874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29013A-F7F2-4200-8956-4925D2245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81D6976C-CA43-497D-807F-CB84BBD6A810}"/>
              </a:ext>
            </a:extLst>
          </p:cNvPr>
          <p:cNvSpPr txBox="1"/>
          <p:nvPr/>
        </p:nvSpPr>
        <p:spPr>
          <a:xfrm>
            <a:off x="218541" y="315722"/>
            <a:ext cx="2035814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</a:rPr>
              <a:t>一个例子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</a:rPr>
              <a:t>续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58">
            <a:extLst>
              <a:ext uri="{FF2B5EF4-FFF2-40B4-BE49-F238E27FC236}">
                <a16:creationId xmlns:a16="http://schemas.microsoft.com/office/drawing/2014/main" id="{6089F3CC-D5AE-45C8-9639-9887D5A1F587}"/>
              </a:ext>
            </a:extLst>
          </p:cNvPr>
          <p:cNvSpPr txBox="1"/>
          <p:nvPr/>
        </p:nvSpPr>
        <p:spPr>
          <a:xfrm>
            <a:off x="251520" y="332656"/>
            <a:ext cx="7482818" cy="44242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563"/>
              </a:lnSpc>
              <a:tabLst>
                <a:tab pos="127000" algn="l"/>
                <a:tab pos="39497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类似的，其他属性的信息增益为</a:t>
            </a: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61"/>
              </a:lnSpc>
              <a:tabLst>
                <a:tab pos="127000" algn="l"/>
                <a:tab pos="3949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640" dirty="0">
                <a:solidFill>
                  <a:srgbClr val="16754D"/>
                </a:solidFill>
                <a:latin typeface="Wingdings"/>
              </a:rPr>
              <a:t>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显然，属性“纹理”的信息增益最大，其被选为划分属性</a:t>
            </a: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  <a:tabLst>
                <a:tab pos="127000" algn="l"/>
                <a:tab pos="39497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725"/>
              </a:lnSpc>
              <a:tabLst>
                <a:tab pos="127000" algn="l"/>
                <a:tab pos="39497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FF9EF-9684-4A6A-8BCB-F6141907D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74" y="1652789"/>
            <a:ext cx="7458199" cy="16621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344AE8-EE26-45F6-AB02-6531A172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31" y="4280133"/>
            <a:ext cx="7280510" cy="16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4616</TotalTime>
  <Words>942</Words>
  <Application>Microsoft Office PowerPoint</Application>
  <PresentationFormat>宽屏</PresentationFormat>
  <Paragraphs>263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华文楷体</vt:lpstr>
      <vt:lpstr>微软雅黑</vt:lpstr>
      <vt:lpstr>Arial</vt:lpstr>
      <vt:lpstr>Calibri</vt:lpstr>
      <vt:lpstr>Cambria Math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319</cp:revision>
  <dcterms:created xsi:type="dcterms:W3CDTF">2019-11-13T01:37:00Z</dcterms:created>
  <dcterms:modified xsi:type="dcterms:W3CDTF">2021-08-21T06:18:03Z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