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8" r:id="rId17"/>
    <p:sldId id="279" r:id="rId18"/>
    <p:sldId id="281" r:id="rId19"/>
    <p:sldId id="1316" r:id="rId20"/>
    <p:sldId id="25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9215" initials="z" lastIdx="1" clrIdx="0">
    <p:extLst>
      <p:ext uri="{19B8F6BF-5375-455C-9EA6-DF929625EA0E}">
        <p15:presenceInfo xmlns:p15="http://schemas.microsoft.com/office/powerpoint/2012/main" userId="z921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000" autoAdjust="0"/>
  </p:normalViewPr>
  <p:slideViewPr>
    <p:cSldViewPr snapToGrid="0">
      <p:cViewPr varScale="1">
        <p:scale>
          <a:sx n="72" d="100"/>
          <a:sy n="72" d="100"/>
        </p:scale>
        <p:origin x="255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92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CE73-D578-4015-BF82-0F1E2A2C7430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440-134F-456E-AABC-381EC584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5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C5440-134F-456E-AABC-381EC5842D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5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914400" y="3167064"/>
            <a:ext cx="103632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857102" y="6705600"/>
            <a:ext cx="6334898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-1" y="6705600"/>
            <a:ext cx="5857103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1578"/>
            <a:ext cx="10363200" cy="899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929448"/>
            <a:ext cx="9347200" cy="12480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5EC891-C588-48A9-9809-20BDC72C834A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B1E796-71BE-495F-9F47-415CAACE480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56" y="6000909"/>
            <a:ext cx="2139092" cy="679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1219200"/>
            <a:ext cx="10668000" cy="4800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A4DB3-631B-49FE-8229-1964CE768A64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1E260-42A6-4C75-B080-E2A1853B5C9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D614A-A430-4242-BC59-F98E938320BE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DF5C1-34B2-449A-86B3-B27808BD36A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01A15-FC55-4777-8BAB-6AEF3956518A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5284" y="6470650"/>
            <a:ext cx="53996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SIGNAL ANALYSIS AND PROCESSING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1DEBF-5384-498E-A8A8-3C8FE3B4070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35FB-E2B9-4A21-8474-C8CF32BAACC3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C074B-3167-4FD7-B824-BF6B1BE358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9263C-BD72-482C-8D78-95CADB537257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9D3C-04B6-4ACB-830E-2A5DBD02EE0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29FE-6AC2-8840-BAEC-98877422E83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9D2F-BA23-6143-87AA-ED5B01CB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3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30767" y="6553201"/>
            <a:ext cx="264160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F2974-A565-48EB-BE06-0BED6BD5DC9C}" type="datetime1">
              <a:rPr lang="zh-CN" altLang="en-US"/>
              <a:t>2021/9/9</a:t>
            </a:fld>
            <a:endParaRPr lang="en-US" altLang="zh-CN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43780D-5C61-47C7-84FD-DBDC025933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21B53-B291-46CE-877E-FAA38E6ADDA6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C82A5-DEC4-45F1-BF74-2438303C9B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89423-4571-428E-9D57-3E386FFA017D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550D2-4B67-4914-BF83-63D9BCCFF0B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2E941-4A46-4A72-917D-2159BC3588D0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7DE06-A8FC-4A02-B0B1-3E39E27025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E6F7D-3919-4651-8CA4-7B751C71BA14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37B81-CC8F-4512-9E0D-D70CBE9F7B1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4859-B760-4F0E-8732-51E216755E22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7C6688-C16E-448C-921C-67D4AB6EFA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78F59-7BED-4A97-80A4-85D24B87C6E9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26652-EACA-4A1A-99D9-0DEB85CE75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12F44-2064-45D4-8A26-9A2D7B999F44}" type="datetime1">
              <a:rPr lang="zh-CN" altLang="en-US"/>
              <a:t>2021/9/9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57EE5-2A63-491A-894B-D540F7D9596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>
            <a:off x="-14817" y="6530975"/>
            <a:ext cx="12206817" cy="249238"/>
          </a:xfrm>
          <a:prstGeom prst="rect">
            <a:avLst/>
          </a:prstGeom>
          <a:solidFill>
            <a:srgbClr val="CC33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800" dirty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31800" y="914401"/>
            <a:ext cx="11760200" cy="66675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200" y="6553201"/>
            <a:ext cx="2641600" cy="238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l">
              <a:defRPr sz="1200" b="0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fld id="{EEBE79F2-9FE6-4B99-A8D9-05ADE8088E5F}" type="datetime1">
              <a:rPr lang="zh-CN" altLang="en-US"/>
              <a:t>2021/9/9</a:t>
            </a:fld>
            <a:endParaRPr lang="en-US" altLang="zh-CN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9984" y="6553200"/>
            <a:ext cx="2641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2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fld id="{9F5261D9-34D4-4683-874B-4B49ADB7749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893484" y="6530975"/>
            <a:ext cx="6286500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</a:rPr>
              <a:t>机器学习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206238"/>
            <a:ext cx="10363200" cy="899980"/>
          </a:xfrm>
        </p:spPr>
        <p:txBody>
          <a:bodyPr/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4108208"/>
            <a:ext cx="10363200" cy="920992"/>
          </a:xfrm>
        </p:spPr>
        <p:txBody>
          <a:bodyPr/>
          <a:lstStyle/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曾碧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计算机学院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zb9215@gdut.edu.cn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endParaRPr lang="zh-CN" altLang="en-US" sz="2000" b="1" dirty="0"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5EC891-C588-48A9-9809-20BDC72C834A}" type="datetime1">
              <a:rPr lang="zh-CN" altLang="en-US" smtClean="0"/>
              <a:t>2021/9/9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E796-71BE-495F-9F47-415CAACE480D}" type="slidenum">
              <a:rPr lang="en-US" altLang="zh-CN" smtClean="0"/>
              <a:t>1</a:t>
            </a:fld>
            <a:endParaRPr lang="en-US" altLang="zh-CN"/>
          </a:p>
        </p:txBody>
      </p:sp>
      <p:pic>
        <p:nvPicPr>
          <p:cNvPr id="7" name="Picture 4" descr="C:\Users\kenny-work\Downloads\c61054d3551a181c019b40820d397a7c.jpgc61054d3551a181c019b40820d397a7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2900" y="1676400"/>
            <a:ext cx="2539365" cy="142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51CA5-3D1D-40AC-A4BD-43E656CC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CBBEA5-D65B-47D5-A356-F530EC87B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10</a:t>
            </a:fld>
            <a:endParaRPr lang="en-US" altLang="zh-CN"/>
          </a:p>
        </p:txBody>
      </p:sp>
      <p:pic>
        <p:nvPicPr>
          <p:cNvPr id="4" name="图片 3" descr="ws_826C.tmp">
            <a:extLst>
              <a:ext uri="{FF2B5EF4-FFF2-40B4-BE49-F238E27FC236}">
                <a16:creationId xmlns:a16="http://schemas.microsoft.com/office/drawing/2014/main" id="{B8466A77-5731-4648-AA09-83661719909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2226" y="1132987"/>
            <a:ext cx="7937500" cy="4965700"/>
          </a:xfrm>
          <a:prstGeom prst="rect">
            <a:avLst/>
          </a:prstGeom>
        </p:spPr>
      </p:pic>
      <p:sp>
        <p:nvSpPr>
          <p:cNvPr id="5" name="TextBox 24">
            <a:extLst>
              <a:ext uri="{FF2B5EF4-FFF2-40B4-BE49-F238E27FC236}">
                <a16:creationId xmlns:a16="http://schemas.microsoft.com/office/drawing/2014/main" id="{15A54489-26D6-46C2-8B93-817D8CF42657}"/>
              </a:ext>
            </a:extLst>
          </p:cNvPr>
          <p:cNvSpPr txBox="1"/>
          <p:nvPr/>
        </p:nvSpPr>
        <p:spPr>
          <a:xfrm>
            <a:off x="218541" y="306577"/>
            <a:ext cx="1160382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BB3703F-071B-44E8-837F-9E90B22F0F32}"/>
              </a:ext>
            </a:extLst>
          </p:cNvPr>
          <p:cNvSpPr txBox="1"/>
          <p:nvPr/>
        </p:nvSpPr>
        <p:spPr>
          <a:xfrm>
            <a:off x="2321968" y="492525"/>
            <a:ext cx="685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预处理：属性值一般伸缩到</a:t>
            </a:r>
            <a:r>
              <a:rPr lang="en-US" altLang="zh-CN" sz="2400" dirty="0"/>
              <a:t>[-1,1], Y</a:t>
            </a:r>
            <a:r>
              <a:rPr lang="zh-CN" altLang="en-US" sz="2400" dirty="0"/>
              <a:t>伸缩到</a:t>
            </a:r>
            <a:r>
              <a:rPr lang="en-US" altLang="zh-CN" sz="2400" dirty="0">
                <a:solidFill>
                  <a:srgbClr val="FF0000"/>
                </a:solidFill>
              </a:rPr>
              <a:t>[0,1]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0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7D7D4D-76F3-4B6F-9440-B43AEF45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6067A0-19C0-4336-A114-05108FE5DC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FF80A4BE-1F0A-4B0D-971C-C69D05970F20}"/>
              </a:ext>
            </a:extLst>
          </p:cNvPr>
          <p:cNvSpPr txBox="1"/>
          <p:nvPr/>
        </p:nvSpPr>
        <p:spPr>
          <a:xfrm>
            <a:off x="251091" y="408000"/>
            <a:ext cx="4572983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 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累积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7505496E-1100-423D-9373-B9C7BBFBA002}"/>
              </a:ext>
            </a:extLst>
          </p:cNvPr>
          <p:cNvSpPr txBox="1"/>
          <p:nvPr/>
        </p:nvSpPr>
        <p:spPr>
          <a:xfrm>
            <a:off x="1720660" y="2574791"/>
            <a:ext cx="3103414" cy="2064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dirty="0"/>
              <a:t>		</a:t>
            </a: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算法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8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每次针对单个训练样例更</a:t>
            </a:r>
          </a:p>
          <a:p>
            <a:pPr marL="0" marR="0" lvl="0" indent="0" defTabSz="914400" eaLnBrk="1" fontAlgn="auto" latinLnBrk="0" hangingPunct="1">
              <a:lnSpc>
                <a:spcPts val="2202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新权值与阈值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341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参数更新频繁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不同样例</a:t>
            </a:r>
          </a:p>
          <a:p>
            <a:pPr marL="0" marR="0" lvl="0" indent="0" defTabSz="914400" eaLnBrk="1" fontAlgn="auto" latinLnBrk="0" hangingPunct="1">
              <a:lnSpc>
                <a:spcPts val="2394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可能抵消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需要多次迭代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8AA28B84-7FA3-4CC1-9A00-9084670C7ECD}"/>
              </a:ext>
            </a:extLst>
          </p:cNvPr>
          <p:cNvSpPr txBox="1"/>
          <p:nvPr/>
        </p:nvSpPr>
        <p:spPr>
          <a:xfrm>
            <a:off x="6065349" y="2249190"/>
            <a:ext cx="3114635" cy="23596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dirty="0"/>
              <a:t>		</a:t>
            </a: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累积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算法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8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其优化目标是最小化整个</a:t>
            </a:r>
          </a:p>
          <a:p>
            <a:pPr marL="0" marR="0" lvl="0" indent="0" defTabSz="914400" eaLnBrk="1" fontAlgn="auto" latinLnBrk="0" hangingPunct="1">
              <a:lnSpc>
                <a:spcPts val="2202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训练集上的累计误差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01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读取整个训练集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一遍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才对</a:t>
            </a:r>
          </a:p>
          <a:p>
            <a:pPr marL="0" marR="0" lvl="0" indent="0" defTabSz="914400" eaLnBrk="1" fontAlgn="auto" latinLnBrk="0" hangingPunct="1">
              <a:lnSpc>
                <a:spcPts val="2334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参数进行更新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参数更新</a:t>
            </a:r>
            <a:endParaRPr lang="en-US" altLang="zh-CN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334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幼圆"/>
              </a:rPr>
              <a:t>  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频率较低</a:t>
            </a:r>
          </a:p>
        </p:txBody>
      </p:sp>
      <p:sp>
        <p:nvSpPr>
          <p:cNvPr id="7" name="TextBox 28">
            <a:extLst>
              <a:ext uri="{FF2B5EF4-FFF2-40B4-BE49-F238E27FC236}">
                <a16:creationId xmlns:a16="http://schemas.microsoft.com/office/drawing/2014/main" id="{5310BA8C-F0E6-460A-88D4-F4498CA9E45B}"/>
              </a:ext>
            </a:extLst>
          </p:cNvPr>
          <p:cNvSpPr txBox="1"/>
          <p:nvPr/>
        </p:nvSpPr>
        <p:spPr>
          <a:xfrm>
            <a:off x="1348181" y="4294138"/>
            <a:ext cx="8335615" cy="18338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dirty="0"/>
              <a:t>	</a:t>
            </a: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92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在很多任务中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累计误差下降到一定程度后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进一步下降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会非常缓慢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这时</a:t>
            </a: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算法往往会获得较好的解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尤其当训练集非常大时效果更明显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.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947E9AD-0084-407E-93FE-9B3BF7B92A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437971"/>
              </p:ext>
            </p:extLst>
          </p:nvPr>
        </p:nvGraphicFramePr>
        <p:xfrm>
          <a:off x="1898978" y="1503221"/>
          <a:ext cx="2925096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469800" progId="Equation.DSMT4">
                  <p:embed/>
                </p:oleObj>
              </mc:Choice>
              <mc:Fallback>
                <p:oleObj name="Equation" r:id="rId2" imgW="1282680" imgH="4698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978" y="1503221"/>
                        <a:ext cx="2925096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C30EB716-7C84-4552-8C8E-E4F722FCA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946583"/>
              </p:ext>
            </p:extLst>
          </p:nvPr>
        </p:nvGraphicFramePr>
        <p:xfrm>
          <a:off x="5515988" y="1422219"/>
          <a:ext cx="456913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11200" imgH="469800" progId="Equation.DSMT4">
                  <p:embed/>
                </p:oleObj>
              </mc:Choice>
              <mc:Fallback>
                <p:oleObj name="Equation" r:id="rId4" imgW="2311200" imgH="469800" progId="Equation.DSMT4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5988" y="1422219"/>
                        <a:ext cx="4569137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0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D72923-1FF1-4285-ABB9-F22ACE82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43FEA5-7570-4877-A9C6-2B5B4EA1A6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745A3BA8-6341-45EA-9AA0-1AB1BC2BB7BB}"/>
              </a:ext>
            </a:extLst>
          </p:cNvPr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>
                <a:solidFill>
                  <a:srgbClr val="000000"/>
                </a:solidFill>
                <a:latin typeface="幼圆"/>
              </a:rPr>
              <a:t>缓解过拟合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A953373D-3DEE-4D6C-84D2-CD2FB8BD31C5}"/>
              </a:ext>
            </a:extLst>
          </p:cNvPr>
          <p:cNvSpPr txBox="1"/>
          <p:nvPr/>
        </p:nvSpPr>
        <p:spPr>
          <a:xfrm>
            <a:off x="3286116" y="28572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BP</a:t>
            </a:r>
            <a:r>
              <a:rPr lang="zh-CN" altLang="en-US"/>
              <a:t>算法常常导致</a:t>
            </a:r>
            <a:r>
              <a:rPr lang="zh-CN" altLang="en-US">
                <a:solidFill>
                  <a:srgbClr val="FF0000"/>
                </a:solidFill>
              </a:rPr>
              <a:t>过</a:t>
            </a:r>
            <a:r>
              <a:rPr lang="zh-CN" altLang="en-US"/>
              <a:t>拟合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06D47AF-DBAF-4FE5-AD2F-9303F0AEB597}"/>
              </a:ext>
            </a:extLst>
          </p:cNvPr>
          <p:cNvCxnSpPr>
            <a:stCxn id="5" idx="1"/>
            <a:endCxn id="4" idx="3"/>
          </p:cNvCxnSpPr>
          <p:nvPr/>
        </p:nvCxnSpPr>
        <p:spPr>
          <a:xfrm rot="10800000" flipV="1">
            <a:off x="2013904" y="470394"/>
            <a:ext cx="1272212" cy="250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ws_89BF.tmp">
            <a:extLst>
              <a:ext uri="{FF2B5EF4-FFF2-40B4-BE49-F238E27FC236}">
                <a16:creationId xmlns:a16="http://schemas.microsoft.com/office/drawing/2014/main" id="{6C9D304C-F779-4F21-BAD7-E13D82DE2A4A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0400" y="4673600"/>
            <a:ext cx="4089400" cy="990600"/>
          </a:xfrm>
          <a:prstGeom prst="rect">
            <a:avLst/>
          </a:prstGeom>
        </p:spPr>
      </p:pic>
      <p:sp>
        <p:nvSpPr>
          <p:cNvPr id="8" name="TextBox 26">
            <a:extLst>
              <a:ext uri="{FF2B5EF4-FFF2-40B4-BE49-F238E27FC236}">
                <a16:creationId xmlns:a16="http://schemas.microsoft.com/office/drawing/2014/main" id="{52BDD916-534D-4B09-A64A-AC4D525CBAEA}"/>
              </a:ext>
            </a:extLst>
          </p:cNvPr>
          <p:cNvSpPr txBox="1"/>
          <p:nvPr/>
        </p:nvSpPr>
        <p:spPr>
          <a:xfrm>
            <a:off x="411480" y="1166749"/>
            <a:ext cx="153888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主要策略：</a:t>
            </a: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8B94D264-DDC7-4AE1-964D-058584F1A389}"/>
              </a:ext>
            </a:extLst>
          </p:cNvPr>
          <p:cNvSpPr txBox="1"/>
          <p:nvPr/>
        </p:nvSpPr>
        <p:spPr>
          <a:xfrm>
            <a:off x="448360" y="1796623"/>
            <a:ext cx="271869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7"/>
              </a:lnSpc>
            </a:pPr>
            <a:r>
              <a:rPr lang="zh-CN" altLang="en-US" sz="2198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8">
                <a:solidFill>
                  <a:srgbClr val="000000"/>
                </a:solidFill>
                <a:latin typeface="幼圆"/>
              </a:rPr>
              <a:t>早停 </a:t>
            </a:r>
            <a:r>
              <a:rPr lang="en-US" altLang="zh-CN" sz="1802">
                <a:solidFill>
                  <a:srgbClr val="000000"/>
                </a:solidFill>
                <a:latin typeface="Times New Roman"/>
              </a:rPr>
              <a:t>(early stopping)</a:t>
            </a:r>
            <a:endParaRPr lang="zh-CN" altLang="en-US" sz="1802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FE982B91-86D1-4287-94A9-32AC21B330C6}"/>
              </a:ext>
            </a:extLst>
          </p:cNvPr>
          <p:cNvSpPr txBox="1"/>
          <p:nvPr/>
        </p:nvSpPr>
        <p:spPr>
          <a:xfrm>
            <a:off x="905560" y="2322451"/>
            <a:ext cx="6035307" cy="3386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31"/>
              </a:lnSpc>
            </a:pP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若训练误差连续 </a:t>
            </a:r>
            <a:r>
              <a:rPr lang="en-US" altLang="zh-CN" sz="2196" i="1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轮的变化小于 </a:t>
            </a:r>
            <a:r>
              <a:rPr lang="en-US" altLang="zh-CN" sz="2196" i="1">
                <a:solidFill>
                  <a:srgbClr val="000000"/>
                </a:solidFill>
                <a:latin typeface="Palatino Linotype"/>
              </a:rPr>
              <a:t>b</a:t>
            </a: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则停止训练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A6226E6D-532E-44DF-A74C-4B97E04871FB}"/>
              </a:ext>
            </a:extLst>
          </p:cNvPr>
          <p:cNvSpPr txBox="1"/>
          <p:nvPr/>
        </p:nvSpPr>
        <p:spPr>
          <a:xfrm>
            <a:off x="905560" y="2877187"/>
            <a:ext cx="7646324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8"/>
              </a:lnSpc>
            </a:pP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使用验证集：若训练误差</a:t>
            </a:r>
            <a:r>
              <a:rPr lang="zh-CN" altLang="en-US" sz="2196">
                <a:solidFill>
                  <a:srgbClr val="FF0000"/>
                </a:solidFill>
                <a:latin typeface="幼圆"/>
              </a:rPr>
              <a:t>降低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、验证误差</a:t>
            </a:r>
            <a:r>
              <a:rPr lang="zh-CN" altLang="en-US" sz="2196">
                <a:solidFill>
                  <a:srgbClr val="FF0000"/>
                </a:solidFill>
                <a:latin typeface="幼圆"/>
              </a:rPr>
              <a:t>升高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 </a:t>
            </a: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则</a:t>
            </a:r>
            <a:r>
              <a:rPr lang="zh-CN" altLang="en-US" sz="2196">
                <a:solidFill>
                  <a:srgbClr val="FF0000"/>
                </a:solidFill>
                <a:latin typeface="幼圆"/>
              </a:rPr>
              <a:t>停止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训练</a:t>
            </a: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7D509AC5-DFAA-43C4-B0AB-FECEA41D1D01}"/>
              </a:ext>
            </a:extLst>
          </p:cNvPr>
          <p:cNvSpPr txBox="1"/>
          <p:nvPr/>
        </p:nvSpPr>
        <p:spPr>
          <a:xfrm>
            <a:off x="448360" y="3760190"/>
            <a:ext cx="294837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4"/>
              </a:lnSpc>
            </a:pPr>
            <a:r>
              <a:rPr lang="zh-CN" altLang="en-US" sz="2196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正则化 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(regularization)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95047423-ED38-47D3-843E-B322679CCD81}"/>
              </a:ext>
            </a:extLst>
          </p:cNvPr>
          <p:cNvSpPr txBox="1"/>
          <p:nvPr/>
        </p:nvSpPr>
        <p:spPr>
          <a:xfrm>
            <a:off x="905560" y="4313252"/>
            <a:ext cx="567142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在误差目标函数中增加一项描述网络复杂度</a:t>
            </a: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CB2E35C9-D351-4E4C-AC06-328302489A28}"/>
              </a:ext>
            </a:extLst>
          </p:cNvPr>
          <p:cNvSpPr txBox="1"/>
          <p:nvPr/>
        </p:nvSpPr>
        <p:spPr>
          <a:xfrm>
            <a:off x="4764659" y="5786932"/>
            <a:ext cx="3000821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00B050"/>
                </a:solidFill>
                <a:latin typeface="幼圆"/>
              </a:rPr>
              <a:t>偏好比较小的连接权和阈值，</a:t>
            </a:r>
          </a:p>
          <a:p>
            <a:pPr>
              <a:lnSpc>
                <a:spcPts val="2100"/>
              </a:lnSpc>
            </a:pPr>
            <a:r>
              <a:rPr lang="zh-CN" altLang="en-US">
                <a:solidFill>
                  <a:srgbClr val="00B050"/>
                </a:solidFill>
                <a:latin typeface="幼圆"/>
              </a:rPr>
              <a:t>使网络输出更“光滑”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3614D58-30B2-455A-8522-366C5D759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1884" y="1314994"/>
            <a:ext cx="33718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9897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9CDB4839-5526-4F28-BE61-801E8EE93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9" y="2947856"/>
            <a:ext cx="55435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09A7E-D858-493D-B896-0A621476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BB755C-2546-40AC-ABD2-ACC74464D1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73BE3B30-27D5-4AB2-945F-0CCED8CDCC46}"/>
              </a:ext>
            </a:extLst>
          </p:cNvPr>
          <p:cNvSpPr txBox="1"/>
          <p:nvPr/>
        </p:nvSpPr>
        <p:spPr>
          <a:xfrm>
            <a:off x="218541" y="256034"/>
            <a:ext cx="8822928" cy="38472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89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全局最小 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局部极小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45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神经网络的训练过程可看作一个</a:t>
            </a:r>
            <a:r>
              <a:rPr lang="zh-CN" altLang="en-US" sz="2196" dirty="0">
                <a:solidFill>
                  <a:srgbClr val="FF0000"/>
                </a:solidFill>
                <a:latin typeface="幼圆"/>
              </a:rPr>
              <a:t>参数寻优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过程：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4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		在参数空间中，寻找一组最优参数使得误差最小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97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			</a:t>
            </a:r>
            <a:r>
              <a:rPr lang="en-US" altLang="zh-CN" sz="2196" dirty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z="2006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存在多个“局部极小”</a:t>
            </a:r>
          </a:p>
          <a:p>
            <a:pPr marL="0" marR="0" lvl="0" indent="0" defTabSz="914400" eaLnBrk="1" fontAlgn="auto" latinLnBrk="0" hangingPunct="1">
              <a:lnSpc>
                <a:spcPts val="3001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			</a:t>
            </a:r>
            <a:r>
              <a:rPr lang="en-US" altLang="zh-CN" sz="2006" dirty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只有一个“全局最小”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69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			“跳出”局部极小的常见策略：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6DDE400F-45DD-43C6-B333-6599941C9A15}"/>
              </a:ext>
            </a:extLst>
          </p:cNvPr>
          <p:cNvSpPr txBox="1"/>
          <p:nvPr/>
        </p:nvSpPr>
        <p:spPr>
          <a:xfrm>
            <a:off x="5861939" y="4266088"/>
            <a:ext cx="201978" cy="18210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lang="zh-CN" altLang="en-US" sz="2006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3003"/>
              </a:lnSpc>
            </a:pPr>
            <a:r>
              <a:rPr lang="zh-CN" altLang="en-US" sz="2004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3000"/>
              </a:lnSpc>
            </a:pPr>
            <a:r>
              <a:rPr lang="zh-CN" altLang="en-US" sz="2004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3000"/>
              </a:lnSpc>
            </a:pPr>
            <a:r>
              <a:rPr lang="zh-CN" altLang="en-US" sz="2004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2976"/>
              </a:lnSpc>
            </a:pPr>
            <a:r>
              <a:rPr lang="zh-CN" altLang="en-US" sz="2006">
                <a:solidFill>
                  <a:srgbClr val="000000"/>
                </a:solidFill>
                <a:latin typeface="Wingdings"/>
              </a:rPr>
              <a:t>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73BC895B-2102-4D0B-A19C-13EFDF5F203D}"/>
              </a:ext>
            </a:extLst>
          </p:cNvPr>
          <p:cNvSpPr txBox="1"/>
          <p:nvPr/>
        </p:nvSpPr>
        <p:spPr>
          <a:xfrm>
            <a:off x="6148451" y="4286218"/>
            <a:ext cx="1795363" cy="17953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不同的初始参数</a:t>
            </a:r>
          </a:p>
          <a:p>
            <a:pPr>
              <a:lnSpc>
                <a:spcPts val="1000"/>
              </a:lnSpc>
            </a:pPr>
            <a:endParaRPr lang="zh-CN" altLang="en-US" sz="2006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3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模拟退火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0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随机扰动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0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遗传算法</a:t>
            </a:r>
          </a:p>
          <a:p>
            <a:pPr>
              <a:lnSpc>
                <a:spcPts val="3109"/>
              </a:lnSpc>
            </a:pPr>
            <a:r>
              <a:rPr lang="en-US" altLang="zh-CN" sz="2006" dirty="0">
                <a:solidFill>
                  <a:srgbClr val="000000"/>
                </a:solidFill>
                <a:latin typeface="Times New Roman"/>
              </a:rPr>
              <a:t>……</a:t>
            </a:r>
            <a:endParaRPr lang="zh-CN" altLang="en-US" sz="2006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43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0816A-75A7-4C1E-AA91-E7D49BFA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C2B52E-5542-4385-8F1C-3AE46ADC4E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14</a:t>
            </a:fld>
            <a:endParaRPr lang="en-US" altLang="zh-C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259DC4-45CB-4A79-B3A5-B198B0EE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0849" y="1036849"/>
            <a:ext cx="7530958" cy="150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7F0837A6-A63C-44C9-B77D-0D4CF2FD8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9532" y="2546090"/>
            <a:ext cx="6755277" cy="127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5A42645-7CEE-49A1-BEC2-129C82467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0849" y="3824916"/>
            <a:ext cx="7777663" cy="111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2509209-CBB6-438B-BC45-04B6C295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3577" y="5123922"/>
            <a:ext cx="8656637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2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FFB9E2-08FD-478E-8C34-197D352A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5525B5-E45A-4082-8657-6A77EC27D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B7EC3DEF-DDA0-4C8D-81E8-8D1CBEA28F3A}"/>
              </a:ext>
            </a:extLst>
          </p:cNvPr>
          <p:cNvSpPr txBox="1"/>
          <p:nvPr/>
        </p:nvSpPr>
        <p:spPr>
          <a:xfrm>
            <a:off x="218541" y="321726"/>
            <a:ext cx="3590727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其他</a:t>
            </a:r>
            <a:r>
              <a:rPr lang="zh-CN" altLang="en-US" sz="2796" dirty="0">
                <a:solidFill>
                  <a:srgbClr val="FF0000"/>
                </a:solidFill>
                <a:latin typeface="幼圆"/>
              </a:rPr>
              <a:t>常见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神经网络模型</a:t>
            </a:r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7EE13E01-15DA-488B-8B30-820EB29A2EF2}"/>
              </a:ext>
            </a:extLst>
          </p:cNvPr>
          <p:cNvSpPr txBox="1"/>
          <p:nvPr/>
        </p:nvSpPr>
        <p:spPr>
          <a:xfrm>
            <a:off x="838809" y="1315847"/>
            <a:ext cx="5299528" cy="15773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RBF</a:t>
            </a:r>
            <a:r>
              <a:rPr lang="zh-CN" altLang="en-US" sz="2400">
                <a:solidFill>
                  <a:srgbClr val="000000"/>
                </a:solidFill>
                <a:latin typeface="幼圆"/>
              </a:rPr>
              <a:t>： 分类任务中除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400">
                <a:solidFill>
                  <a:srgbClr val="000000"/>
                </a:solidFill>
                <a:latin typeface="幼圆"/>
              </a:rPr>
              <a:t>之外最常用</a:t>
            </a:r>
          </a:p>
          <a:p>
            <a:pPr>
              <a:lnSpc>
                <a:spcPts val="1000"/>
              </a:lnSpc>
            </a:pPr>
            <a:endParaRPr lang="zh-CN" altLang="en-US" sz="240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680"/>
              </a:lnSpc>
            </a:pPr>
            <a:r>
              <a:rPr lang="zh-CN" altLang="en-US" sz="2400">
                <a:solidFill>
                  <a:srgbClr val="A6A6A6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A6A6A6"/>
                </a:solidFill>
                <a:latin typeface="Times New Roman"/>
              </a:rPr>
              <a:t>ART</a:t>
            </a:r>
            <a:r>
              <a:rPr lang="zh-CN" altLang="en-US" sz="2400">
                <a:solidFill>
                  <a:srgbClr val="A6A6A6"/>
                </a:solidFill>
                <a:latin typeface="幼圆"/>
              </a:rPr>
              <a:t>：“竞争学习”的代表</a:t>
            </a:r>
          </a:p>
          <a:p>
            <a:pPr>
              <a:lnSpc>
                <a:spcPts val="1000"/>
              </a:lnSpc>
            </a:pPr>
            <a:endParaRPr lang="zh-CN" altLang="en-US" sz="2400">
              <a:solidFill>
                <a:srgbClr val="A6A6A6"/>
              </a:solidFill>
              <a:latin typeface="幼圆"/>
            </a:endParaRPr>
          </a:p>
          <a:p>
            <a:pPr>
              <a:lnSpc>
                <a:spcPts val="3682"/>
              </a:lnSpc>
            </a:pPr>
            <a:r>
              <a:rPr lang="zh-CN" altLang="en-US" sz="240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SOM</a:t>
            </a:r>
            <a:r>
              <a:rPr lang="zh-CN" altLang="en-US" sz="2400">
                <a:solidFill>
                  <a:srgbClr val="000000"/>
                </a:solidFill>
                <a:latin typeface="幼圆"/>
              </a:rPr>
              <a:t>：最常用的聚类方法之一</a:t>
            </a: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BBD60470-243F-4B5D-A996-EBD1BC5FE2AD}"/>
              </a:ext>
            </a:extLst>
          </p:cNvPr>
          <p:cNvSpPr txBox="1"/>
          <p:nvPr/>
        </p:nvSpPr>
        <p:spPr>
          <a:xfrm>
            <a:off x="838809" y="3131489"/>
            <a:ext cx="6400791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>
                <a:solidFill>
                  <a:srgbClr val="000000"/>
                </a:solidFill>
                <a:latin typeface="Wingdings"/>
              </a:rPr>
              <a:t> </a:t>
            </a:r>
            <a:r>
              <a:rPr lang="zh-CN" altLang="en-US" sz="2400">
                <a:solidFill>
                  <a:srgbClr val="000000"/>
                </a:solidFill>
                <a:latin typeface="幼圆"/>
              </a:rPr>
              <a:t>级联相关网络：“构造性”神经网络的代表</a:t>
            </a:r>
          </a:p>
          <a:p>
            <a:pPr>
              <a:lnSpc>
                <a:spcPts val="1000"/>
              </a:lnSpc>
            </a:pPr>
            <a:endParaRPr lang="zh-CN" altLang="en-US" sz="240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685"/>
              </a:lnSpc>
            </a:pPr>
            <a:r>
              <a:rPr lang="zh-CN" altLang="en-US" sz="2402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2">
                <a:solidFill>
                  <a:srgbClr val="000000"/>
                </a:solidFill>
                <a:latin typeface="Times New Roman"/>
              </a:rPr>
              <a:t>Elman</a:t>
            </a:r>
            <a:r>
              <a:rPr lang="zh-CN" altLang="en-US" sz="2402">
                <a:solidFill>
                  <a:srgbClr val="000000"/>
                </a:solidFill>
                <a:latin typeface="幼圆"/>
              </a:rPr>
              <a:t>网络：递归神经网络的代表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F716102-D3A5-48D3-A918-B8AF535BA6B8}"/>
              </a:ext>
            </a:extLst>
          </p:cNvPr>
          <p:cNvSpPr txBox="1"/>
          <p:nvPr/>
        </p:nvSpPr>
        <p:spPr>
          <a:xfrm>
            <a:off x="838809" y="4288282"/>
            <a:ext cx="6210033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>
                <a:solidFill>
                  <a:srgbClr val="A6A6A6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A6A6A6"/>
                </a:solidFill>
                <a:latin typeface="Times New Roman"/>
              </a:rPr>
              <a:t>Boltzmann</a:t>
            </a:r>
            <a:r>
              <a:rPr lang="zh-CN" altLang="en-US" sz="2400">
                <a:solidFill>
                  <a:srgbClr val="A6A6A6"/>
                </a:solidFill>
                <a:latin typeface="幼圆"/>
              </a:rPr>
              <a:t>机：“基于能量的模型”的代表</a:t>
            </a:r>
          </a:p>
          <a:p>
            <a:pPr>
              <a:lnSpc>
                <a:spcPts val="1000"/>
              </a:lnSpc>
            </a:pPr>
            <a:endParaRPr lang="zh-CN" altLang="en-US" sz="2400">
              <a:solidFill>
                <a:srgbClr val="A6A6A6"/>
              </a:solidFill>
              <a:latin typeface="幼圆"/>
            </a:endParaRPr>
          </a:p>
          <a:p>
            <a:pPr>
              <a:lnSpc>
                <a:spcPts val="3668"/>
              </a:lnSpc>
            </a:pPr>
            <a:r>
              <a:rPr lang="zh-CN" altLang="en-US" sz="240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……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034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3468B7-70FA-4D3C-B8DE-B358CBDC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26AB62F-3B21-4239-A80A-EF475A1C2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454E5AA1-DA49-4B01-8863-02711599D2CD}"/>
              </a:ext>
            </a:extLst>
          </p:cNvPr>
          <p:cNvSpPr txBox="1"/>
          <p:nvPr/>
        </p:nvSpPr>
        <p:spPr>
          <a:xfrm>
            <a:off x="218541" y="321726"/>
            <a:ext cx="2513509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深度学习的兴起</a:t>
            </a:r>
          </a:p>
        </p:txBody>
      </p:sp>
      <p:pic>
        <p:nvPicPr>
          <p:cNvPr id="5" name="图片 4" descr="ws_A77B.tmp">
            <a:extLst>
              <a:ext uri="{FF2B5EF4-FFF2-40B4-BE49-F238E27FC236}">
                <a16:creationId xmlns:a16="http://schemas.microsoft.com/office/drawing/2014/main" id="{37FAFD91-37D3-47DC-9D11-CBC9D2986D3C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0536" y="4175874"/>
            <a:ext cx="2946400" cy="2057400"/>
          </a:xfrm>
          <a:prstGeom prst="rect">
            <a:avLst/>
          </a:prstGeom>
        </p:spPr>
      </p:pic>
      <p:pic>
        <p:nvPicPr>
          <p:cNvPr id="6" name="图片 5" descr="ws_A78B.tmp">
            <a:extLst>
              <a:ext uri="{FF2B5EF4-FFF2-40B4-BE49-F238E27FC236}">
                <a16:creationId xmlns:a16="http://schemas.microsoft.com/office/drawing/2014/main" id="{B834097F-6B3D-4B93-B647-A39BCC597E1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3936" y="4036174"/>
            <a:ext cx="5524500" cy="2247900"/>
          </a:xfrm>
          <a:prstGeom prst="rect">
            <a:avLst/>
          </a:prstGeom>
        </p:spPr>
      </p:pic>
      <p:sp>
        <p:nvSpPr>
          <p:cNvPr id="7" name="TextBox 26">
            <a:extLst>
              <a:ext uri="{FF2B5EF4-FFF2-40B4-BE49-F238E27FC236}">
                <a16:creationId xmlns:a16="http://schemas.microsoft.com/office/drawing/2014/main" id="{6947EAA4-B530-462B-9421-C49578752ED8}"/>
              </a:ext>
            </a:extLst>
          </p:cNvPr>
          <p:cNvSpPr txBox="1"/>
          <p:nvPr/>
        </p:nvSpPr>
        <p:spPr>
          <a:xfrm>
            <a:off x="1187411" y="1236969"/>
            <a:ext cx="6008889" cy="3230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8"/>
              </a:lnSpc>
            </a:pPr>
            <a:r>
              <a:rPr lang="en-US" altLang="zh-CN" sz="2196" dirty="0">
                <a:solidFill>
                  <a:srgbClr val="0000FF"/>
                </a:solidFill>
                <a:latin typeface="Times New Roman"/>
              </a:rPr>
              <a:t>•  2006</a:t>
            </a:r>
            <a:r>
              <a:rPr lang="zh-CN" altLang="en-US" sz="2196" dirty="0">
                <a:solidFill>
                  <a:srgbClr val="0000FF"/>
                </a:solidFill>
                <a:latin typeface="幼圆"/>
              </a:rPr>
              <a:t>年 </a:t>
            </a:r>
            <a:r>
              <a:rPr lang="en-US" altLang="zh-CN" sz="2196" dirty="0">
                <a:solidFill>
                  <a:srgbClr val="0000FF"/>
                </a:solidFill>
                <a:latin typeface="Times New Roman"/>
              </a:rPr>
              <a:t>, Hinton</a:t>
            </a:r>
            <a:r>
              <a:rPr lang="zh-CN" altLang="en-US" sz="2196" dirty="0">
                <a:solidFill>
                  <a:srgbClr val="0000FF"/>
                </a:solidFill>
                <a:latin typeface="幼圆"/>
              </a:rPr>
              <a:t>发表了深度学习的 </a:t>
            </a:r>
            <a:r>
              <a:rPr lang="en-US" altLang="zh-CN" sz="2196" dirty="0">
                <a:solidFill>
                  <a:srgbClr val="0000FF"/>
                </a:solidFill>
                <a:latin typeface="Times New Roman"/>
              </a:rPr>
              <a:t>Nature </a:t>
            </a:r>
            <a:r>
              <a:rPr lang="zh-CN" altLang="en-US" sz="2196" dirty="0">
                <a:solidFill>
                  <a:srgbClr val="0000FF"/>
                </a:solidFill>
                <a:latin typeface="幼圆"/>
              </a:rPr>
              <a:t>文章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3B7B541F-A8D6-4699-B94E-8165361C2545}"/>
              </a:ext>
            </a:extLst>
          </p:cNvPr>
          <p:cNvSpPr txBox="1"/>
          <p:nvPr/>
        </p:nvSpPr>
        <p:spPr>
          <a:xfrm>
            <a:off x="1187411" y="1800543"/>
            <a:ext cx="7992573" cy="3286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71"/>
              </a:lnSpc>
            </a:pP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•  2012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年 </a:t>
            </a: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, Hinton 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组参加 </a:t>
            </a: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ImageNet 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竞赛 </a:t>
            </a: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, 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使用 </a:t>
            </a: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CNN 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模型以超过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08D34F1-C358-463C-B704-60A1C47E4342}"/>
              </a:ext>
            </a:extLst>
          </p:cNvPr>
          <p:cNvSpPr txBox="1"/>
          <p:nvPr/>
        </p:nvSpPr>
        <p:spPr>
          <a:xfrm>
            <a:off x="1473923" y="2136383"/>
            <a:ext cx="5725926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zh-CN" altLang="en-US" sz="2196">
                <a:solidFill>
                  <a:srgbClr val="FF0000"/>
                </a:solidFill>
                <a:latin typeface="幼圆"/>
              </a:rPr>
              <a:t>第二名 </a:t>
            </a:r>
            <a:r>
              <a:rPr lang="en-US" altLang="zh-CN" sz="2196">
                <a:solidFill>
                  <a:srgbClr val="FF0000"/>
                </a:solidFill>
                <a:latin typeface="Times New Roman"/>
              </a:rPr>
              <a:t>10</a:t>
            </a:r>
            <a:r>
              <a:rPr lang="zh-CN" altLang="en-US" sz="2196">
                <a:solidFill>
                  <a:srgbClr val="FF0000"/>
                </a:solidFill>
                <a:latin typeface="幼圆"/>
              </a:rPr>
              <a:t>个百分点的成绩夺得当年竞赛的冠军</a:t>
            </a: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6417833A-FCC8-4BE0-AC7E-91D7B6C0644C}"/>
              </a:ext>
            </a:extLst>
          </p:cNvPr>
          <p:cNvSpPr txBox="1"/>
          <p:nvPr/>
        </p:nvSpPr>
        <p:spPr>
          <a:xfrm>
            <a:off x="1187411" y="2737296"/>
            <a:ext cx="842217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伴随云计算、大数据时代的到来，计算能力的大幅提升，使得深度</a:t>
            </a: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92D88C26-EB8E-45FC-BEB7-52826DCFAC7A}"/>
              </a:ext>
            </a:extLst>
          </p:cNvPr>
          <p:cNvSpPr txBox="1"/>
          <p:nvPr/>
        </p:nvSpPr>
        <p:spPr>
          <a:xfrm>
            <a:off x="1473923" y="3096282"/>
            <a:ext cx="8181727" cy="6027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>
                <a:solidFill>
                  <a:srgbClr val="000000"/>
                </a:solidFill>
                <a:latin typeface="幼圆"/>
              </a:rPr>
              <a:t>学习模型在计算机视觉、自然语言处理、语音识别等众多领域都取</a:t>
            </a:r>
          </a:p>
          <a:p>
            <a:pPr>
              <a:lnSpc>
                <a:spcPts val="2570"/>
              </a:lnSpc>
            </a:pPr>
            <a:r>
              <a:rPr lang="zh-CN" altLang="en-US" sz="2196">
                <a:solidFill>
                  <a:srgbClr val="000000"/>
                </a:solidFill>
                <a:latin typeface="幼圆"/>
              </a:rPr>
              <a:t>得了较大的成功</a:t>
            </a:r>
          </a:p>
        </p:txBody>
      </p:sp>
    </p:spTree>
    <p:extLst>
      <p:ext uri="{BB962C8B-B14F-4D97-AF65-F5344CB8AC3E}">
        <p14:creationId xmlns:p14="http://schemas.microsoft.com/office/powerpoint/2010/main" val="3674186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BBF87C-C631-4A3F-99CD-6D1133E9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BE15AB-6AE9-4590-A554-7D165FE1E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17</a:t>
            </a:fld>
            <a:endParaRPr lang="en-US" altLang="zh-CN"/>
          </a:p>
        </p:txBody>
      </p:sp>
      <p:pic>
        <p:nvPicPr>
          <p:cNvPr id="4" name="图片 3" descr="ws_AC3E.tmp">
            <a:extLst>
              <a:ext uri="{FF2B5EF4-FFF2-40B4-BE49-F238E27FC236}">
                <a16:creationId xmlns:a16="http://schemas.microsoft.com/office/drawing/2014/main" id="{606046F3-94CF-43B6-A631-354FC8AA1F2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7019" y="3321406"/>
            <a:ext cx="8178800" cy="2679700"/>
          </a:xfrm>
          <a:prstGeom prst="rect">
            <a:avLst/>
          </a:prstGeom>
        </p:spPr>
      </p:pic>
      <p:sp>
        <p:nvSpPr>
          <p:cNvPr id="5" name="TextBox 24">
            <a:extLst>
              <a:ext uri="{FF2B5EF4-FFF2-40B4-BE49-F238E27FC236}">
                <a16:creationId xmlns:a16="http://schemas.microsoft.com/office/drawing/2014/main" id="{A05A154F-48EC-4A14-B502-E824027C176B}"/>
              </a:ext>
            </a:extLst>
          </p:cNvPr>
          <p:cNvSpPr txBox="1"/>
          <p:nvPr/>
        </p:nvSpPr>
        <p:spPr>
          <a:xfrm>
            <a:off x="218541" y="321726"/>
            <a:ext cx="6651373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最常用的深度学习模型：卷积神经网络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610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CNN: Convolutional NN </a:t>
            </a:r>
            <a:r>
              <a:rPr lang="en-US" altLang="zh-CN" sz="1596" dirty="0">
                <a:solidFill>
                  <a:srgbClr val="00B050"/>
                </a:solidFill>
                <a:latin typeface="Times New Roman"/>
              </a:rPr>
              <a:t>[</a:t>
            </a:r>
            <a:r>
              <a:rPr lang="en-US" altLang="zh-CN" sz="1596" dirty="0" err="1">
                <a:solidFill>
                  <a:srgbClr val="00B050"/>
                </a:solidFill>
                <a:latin typeface="Times New Roman"/>
              </a:rPr>
              <a:t>LeCun</a:t>
            </a:r>
            <a:r>
              <a:rPr lang="en-US" altLang="zh-CN" sz="1596" dirty="0">
                <a:solidFill>
                  <a:srgbClr val="00B050"/>
                </a:solidFill>
                <a:latin typeface="Times New Roman"/>
              </a:rPr>
              <a:t> and </a:t>
            </a:r>
            <a:r>
              <a:rPr lang="en-US" altLang="zh-CN" sz="1596" dirty="0" err="1">
                <a:solidFill>
                  <a:srgbClr val="00B050"/>
                </a:solidFill>
                <a:latin typeface="Times New Roman"/>
              </a:rPr>
              <a:t>Bengio</a:t>
            </a:r>
            <a:r>
              <a:rPr lang="en-US" altLang="zh-CN" sz="1596" dirty="0">
                <a:solidFill>
                  <a:srgbClr val="00B050"/>
                </a:solidFill>
                <a:latin typeface="Times New Roman"/>
              </a:rPr>
              <a:t>,  1995; </a:t>
            </a:r>
            <a:r>
              <a:rPr lang="en-US" altLang="zh-CN" sz="1596" dirty="0" err="1">
                <a:solidFill>
                  <a:srgbClr val="00B050"/>
                </a:solidFill>
                <a:latin typeface="Times New Roman"/>
              </a:rPr>
              <a:t>LeCun</a:t>
            </a:r>
            <a:r>
              <a:rPr lang="en-US" altLang="zh-CN" sz="1596" dirty="0">
                <a:solidFill>
                  <a:srgbClr val="00B050"/>
                </a:solidFill>
                <a:latin typeface="Times New Roman"/>
              </a:rPr>
              <a:t> et al. ,  1998]</a:t>
            </a:r>
            <a:endParaRPr lang="zh-CN" altLang="en-US" sz="1596" dirty="0">
              <a:solidFill>
                <a:srgbClr val="00B050"/>
              </a:solidFill>
              <a:latin typeface="Times New Roman"/>
            </a:endParaRP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31978E33-0A98-4775-B534-3A7509153593}"/>
              </a:ext>
            </a:extLst>
          </p:cNvPr>
          <p:cNvSpPr txBox="1"/>
          <p:nvPr/>
        </p:nvSpPr>
        <p:spPr>
          <a:xfrm>
            <a:off x="1557514" y="1839478"/>
            <a:ext cx="1958870" cy="14362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4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每个卷积层包含多个</a:t>
            </a:r>
          </a:p>
          <a:p>
            <a:pPr>
              <a:lnSpc>
                <a:spcPts val="1965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特征映射 </a:t>
            </a:r>
            <a:r>
              <a:rPr lang="en-US" altLang="zh-CN" sz="1596" dirty="0">
                <a:solidFill>
                  <a:srgbClr val="C30D23"/>
                </a:solidFill>
                <a:latin typeface="Times New Roman"/>
              </a:rPr>
              <a:t>, </a:t>
            </a: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每个特征</a:t>
            </a:r>
          </a:p>
          <a:p>
            <a:pPr>
              <a:lnSpc>
                <a:spcPts val="1875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映射是一个由多个神</a:t>
            </a:r>
          </a:p>
          <a:p>
            <a:pPr>
              <a:lnSpc>
                <a:spcPts val="1965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经元构成的“平面” </a:t>
            </a:r>
            <a:r>
              <a:rPr lang="en-US" altLang="zh-CN" sz="1596" dirty="0">
                <a:solidFill>
                  <a:srgbClr val="C30D23"/>
                </a:solidFill>
                <a:latin typeface="Times New Roman"/>
              </a:rPr>
              <a:t>,</a:t>
            </a:r>
          </a:p>
          <a:p>
            <a:pPr>
              <a:lnSpc>
                <a:spcPts val="1875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通过一种卷积滤波器</a:t>
            </a:r>
          </a:p>
          <a:p>
            <a:pPr>
              <a:lnSpc>
                <a:spcPts val="1860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提取输入的一种特征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B8C8DDF5-70CE-4C65-9B73-DCD4CD6CE37A}"/>
              </a:ext>
            </a:extLst>
          </p:cNvPr>
          <p:cNvSpPr txBox="1"/>
          <p:nvPr/>
        </p:nvSpPr>
        <p:spPr>
          <a:xfrm>
            <a:off x="5521742" y="1892653"/>
            <a:ext cx="2369238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2"/>
              </a:lnSpc>
            </a:pPr>
            <a:r>
              <a:rPr lang="zh-CN" altLang="en-US" sz="1596">
                <a:solidFill>
                  <a:srgbClr val="0070C0"/>
                </a:solidFill>
                <a:latin typeface="幼圆"/>
              </a:rPr>
              <a:t>采样层亦称“汇合 </a:t>
            </a:r>
            <a:r>
              <a:rPr lang="en-US" altLang="zh-CN" sz="1404">
                <a:solidFill>
                  <a:srgbClr val="0070C0"/>
                </a:solidFill>
                <a:latin typeface="Times New Roman"/>
              </a:rPr>
              <a:t>(pooling)</a:t>
            </a:r>
          </a:p>
          <a:p>
            <a:pPr>
              <a:lnSpc>
                <a:spcPts val="1924"/>
              </a:lnSpc>
            </a:pPr>
            <a:r>
              <a:rPr lang="zh-CN" altLang="en-US" sz="1598">
                <a:solidFill>
                  <a:srgbClr val="0070C0"/>
                </a:solidFill>
                <a:latin typeface="幼圆"/>
              </a:rPr>
              <a:t>层” </a:t>
            </a:r>
            <a:r>
              <a:rPr lang="en-US" altLang="zh-CN" sz="1598">
                <a:solidFill>
                  <a:srgbClr val="0070C0"/>
                </a:solidFill>
                <a:latin typeface="Times New Roman"/>
              </a:rPr>
              <a:t>, </a:t>
            </a:r>
            <a:r>
              <a:rPr lang="zh-CN" altLang="en-US" sz="1598">
                <a:solidFill>
                  <a:srgbClr val="0070C0"/>
                </a:solidFill>
                <a:latin typeface="幼圆"/>
              </a:rPr>
              <a:t>其作用是基于局部</a:t>
            </a:r>
          </a:p>
          <a:p>
            <a:pPr>
              <a:lnSpc>
                <a:spcPts val="1922"/>
              </a:lnSpc>
            </a:pPr>
            <a:r>
              <a:rPr lang="zh-CN" altLang="en-US" sz="1596">
                <a:solidFill>
                  <a:srgbClr val="0070C0"/>
                </a:solidFill>
                <a:latin typeface="幼圆"/>
              </a:rPr>
              <a:t>相关性原理进行亚采样 </a:t>
            </a:r>
            <a:r>
              <a:rPr lang="en-US" altLang="zh-CN" sz="1596">
                <a:solidFill>
                  <a:srgbClr val="0070C0"/>
                </a:solidFill>
                <a:latin typeface="Times New Roman"/>
              </a:rPr>
              <a:t>,</a:t>
            </a:r>
          </a:p>
          <a:p>
            <a:pPr>
              <a:lnSpc>
                <a:spcPts val="1875"/>
              </a:lnSpc>
            </a:pPr>
            <a:r>
              <a:rPr lang="zh-CN" altLang="en-US" sz="1596">
                <a:solidFill>
                  <a:srgbClr val="0070C0"/>
                </a:solidFill>
                <a:latin typeface="幼圆"/>
              </a:rPr>
              <a:t>从而在减少数据量的同时</a:t>
            </a:r>
          </a:p>
          <a:p>
            <a:pPr>
              <a:lnSpc>
                <a:spcPts val="1860"/>
              </a:lnSpc>
            </a:pPr>
            <a:r>
              <a:rPr lang="zh-CN" altLang="en-US" sz="1596">
                <a:solidFill>
                  <a:srgbClr val="0070C0"/>
                </a:solidFill>
                <a:latin typeface="幼圆"/>
              </a:rPr>
              <a:t>保留有用信息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35516E3F-FE1D-4410-9025-11F48A1E1E2C}"/>
              </a:ext>
            </a:extLst>
          </p:cNvPr>
          <p:cNvSpPr txBox="1"/>
          <p:nvPr/>
        </p:nvSpPr>
        <p:spPr>
          <a:xfrm>
            <a:off x="8079269" y="2577729"/>
            <a:ext cx="1641475" cy="679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4"/>
              </a:lnSpc>
            </a:pPr>
            <a:r>
              <a:rPr lang="zh-CN" altLang="en-US" sz="1596">
                <a:solidFill>
                  <a:srgbClr val="7F7F7F"/>
                </a:solidFill>
                <a:latin typeface="幼圆"/>
              </a:rPr>
              <a:t>连接层就是传统神</a:t>
            </a:r>
          </a:p>
          <a:p>
            <a:pPr>
              <a:lnSpc>
                <a:spcPts val="1920"/>
              </a:lnSpc>
            </a:pPr>
            <a:r>
              <a:rPr lang="zh-CN" altLang="en-US" sz="1596">
                <a:solidFill>
                  <a:srgbClr val="7F7F7F"/>
                </a:solidFill>
                <a:latin typeface="幼圆"/>
              </a:rPr>
              <a:t>经网络对隐层与输</a:t>
            </a:r>
          </a:p>
          <a:p>
            <a:pPr>
              <a:lnSpc>
                <a:spcPts val="1860"/>
              </a:lnSpc>
            </a:pPr>
            <a:r>
              <a:rPr lang="zh-CN" altLang="en-US" sz="1596">
                <a:solidFill>
                  <a:srgbClr val="7F7F7F"/>
                </a:solidFill>
                <a:latin typeface="幼圆"/>
              </a:rPr>
              <a:t>出层的全连接</a:t>
            </a:r>
          </a:p>
        </p:txBody>
      </p:sp>
    </p:spTree>
    <p:extLst>
      <p:ext uri="{BB962C8B-B14F-4D97-AF65-F5344CB8AC3E}">
        <p14:creationId xmlns:p14="http://schemas.microsoft.com/office/powerpoint/2010/main" val="16276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F20C43-9995-42EC-9DCB-0C76021D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3D8048-7FCE-4D56-8400-C448680EA8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6" name="TextBox 26">
            <a:extLst>
              <a:ext uri="{FF2B5EF4-FFF2-40B4-BE49-F238E27FC236}">
                <a16:creationId xmlns:a16="http://schemas.microsoft.com/office/drawing/2014/main" id="{75B9109A-7F7C-4178-9C1E-52933B9EBA09}"/>
              </a:ext>
            </a:extLst>
          </p:cNvPr>
          <p:cNvSpPr txBox="1"/>
          <p:nvPr/>
        </p:nvSpPr>
        <p:spPr>
          <a:xfrm>
            <a:off x="218541" y="333918"/>
            <a:ext cx="3500958" cy="10659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8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常用诀窍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(tricks)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721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2196" dirty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预 训 练 </a:t>
            </a:r>
            <a:r>
              <a:rPr lang="en-US" altLang="zh-CN" sz="2196" dirty="0">
                <a:solidFill>
                  <a:srgbClr val="000000"/>
                </a:solidFill>
                <a:latin typeface="Times New Roman"/>
              </a:rPr>
              <a:t>+  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微 调</a:t>
            </a:r>
          </a:p>
        </p:txBody>
      </p:sp>
      <p:sp>
        <p:nvSpPr>
          <p:cNvPr id="10" name="TextBox 30">
            <a:extLst>
              <a:ext uri="{FF2B5EF4-FFF2-40B4-BE49-F238E27FC236}">
                <a16:creationId xmlns:a16="http://schemas.microsoft.com/office/drawing/2014/main" id="{458ED224-2405-4AA7-BE98-BC2E5BB6F1C3}"/>
              </a:ext>
            </a:extLst>
          </p:cNvPr>
          <p:cNvSpPr txBox="1"/>
          <p:nvPr/>
        </p:nvSpPr>
        <p:spPr>
          <a:xfrm>
            <a:off x="4511040" y="3211072"/>
            <a:ext cx="3717364" cy="12567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2"/>
              </a:lnSpc>
              <a:buClrTx/>
              <a:buSzTx/>
              <a:buNone/>
              <a:tabLst>
                <a:tab pos="584200" algn="l"/>
              </a:tabLst>
              <a:defRPr/>
            </a:pPr>
            <a:r>
              <a:rPr lang="zh-CN" altLang="en-US" sz="1802">
                <a:solidFill>
                  <a:srgbClr val="FF0000"/>
                </a:solidFill>
                <a:latin typeface="幼圆"/>
              </a:rPr>
              <a:t>减少需优化的参数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137"/>
              </a:lnSpc>
              <a:buClrTx/>
              <a:buSzTx/>
              <a:buNone/>
              <a:tabLst>
                <a:tab pos="584200" algn="l"/>
              </a:tabLst>
              <a:defRPr/>
            </a:pPr>
            <a:r>
              <a:rPr lang="zh-CN" altLang="en-US" sz="1802">
                <a:solidFill>
                  <a:srgbClr val="FF0000"/>
                </a:solidFill>
                <a:latin typeface="幼圆"/>
              </a:rPr>
              <a:t>	</a:t>
            </a:r>
            <a:r>
              <a:rPr lang="zh-CN" altLang="en-US">
                <a:solidFill>
                  <a:srgbClr val="0000FF"/>
                </a:solidFill>
                <a:latin typeface="幼圆"/>
              </a:rPr>
              <a:t>可能：降低 </a:t>
            </a:r>
            <a:r>
              <a:rPr lang="en-US" altLang="zh-CN">
                <a:solidFill>
                  <a:srgbClr val="0000FF"/>
                </a:solidFill>
                <a:latin typeface="Times New Roman"/>
              </a:rPr>
              <a:t>Rademacher </a:t>
            </a:r>
            <a:r>
              <a:rPr lang="zh-CN" altLang="en-US">
                <a:solidFill>
                  <a:srgbClr val="0000FF"/>
                </a:solidFill>
                <a:latin typeface="幼圆"/>
              </a:rPr>
              <a:t>复杂度</a:t>
            </a: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649F935B-BA6D-4F58-9B18-72C4920A53A0}"/>
              </a:ext>
            </a:extLst>
          </p:cNvPr>
          <p:cNvSpPr txBox="1"/>
          <p:nvPr/>
        </p:nvSpPr>
        <p:spPr>
          <a:xfrm>
            <a:off x="9953469" y="321094"/>
            <a:ext cx="1795363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dirty="0"/>
              <a:t>	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绝大部分诀窍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并非“新技术”</a:t>
            </a:r>
          </a:p>
        </p:txBody>
      </p:sp>
      <p:pic>
        <p:nvPicPr>
          <p:cNvPr id="15" name="图片 14" descr="ws_B74A.tmp">
            <a:extLst>
              <a:ext uri="{FF2B5EF4-FFF2-40B4-BE49-F238E27FC236}">
                <a16:creationId xmlns:a16="http://schemas.microsoft.com/office/drawing/2014/main" id="{53076164-512C-41B7-9EE1-4499242B62EC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2362" y="5659270"/>
            <a:ext cx="2044700" cy="304800"/>
          </a:xfrm>
          <a:prstGeom prst="rect">
            <a:avLst/>
          </a:prstGeom>
        </p:spPr>
      </p:pic>
      <p:sp>
        <p:nvSpPr>
          <p:cNvPr id="16" name="TextBox 27">
            <a:extLst>
              <a:ext uri="{FF2B5EF4-FFF2-40B4-BE49-F238E27FC236}">
                <a16:creationId xmlns:a16="http://schemas.microsoft.com/office/drawing/2014/main" id="{D08D04A9-F443-4243-B3BE-1BD602D5CFF0}"/>
              </a:ext>
            </a:extLst>
          </p:cNvPr>
          <p:cNvSpPr txBox="1"/>
          <p:nvPr/>
        </p:nvSpPr>
        <p:spPr>
          <a:xfrm>
            <a:off x="1147599" y="1511066"/>
            <a:ext cx="7922040" cy="12182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预训练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监督逐层训练，每次训练一层隐结点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00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微调：预训练全部完成后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对全网络进行微调训练，通常使用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算法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462"/>
              </a:lnSpc>
            </a:pPr>
            <a:r>
              <a:rPr lang="zh-CN" altLang="en-US" sz="2006" dirty="0">
                <a:solidFill>
                  <a:srgbClr val="FF0000"/>
                </a:solidFill>
                <a:latin typeface="幼圆"/>
              </a:rPr>
              <a:t>可视为将大量参数分组，对每组先找到较好的局部配置，再全局寻优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AF9E95A6-97B7-471C-A5FD-B7FC3BB0DC35}"/>
              </a:ext>
            </a:extLst>
          </p:cNvPr>
          <p:cNvSpPr txBox="1"/>
          <p:nvPr/>
        </p:nvSpPr>
        <p:spPr>
          <a:xfrm>
            <a:off x="1150647" y="2978424"/>
            <a:ext cx="3892091" cy="14234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64"/>
              </a:lnSpc>
            </a:pPr>
            <a:r>
              <a:rPr lang="zh-CN" altLang="en-US" sz="2196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权共享 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(weight-sharing)</a:t>
            </a:r>
          </a:p>
          <a:p>
            <a:pPr>
              <a:lnSpc>
                <a:spcPts val="1000"/>
              </a:lnSpc>
            </a:pPr>
            <a:endParaRPr lang="en-US" altLang="zh-CN" sz="2004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621"/>
              </a:lnSpc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一组神经元使用相同的连接权值</a:t>
            </a: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014"/>
              </a:lnSpc>
            </a:pPr>
            <a:r>
              <a:rPr lang="zh-CN" altLang="en-US" sz="2196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Dropout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AAAC4483-C799-49EB-B28B-207E33C64ECC}"/>
              </a:ext>
            </a:extLst>
          </p:cNvPr>
          <p:cNvSpPr txBox="1"/>
          <p:nvPr/>
        </p:nvSpPr>
        <p:spPr>
          <a:xfrm>
            <a:off x="1154000" y="4539254"/>
            <a:ext cx="845584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在每轮训练时</a:t>
            </a:r>
            <a:r>
              <a:rPr lang="zh-CN" altLang="en-US" sz="2004">
                <a:solidFill>
                  <a:srgbClr val="FF0000"/>
                </a:solidFill>
                <a:latin typeface="幼圆"/>
              </a:rPr>
              <a:t>随机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选择一些隐结点令其权重不被更新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下一轮可能被更新 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CFC4A22E-9CEF-419D-A31C-44B2F93CECB5}"/>
              </a:ext>
            </a:extLst>
          </p:cNvPr>
          <p:cNvSpPr txBox="1"/>
          <p:nvPr/>
        </p:nvSpPr>
        <p:spPr>
          <a:xfrm>
            <a:off x="1145770" y="5173751"/>
            <a:ext cx="3521798" cy="3253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ReLU 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(Rectified Linear Units)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TextBox 33">
            <a:extLst>
              <a:ext uri="{FF2B5EF4-FFF2-40B4-BE49-F238E27FC236}">
                <a16:creationId xmlns:a16="http://schemas.microsoft.com/office/drawing/2014/main" id="{351579C8-1B33-4254-A80A-E9F2E970F3EF}"/>
              </a:ext>
            </a:extLst>
          </p:cNvPr>
          <p:cNvSpPr txBox="1"/>
          <p:nvPr/>
        </p:nvSpPr>
        <p:spPr>
          <a:xfrm>
            <a:off x="5737277" y="5254648"/>
            <a:ext cx="3693319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FF0000"/>
                </a:solidFill>
                <a:latin typeface="幼圆"/>
              </a:rPr>
              <a:t>求导容易；</a:t>
            </a:r>
            <a:r>
              <a:rPr lang="zh-CN" altLang="en-US">
                <a:solidFill>
                  <a:srgbClr val="0000FF"/>
                </a:solidFill>
                <a:latin typeface="幼圆"/>
              </a:rPr>
              <a:t>可能：缓解梯度消失现象</a:t>
            </a: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A048EE16-94D0-4B80-B812-78FC2AF628D1}"/>
              </a:ext>
            </a:extLst>
          </p:cNvPr>
          <p:cNvSpPr txBox="1"/>
          <p:nvPr/>
        </p:nvSpPr>
        <p:spPr>
          <a:xfrm>
            <a:off x="1154000" y="5765648"/>
            <a:ext cx="4788170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将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Sigmoid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激活函数修改为修正线性函数</a:t>
            </a:r>
          </a:p>
        </p:txBody>
      </p:sp>
    </p:spTree>
    <p:extLst>
      <p:ext uri="{BB962C8B-B14F-4D97-AF65-F5344CB8AC3E}">
        <p14:creationId xmlns:p14="http://schemas.microsoft.com/office/powerpoint/2010/main" val="1131628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B2FC96-27AF-4806-B5F4-290A313A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C0FFCF-0222-4A25-8529-2D19CF890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05DE8E-CE21-4971-A046-BD678A6FFAB4}"/>
              </a:ext>
            </a:extLst>
          </p:cNvPr>
          <p:cNvSpPr txBox="1"/>
          <p:nvPr/>
        </p:nvSpPr>
        <p:spPr>
          <a:xfrm>
            <a:off x="1224663" y="2077855"/>
            <a:ext cx="88689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题目：用</a:t>
            </a:r>
            <a:r>
              <a:rPr lang="en-US" altLang="zh-CN" sz="2400" b="1" dirty="0"/>
              <a:t>CNN</a:t>
            </a:r>
            <a:r>
              <a:rPr lang="zh-CN" altLang="en-US" sz="2400" b="1" dirty="0"/>
              <a:t>模型在铁锈数据集完成图像分类。（比赛）</a:t>
            </a:r>
            <a:endParaRPr lang="en-US" altLang="zh-CN" sz="2400" b="1" dirty="0"/>
          </a:p>
          <a:p>
            <a:r>
              <a:rPr lang="zh-CN" altLang="en-US" dirty="0"/>
              <a:t>          </a:t>
            </a:r>
            <a:r>
              <a:rPr lang="en-US" altLang="zh-CN" sz="2000" dirty="0"/>
              <a:t>1.  </a:t>
            </a:r>
            <a:r>
              <a:rPr lang="zh-CN" altLang="en-US" sz="2000" dirty="0"/>
              <a:t>已经提供</a:t>
            </a:r>
            <a:r>
              <a:rPr lang="en-US" altLang="zh-CN" sz="2000" dirty="0" err="1"/>
              <a:t>Keras</a:t>
            </a:r>
            <a:r>
              <a:rPr lang="zh-CN" altLang="en-US" sz="2000" dirty="0"/>
              <a:t>源码，尝试修改卷积层的参数，写一份不同参数的报告；</a:t>
            </a:r>
            <a:endParaRPr lang="en-US" altLang="zh-CN" sz="2000" dirty="0"/>
          </a:p>
          <a:p>
            <a:r>
              <a:rPr lang="en-US" altLang="zh-CN" sz="2000" dirty="0"/>
              <a:t>         2. </a:t>
            </a:r>
            <a:r>
              <a:rPr lang="zh-CN" altLang="en-US" sz="2000" dirty="0"/>
              <a:t>已提供训练的代码，尝试书写预测的代码（预测的数据可以来自训练集）；</a:t>
            </a:r>
            <a:endParaRPr lang="en-US" altLang="zh-CN" sz="2000" dirty="0"/>
          </a:p>
          <a:p>
            <a:r>
              <a:rPr lang="en-US" altLang="zh-CN" sz="2000" dirty="0"/>
              <a:t>         3. </a:t>
            </a:r>
            <a:r>
              <a:rPr lang="zh-CN" altLang="en-US" sz="2000" dirty="0"/>
              <a:t>已经提供</a:t>
            </a:r>
            <a:r>
              <a:rPr lang="en-US" altLang="zh-CN" sz="2000" dirty="0" err="1"/>
              <a:t>Keras</a:t>
            </a:r>
            <a:r>
              <a:rPr lang="zh-CN" altLang="en-US" sz="2000" dirty="0"/>
              <a:t>的模型参考代码，改写成</a:t>
            </a:r>
            <a:r>
              <a:rPr lang="en-US" altLang="zh-CN" sz="2000" dirty="0" err="1"/>
              <a:t>Tensorflow</a:t>
            </a:r>
            <a:r>
              <a:rPr lang="zh-CN" altLang="en-US" sz="2000" dirty="0"/>
              <a:t>代码（附加）。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00409D-1314-4CF2-ADBB-391FCE0BFC32}"/>
              </a:ext>
            </a:extLst>
          </p:cNvPr>
          <p:cNvSpPr/>
          <p:nvPr/>
        </p:nvSpPr>
        <p:spPr>
          <a:xfrm>
            <a:off x="630768" y="356000"/>
            <a:ext cx="3840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作业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3</a:t>
            </a: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77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583441-4638-4DD4-85BA-1DD4CBA8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CFC940-EDD7-4394-BB54-B01E67322C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CC023844-8C9D-4B73-A2D9-43BC93FE82BF}"/>
              </a:ext>
            </a:extLst>
          </p:cNvPr>
          <p:cNvSpPr txBox="1"/>
          <p:nvPr/>
        </p:nvSpPr>
        <p:spPr>
          <a:xfrm>
            <a:off x="176229" y="300511"/>
            <a:ext cx="11349261" cy="16819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神经网络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en-US" altLang="zh-CN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en-US" altLang="zh-CN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en-US" altLang="zh-CN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en-US" altLang="zh-CN" sz="2796" dirty="0">
                <a:solidFill>
                  <a:srgbClr val="000000"/>
                </a:solidFill>
                <a:latin typeface="幼圆"/>
              </a:rPr>
              <a:t> </a:t>
            </a:r>
          </a:p>
          <a:p>
            <a:pPr>
              <a:lnSpc>
                <a:spcPts val="1000"/>
              </a:lnSpc>
              <a:tabLst>
                <a:tab pos="139700" algn="l"/>
                <a:tab pos="6197600" algn="l"/>
              </a:tabLst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         神经网络</a:t>
            </a:r>
            <a:r>
              <a:rPr lang="zh-CN" altLang="en-US" sz="2800" dirty="0">
                <a:solidFill>
                  <a:srgbClr val="0000FF"/>
                </a:solidFill>
              </a:rPr>
              <a:t>是</a:t>
            </a:r>
            <a:r>
              <a:rPr lang="zh-CN" altLang="en-US" sz="2800" dirty="0"/>
              <a:t>一个具有适应性的简单单元组成的广泛并行互联的</a:t>
            </a:r>
            <a:r>
              <a:rPr lang="zh-CN" altLang="en-US" sz="2800" dirty="0">
                <a:solidFill>
                  <a:srgbClr val="0000FF"/>
                </a:solidFill>
              </a:rPr>
              <a:t>网络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lnSpc>
                <a:spcPts val="1000"/>
              </a:lnSpc>
              <a:tabLst>
                <a:tab pos="139700" algn="l"/>
                <a:tab pos="6197600" algn="l"/>
              </a:tabLst>
              <a:defRPr/>
            </a:pPr>
            <a:endParaRPr lang="en-US" altLang="zh-CN" sz="2800" dirty="0"/>
          </a:p>
          <a:p>
            <a:pPr>
              <a:lnSpc>
                <a:spcPts val="1000"/>
              </a:lnSpc>
              <a:tabLst>
                <a:tab pos="139700" algn="l"/>
                <a:tab pos="6197600" algn="l"/>
              </a:tabLst>
              <a:defRPr/>
            </a:pPr>
            <a:endParaRPr lang="en-US" altLang="zh-CN" sz="2800" dirty="0"/>
          </a:p>
          <a:p>
            <a:pPr>
              <a:lnSpc>
                <a:spcPts val="1000"/>
              </a:lnSpc>
              <a:tabLst>
                <a:tab pos="139700" algn="l"/>
                <a:tab pos="6197600" algn="l"/>
              </a:tabLst>
              <a:defRPr/>
            </a:pPr>
            <a:r>
              <a:rPr lang="zh-CN" altLang="en-US" sz="2800" dirty="0"/>
              <a:t>它的组织能够模拟生物神经系统对真实世界物体所作出的交互反应。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</p:txBody>
      </p:sp>
      <p:pic>
        <p:nvPicPr>
          <p:cNvPr id="5" name="图片 4" descr="ws_5E23.tmp">
            <a:extLst>
              <a:ext uri="{FF2B5EF4-FFF2-40B4-BE49-F238E27FC236}">
                <a16:creationId xmlns:a16="http://schemas.microsoft.com/office/drawing/2014/main" id="{A4EF9D1C-6594-4329-9C87-193BAD18980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3782" y="1982446"/>
            <a:ext cx="5803900" cy="2730500"/>
          </a:xfrm>
          <a:prstGeom prst="rect">
            <a:avLst/>
          </a:prstGeom>
        </p:spPr>
      </p:pic>
      <p:sp>
        <p:nvSpPr>
          <p:cNvPr id="6" name="TextBox 25">
            <a:extLst>
              <a:ext uri="{FF2B5EF4-FFF2-40B4-BE49-F238E27FC236}">
                <a16:creationId xmlns:a16="http://schemas.microsoft.com/office/drawing/2014/main" id="{F6E2E4EB-941F-4BF1-B1A7-0E584FAF52C6}"/>
              </a:ext>
            </a:extLst>
          </p:cNvPr>
          <p:cNvSpPr txBox="1"/>
          <p:nvPr/>
        </p:nvSpPr>
        <p:spPr>
          <a:xfrm>
            <a:off x="381000" y="2223747"/>
            <a:ext cx="1972463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dirty="0">
                <a:solidFill>
                  <a:srgbClr val="000000"/>
                </a:solidFill>
                <a:latin typeface="Times New Roman"/>
              </a:rPr>
              <a:t>M-P 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神经元模型</a:t>
            </a:r>
          </a:p>
        </p:txBody>
      </p:sp>
      <p:sp>
        <p:nvSpPr>
          <p:cNvPr id="7" name="TextBox 27">
            <a:extLst>
              <a:ext uri="{FF2B5EF4-FFF2-40B4-BE49-F238E27FC236}">
                <a16:creationId xmlns:a16="http://schemas.microsoft.com/office/drawing/2014/main" id="{67F6A3AC-049E-4139-870B-8DCD527D6F39}"/>
              </a:ext>
            </a:extLst>
          </p:cNvPr>
          <p:cNvSpPr txBox="1"/>
          <p:nvPr/>
        </p:nvSpPr>
        <p:spPr>
          <a:xfrm>
            <a:off x="1859622" y="5057273"/>
            <a:ext cx="9099479" cy="58990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19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幼圆"/>
              </a:rPr>
              <a:t>神经网络学得的知识蕴含在连接权与阈值中</a:t>
            </a:r>
          </a:p>
        </p:txBody>
      </p:sp>
    </p:spTree>
    <p:extLst>
      <p:ext uri="{BB962C8B-B14F-4D97-AF65-F5344CB8AC3E}">
        <p14:creationId xmlns:p14="http://schemas.microsoft.com/office/powerpoint/2010/main" val="60564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49519" y="3033479"/>
            <a:ext cx="45497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1pPr>
            <a:lvl2pPr marL="742950" indent="-28575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2pPr>
            <a:lvl3pPr marL="11430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3pPr>
            <a:lvl4pPr marL="16002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4pPr>
            <a:lvl5pPr marL="20574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4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本章结束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8FB80E-C9A9-400B-9070-930C337D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BE288D-FF46-4146-AD75-4F459F95E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BDB418F9-5DBD-40A4-B688-FAF2E8A23E06}"/>
              </a:ext>
            </a:extLst>
          </p:cNvPr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>
                <a:solidFill>
                  <a:srgbClr val="000000"/>
                </a:solidFill>
                <a:latin typeface="幼圆"/>
              </a:rPr>
              <a:t>激活函数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DB656DED-59D1-4B2F-B566-3A7C7C433CE0}"/>
              </a:ext>
            </a:extLst>
          </p:cNvPr>
          <p:cNvSpPr txBox="1"/>
          <p:nvPr/>
        </p:nvSpPr>
        <p:spPr>
          <a:xfrm>
            <a:off x="1371936" y="1124742"/>
            <a:ext cx="7006726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dirty="0">
                <a:solidFill>
                  <a:srgbClr val="FF0000"/>
                </a:solidFill>
                <a:latin typeface="幼圆"/>
              </a:rPr>
              <a:t>理想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激活函数是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阶跃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函数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, 0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表示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抑制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神经元而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表示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激活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神经元</a:t>
            </a:r>
          </a:p>
          <a:p>
            <a:pPr>
              <a:lnSpc>
                <a:spcPts val="1000"/>
              </a:lnSpc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360"/>
              </a:lnSpc>
            </a:pPr>
            <a:r>
              <a:rPr lang="zh-CN" altLang="en-US" sz="1802" dirty="0">
                <a:solidFill>
                  <a:srgbClr val="000000"/>
                </a:solidFill>
                <a:latin typeface="幼圆"/>
              </a:rPr>
              <a:t>阶跃函数具有不连续、不光滑等</a:t>
            </a:r>
            <a:r>
              <a:rPr lang="zh-CN" altLang="en-US" sz="1802" dirty="0">
                <a:solidFill>
                  <a:srgbClr val="FF0000"/>
                </a:solidFill>
                <a:latin typeface="幼圆"/>
              </a:rPr>
              <a:t>不好</a:t>
            </a:r>
            <a:r>
              <a:rPr lang="zh-CN" altLang="en-US" sz="1802" dirty="0">
                <a:solidFill>
                  <a:srgbClr val="000000"/>
                </a:solidFill>
                <a:latin typeface="幼圆"/>
              </a:rPr>
              <a:t>的性质 </a:t>
            </a:r>
            <a:r>
              <a:rPr lang="en-US" altLang="zh-CN" sz="1802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1802" dirty="0">
                <a:solidFill>
                  <a:srgbClr val="000000"/>
                </a:solidFill>
                <a:latin typeface="幼圆"/>
              </a:rPr>
              <a:t>常用的是 </a:t>
            </a:r>
            <a:r>
              <a:rPr lang="en-US" altLang="zh-CN" sz="1802" dirty="0">
                <a:solidFill>
                  <a:srgbClr val="000000"/>
                </a:solidFill>
                <a:latin typeface="Times New Roman"/>
              </a:rPr>
              <a:t>Sigmoid </a:t>
            </a:r>
            <a:r>
              <a:rPr lang="zh-CN" altLang="en-US" sz="1802" dirty="0">
                <a:solidFill>
                  <a:srgbClr val="000000"/>
                </a:solidFill>
                <a:latin typeface="幼圆"/>
              </a:rPr>
              <a:t>函数</a:t>
            </a:r>
          </a:p>
        </p:txBody>
      </p:sp>
      <p:pic>
        <p:nvPicPr>
          <p:cNvPr id="6" name="图片 5" descr="ws_6141.tmp">
            <a:extLst>
              <a:ext uri="{FF2B5EF4-FFF2-40B4-BE49-F238E27FC236}">
                <a16:creationId xmlns:a16="http://schemas.microsoft.com/office/drawing/2014/main" id="{0B1BB6AA-4EC4-4A33-B818-332506D2528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3975" y="2096194"/>
            <a:ext cx="77851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4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8688872-8B3A-436D-AD8B-F4ACC58B78B3}"/>
              </a:ext>
            </a:extLst>
          </p:cNvPr>
          <p:cNvSpPr/>
          <p:nvPr/>
        </p:nvSpPr>
        <p:spPr bwMode="auto">
          <a:xfrm>
            <a:off x="2853785" y="4582274"/>
            <a:ext cx="7010204" cy="78842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6217A2-3ACC-4EF1-A25F-AD05EC4A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360685-29A9-4E88-BD3B-6D60D6904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6F184E4C-5F33-40A1-A17C-2CECF6CD8889}"/>
              </a:ext>
            </a:extLst>
          </p:cNvPr>
          <p:cNvSpPr txBox="1"/>
          <p:nvPr/>
        </p:nvSpPr>
        <p:spPr>
          <a:xfrm>
            <a:off x="1951567" y="564122"/>
            <a:ext cx="7912422" cy="44693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029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		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多层网络：包含隐层的网络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3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			前馈网络：神经元之间不存在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			</a:t>
            </a:r>
            <a:r>
              <a:rPr lang="zh-CN" altLang="en-US" dirty="0">
                <a:solidFill>
                  <a:srgbClr val="0000FF"/>
                </a:solidFill>
                <a:latin typeface="幼圆"/>
              </a:rPr>
              <a:t>同层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连接也不存在</a:t>
            </a:r>
            <a:r>
              <a:rPr lang="zh-CN" altLang="en-US" dirty="0">
                <a:solidFill>
                  <a:srgbClr val="0000FF"/>
                </a:solidFill>
                <a:latin typeface="幼圆"/>
              </a:rPr>
              <a:t>跨层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连接，即</a:t>
            </a:r>
            <a:endParaRPr lang="en-US" altLang="zh-CN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     网络中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无环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或者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回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路。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8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			隐层和输出层神经元亦称“功</a:t>
            </a:r>
          </a:p>
          <a:p>
            <a:pPr marL="0" marR="0" lvl="0" indent="0" defTabSz="914400" eaLnBrk="1" fontAlgn="auto" latinLnBrk="0" hangingPunct="1">
              <a:lnSpc>
                <a:spcPts val="2213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			能单元”</a:t>
            </a:r>
            <a:r>
              <a:rPr lang="en-US" altLang="zh-CN" sz="1596" dirty="0">
                <a:solidFill>
                  <a:srgbClr val="000000"/>
                </a:solidFill>
                <a:latin typeface="Times New Roman"/>
              </a:rPr>
              <a:t>(functional unit)</a:t>
            </a:r>
            <a:r>
              <a:rPr lang="zh-CN" altLang="en-US" sz="1596" dirty="0">
                <a:solidFill>
                  <a:srgbClr val="000000"/>
                </a:solidFill>
                <a:latin typeface="Times New Roman"/>
              </a:rPr>
              <a:t>，无隐藏层的</a:t>
            </a: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13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en-US" altLang="zh-CN" sz="1596" dirty="0">
                <a:solidFill>
                  <a:srgbClr val="000000"/>
                </a:solidFill>
                <a:latin typeface="Times New Roman"/>
              </a:rPr>
              <a:t>           </a:t>
            </a:r>
            <a:r>
              <a:rPr lang="zh-CN" altLang="en-US" sz="1596" dirty="0">
                <a:solidFill>
                  <a:srgbClr val="000000"/>
                </a:solidFill>
                <a:latin typeface="Times New Roman"/>
              </a:rPr>
              <a:t>又称“</a:t>
            </a:r>
            <a:r>
              <a:rPr lang="zh-CN" altLang="en-US" sz="1596" dirty="0">
                <a:solidFill>
                  <a:srgbClr val="FF0000"/>
                </a:solidFill>
                <a:latin typeface="Times New Roman"/>
              </a:rPr>
              <a:t>感知机</a:t>
            </a:r>
            <a:r>
              <a:rPr lang="en-US" altLang="zh-CN" sz="1596" dirty="0">
                <a:solidFill>
                  <a:srgbClr val="000000"/>
                </a:solidFill>
                <a:latin typeface="Times New Roman"/>
              </a:rPr>
              <a:t>(Perceptron)</a:t>
            </a:r>
            <a:r>
              <a:rPr lang="zh-CN" altLang="en-US" sz="1596" dirty="0">
                <a:solidFill>
                  <a:srgbClr val="000000"/>
                </a:solidFill>
                <a:latin typeface="Times New Roman"/>
              </a:rPr>
              <a:t>”</a:t>
            </a: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17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多层前馈网络有强大的表示能力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215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				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只需一个包含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足够多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神经元的隐层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多层前馈神经网络就能以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24BD614C-20A5-4A71-82A0-77D1D77293A8}"/>
              </a:ext>
            </a:extLst>
          </p:cNvPr>
          <p:cNvSpPr txBox="1"/>
          <p:nvPr/>
        </p:nvSpPr>
        <p:spPr>
          <a:xfrm>
            <a:off x="218541" y="321726"/>
            <a:ext cx="2872581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多层前馈神经网络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DA92FF-DD8B-4A2F-BDF4-5C44EA02D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09" y="1362361"/>
            <a:ext cx="3700268" cy="206663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E9FFD9D-4CDE-443E-A052-6818E2E04ABE}"/>
              </a:ext>
            </a:extLst>
          </p:cNvPr>
          <p:cNvSpPr txBox="1"/>
          <p:nvPr/>
        </p:nvSpPr>
        <p:spPr>
          <a:xfrm>
            <a:off x="2853785" y="5033422"/>
            <a:ext cx="6107986" cy="344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幼圆"/>
              </a:rPr>
              <a:t>任意精度</a:t>
            </a:r>
            <a:r>
              <a:rPr lang="zh-CN" altLang="en-US" sz="2000" dirty="0">
                <a:solidFill>
                  <a:srgbClr val="000000"/>
                </a:solidFill>
                <a:latin typeface="幼圆"/>
              </a:rPr>
              <a:t>逼近任意复杂度的连续函数</a:t>
            </a:r>
          </a:p>
        </p:txBody>
      </p:sp>
    </p:spTree>
    <p:extLst>
      <p:ext uri="{BB962C8B-B14F-4D97-AF65-F5344CB8AC3E}">
        <p14:creationId xmlns:p14="http://schemas.microsoft.com/office/powerpoint/2010/main" val="90151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37A8AC-B223-4404-B2D6-B8C608FF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D5B77D-FEFE-46A1-84B1-45D50BB0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4CA89195-91AD-4C05-8FF8-531BBF4F82A6}"/>
              </a:ext>
            </a:extLst>
          </p:cNvPr>
          <p:cNvSpPr txBox="1"/>
          <p:nvPr/>
        </p:nvSpPr>
        <p:spPr>
          <a:xfrm>
            <a:off x="218541" y="315722"/>
            <a:ext cx="320119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796">
                <a:solidFill>
                  <a:srgbClr val="000000"/>
                </a:solidFill>
                <a:latin typeface="幼圆"/>
              </a:rPr>
              <a:t>误差逆传播算法 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(BP)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" name="图片 5" descr="ws_6FAD.tmp">
            <a:extLst>
              <a:ext uri="{FF2B5EF4-FFF2-40B4-BE49-F238E27FC236}">
                <a16:creationId xmlns:a16="http://schemas.microsoft.com/office/drawing/2014/main" id="{6672F9B4-839F-4E36-A282-3A17E4AB290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9300" y="3403600"/>
            <a:ext cx="5143500" cy="2882900"/>
          </a:xfrm>
          <a:prstGeom prst="rect">
            <a:avLst/>
          </a:prstGeom>
        </p:spPr>
      </p:pic>
      <p:sp>
        <p:nvSpPr>
          <p:cNvPr id="7" name="TextBox 26">
            <a:extLst>
              <a:ext uri="{FF2B5EF4-FFF2-40B4-BE49-F238E27FC236}">
                <a16:creationId xmlns:a16="http://schemas.microsoft.com/office/drawing/2014/main" id="{3D17B4BB-D8A6-482A-A0FB-9974A488BDC8}"/>
              </a:ext>
            </a:extLst>
          </p:cNvPr>
          <p:cNvSpPr txBox="1"/>
          <p:nvPr/>
        </p:nvSpPr>
        <p:spPr>
          <a:xfrm>
            <a:off x="523950" y="1137883"/>
            <a:ext cx="7950895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最成功、最常用的神经网络算法，可被用于</a:t>
            </a:r>
            <a:r>
              <a:rPr lang="zh-CN" altLang="en-US" sz="2006" dirty="0">
                <a:solidFill>
                  <a:srgbClr val="FF0000"/>
                </a:solidFill>
                <a:latin typeface="幼圆"/>
              </a:rPr>
              <a:t>多种</a:t>
            </a: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任务（不仅限于分类）</a:t>
            </a: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A1B23CED-0997-4F97-990F-31D8DD2A2BB8}"/>
              </a:ext>
            </a:extLst>
          </p:cNvPr>
          <p:cNvSpPr txBox="1"/>
          <p:nvPr/>
        </p:nvSpPr>
        <p:spPr>
          <a:xfrm>
            <a:off x="749503" y="3817620"/>
            <a:ext cx="207428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7"/>
              </a:lnSpc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输入： </a:t>
            </a:r>
            <a:r>
              <a:rPr lang="en-US" altLang="zh-CN" i="1" dirty="0">
                <a:solidFill>
                  <a:srgbClr val="000000"/>
                </a:solidFill>
                <a:latin typeface="Palatino Linotype"/>
              </a:rPr>
              <a:t>d 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维特征向量</a:t>
            </a:r>
          </a:p>
          <a:p>
            <a:pPr>
              <a:lnSpc>
                <a:spcPts val="2160"/>
              </a:lnSpc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输出： </a:t>
            </a:r>
            <a:r>
              <a:rPr lang="en-US" altLang="zh-CN" i="1" dirty="0">
                <a:solidFill>
                  <a:srgbClr val="000000"/>
                </a:solidFill>
                <a:latin typeface="Palatino Linotype"/>
              </a:rPr>
              <a:t>l 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个输出值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0FCCAF5-70A7-4AC6-B1ED-5CEB2CD1C130}"/>
              </a:ext>
            </a:extLst>
          </p:cNvPr>
          <p:cNvGrpSpPr/>
          <p:nvPr/>
        </p:nvGrpSpPr>
        <p:grpSpPr>
          <a:xfrm>
            <a:off x="749503" y="4640834"/>
            <a:ext cx="2074286" cy="504919"/>
            <a:chOff x="749503" y="4640834"/>
            <a:chExt cx="2074286" cy="504919"/>
          </a:xfrm>
        </p:grpSpPr>
        <p:sp>
          <p:nvSpPr>
            <p:cNvPr id="11" name="TextBox 30">
              <a:extLst>
                <a:ext uri="{FF2B5EF4-FFF2-40B4-BE49-F238E27FC236}">
                  <a16:creationId xmlns:a16="http://schemas.microsoft.com/office/drawing/2014/main" id="{B33EFBCF-69C9-4A1D-A3A6-B11C27481196}"/>
                </a:ext>
              </a:extLst>
            </p:cNvPr>
            <p:cNvSpPr txBox="1"/>
            <p:nvPr/>
          </p:nvSpPr>
          <p:spPr>
            <a:xfrm>
              <a:off x="749503" y="4640834"/>
              <a:ext cx="2074286" cy="25648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87"/>
                </a:lnSpc>
              </a:pPr>
              <a:r>
                <a:rPr lang="zh-CN" altLang="en-US">
                  <a:solidFill>
                    <a:srgbClr val="000000"/>
                  </a:solidFill>
                  <a:latin typeface="幼圆"/>
                </a:rPr>
                <a:t>隐层：假定使用 </a:t>
              </a:r>
              <a:r>
                <a:rPr lang="en-US" altLang="zh-CN" i="1">
                  <a:solidFill>
                    <a:srgbClr val="000000"/>
                  </a:solidFill>
                  <a:latin typeface="Palatino Linotype"/>
                </a:rPr>
                <a:t>q </a:t>
              </a:r>
              <a:r>
                <a:rPr lang="zh-CN" altLang="en-US">
                  <a:solidFill>
                    <a:srgbClr val="000000"/>
                  </a:solidFill>
                  <a:latin typeface="幼圆"/>
                </a:rPr>
                <a:t>个</a:t>
              </a:r>
            </a:p>
          </p:txBody>
        </p:sp>
        <p:sp>
          <p:nvSpPr>
            <p:cNvPr id="12" name="TextBox 31">
              <a:extLst>
                <a:ext uri="{FF2B5EF4-FFF2-40B4-BE49-F238E27FC236}">
                  <a16:creationId xmlns:a16="http://schemas.microsoft.com/office/drawing/2014/main" id="{A4C0339C-B6FE-4740-B128-5DA2C2A9C30B}"/>
                </a:ext>
              </a:extLst>
            </p:cNvPr>
            <p:cNvSpPr txBox="1"/>
            <p:nvPr/>
          </p:nvSpPr>
          <p:spPr>
            <a:xfrm>
              <a:off x="1526794" y="4925821"/>
              <a:ext cx="1154162" cy="21993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730"/>
                </a:lnSpc>
              </a:pPr>
              <a:r>
                <a:rPr lang="zh-CN" altLang="en-US">
                  <a:solidFill>
                    <a:srgbClr val="000000"/>
                  </a:solidFill>
                  <a:latin typeface="幼圆"/>
                </a:rPr>
                <a:t>隐层神经元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AA2C80F-D6CC-4779-A86D-AB6D49AA869A}"/>
              </a:ext>
            </a:extLst>
          </p:cNvPr>
          <p:cNvGrpSpPr/>
          <p:nvPr/>
        </p:nvGrpSpPr>
        <p:grpSpPr>
          <a:xfrm>
            <a:off x="749503" y="5482132"/>
            <a:ext cx="2077492" cy="566646"/>
            <a:chOff x="749503" y="5482132"/>
            <a:chExt cx="2077492" cy="566646"/>
          </a:xfrm>
        </p:grpSpPr>
        <p:sp>
          <p:nvSpPr>
            <p:cNvPr id="13" name="TextBox 32">
              <a:extLst>
                <a:ext uri="{FF2B5EF4-FFF2-40B4-BE49-F238E27FC236}">
                  <a16:creationId xmlns:a16="http://schemas.microsoft.com/office/drawing/2014/main" id="{645776D7-DF2F-46B6-8F90-F88E0D76BDA5}"/>
                </a:ext>
              </a:extLst>
            </p:cNvPr>
            <p:cNvSpPr txBox="1"/>
            <p:nvPr/>
          </p:nvSpPr>
          <p:spPr>
            <a:xfrm>
              <a:off x="749503" y="5482132"/>
              <a:ext cx="2077492" cy="21993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73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幼圆"/>
                </a:rPr>
                <a:t>假定功能单元均使用</a:t>
              </a: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65853307-EBF8-4639-B493-581D6B97EFE6}"/>
                </a:ext>
              </a:extLst>
            </p:cNvPr>
            <p:cNvSpPr txBox="1"/>
            <p:nvPr/>
          </p:nvSpPr>
          <p:spPr>
            <a:xfrm>
              <a:off x="1249698" y="5780756"/>
              <a:ext cx="1301638" cy="26802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182"/>
                </a:lnSpc>
              </a:pPr>
              <a:r>
                <a:rPr lang="en-US" altLang="zh-CN">
                  <a:solidFill>
                    <a:srgbClr val="000000"/>
                  </a:solidFill>
                  <a:latin typeface="Times New Roman"/>
                </a:rPr>
                <a:t>Sigmoid </a:t>
              </a:r>
              <a:r>
                <a:rPr lang="zh-CN" altLang="en-US">
                  <a:solidFill>
                    <a:srgbClr val="000000"/>
                  </a:solidFill>
                  <a:latin typeface="幼圆"/>
                </a:rPr>
                <a:t>函数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1133A44-64E1-4F20-BBEE-6689E3E8FD98}"/>
              </a:ext>
            </a:extLst>
          </p:cNvPr>
          <p:cNvGrpSpPr/>
          <p:nvPr/>
        </p:nvGrpSpPr>
        <p:grpSpPr>
          <a:xfrm>
            <a:off x="523951" y="1633979"/>
            <a:ext cx="7273849" cy="1706121"/>
            <a:chOff x="523951" y="1633979"/>
            <a:chExt cx="7273849" cy="1706121"/>
          </a:xfrm>
        </p:grpSpPr>
        <p:pic>
          <p:nvPicPr>
            <p:cNvPr id="5" name="图片 4" descr="ws_6F9C.tmp">
              <a:extLst>
                <a:ext uri="{FF2B5EF4-FFF2-40B4-BE49-F238E27FC236}">
                  <a16:creationId xmlns:a16="http://schemas.microsoft.com/office/drawing/2014/main" id="{B2CFF6B9-AC8F-487A-82C5-0A14434701C4}"/>
                </a:ext>
              </a:extLst>
            </p:cNvPr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0400" y="2946400"/>
              <a:ext cx="5867400" cy="393700"/>
            </a:xfrm>
            <a:prstGeom prst="rect">
              <a:avLst/>
            </a:prstGeom>
          </p:spPr>
        </p:pic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AC2EB662-2A8E-4103-A7F5-B39F5F93469F}"/>
                </a:ext>
              </a:extLst>
            </p:cNvPr>
            <p:cNvSpPr txBox="1"/>
            <p:nvPr/>
          </p:nvSpPr>
          <p:spPr>
            <a:xfrm>
              <a:off x="523951" y="1633979"/>
              <a:ext cx="4160626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429"/>
                </a:lnSpc>
              </a:pPr>
              <a:r>
                <a:rPr lang="en-US" altLang="zh-CN" sz="2004" dirty="0">
                  <a:solidFill>
                    <a:srgbClr val="000000"/>
                  </a:solidFill>
                  <a:latin typeface="Times New Roman"/>
                </a:rPr>
                <a:t>P. </a:t>
              </a:r>
              <a:r>
                <a:rPr lang="en-US" altLang="zh-CN" sz="2004" dirty="0" err="1">
                  <a:solidFill>
                    <a:srgbClr val="000000"/>
                  </a:solidFill>
                  <a:latin typeface="Times New Roman"/>
                </a:rPr>
                <a:t>Werbos</a:t>
              </a:r>
              <a:r>
                <a:rPr lang="zh-CN" altLang="en-US" sz="2004" dirty="0">
                  <a:solidFill>
                    <a:srgbClr val="000000"/>
                  </a:solidFill>
                  <a:latin typeface="幼圆"/>
                </a:rPr>
                <a:t>在博士学位论文中正式提出</a:t>
              </a:r>
              <a:r>
                <a:rPr lang="en-US" altLang="zh-CN" sz="2004" dirty="0">
                  <a:solidFill>
                    <a:srgbClr val="000000"/>
                  </a:solidFill>
                  <a:latin typeface="Times New Roman"/>
                </a:rPr>
                <a:t>:</a:t>
              </a:r>
              <a:endParaRPr lang="zh-CN" altLang="en-US" sz="2004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2608F0FB-7490-4353-897B-EEAA92D77C95}"/>
                </a:ext>
              </a:extLst>
            </p:cNvPr>
            <p:cNvSpPr txBox="1"/>
            <p:nvPr/>
          </p:nvSpPr>
          <p:spPr>
            <a:xfrm>
              <a:off x="1227229" y="2108865"/>
              <a:ext cx="5822043" cy="48731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34"/>
                </a:lnSpc>
              </a:pPr>
              <a:r>
                <a:rPr lang="en-US" altLang="zh-CN" sz="1596" dirty="0">
                  <a:solidFill>
                    <a:srgbClr val="000000"/>
                  </a:solidFill>
                  <a:latin typeface="Times New Roman"/>
                </a:rPr>
                <a:t>P. </a:t>
              </a:r>
              <a:r>
                <a:rPr lang="en-US" altLang="zh-CN" sz="1596" dirty="0" err="1">
                  <a:solidFill>
                    <a:srgbClr val="000000"/>
                  </a:solidFill>
                  <a:latin typeface="Times New Roman"/>
                </a:rPr>
                <a:t>Werbos</a:t>
              </a:r>
              <a:r>
                <a:rPr lang="en-US" altLang="zh-CN" sz="1596" dirty="0">
                  <a:solidFill>
                    <a:srgbClr val="000000"/>
                  </a:solidFill>
                  <a:latin typeface="Times New Roman"/>
                </a:rPr>
                <a:t>. Beyond regression: New tools for prediction and analysis in</a:t>
              </a:r>
            </a:p>
            <a:p>
              <a:pPr>
                <a:lnSpc>
                  <a:spcPts val="1920"/>
                </a:lnSpc>
              </a:pPr>
              <a:r>
                <a:rPr lang="en-US" altLang="zh-CN" sz="1596" dirty="0">
                  <a:solidFill>
                    <a:srgbClr val="000000"/>
                  </a:solidFill>
                  <a:latin typeface="Times New Roman"/>
                </a:rPr>
                <a:t>the behavioral science. </a:t>
              </a:r>
              <a:r>
                <a:rPr lang="en-US" altLang="zh-CN" sz="1596" dirty="0" err="1">
                  <a:solidFill>
                    <a:srgbClr val="000000"/>
                  </a:solidFill>
                  <a:latin typeface="Times New Roman"/>
                </a:rPr>
                <a:t>Ph.D</a:t>
              </a:r>
              <a:r>
                <a:rPr lang="en-US" altLang="zh-CN" sz="1596" dirty="0">
                  <a:solidFill>
                    <a:srgbClr val="000000"/>
                  </a:solidFill>
                  <a:latin typeface="Times New Roman"/>
                </a:rPr>
                <a:t> dissertation, Harvard University, 1974</a:t>
              </a:r>
              <a:endParaRPr lang="zh-CN" altLang="en-US" sz="1596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5" name="TextBox 34">
              <a:extLst>
                <a:ext uri="{FF2B5EF4-FFF2-40B4-BE49-F238E27FC236}">
                  <a16:creationId xmlns:a16="http://schemas.microsoft.com/office/drawing/2014/main" id="{5BA6B6EE-655E-460D-9060-2ADFE0A678D6}"/>
                </a:ext>
              </a:extLst>
            </p:cNvPr>
            <p:cNvSpPr txBox="1"/>
            <p:nvPr/>
          </p:nvSpPr>
          <p:spPr>
            <a:xfrm>
              <a:off x="657758" y="3024342"/>
              <a:ext cx="1282402" cy="24558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26"/>
                </a:lnSpc>
              </a:pPr>
              <a:r>
                <a:rPr lang="zh-CN" altLang="en-US" sz="2004">
                  <a:solidFill>
                    <a:srgbClr val="000000"/>
                  </a:solidFill>
                  <a:latin typeface="幼圆"/>
                </a:rPr>
                <a:t>给定训练集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91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792229-D7F9-4829-B239-B891BBDC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AF068E-D235-4C66-B2E3-8ADA1B808B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F4E95C73-F13A-41E8-A6A9-E3235D5377A9}"/>
              </a:ext>
            </a:extLst>
          </p:cNvPr>
          <p:cNvSpPr txBox="1"/>
          <p:nvPr/>
        </p:nvSpPr>
        <p:spPr>
          <a:xfrm>
            <a:off x="218541" y="306577"/>
            <a:ext cx="1878528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>
                <a:solidFill>
                  <a:srgbClr val="000000"/>
                </a:solidFill>
                <a:latin typeface="幼圆"/>
              </a:rPr>
              <a:t>算法推导</a:t>
            </a:r>
          </a:p>
        </p:txBody>
      </p:sp>
      <p:pic>
        <p:nvPicPr>
          <p:cNvPr id="5" name="图片 4" descr="ws_7309.tmp">
            <a:extLst>
              <a:ext uri="{FF2B5EF4-FFF2-40B4-BE49-F238E27FC236}">
                <a16:creationId xmlns:a16="http://schemas.microsoft.com/office/drawing/2014/main" id="{8536BA01-4071-4AD1-AC9B-AD5B86C0DA5D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700" y="1092200"/>
            <a:ext cx="1003300" cy="444500"/>
          </a:xfrm>
          <a:prstGeom prst="rect">
            <a:avLst/>
          </a:prstGeom>
        </p:spPr>
      </p:pic>
      <p:pic>
        <p:nvPicPr>
          <p:cNvPr id="6" name="图片 5" descr="ws_730A.tmp">
            <a:extLst>
              <a:ext uri="{FF2B5EF4-FFF2-40B4-BE49-F238E27FC236}">
                <a16:creationId xmlns:a16="http://schemas.microsoft.com/office/drawing/2014/main" id="{8DE49845-FCB5-4B60-8F52-77A3A71BDE42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2100" y="1066800"/>
            <a:ext cx="2273300" cy="495300"/>
          </a:xfrm>
          <a:prstGeom prst="rect">
            <a:avLst/>
          </a:prstGeom>
        </p:spPr>
      </p:pic>
      <p:pic>
        <p:nvPicPr>
          <p:cNvPr id="7" name="图片 6" descr="ws_731B.tmp">
            <a:extLst>
              <a:ext uri="{FF2B5EF4-FFF2-40B4-BE49-F238E27FC236}">
                <a16:creationId xmlns:a16="http://schemas.microsoft.com/office/drawing/2014/main" id="{594F2EB1-CF9C-43C8-A9EE-B7B18A139B8B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9700" y="2514600"/>
            <a:ext cx="990600" cy="444500"/>
          </a:xfrm>
          <a:prstGeom prst="rect">
            <a:avLst/>
          </a:prstGeom>
        </p:spPr>
      </p:pic>
      <p:pic>
        <p:nvPicPr>
          <p:cNvPr id="8" name="图片 7" descr="ws_731C.tmp">
            <a:extLst>
              <a:ext uri="{FF2B5EF4-FFF2-40B4-BE49-F238E27FC236}">
                <a16:creationId xmlns:a16="http://schemas.microsoft.com/office/drawing/2014/main" id="{747BE5DB-33DF-44AC-9BA3-B862F7D7BDDC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8100" y="3048000"/>
            <a:ext cx="2311400" cy="914400"/>
          </a:xfrm>
          <a:prstGeom prst="rect">
            <a:avLst/>
          </a:prstGeom>
        </p:spPr>
      </p:pic>
      <p:sp>
        <p:nvSpPr>
          <p:cNvPr id="9" name="TextBox 35">
            <a:extLst>
              <a:ext uri="{FF2B5EF4-FFF2-40B4-BE49-F238E27FC236}">
                <a16:creationId xmlns:a16="http://schemas.microsoft.com/office/drawing/2014/main" id="{F8FCA87D-397A-4C33-B9AD-0095E2B1D739}"/>
              </a:ext>
            </a:extLst>
          </p:cNvPr>
          <p:cNvSpPr txBox="1"/>
          <p:nvPr/>
        </p:nvSpPr>
        <p:spPr>
          <a:xfrm>
            <a:off x="381914" y="1193383"/>
            <a:ext cx="1282402" cy="16542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对于训练例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35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则网络在</a:t>
            </a:r>
          </a:p>
        </p:txBody>
      </p:sp>
      <p:sp>
        <p:nvSpPr>
          <p:cNvPr id="10" name="TextBox 36">
            <a:extLst>
              <a:ext uri="{FF2B5EF4-FFF2-40B4-BE49-F238E27FC236}">
                <a16:creationId xmlns:a16="http://schemas.microsoft.com/office/drawing/2014/main" id="{30B7BA1D-090B-41D1-9629-5CE1366D0E39}"/>
              </a:ext>
            </a:extLst>
          </p:cNvPr>
          <p:cNvSpPr txBox="1"/>
          <p:nvPr/>
        </p:nvSpPr>
        <p:spPr>
          <a:xfrm>
            <a:off x="2397505" y="1196752"/>
            <a:ext cx="2936701" cy="17055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dirty="0"/>
              <a:t>	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假定网络的实际输出为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903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上的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均方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误差为：</a:t>
            </a:r>
          </a:p>
        </p:txBody>
      </p:sp>
      <p:pic>
        <p:nvPicPr>
          <p:cNvPr id="11" name="图片 10" descr="ws_731A.tmp">
            <a:extLst>
              <a:ext uri="{FF2B5EF4-FFF2-40B4-BE49-F238E27FC236}">
                <a16:creationId xmlns:a16="http://schemas.microsoft.com/office/drawing/2014/main" id="{4AECD91D-115D-47D0-A947-9F72B2F4249A}"/>
              </a:ext>
            </a:extLst>
          </p:cNvPr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800" y="1689100"/>
            <a:ext cx="1879600" cy="533400"/>
          </a:xfrm>
          <a:prstGeom prst="rect">
            <a:avLst/>
          </a:prstGeom>
        </p:spPr>
      </p:pic>
      <p:pic>
        <p:nvPicPr>
          <p:cNvPr id="12" name="图片 11" descr="ws_731D.tmp">
            <a:extLst>
              <a:ext uri="{FF2B5EF4-FFF2-40B4-BE49-F238E27FC236}">
                <a16:creationId xmlns:a16="http://schemas.microsoft.com/office/drawing/2014/main" id="{4A105C72-5042-44FA-BA29-70BA184BF676}"/>
              </a:ext>
            </a:extLst>
          </p:cNvPr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92600" y="1587500"/>
            <a:ext cx="4686300" cy="2616200"/>
          </a:xfrm>
          <a:prstGeom prst="rect">
            <a:avLst/>
          </a:prstGeom>
        </p:spPr>
      </p:pic>
      <p:sp>
        <p:nvSpPr>
          <p:cNvPr id="14" name="TextBox 37">
            <a:extLst>
              <a:ext uri="{FF2B5EF4-FFF2-40B4-BE49-F238E27FC236}">
                <a16:creationId xmlns:a16="http://schemas.microsoft.com/office/drawing/2014/main" id="{49AE3AB7-D78C-41B3-9EAB-56F28729398D}"/>
              </a:ext>
            </a:extLst>
          </p:cNvPr>
          <p:cNvSpPr txBox="1"/>
          <p:nvPr/>
        </p:nvSpPr>
        <p:spPr>
          <a:xfrm>
            <a:off x="535739" y="4437112"/>
            <a:ext cx="7293728" cy="10259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需通过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学习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确定的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参数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数目：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067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是一个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迭代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学习算法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在迭代的每一轮中采用如下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误差修正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151893F-A49B-437F-83D6-5408BE5C1108}"/>
              </a:ext>
            </a:extLst>
          </p:cNvPr>
          <p:cNvGrpSpPr/>
          <p:nvPr/>
        </p:nvGrpSpPr>
        <p:grpSpPr>
          <a:xfrm>
            <a:off x="3441700" y="5586221"/>
            <a:ext cx="1908303" cy="451106"/>
            <a:chOff x="3441700" y="5586221"/>
            <a:chExt cx="1908303" cy="451106"/>
          </a:xfrm>
        </p:grpSpPr>
        <p:pic>
          <p:nvPicPr>
            <p:cNvPr id="13" name="图片 12" descr="ws_732F.tmp">
              <a:extLst>
                <a:ext uri="{FF2B5EF4-FFF2-40B4-BE49-F238E27FC236}">
                  <a16:creationId xmlns:a16="http://schemas.microsoft.com/office/drawing/2014/main" id="{D7B294EE-5D4F-4181-8349-37963C82D969}"/>
                </a:ext>
              </a:extLst>
            </p:cNvPr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1700" y="5638800"/>
              <a:ext cx="1905000" cy="317500"/>
            </a:xfrm>
            <a:prstGeom prst="rect">
              <a:avLst/>
            </a:prstGeom>
          </p:spPr>
        </p:pic>
        <p:sp>
          <p:nvSpPr>
            <p:cNvPr id="15" name="任意多边形 3">
              <a:extLst>
                <a:ext uri="{FF2B5EF4-FFF2-40B4-BE49-F238E27FC236}">
                  <a16:creationId xmlns:a16="http://schemas.microsoft.com/office/drawing/2014/main" id="{B957FBD6-963B-4503-9F04-C39EC290C988}"/>
                </a:ext>
              </a:extLst>
            </p:cNvPr>
            <p:cNvSpPr/>
            <p:nvPr/>
          </p:nvSpPr>
          <p:spPr>
            <a:xfrm>
              <a:off x="4761738" y="5586221"/>
              <a:ext cx="588265" cy="451106"/>
            </a:xfrm>
            <a:custGeom>
              <a:avLst/>
              <a:gdLst/>
              <a:ahLst/>
              <a:cxnLst/>
              <a:rect l="0" t="0" r="0" b="0"/>
              <a:pathLst>
                <a:path w="588265" h="451106">
                  <a:moveTo>
                    <a:pt x="0" y="451105"/>
                  </a:moveTo>
                  <a:lnTo>
                    <a:pt x="588264" y="451105"/>
                  </a:lnTo>
                  <a:lnTo>
                    <a:pt x="588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723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DE4265-4CF7-4015-8CD6-20E63D6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EB78D2-C09B-4E0C-9921-3589F1AC4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26E950A1-177A-4DED-994A-00FD39B48DCA}"/>
              </a:ext>
            </a:extLst>
          </p:cNvPr>
          <p:cNvSpPr txBox="1"/>
          <p:nvPr/>
        </p:nvSpPr>
        <p:spPr>
          <a:xfrm>
            <a:off x="218541" y="266502"/>
            <a:ext cx="7752187" cy="12182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98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	BP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算法基于 </a:t>
            </a:r>
            <a:r>
              <a:rPr lang="zh-CN" altLang="en-US" sz="2004" dirty="0">
                <a:solidFill>
                  <a:srgbClr val="0000FF"/>
                </a:solidFill>
                <a:latin typeface="幼圆"/>
              </a:rPr>
              <a:t>梯度下降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策略，以目标的负梯度方向对参数进行调整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E29D98-B1DB-4E56-9EB4-18572CB77F70}"/>
              </a:ext>
            </a:extLst>
          </p:cNvPr>
          <p:cNvSpPr/>
          <p:nvPr/>
        </p:nvSpPr>
        <p:spPr bwMode="auto">
          <a:xfrm>
            <a:off x="1387011" y="1715784"/>
            <a:ext cx="1643865" cy="431515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方正隶书简体" pitchFamily="65" charset="-122"/>
              </a:rPr>
              <a:t>以       为例</a:t>
            </a:r>
          </a:p>
        </p:txBody>
      </p:sp>
      <p:pic>
        <p:nvPicPr>
          <p:cNvPr id="13" name="图片 12" descr="ws_766C.tmp">
            <a:extLst>
              <a:ext uri="{FF2B5EF4-FFF2-40B4-BE49-F238E27FC236}">
                <a16:creationId xmlns:a16="http://schemas.microsoft.com/office/drawing/2014/main" id="{54B27F0D-4AAA-438F-9919-384B74ABD33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3553" y="1715641"/>
            <a:ext cx="579777" cy="431515"/>
          </a:xfrm>
          <a:prstGeom prst="rect">
            <a:avLst/>
          </a:prstGeom>
        </p:spPr>
      </p:pic>
      <p:sp>
        <p:nvSpPr>
          <p:cNvPr id="14" name="TextBox 41">
            <a:extLst>
              <a:ext uri="{FF2B5EF4-FFF2-40B4-BE49-F238E27FC236}">
                <a16:creationId xmlns:a16="http://schemas.microsoft.com/office/drawing/2014/main" id="{FC78A380-12BD-4308-AE60-2D7B86A49849}"/>
              </a:ext>
            </a:extLst>
          </p:cNvPr>
          <p:cNvSpPr txBox="1"/>
          <p:nvPr/>
        </p:nvSpPr>
        <p:spPr>
          <a:xfrm>
            <a:off x="526389" y="2498562"/>
            <a:ext cx="769441" cy="19492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>
                <a:solidFill>
                  <a:srgbClr val="000000"/>
                </a:solidFill>
                <a:latin typeface="幼圆"/>
              </a:rPr>
              <a:t>对误差</a:t>
            </a: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284"/>
              </a:lnSpc>
            </a:pPr>
            <a:r>
              <a:rPr lang="zh-CN" altLang="en-US" sz="2004">
                <a:solidFill>
                  <a:srgbClr val="000000"/>
                </a:solidFill>
                <a:latin typeface="幼圆"/>
              </a:rPr>
              <a:t>注意到</a:t>
            </a:r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5132C7D0-52B4-46D8-B0FE-F9540DA0ECA5}"/>
              </a:ext>
            </a:extLst>
          </p:cNvPr>
          <p:cNvSpPr txBox="1"/>
          <p:nvPr/>
        </p:nvSpPr>
        <p:spPr>
          <a:xfrm>
            <a:off x="1645285" y="2451478"/>
            <a:ext cx="1410643" cy="20005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给定学习率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52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先影响到</a:t>
            </a:r>
          </a:p>
        </p:txBody>
      </p:sp>
      <p:sp>
        <p:nvSpPr>
          <p:cNvPr id="16" name="TextBox 43">
            <a:extLst>
              <a:ext uri="{FF2B5EF4-FFF2-40B4-BE49-F238E27FC236}">
                <a16:creationId xmlns:a16="http://schemas.microsoft.com/office/drawing/2014/main" id="{7B2E0682-90B4-472F-AD28-AC61F9B92C5C}"/>
              </a:ext>
            </a:extLst>
          </p:cNvPr>
          <p:cNvSpPr txBox="1"/>
          <p:nvPr/>
        </p:nvSpPr>
        <p:spPr>
          <a:xfrm>
            <a:off x="3358679" y="2495748"/>
            <a:ext cx="705321" cy="20133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zh-CN" altLang="en-US"/>
              <a:t>	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有：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284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,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" name="图片 16" descr="ws_766D.tmp">
            <a:extLst>
              <a:ext uri="{FF2B5EF4-FFF2-40B4-BE49-F238E27FC236}">
                <a16:creationId xmlns:a16="http://schemas.microsoft.com/office/drawing/2014/main" id="{914C7F4E-09F5-463A-9572-E189784D944C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8100" y="2527300"/>
            <a:ext cx="304800" cy="254000"/>
          </a:xfrm>
          <a:prstGeom prst="rect">
            <a:avLst/>
          </a:prstGeom>
        </p:spPr>
      </p:pic>
      <p:pic>
        <p:nvPicPr>
          <p:cNvPr id="18" name="图片 17" descr="ws_767D.tmp">
            <a:extLst>
              <a:ext uri="{FF2B5EF4-FFF2-40B4-BE49-F238E27FC236}">
                <a16:creationId xmlns:a16="http://schemas.microsoft.com/office/drawing/2014/main" id="{0E94B7B4-E8B2-47A0-A743-4B29145BFFD9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9600" y="2552700"/>
            <a:ext cx="177800" cy="203200"/>
          </a:xfrm>
          <a:prstGeom prst="rect">
            <a:avLst/>
          </a:prstGeom>
        </p:spPr>
      </p:pic>
      <p:pic>
        <p:nvPicPr>
          <p:cNvPr id="19" name="图片 18" descr="ws_767E.tmp">
            <a:extLst>
              <a:ext uri="{FF2B5EF4-FFF2-40B4-BE49-F238E27FC236}">
                <a16:creationId xmlns:a16="http://schemas.microsoft.com/office/drawing/2014/main" id="{6B142339-5A49-4A38-BAA4-3DA3BC591A62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9500" y="2882900"/>
            <a:ext cx="2260600" cy="927100"/>
          </a:xfrm>
          <a:prstGeom prst="rect">
            <a:avLst/>
          </a:prstGeom>
        </p:spPr>
      </p:pic>
      <p:pic>
        <p:nvPicPr>
          <p:cNvPr id="20" name="图片 19" descr="ws_767F.tmp">
            <a:extLst>
              <a:ext uri="{FF2B5EF4-FFF2-40B4-BE49-F238E27FC236}">
                <a16:creationId xmlns:a16="http://schemas.microsoft.com/office/drawing/2014/main" id="{91703B90-3007-4089-9FC2-93D36CE27C3D}"/>
              </a:ext>
            </a:extLst>
          </p:cNvPr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3500" y="4076700"/>
            <a:ext cx="571500" cy="431800"/>
          </a:xfrm>
          <a:prstGeom prst="rect">
            <a:avLst/>
          </a:prstGeom>
        </p:spPr>
      </p:pic>
      <p:pic>
        <p:nvPicPr>
          <p:cNvPr id="21" name="图片 20" descr="ws_7691.tmp">
            <a:extLst>
              <a:ext uri="{FF2B5EF4-FFF2-40B4-BE49-F238E27FC236}">
                <a16:creationId xmlns:a16="http://schemas.microsoft.com/office/drawing/2014/main" id="{CBAD7FB6-D464-4710-A053-2589E2624886}"/>
              </a:ext>
            </a:extLst>
          </p:cNvPr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84500" y="4114800"/>
            <a:ext cx="355600" cy="419100"/>
          </a:xfrm>
          <a:prstGeom prst="rect">
            <a:avLst/>
          </a:prstGeom>
        </p:spPr>
      </p:pic>
      <p:pic>
        <p:nvPicPr>
          <p:cNvPr id="22" name="图片 21" descr="ws_7680.tmp">
            <a:extLst>
              <a:ext uri="{FF2B5EF4-FFF2-40B4-BE49-F238E27FC236}">
                <a16:creationId xmlns:a16="http://schemas.microsoft.com/office/drawing/2014/main" id="{F0BC94F0-59A4-45B0-8292-51C9210F0FF5}"/>
              </a:ext>
            </a:extLst>
          </p:cNvPr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4800" y="4521200"/>
            <a:ext cx="355600" cy="457200"/>
          </a:xfrm>
          <a:prstGeom prst="rect">
            <a:avLst/>
          </a:prstGeom>
        </p:spPr>
      </p:pic>
      <p:pic>
        <p:nvPicPr>
          <p:cNvPr id="23" name="图片 22" descr="ws_7692.tmp">
            <a:extLst>
              <a:ext uri="{FF2B5EF4-FFF2-40B4-BE49-F238E27FC236}">
                <a16:creationId xmlns:a16="http://schemas.microsoft.com/office/drawing/2014/main" id="{70FFA3B3-3807-460A-9B4A-EFE01C3A6FE8}"/>
              </a:ext>
            </a:extLst>
          </p:cNvPr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57600" y="4648200"/>
            <a:ext cx="317500" cy="254000"/>
          </a:xfrm>
          <a:prstGeom prst="rect">
            <a:avLst/>
          </a:prstGeom>
        </p:spPr>
      </p:pic>
      <p:sp>
        <p:nvSpPr>
          <p:cNvPr id="24" name="TextBox 44">
            <a:extLst>
              <a:ext uri="{FF2B5EF4-FFF2-40B4-BE49-F238E27FC236}">
                <a16:creationId xmlns:a16="http://schemas.microsoft.com/office/drawing/2014/main" id="{9D79B786-2D57-414D-97EC-EFE5356B08DD}"/>
              </a:ext>
            </a:extLst>
          </p:cNvPr>
          <p:cNvSpPr txBox="1"/>
          <p:nvPr/>
        </p:nvSpPr>
        <p:spPr>
          <a:xfrm>
            <a:off x="540410" y="4642830"/>
            <a:ext cx="102592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再影响到</a:t>
            </a:r>
          </a:p>
        </p:txBody>
      </p:sp>
      <p:sp>
        <p:nvSpPr>
          <p:cNvPr id="25" name="TextBox 45">
            <a:extLst>
              <a:ext uri="{FF2B5EF4-FFF2-40B4-BE49-F238E27FC236}">
                <a16:creationId xmlns:a16="http://schemas.microsoft.com/office/drawing/2014/main" id="{918792B7-1B8B-4A3D-BE74-2C6DCA1700C4}"/>
              </a:ext>
            </a:extLst>
          </p:cNvPr>
          <p:cNvSpPr txBox="1"/>
          <p:nvPr/>
        </p:nvSpPr>
        <p:spPr>
          <a:xfrm>
            <a:off x="1913889" y="4595746"/>
            <a:ext cx="166712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然后才影响到</a:t>
            </a:r>
          </a:p>
        </p:txBody>
      </p:sp>
      <p:sp>
        <p:nvSpPr>
          <p:cNvPr id="26" name="TextBox 46">
            <a:extLst>
              <a:ext uri="{FF2B5EF4-FFF2-40B4-BE49-F238E27FC236}">
                <a16:creationId xmlns:a16="http://schemas.microsoft.com/office/drawing/2014/main" id="{77BB37D1-34AD-4933-8CED-897230C8F327}"/>
              </a:ext>
            </a:extLst>
          </p:cNvPr>
          <p:cNvSpPr txBox="1"/>
          <p:nvPr/>
        </p:nvSpPr>
        <p:spPr>
          <a:xfrm>
            <a:off x="3974591" y="4595746"/>
            <a:ext cx="53219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有 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任意多边形 5">
            <a:extLst>
              <a:ext uri="{FF2B5EF4-FFF2-40B4-BE49-F238E27FC236}">
                <a16:creationId xmlns:a16="http://schemas.microsoft.com/office/drawing/2014/main" id="{4FAC394A-8E7D-46C7-BECB-09783A4F2B03}"/>
              </a:ext>
            </a:extLst>
          </p:cNvPr>
          <p:cNvSpPr/>
          <p:nvPr/>
        </p:nvSpPr>
        <p:spPr>
          <a:xfrm>
            <a:off x="4929378" y="5324094"/>
            <a:ext cx="769620" cy="431292"/>
          </a:xfrm>
          <a:custGeom>
            <a:avLst/>
            <a:gdLst/>
            <a:ahLst/>
            <a:cxnLst/>
            <a:rect l="0" t="0" r="0" b="0"/>
            <a:pathLst>
              <a:path w="769620" h="431292">
                <a:moveTo>
                  <a:pt x="769619" y="323469"/>
                </a:moveTo>
                <a:lnTo>
                  <a:pt x="215645" y="323469"/>
                </a:lnTo>
                <a:lnTo>
                  <a:pt x="215645" y="431291"/>
                </a:lnTo>
                <a:lnTo>
                  <a:pt x="0" y="215646"/>
                </a:lnTo>
                <a:lnTo>
                  <a:pt x="215645" y="0"/>
                </a:lnTo>
                <a:lnTo>
                  <a:pt x="215645" y="107822"/>
                </a:lnTo>
                <a:lnTo>
                  <a:pt x="769619" y="10782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 descr="ws_7694.tmp">
            <a:extLst>
              <a:ext uri="{FF2B5EF4-FFF2-40B4-BE49-F238E27FC236}">
                <a16:creationId xmlns:a16="http://schemas.microsoft.com/office/drawing/2014/main" id="{E4519740-9A09-4733-9550-0A151931C4A5}"/>
              </a:ext>
            </a:extLst>
          </p:cNvPr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0900" y="5156200"/>
            <a:ext cx="3314700" cy="889000"/>
          </a:xfrm>
          <a:prstGeom prst="rect">
            <a:avLst/>
          </a:prstGeom>
        </p:spPr>
      </p:pic>
      <p:sp>
        <p:nvSpPr>
          <p:cNvPr id="29" name="TextBox 47">
            <a:extLst>
              <a:ext uri="{FF2B5EF4-FFF2-40B4-BE49-F238E27FC236}">
                <a16:creationId xmlns:a16="http://schemas.microsoft.com/office/drawing/2014/main" id="{B729F413-4D1F-4F89-AD77-34A0B3C2B795}"/>
              </a:ext>
            </a:extLst>
          </p:cNvPr>
          <p:cNvSpPr txBox="1"/>
          <p:nvPr/>
        </p:nvSpPr>
        <p:spPr>
          <a:xfrm>
            <a:off x="5790565" y="5376422"/>
            <a:ext cx="1846659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>
                <a:solidFill>
                  <a:srgbClr val="0000FF"/>
                </a:solidFill>
                <a:latin typeface="幼圆"/>
              </a:rPr>
              <a:t>“链式法则”</a:t>
            </a:r>
          </a:p>
        </p:txBody>
      </p:sp>
      <p:pic>
        <p:nvPicPr>
          <p:cNvPr id="30" name="图片 29" descr="ws_7693.tmp">
            <a:extLst>
              <a:ext uri="{FF2B5EF4-FFF2-40B4-BE49-F238E27FC236}">
                <a16:creationId xmlns:a16="http://schemas.microsoft.com/office/drawing/2014/main" id="{11D787BB-CFBC-40A8-8172-2CB97F39060E}"/>
              </a:ext>
            </a:extLst>
          </p:cNvPr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27577" y="1726129"/>
            <a:ext cx="5177411" cy="306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7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28E351-53C5-4FA5-8C42-8008BFAF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AD4F2C-07BA-4B4E-AD31-51D73ECB5C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4" name="TextBox 31">
            <a:extLst>
              <a:ext uri="{FF2B5EF4-FFF2-40B4-BE49-F238E27FC236}">
                <a16:creationId xmlns:a16="http://schemas.microsoft.com/office/drawing/2014/main" id="{CF3C6997-6846-4FC9-955E-BD023D8476F4}"/>
              </a:ext>
            </a:extLst>
          </p:cNvPr>
          <p:cNvSpPr txBox="1"/>
          <p:nvPr/>
        </p:nvSpPr>
        <p:spPr>
          <a:xfrm>
            <a:off x="218541" y="306577"/>
            <a:ext cx="248125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68F5A66-1EBC-4F06-ABC8-D207A686D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075796"/>
              </p:ext>
            </p:extLst>
          </p:nvPr>
        </p:nvGraphicFramePr>
        <p:xfrm>
          <a:off x="6715140" y="214290"/>
          <a:ext cx="2279522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279360" progId="Equation.DSMT4">
                  <p:embed/>
                </p:oleObj>
              </mc:Choice>
              <mc:Fallback>
                <p:oleObj name="Equation" r:id="rId2" imgW="990360" imgH="27936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214290"/>
                        <a:ext cx="2279522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3D4BFCCD-FEAD-412D-8715-49930FB72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68" y="1027417"/>
            <a:ext cx="8572645" cy="53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6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s_7E84.tmp">
            <a:extLst>
              <a:ext uri="{FF2B5EF4-FFF2-40B4-BE49-F238E27FC236}">
                <a16:creationId xmlns:a16="http://schemas.microsoft.com/office/drawing/2014/main" id="{0DFC1431-181F-4385-A757-5A3D4A37770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85428"/>
            <a:ext cx="8204200" cy="529590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FE2343-C67A-4F40-B42D-95FE2BDC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2021/9/9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B2BA5A-16A3-455C-8A91-75CB981A0C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9FF9BD0E-64CC-481D-B072-CA1ED80D938E}"/>
              </a:ext>
            </a:extLst>
          </p:cNvPr>
          <p:cNvSpPr txBox="1"/>
          <p:nvPr/>
        </p:nvSpPr>
        <p:spPr>
          <a:xfrm>
            <a:off x="485669" y="386308"/>
            <a:ext cx="2481257" cy="33470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041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类似地，有：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06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		其中：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3283BBCA-E58C-49A2-837E-18FBA6AA4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25" y="214313"/>
          <a:ext cx="22796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360" imgH="279360" progId="Equation.DSMT4">
                  <p:embed/>
                </p:oleObj>
              </mc:Choice>
              <mc:Fallback>
                <p:oleObj name="Equation" r:id="rId3" imgW="990360" imgH="279360" progId="Equation.DSMT4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214313"/>
                        <a:ext cx="227965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28">
            <a:extLst>
              <a:ext uri="{FF2B5EF4-FFF2-40B4-BE49-F238E27FC236}">
                <a16:creationId xmlns:a16="http://schemas.microsoft.com/office/drawing/2014/main" id="{52FB8BA4-0FE9-4A63-B920-9D2E86989185}"/>
              </a:ext>
            </a:extLst>
          </p:cNvPr>
          <p:cNvSpPr txBox="1"/>
          <p:nvPr/>
        </p:nvSpPr>
        <p:spPr>
          <a:xfrm>
            <a:off x="6500748" y="5775350"/>
            <a:ext cx="207749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不能太大、不能太小</a:t>
            </a:r>
          </a:p>
        </p:txBody>
      </p:sp>
    </p:spTree>
    <p:extLst>
      <p:ext uri="{BB962C8B-B14F-4D97-AF65-F5344CB8AC3E}">
        <p14:creationId xmlns:p14="http://schemas.microsoft.com/office/powerpoint/2010/main" val="2016031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1-网络安全基础</Template>
  <TotalTime>5284</TotalTime>
  <Words>1281</Words>
  <Application>Microsoft Office PowerPoint</Application>
  <PresentationFormat>宽屏</PresentationFormat>
  <Paragraphs>348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华文楷体</vt:lpstr>
      <vt:lpstr>幼圆</vt:lpstr>
      <vt:lpstr>Arial</vt:lpstr>
      <vt:lpstr>Calibri</vt:lpstr>
      <vt:lpstr>Corbel</vt:lpstr>
      <vt:lpstr>Palatino Linotype</vt:lpstr>
      <vt:lpstr>Times New Roman</vt:lpstr>
      <vt:lpstr>Verdana</vt:lpstr>
      <vt:lpstr>Wingdings</vt:lpstr>
      <vt:lpstr>Profile</vt:lpstr>
      <vt:lpstr>Equation</vt:lpstr>
      <vt:lpstr>机器学习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Guangdong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曾碧</dc:creator>
  <cp:lastModifiedBy>镇涛 林</cp:lastModifiedBy>
  <cp:revision>341</cp:revision>
  <dcterms:created xsi:type="dcterms:W3CDTF">2019-11-13T01:37:00Z</dcterms:created>
  <dcterms:modified xsi:type="dcterms:W3CDTF">2021-09-09T06:07:59Z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