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30"/>
  </p:notesMasterIdLst>
  <p:handoutMasterIdLst>
    <p:handoutMasterId r:id="rId31"/>
  </p:handoutMasterIdLst>
  <p:sldIdLst>
    <p:sldId id="256" r:id="rId3"/>
    <p:sldId id="257" r:id="rId4"/>
    <p:sldId id="488" r:id="rId5"/>
    <p:sldId id="438" r:id="rId6"/>
    <p:sldId id="490" r:id="rId7"/>
    <p:sldId id="429" r:id="rId8"/>
    <p:sldId id="430" r:id="rId9"/>
    <p:sldId id="431" r:id="rId10"/>
    <p:sldId id="493" r:id="rId11"/>
    <p:sldId id="494" r:id="rId12"/>
    <p:sldId id="439" r:id="rId13"/>
    <p:sldId id="440" r:id="rId14"/>
    <p:sldId id="509" r:id="rId15"/>
    <p:sldId id="510" r:id="rId16"/>
    <p:sldId id="511" r:id="rId17"/>
    <p:sldId id="512" r:id="rId18"/>
    <p:sldId id="513" r:id="rId19"/>
    <p:sldId id="514" r:id="rId20"/>
    <p:sldId id="515" r:id="rId21"/>
    <p:sldId id="441" r:id="rId22"/>
    <p:sldId id="442" r:id="rId23"/>
    <p:sldId id="508" r:id="rId24"/>
    <p:sldId id="516" r:id="rId25"/>
    <p:sldId id="506" r:id="rId26"/>
    <p:sldId id="404" r:id="rId27"/>
    <p:sldId id="507" r:id="rId28"/>
    <p:sldId id="25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2000" autoAdjust="0"/>
  </p:normalViewPr>
  <p:slideViewPr>
    <p:cSldViewPr snapToGrid="0">
      <p:cViewPr varScale="1">
        <p:scale>
          <a:sx n="79" d="100"/>
          <a:sy n="79" d="100"/>
        </p:scale>
        <p:origin x="61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2020/9/29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0013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3CE73-D578-4015-BF82-0F1E2A2C7430}" type="datetimeFigureOut">
              <a:rPr lang="zh-CN" altLang="en-US" smtClean="0"/>
              <a:t>2020/9/29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C5440-134F-456E-AABC-381EC5842D59}" type="slidenum">
              <a:rPr lang="zh-CN" altLang="en-US" smtClean="0"/>
              <a:t>‹#›</a:t>
            </a:fld>
            <a:endParaRPr lang="zh-CN" altLang="en-US"/>
          </a:p>
        </p:txBody>
      </p:sp>
    </p:spTree>
    <p:extLst>
      <p:ext uri="{BB962C8B-B14F-4D97-AF65-F5344CB8AC3E}">
        <p14:creationId xmlns:p14="http://schemas.microsoft.com/office/powerpoint/2010/main" val="2855853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1422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18</a:t>
            </a:fld>
            <a:endParaRPr lang="zh-CN" altLang="en-US"/>
          </a:p>
        </p:txBody>
      </p:sp>
    </p:spTree>
    <p:extLst>
      <p:ext uri="{BB962C8B-B14F-4D97-AF65-F5344CB8AC3E}">
        <p14:creationId xmlns:p14="http://schemas.microsoft.com/office/powerpoint/2010/main" val="148579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由上可见，召回率是逐渐上升的，精确度有些波动，但总体是下降的</a:t>
            </a:r>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19</a:t>
            </a:fld>
            <a:endParaRPr lang="zh-CN" altLang="en-US"/>
          </a:p>
        </p:txBody>
      </p:sp>
    </p:spTree>
    <p:extLst>
      <p:ext uri="{BB962C8B-B14F-4D97-AF65-F5344CB8AC3E}">
        <p14:creationId xmlns:p14="http://schemas.microsoft.com/office/powerpoint/2010/main" val="321684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F3C5440-134F-456E-AABC-381EC5842D59}" type="slidenum">
              <a:rPr lang="zh-CN" altLang="en-US" smtClean="0"/>
              <a:t>21</a:t>
            </a:fld>
            <a:endParaRPr lang="zh-CN" altLang="en-US"/>
          </a:p>
        </p:txBody>
      </p:sp>
    </p:spTree>
    <p:extLst>
      <p:ext uri="{BB962C8B-B14F-4D97-AF65-F5344CB8AC3E}">
        <p14:creationId xmlns:p14="http://schemas.microsoft.com/office/powerpoint/2010/main" val="283181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98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1/n</a:t>
            </a:r>
            <a:r>
              <a:rPr lang="zh-CN" altLang="en-US" dirty="0"/>
              <a:t> 表示一次都没有抽到</a:t>
            </a:r>
          </a:p>
        </p:txBody>
      </p:sp>
      <p:sp>
        <p:nvSpPr>
          <p:cNvPr id="4" name="灯片编号占位符 3"/>
          <p:cNvSpPr>
            <a:spLocks noGrp="1"/>
          </p:cNvSpPr>
          <p:nvPr>
            <p:ph type="sldNum" sz="quarter" idx="5"/>
          </p:nvPr>
        </p:nvSpPr>
        <p:spPr/>
        <p:txBody>
          <a:bodyPr/>
          <a:lstStyle/>
          <a:p>
            <a:fld id="{7F3C5440-134F-456E-AABC-381EC5842D59}" type="slidenum">
              <a:rPr lang="zh-CN" altLang="en-US" smtClean="0"/>
              <a:t>8</a:t>
            </a:fld>
            <a:endParaRPr lang="zh-CN" altLang="en-US"/>
          </a:p>
        </p:txBody>
      </p:sp>
    </p:spTree>
    <p:extLst>
      <p:ext uri="{BB962C8B-B14F-4D97-AF65-F5344CB8AC3E}">
        <p14:creationId xmlns:p14="http://schemas.microsoft.com/office/powerpoint/2010/main" val="106230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3629A8D-66E3-421F-A28D-4F5890F7ABD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比如说：对于不平衡数据的预测问题，往往准确率很高</a:t>
            </a:r>
            <a:r>
              <a:rPr lang="zh-CN" altLang="en-US"/>
              <a:t>，但并不能反映模型的好坏。</a:t>
            </a:r>
            <a:r>
              <a:rPr lang="zh-CN" altLang="en-US" dirty="0"/>
              <a:t>对于不平衡数据的分类问题，往往看为识别任务，即将任务视为尝试查找</a:t>
            </a:r>
            <a:r>
              <a:rPr lang="en-US" altLang="zh-CN" dirty="0"/>
              <a:t>/</a:t>
            </a:r>
            <a:r>
              <a:rPr lang="zh-CN" altLang="en-US" dirty="0"/>
              <a:t>识别“正面”示例（即罕见事件）</a:t>
            </a:r>
          </a:p>
          <a:p>
            <a:endParaRPr lang="zh-CN" altLang="en-US" dirty="0"/>
          </a:p>
        </p:txBody>
      </p:sp>
    </p:spTree>
    <p:extLst>
      <p:ext uri="{BB962C8B-B14F-4D97-AF65-F5344CB8AC3E}">
        <p14:creationId xmlns:p14="http://schemas.microsoft.com/office/powerpoint/2010/main" val="203803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B18AA0B5-79F3-42CF-91F1-DB08DD9AC1D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8108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其中的数据是指：测试数据</a:t>
            </a:r>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13</a:t>
            </a:fld>
            <a:endParaRPr lang="zh-CN" altLang="en-US"/>
          </a:p>
        </p:txBody>
      </p:sp>
    </p:spTree>
    <p:extLst>
      <p:ext uri="{BB962C8B-B14F-4D97-AF65-F5344CB8AC3E}">
        <p14:creationId xmlns:p14="http://schemas.microsoft.com/office/powerpoint/2010/main" val="136028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将预测为正的范围缩小（分母值减小），则可使精确度增大；那么如果全部都不预测为正（分母为</a:t>
            </a:r>
            <a:r>
              <a:rPr lang="en-US" altLang="zh-CN" dirty="0"/>
              <a:t>0</a:t>
            </a:r>
            <a:r>
              <a:rPr lang="zh-CN" altLang="en-US" dirty="0"/>
              <a:t>），则精确度达最大化</a:t>
            </a:r>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14</a:t>
            </a:fld>
            <a:endParaRPr lang="zh-CN" altLang="en-US"/>
          </a:p>
        </p:txBody>
      </p:sp>
    </p:spTree>
    <p:extLst>
      <p:ext uri="{BB962C8B-B14F-4D97-AF65-F5344CB8AC3E}">
        <p14:creationId xmlns:p14="http://schemas.microsoft.com/office/powerpoint/2010/main" val="1298330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因为测试数据的标签是不变的，即分母是不变的，要最大化召回率，只要使分子增大，则分子全为</a:t>
            </a:r>
            <a:r>
              <a:rPr lang="en-US" altLang="zh-CN" dirty="0"/>
              <a:t>1</a:t>
            </a:r>
            <a:r>
              <a:rPr lang="zh-CN" altLang="en-US" dirty="0"/>
              <a:t>可使召回率最大化</a:t>
            </a:r>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15</a:t>
            </a:fld>
            <a:endParaRPr lang="zh-CN" altLang="en-US"/>
          </a:p>
        </p:txBody>
      </p:sp>
    </p:spTree>
    <p:extLst>
      <p:ext uri="{BB962C8B-B14F-4D97-AF65-F5344CB8AC3E}">
        <p14:creationId xmlns:p14="http://schemas.microsoft.com/office/powerpoint/2010/main" val="370985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16</a:t>
            </a:fld>
            <a:endParaRPr lang="zh-CN" altLang="en-US"/>
          </a:p>
        </p:txBody>
      </p:sp>
    </p:spTree>
    <p:extLst>
      <p:ext uri="{BB962C8B-B14F-4D97-AF65-F5344CB8AC3E}">
        <p14:creationId xmlns:p14="http://schemas.microsoft.com/office/powerpoint/2010/main" val="1098650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F3C5440-134F-456E-AABC-381EC5842D59}" type="slidenum">
              <a:rPr lang="zh-CN" altLang="en-US" smtClean="0"/>
              <a:t>17</a:t>
            </a:fld>
            <a:endParaRPr lang="zh-CN" altLang="en-US"/>
          </a:p>
        </p:txBody>
      </p:sp>
    </p:spTree>
    <p:extLst>
      <p:ext uri="{BB962C8B-B14F-4D97-AF65-F5344CB8AC3E}">
        <p14:creationId xmlns:p14="http://schemas.microsoft.com/office/powerpoint/2010/main" val="1182054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914400" y="3167064"/>
            <a:ext cx="103632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5" name="Line 11"/>
          <p:cNvSpPr>
            <a:spLocks noChangeShapeType="1"/>
          </p:cNvSpPr>
          <p:nvPr userDrawn="1"/>
        </p:nvSpPr>
        <p:spPr bwMode="auto">
          <a:xfrm>
            <a:off x="5857102" y="6705600"/>
            <a:ext cx="6334898" cy="0"/>
          </a:xfrm>
          <a:prstGeom prst="line">
            <a:avLst/>
          </a:prstGeom>
          <a:noFill/>
          <a:ln w="34925">
            <a:solidFill>
              <a:srgbClr val="CC3300"/>
            </a:solidFill>
            <a:round/>
          </a:ln>
          <a:effectLst/>
        </p:spPr>
        <p:txBody>
          <a:bodyPr/>
          <a:lstStyle/>
          <a:p>
            <a:pPr>
              <a:defRPr/>
            </a:pPr>
            <a:endParaRPr lang="zh-CN" altLang="en-US" sz="1800"/>
          </a:p>
        </p:txBody>
      </p:sp>
      <p:sp>
        <p:nvSpPr>
          <p:cNvPr id="6" name="Line 14"/>
          <p:cNvSpPr>
            <a:spLocks noChangeShapeType="1"/>
          </p:cNvSpPr>
          <p:nvPr userDrawn="1"/>
        </p:nvSpPr>
        <p:spPr bwMode="auto">
          <a:xfrm>
            <a:off x="-1" y="6705600"/>
            <a:ext cx="5857103" cy="0"/>
          </a:xfrm>
          <a:prstGeom prst="line">
            <a:avLst/>
          </a:prstGeom>
          <a:noFill/>
          <a:ln w="34925">
            <a:solidFill>
              <a:srgbClr val="CC3300"/>
            </a:solidFill>
            <a:round/>
          </a:ln>
          <a:effectLst/>
        </p:spPr>
        <p:txBody>
          <a:bodyPr/>
          <a:lstStyle/>
          <a:p>
            <a:pPr>
              <a:defRPr/>
            </a:pPr>
            <a:endParaRPr lang="zh-CN" altLang="en-US" sz="1800"/>
          </a:p>
        </p:txBody>
      </p:sp>
      <p:sp>
        <p:nvSpPr>
          <p:cNvPr id="8194" name="Rectangle 2"/>
          <p:cNvSpPr>
            <a:spLocks noGrp="1" noChangeArrowheads="1"/>
          </p:cNvSpPr>
          <p:nvPr>
            <p:ph type="ctrTitle"/>
          </p:nvPr>
        </p:nvSpPr>
        <p:spPr>
          <a:xfrm>
            <a:off x="914400" y="1751578"/>
            <a:ext cx="10363200" cy="899980"/>
          </a:xfrm>
          <a:prstGeom prst="rect">
            <a:avLst/>
          </a:prstGeom>
        </p:spPr>
        <p:txBody>
          <a:bodyPr/>
          <a:lstStyle>
            <a:lvl1pPr>
              <a:defRPr sz="4000"/>
            </a:lvl1pPr>
          </a:lstStyle>
          <a:p>
            <a:r>
              <a:rPr lang="zh-CN" altLang="en-US"/>
              <a:t>单击此处编辑母版标题样式</a:t>
            </a:r>
            <a:endParaRPr lang="zh-CN" altLang="en-US" dirty="0"/>
          </a:p>
        </p:txBody>
      </p:sp>
      <p:sp>
        <p:nvSpPr>
          <p:cNvPr id="8195" name="Rectangle 3"/>
          <p:cNvSpPr>
            <a:spLocks noGrp="1" noChangeArrowheads="1"/>
          </p:cNvSpPr>
          <p:nvPr>
            <p:ph type="subTitle" idx="1"/>
          </p:nvPr>
        </p:nvSpPr>
        <p:spPr>
          <a:xfrm>
            <a:off x="1930400" y="3929448"/>
            <a:ext cx="9347200" cy="1248033"/>
          </a:xfrm>
          <a:prstGeom prst="rect">
            <a:avLst/>
          </a:prstGeom>
        </p:spPr>
        <p:txBody>
          <a:bodyPr/>
          <a:lstStyle>
            <a:lvl1pPr marL="0" indent="0" algn="ctr">
              <a:buFont typeface="Wingdings" panose="05000000000000000000" pitchFamily="2" charset="2"/>
              <a:buNone/>
              <a:defRPr sz="2800">
                <a:latin typeface="Arial" panose="020B0604020202020204" pitchFamily="34" charset="0"/>
                <a:cs typeface="Arial" panose="020B0604020202020204" pitchFamily="34" charset="0"/>
              </a:defRPr>
            </a:lvl1pPr>
          </a:lstStyle>
          <a:p>
            <a:r>
              <a:rPr lang="zh-CN" altLang="en-US"/>
              <a:t>单击此处编辑母版副标题样式</a:t>
            </a:r>
            <a:endParaRPr lang="zh-CN" altLang="en-US" dirty="0"/>
          </a:p>
        </p:txBody>
      </p:sp>
      <p:sp>
        <p:nvSpPr>
          <p:cNvPr id="8" name="Rectangle 4"/>
          <p:cNvSpPr>
            <a:spLocks noGrp="1" noChangeArrowheads="1"/>
          </p:cNvSpPr>
          <p:nvPr>
            <p:ph type="dt" sz="half" idx="10"/>
          </p:nvPr>
        </p:nvSpPr>
        <p:spPr>
          <a:xfrm>
            <a:off x="914400" y="6248400"/>
            <a:ext cx="2540000" cy="457200"/>
          </a:xfrm>
        </p:spPr>
        <p:txBody>
          <a:bodyPr lIns="91440" tIns="45720" rIns="91440" bIns="45720"/>
          <a:lstStyle>
            <a:lvl1pPr>
              <a:defRPr>
                <a:solidFill>
                  <a:schemeClr val="tx1"/>
                </a:solidFill>
              </a:defRPr>
            </a:lvl1pPr>
          </a:lstStyle>
          <a:p>
            <a:pPr>
              <a:defRPr/>
            </a:pPr>
            <a:fld id="{4B5EC891-C588-48A9-9809-20BDC72C834A}" type="datetime1">
              <a:rPr lang="zh-CN" altLang="en-US"/>
              <a:t>2020/9/29</a:t>
            </a:fld>
            <a:endParaRPr lang="en-US" altLang="zh-CN"/>
          </a:p>
        </p:txBody>
      </p:sp>
      <p:sp>
        <p:nvSpPr>
          <p:cNvPr id="10" name="Rectangle 6"/>
          <p:cNvSpPr>
            <a:spLocks noGrp="1" noChangeArrowheads="1"/>
          </p:cNvSpPr>
          <p:nvPr>
            <p:ph type="sldNum" sz="quarter" idx="12"/>
          </p:nvPr>
        </p:nvSpPr>
        <p:spPr>
          <a:xfrm>
            <a:off x="8737600" y="6248400"/>
            <a:ext cx="2540000" cy="457200"/>
          </a:xfrm>
        </p:spPr>
        <p:txBody>
          <a:bodyPr lIns="91440" tIns="45720" rIns="91440" bIns="45720"/>
          <a:lstStyle>
            <a:lvl1pPr>
              <a:defRPr>
                <a:solidFill>
                  <a:schemeClr val="tx1"/>
                </a:solidFill>
              </a:defRPr>
            </a:lvl1pPr>
          </a:lstStyle>
          <a:p>
            <a:fld id="{03B1E796-71BE-495F-9F47-415CAACE480D}" type="slidenum">
              <a:rPr lang="en-US" altLang="zh-CN"/>
              <a:t>‹#›</a:t>
            </a:fld>
            <a:endParaRPr lang="en-US" altLang="zh-CN"/>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7556" y="6000909"/>
            <a:ext cx="2139092" cy="6799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755651" y="1219200"/>
            <a:ext cx="10668000" cy="48006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7BA4DB3-631B-49FE-8229-1964CE768A64}" type="datetime1">
              <a:rPr lang="zh-CN" altLang="en-US"/>
              <a:t>2020/9/29</a:t>
            </a:fld>
            <a:endParaRPr lang="en-US" altLang="zh-CN"/>
          </a:p>
        </p:txBody>
      </p:sp>
      <p:sp>
        <p:nvSpPr>
          <p:cNvPr id="6" name="Rectangle 8"/>
          <p:cNvSpPr>
            <a:spLocks noGrp="1" noChangeArrowheads="1"/>
          </p:cNvSpPr>
          <p:nvPr>
            <p:ph type="sldNum" sz="quarter" idx="12"/>
          </p:nvPr>
        </p:nvSpPr>
        <p:spPr/>
        <p:txBody>
          <a:bodyPr/>
          <a:lstStyle>
            <a:lvl1pPr>
              <a:defRPr/>
            </a:lvl1pPr>
          </a:lstStyle>
          <a:p>
            <a:fld id="{1F11E260-42A6-4C75-B080-E2A1853B5C92}"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F6D614A-A430-4242-BC59-F98E938320BE}" type="datetime1">
              <a:rPr lang="zh-CN" altLang="en-US"/>
              <a:t>2020/9/29</a:t>
            </a:fld>
            <a:endParaRPr lang="en-US" altLang="zh-CN"/>
          </a:p>
        </p:txBody>
      </p:sp>
      <p:sp>
        <p:nvSpPr>
          <p:cNvPr id="6" name="Rectangle 8"/>
          <p:cNvSpPr>
            <a:spLocks noGrp="1" noChangeArrowheads="1"/>
          </p:cNvSpPr>
          <p:nvPr>
            <p:ph type="sldNum" sz="quarter" idx="12"/>
          </p:nvPr>
        </p:nvSpPr>
        <p:spPr/>
        <p:txBody>
          <a:bodyPr/>
          <a:lstStyle>
            <a:lvl1pPr>
              <a:defRPr/>
            </a:lvl1pPr>
          </a:lstStyle>
          <a:p>
            <a:fld id="{0D7DF5C1-34B2-449A-86B3-B27808BD36AB}"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BB01A15-FC55-4777-8BAB-6AEF3956518A}" type="datetime1">
              <a:rPr lang="zh-CN" altLang="en-US"/>
              <a:t>2020/9/29</a:t>
            </a:fld>
            <a:endParaRPr lang="en-US" altLang="zh-CN"/>
          </a:p>
        </p:txBody>
      </p:sp>
      <p:sp>
        <p:nvSpPr>
          <p:cNvPr id="6" name="Rectangle 7"/>
          <p:cNvSpPr>
            <a:spLocks noGrp="1" noChangeArrowheads="1"/>
          </p:cNvSpPr>
          <p:nvPr>
            <p:ph type="ftr" sz="quarter" idx="11"/>
          </p:nvPr>
        </p:nvSpPr>
        <p:spPr>
          <a:xfrm>
            <a:off x="3325284" y="6470650"/>
            <a:ext cx="5399616" cy="304800"/>
          </a:xfrm>
          <a:prstGeom prst="rect">
            <a:avLst/>
          </a:prstGeom>
        </p:spPr>
        <p:txBody>
          <a:bodyPr/>
          <a:lstStyle>
            <a:lvl1pPr>
              <a:defRPr/>
            </a:lvl1pPr>
          </a:lstStyle>
          <a:p>
            <a:pPr>
              <a:defRPr/>
            </a:pPr>
            <a:r>
              <a:rPr lang="en-US" altLang="zh-CN"/>
              <a:t>SIGNAL ANALYSIS AND PROCESSING</a:t>
            </a:r>
          </a:p>
        </p:txBody>
      </p:sp>
      <p:sp>
        <p:nvSpPr>
          <p:cNvPr id="7" name="Rectangle 8"/>
          <p:cNvSpPr>
            <a:spLocks noGrp="1" noChangeArrowheads="1"/>
          </p:cNvSpPr>
          <p:nvPr>
            <p:ph type="sldNum" sz="quarter" idx="12"/>
          </p:nvPr>
        </p:nvSpPr>
        <p:spPr/>
        <p:txBody>
          <a:bodyPr/>
          <a:lstStyle>
            <a:lvl1pPr>
              <a:defRPr/>
            </a:lvl1pPr>
          </a:lstStyle>
          <a:p>
            <a:fld id="{0B61DEBF-5384-498E-A8A8-3C8FE3B40709}"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p:txBody>
          <a:bodyPr/>
          <a:lstStyle>
            <a:lvl1pPr>
              <a:defRPr/>
            </a:lvl1pPr>
          </a:lstStyle>
          <a:p>
            <a:pPr>
              <a:defRPr/>
            </a:pPr>
            <a:fld id="{F00835FB-E2B9-4A21-8474-C8CF32BAACC3}" type="datetime1">
              <a:rPr lang="zh-CN" altLang="en-US"/>
              <a:t>2020/9/29</a:t>
            </a:fld>
            <a:endParaRPr lang="en-US" altLang="zh-CN"/>
          </a:p>
        </p:txBody>
      </p:sp>
      <p:sp>
        <p:nvSpPr>
          <p:cNvPr id="8" name="Rectangle 8"/>
          <p:cNvSpPr>
            <a:spLocks noGrp="1" noChangeArrowheads="1"/>
          </p:cNvSpPr>
          <p:nvPr>
            <p:ph type="sldNum" sz="quarter" idx="12"/>
          </p:nvPr>
        </p:nvSpPr>
        <p:spPr/>
        <p:txBody>
          <a:bodyPr/>
          <a:lstStyle>
            <a:lvl1pPr>
              <a:defRPr/>
            </a:lvl1pPr>
          </a:lstStyle>
          <a:p>
            <a:fld id="{088C074B-3167-4FD7-B824-BF6B1BE358E9}"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7556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7556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AA59263C-BD72-482C-8D78-95CADB537257}" type="datetime1">
              <a:rPr lang="zh-CN" altLang="en-US"/>
              <a:t>2020/9/29</a:t>
            </a:fld>
            <a:endParaRPr lang="en-US" altLang="zh-CN"/>
          </a:p>
        </p:txBody>
      </p:sp>
      <p:sp>
        <p:nvSpPr>
          <p:cNvPr id="9" name="Rectangle 8"/>
          <p:cNvSpPr>
            <a:spLocks noGrp="1" noChangeArrowheads="1"/>
          </p:cNvSpPr>
          <p:nvPr>
            <p:ph type="sldNum" sz="quarter" idx="12"/>
          </p:nvPr>
        </p:nvSpPr>
        <p:spPr/>
        <p:txBody>
          <a:bodyPr/>
          <a:lstStyle>
            <a:lvl1pPr>
              <a:defRPr/>
            </a:lvl1pPr>
          </a:lstStyle>
          <a:p>
            <a:fld id="{A2949D3C-04B6-4ACB-830E-2A5DBD02EE0B}"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userDrawn="1"/>
        </p:nvSpPr>
        <p:spPr bwMode="auto">
          <a:xfrm>
            <a:off x="914400" y="3167064"/>
            <a:ext cx="103632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5" name="Line 11"/>
          <p:cNvSpPr>
            <a:spLocks noChangeShapeType="1"/>
          </p:cNvSpPr>
          <p:nvPr userDrawn="1"/>
        </p:nvSpPr>
        <p:spPr bwMode="auto">
          <a:xfrm>
            <a:off x="5857102" y="6705600"/>
            <a:ext cx="6334898" cy="0"/>
          </a:xfrm>
          <a:prstGeom prst="line">
            <a:avLst/>
          </a:prstGeom>
          <a:noFill/>
          <a:ln w="34925">
            <a:solidFill>
              <a:srgbClr val="CC3300"/>
            </a:solidFill>
            <a:round/>
          </a:ln>
          <a:effectLst/>
        </p:spPr>
        <p:txBody>
          <a:bodyPr/>
          <a:lstStyle/>
          <a:p>
            <a:pPr>
              <a:defRPr/>
            </a:pPr>
            <a:endParaRPr lang="zh-CN" altLang="en-US" sz="1800"/>
          </a:p>
        </p:txBody>
      </p:sp>
      <p:sp>
        <p:nvSpPr>
          <p:cNvPr id="6" name="Line 14"/>
          <p:cNvSpPr>
            <a:spLocks noChangeShapeType="1"/>
          </p:cNvSpPr>
          <p:nvPr userDrawn="1"/>
        </p:nvSpPr>
        <p:spPr bwMode="auto">
          <a:xfrm>
            <a:off x="-1" y="6705600"/>
            <a:ext cx="5857103" cy="0"/>
          </a:xfrm>
          <a:prstGeom prst="line">
            <a:avLst/>
          </a:prstGeom>
          <a:noFill/>
          <a:ln w="34925">
            <a:solidFill>
              <a:srgbClr val="CC3300"/>
            </a:solidFill>
            <a:round/>
          </a:ln>
          <a:effectLst/>
        </p:spPr>
        <p:txBody>
          <a:bodyPr/>
          <a:lstStyle/>
          <a:p>
            <a:pPr>
              <a:defRPr/>
            </a:pPr>
            <a:endParaRPr lang="zh-CN" altLang="en-US" sz="1800"/>
          </a:p>
        </p:txBody>
      </p:sp>
      <p:sp>
        <p:nvSpPr>
          <p:cNvPr id="8194" name="Rectangle 2"/>
          <p:cNvSpPr>
            <a:spLocks noGrp="1" noChangeArrowheads="1"/>
          </p:cNvSpPr>
          <p:nvPr>
            <p:ph type="ctrTitle"/>
          </p:nvPr>
        </p:nvSpPr>
        <p:spPr>
          <a:xfrm>
            <a:off x="914400" y="1751578"/>
            <a:ext cx="10363200" cy="899980"/>
          </a:xfrm>
          <a:prstGeom prst="rect">
            <a:avLst/>
          </a:prstGeom>
        </p:spPr>
        <p:txBody>
          <a:bodyPr/>
          <a:lstStyle>
            <a:lvl1pPr>
              <a:defRPr sz="4000"/>
            </a:lvl1pPr>
          </a:lstStyle>
          <a:p>
            <a:r>
              <a:rPr lang="zh-CN" altLang="en-US"/>
              <a:t>单击此处编辑母版标题样式</a:t>
            </a:r>
            <a:endParaRPr lang="zh-CN" altLang="en-US" dirty="0"/>
          </a:p>
        </p:txBody>
      </p:sp>
      <p:sp>
        <p:nvSpPr>
          <p:cNvPr id="8195" name="Rectangle 3"/>
          <p:cNvSpPr>
            <a:spLocks noGrp="1" noChangeArrowheads="1"/>
          </p:cNvSpPr>
          <p:nvPr>
            <p:ph type="subTitle" idx="1"/>
          </p:nvPr>
        </p:nvSpPr>
        <p:spPr>
          <a:xfrm>
            <a:off x="1930400" y="3929448"/>
            <a:ext cx="9347200" cy="1248033"/>
          </a:xfrm>
          <a:prstGeom prst="rect">
            <a:avLst/>
          </a:prstGeom>
        </p:spPr>
        <p:txBody>
          <a:bodyPr/>
          <a:lstStyle>
            <a:lvl1pPr marL="0" indent="0" algn="ctr">
              <a:buFont typeface="Wingdings" panose="05000000000000000000" pitchFamily="2" charset="2"/>
              <a:buNone/>
              <a:defRPr sz="2800">
                <a:latin typeface="Arial" panose="020B0604020202020204" pitchFamily="34" charset="0"/>
                <a:cs typeface="Arial" panose="020B0604020202020204" pitchFamily="34" charset="0"/>
              </a:defRPr>
            </a:lvl1pPr>
          </a:lstStyle>
          <a:p>
            <a:r>
              <a:rPr lang="zh-CN" altLang="en-US"/>
              <a:t>单击此处编辑母版副标题样式</a:t>
            </a:r>
            <a:endParaRPr lang="zh-CN" altLang="en-US" dirty="0"/>
          </a:p>
        </p:txBody>
      </p:sp>
      <p:sp>
        <p:nvSpPr>
          <p:cNvPr id="8" name="Rectangle 4"/>
          <p:cNvSpPr>
            <a:spLocks noGrp="1" noChangeArrowheads="1"/>
          </p:cNvSpPr>
          <p:nvPr>
            <p:ph type="dt" sz="half" idx="10"/>
          </p:nvPr>
        </p:nvSpPr>
        <p:spPr>
          <a:xfrm>
            <a:off x="914400" y="6248400"/>
            <a:ext cx="2540000" cy="457200"/>
          </a:xfrm>
        </p:spPr>
        <p:txBody>
          <a:bodyPr lIns="91440" tIns="45720" rIns="91440" bIns="45720"/>
          <a:lstStyle>
            <a:lvl1pPr>
              <a:defRPr>
                <a:solidFill>
                  <a:schemeClr val="tx1"/>
                </a:solidFill>
              </a:defRPr>
            </a:lvl1pPr>
          </a:lstStyle>
          <a:p>
            <a:pPr>
              <a:defRPr/>
            </a:pPr>
            <a:fld id="{4B5EC891-C588-48A9-9809-20BDC72C834A}" type="datetime1">
              <a:rPr lang="zh-CN" altLang="en-US"/>
              <a:t>2020/9/29</a:t>
            </a:fld>
            <a:endParaRPr lang="en-US" altLang="zh-CN"/>
          </a:p>
        </p:txBody>
      </p:sp>
      <p:sp>
        <p:nvSpPr>
          <p:cNvPr id="10" name="Rectangle 6"/>
          <p:cNvSpPr>
            <a:spLocks noGrp="1" noChangeArrowheads="1"/>
          </p:cNvSpPr>
          <p:nvPr>
            <p:ph type="sldNum" sz="quarter" idx="12"/>
          </p:nvPr>
        </p:nvSpPr>
        <p:spPr>
          <a:xfrm>
            <a:off x="8737600" y="6248400"/>
            <a:ext cx="2540000" cy="457200"/>
          </a:xfrm>
        </p:spPr>
        <p:txBody>
          <a:bodyPr lIns="91440" tIns="45720" rIns="91440" bIns="45720"/>
          <a:lstStyle>
            <a:lvl1pPr>
              <a:defRPr>
                <a:solidFill>
                  <a:schemeClr val="tx1"/>
                </a:solidFill>
              </a:defRPr>
            </a:lvl1pPr>
          </a:lstStyle>
          <a:p>
            <a:fld id="{03B1E796-71BE-495F-9F47-415CAACE480D}" type="slidenum">
              <a:rPr lang="en-US" altLang="zh-CN"/>
              <a:t>‹#›</a:t>
            </a:fld>
            <a:endParaRPr lang="en-US" altLang="zh-CN"/>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87556" y="6000909"/>
            <a:ext cx="2139092" cy="679977"/>
          </a:xfrm>
          <a:prstGeom prst="rect">
            <a:avLst/>
          </a:prstGeom>
        </p:spPr>
      </p:pic>
    </p:spTree>
    <p:extLst>
      <p:ext uri="{BB962C8B-B14F-4D97-AF65-F5344CB8AC3E}">
        <p14:creationId xmlns:p14="http://schemas.microsoft.com/office/powerpoint/2010/main" val="3339364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30767" y="6553201"/>
            <a:ext cx="2641600" cy="238125"/>
          </a:xfrm>
        </p:spPr>
        <p:txBody>
          <a:bodyPr/>
          <a:lstStyle>
            <a:lvl1pPr>
              <a:defRPr/>
            </a:lvl1pPr>
          </a:lstStyle>
          <a:p>
            <a:pPr>
              <a:defRPr/>
            </a:pPr>
            <a:fld id="{475F2974-A565-48EB-BE06-0BED6BD5DC9C}" type="datetime1">
              <a:rPr lang="zh-CN" altLang="en-US"/>
              <a:t>2020/9/29</a:t>
            </a:fld>
            <a:endParaRPr lang="en-US" altLang="zh-CN" dirty="0"/>
          </a:p>
        </p:txBody>
      </p:sp>
      <p:sp>
        <p:nvSpPr>
          <p:cNvPr id="3" name="Rectangle 8"/>
          <p:cNvSpPr>
            <a:spLocks noGrp="1" noChangeArrowheads="1"/>
          </p:cNvSpPr>
          <p:nvPr>
            <p:ph type="sldNum" sz="quarter" idx="11"/>
          </p:nvPr>
        </p:nvSpPr>
        <p:spPr/>
        <p:txBody>
          <a:bodyPr/>
          <a:lstStyle>
            <a:lvl1pPr>
              <a:defRPr/>
            </a:lvl1pPr>
          </a:lstStyle>
          <a:p>
            <a:fld id="{8A43780D-5C61-47C7-84FD-DBDC025933FC}" type="slidenum">
              <a:rPr lang="en-US" altLang="zh-CN"/>
              <a:t>‹#›</a:t>
            </a:fld>
            <a:endParaRPr lang="en-US" altLang="zh-CN"/>
          </a:p>
        </p:txBody>
      </p:sp>
    </p:spTree>
    <p:extLst>
      <p:ext uri="{BB962C8B-B14F-4D97-AF65-F5344CB8AC3E}">
        <p14:creationId xmlns:p14="http://schemas.microsoft.com/office/powerpoint/2010/main" val="264406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9B221B53-B291-46CE-877E-FAA38E6ADDA6}" type="datetime1">
              <a:rPr lang="zh-CN" altLang="en-US"/>
              <a:t>2020/9/29</a:t>
            </a:fld>
            <a:endParaRPr lang="en-US" altLang="zh-CN"/>
          </a:p>
        </p:txBody>
      </p:sp>
      <p:sp>
        <p:nvSpPr>
          <p:cNvPr id="6" name="Rectangle 8"/>
          <p:cNvSpPr>
            <a:spLocks noGrp="1" noChangeArrowheads="1"/>
          </p:cNvSpPr>
          <p:nvPr>
            <p:ph type="sldNum" sz="quarter" idx="12"/>
          </p:nvPr>
        </p:nvSpPr>
        <p:spPr/>
        <p:txBody>
          <a:bodyPr/>
          <a:lstStyle>
            <a:lvl1pPr>
              <a:defRPr/>
            </a:lvl1pPr>
          </a:lstStyle>
          <a:p>
            <a:fld id="{25BC82A5-DEC4-45F1-BF74-2438303C9B44}" type="slidenum">
              <a:rPr lang="en-US" altLang="zh-CN"/>
              <a:t>‹#›</a:t>
            </a:fld>
            <a:endParaRPr lang="en-US" altLang="zh-CN"/>
          </a:p>
        </p:txBody>
      </p:sp>
    </p:spTree>
    <p:extLst>
      <p:ext uri="{BB962C8B-B14F-4D97-AF65-F5344CB8AC3E}">
        <p14:creationId xmlns:p14="http://schemas.microsoft.com/office/powerpoint/2010/main" val="371571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556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A989423-4571-428E-9D57-3E386FFA017D}" type="datetime1">
              <a:rPr lang="zh-CN" altLang="en-US"/>
              <a:t>2020/9/29</a:t>
            </a:fld>
            <a:endParaRPr lang="en-US" altLang="zh-CN"/>
          </a:p>
        </p:txBody>
      </p:sp>
      <p:sp>
        <p:nvSpPr>
          <p:cNvPr id="7" name="Rectangle 8"/>
          <p:cNvSpPr>
            <a:spLocks noGrp="1" noChangeArrowheads="1"/>
          </p:cNvSpPr>
          <p:nvPr>
            <p:ph type="sldNum" sz="quarter" idx="12"/>
          </p:nvPr>
        </p:nvSpPr>
        <p:spPr/>
        <p:txBody>
          <a:bodyPr/>
          <a:lstStyle>
            <a:lvl1pPr>
              <a:defRPr/>
            </a:lvl1pPr>
          </a:lstStyle>
          <a:p>
            <a:fld id="{F3A550D2-4B67-4914-BF83-63D9BCCFF0B9}" type="slidenum">
              <a:rPr lang="en-US" altLang="zh-CN"/>
              <a:t>‹#›</a:t>
            </a:fld>
            <a:endParaRPr lang="en-US" altLang="zh-CN"/>
          </a:p>
        </p:txBody>
      </p:sp>
    </p:spTree>
    <p:extLst>
      <p:ext uri="{BB962C8B-B14F-4D97-AF65-F5344CB8AC3E}">
        <p14:creationId xmlns:p14="http://schemas.microsoft.com/office/powerpoint/2010/main" val="2188287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3E32E941-4A46-4A72-917D-2159BC3588D0}" type="datetime1">
              <a:rPr lang="zh-CN" altLang="en-US"/>
              <a:t>2020/9/29</a:t>
            </a:fld>
            <a:endParaRPr lang="en-US" altLang="zh-CN"/>
          </a:p>
        </p:txBody>
      </p:sp>
      <p:sp>
        <p:nvSpPr>
          <p:cNvPr id="9" name="Rectangle 8"/>
          <p:cNvSpPr>
            <a:spLocks noGrp="1" noChangeArrowheads="1"/>
          </p:cNvSpPr>
          <p:nvPr>
            <p:ph type="sldNum" sz="quarter" idx="12"/>
          </p:nvPr>
        </p:nvSpPr>
        <p:spPr/>
        <p:txBody>
          <a:bodyPr/>
          <a:lstStyle>
            <a:lvl1pPr>
              <a:defRPr/>
            </a:lvl1pPr>
          </a:lstStyle>
          <a:p>
            <a:fld id="{AE67DE06-A8FC-4A02-B0B1-3E39E2702511}" type="slidenum">
              <a:rPr lang="en-US" altLang="zh-CN"/>
              <a:t>‹#›</a:t>
            </a:fld>
            <a:endParaRPr lang="en-US" altLang="zh-CN"/>
          </a:p>
        </p:txBody>
      </p:sp>
    </p:spTree>
    <p:extLst>
      <p:ext uri="{BB962C8B-B14F-4D97-AF65-F5344CB8AC3E}">
        <p14:creationId xmlns:p14="http://schemas.microsoft.com/office/powerpoint/2010/main" val="10632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30767" y="6553201"/>
            <a:ext cx="2641600" cy="238125"/>
          </a:xfrm>
        </p:spPr>
        <p:txBody>
          <a:bodyPr/>
          <a:lstStyle>
            <a:lvl1pPr>
              <a:defRPr/>
            </a:lvl1pPr>
          </a:lstStyle>
          <a:p>
            <a:pPr>
              <a:defRPr/>
            </a:pPr>
            <a:fld id="{475F2974-A565-48EB-BE06-0BED6BD5DC9C}" type="datetime1">
              <a:rPr lang="zh-CN" altLang="en-US"/>
              <a:t>2020/9/29</a:t>
            </a:fld>
            <a:endParaRPr lang="en-US" altLang="zh-CN" dirty="0"/>
          </a:p>
        </p:txBody>
      </p:sp>
      <p:sp>
        <p:nvSpPr>
          <p:cNvPr id="3" name="Rectangle 8"/>
          <p:cNvSpPr>
            <a:spLocks noGrp="1" noChangeArrowheads="1"/>
          </p:cNvSpPr>
          <p:nvPr>
            <p:ph type="sldNum" sz="quarter" idx="11"/>
          </p:nvPr>
        </p:nvSpPr>
        <p:spPr/>
        <p:txBody>
          <a:bodyPr/>
          <a:lstStyle>
            <a:lvl1pPr>
              <a:defRPr/>
            </a:lvl1pPr>
          </a:lstStyle>
          <a:p>
            <a:fld id="{8A43780D-5C61-47C7-84FD-DBDC025933FC}"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FEE6F7D-3919-4651-8CA4-7B751C71BA14}" type="datetime1">
              <a:rPr lang="zh-CN" altLang="en-US"/>
              <a:t>2020/9/29</a:t>
            </a:fld>
            <a:endParaRPr lang="en-US" altLang="zh-CN"/>
          </a:p>
        </p:txBody>
      </p:sp>
      <p:sp>
        <p:nvSpPr>
          <p:cNvPr id="4" name="Rectangle 7"/>
          <p:cNvSpPr>
            <a:spLocks noGrp="1" noChangeArrowheads="1"/>
          </p:cNvSpPr>
          <p:nvPr>
            <p:ph type="ftr" sz="quarter" idx="11"/>
          </p:nvPr>
        </p:nvSpPr>
        <p:spPr>
          <a:xfrm>
            <a:off x="3325284" y="6470650"/>
            <a:ext cx="5399616" cy="304800"/>
          </a:xfrm>
          <a:prstGeom prst="rect">
            <a:avLst/>
          </a:prstGeom>
        </p:spPr>
        <p:txBody>
          <a:bodyPr/>
          <a:lstStyle>
            <a:lvl1pPr>
              <a:defRPr/>
            </a:lvl1pPr>
          </a:lstStyle>
          <a:p>
            <a:pPr>
              <a:defRPr/>
            </a:pPr>
            <a:r>
              <a:rPr lang="en-US" altLang="zh-CN"/>
              <a:t>SIGNAL ANALYSIS AND PROCESSING</a:t>
            </a:r>
          </a:p>
        </p:txBody>
      </p:sp>
      <p:sp>
        <p:nvSpPr>
          <p:cNvPr id="5" name="Rectangle 8"/>
          <p:cNvSpPr>
            <a:spLocks noGrp="1" noChangeArrowheads="1"/>
          </p:cNvSpPr>
          <p:nvPr>
            <p:ph type="sldNum" sz="quarter" idx="12"/>
          </p:nvPr>
        </p:nvSpPr>
        <p:spPr/>
        <p:txBody>
          <a:bodyPr/>
          <a:lstStyle>
            <a:lvl1pPr>
              <a:defRPr/>
            </a:lvl1pPr>
          </a:lstStyle>
          <a:p>
            <a:fld id="{E9737B81-CC8F-4512-9E0D-D70CBE9F7B1F}" type="slidenum">
              <a:rPr lang="en-US" altLang="zh-CN"/>
              <a:t>‹#›</a:t>
            </a:fld>
            <a:endParaRPr lang="en-US" altLang="zh-CN"/>
          </a:p>
        </p:txBody>
      </p:sp>
    </p:spTree>
    <p:extLst>
      <p:ext uri="{BB962C8B-B14F-4D97-AF65-F5344CB8AC3E}">
        <p14:creationId xmlns:p14="http://schemas.microsoft.com/office/powerpoint/2010/main" val="319114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D1D84859-B760-4F0E-8732-51E216755E22}" type="datetime1">
              <a:rPr lang="zh-CN" altLang="en-US"/>
              <a:t>2020/9/29</a:t>
            </a:fld>
            <a:endParaRPr lang="en-US" altLang="zh-CN"/>
          </a:p>
        </p:txBody>
      </p:sp>
      <p:sp>
        <p:nvSpPr>
          <p:cNvPr id="4" name="Rectangle 8"/>
          <p:cNvSpPr>
            <a:spLocks noGrp="1" noChangeArrowheads="1"/>
          </p:cNvSpPr>
          <p:nvPr>
            <p:ph type="sldNum" sz="quarter" idx="12"/>
          </p:nvPr>
        </p:nvSpPr>
        <p:spPr/>
        <p:txBody>
          <a:bodyPr/>
          <a:lstStyle>
            <a:lvl1pPr>
              <a:defRPr/>
            </a:lvl1pPr>
          </a:lstStyle>
          <a:p>
            <a:fld id="{AE7C6688-C16E-448C-921C-67D4AB6EFAE9}" type="slidenum">
              <a:rPr lang="en-US" altLang="zh-CN"/>
              <a:t>‹#›</a:t>
            </a:fld>
            <a:endParaRPr lang="en-US" altLang="zh-CN"/>
          </a:p>
        </p:txBody>
      </p:sp>
    </p:spTree>
    <p:extLst>
      <p:ext uri="{BB962C8B-B14F-4D97-AF65-F5344CB8AC3E}">
        <p14:creationId xmlns:p14="http://schemas.microsoft.com/office/powerpoint/2010/main" val="2876907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978F59-7BED-4A97-80A4-85D24B87C6E9}" type="datetime1">
              <a:rPr lang="zh-CN" altLang="en-US"/>
              <a:t>2020/9/29</a:t>
            </a:fld>
            <a:endParaRPr lang="en-US" altLang="zh-CN"/>
          </a:p>
        </p:txBody>
      </p:sp>
      <p:sp>
        <p:nvSpPr>
          <p:cNvPr id="7" name="Rectangle 8"/>
          <p:cNvSpPr>
            <a:spLocks noGrp="1" noChangeArrowheads="1"/>
          </p:cNvSpPr>
          <p:nvPr>
            <p:ph type="sldNum" sz="quarter" idx="12"/>
          </p:nvPr>
        </p:nvSpPr>
        <p:spPr/>
        <p:txBody>
          <a:bodyPr/>
          <a:lstStyle>
            <a:lvl1pPr>
              <a:defRPr/>
            </a:lvl1pPr>
          </a:lstStyle>
          <a:p>
            <a:fld id="{50A26652-EACA-4A1A-99D9-0DEB85CE75BF}" type="slidenum">
              <a:rPr lang="en-US" altLang="zh-CN"/>
              <a:t>‹#›</a:t>
            </a:fld>
            <a:endParaRPr lang="en-US" altLang="zh-CN"/>
          </a:p>
        </p:txBody>
      </p:sp>
    </p:spTree>
    <p:extLst>
      <p:ext uri="{BB962C8B-B14F-4D97-AF65-F5344CB8AC3E}">
        <p14:creationId xmlns:p14="http://schemas.microsoft.com/office/powerpoint/2010/main" val="924228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AD512F44-2064-45D4-8A26-9A2D7B999F44}" type="datetime1">
              <a:rPr lang="zh-CN" altLang="en-US"/>
              <a:t>2020/9/29</a:t>
            </a:fld>
            <a:endParaRPr lang="en-US" altLang="zh-CN"/>
          </a:p>
        </p:txBody>
      </p:sp>
      <p:sp>
        <p:nvSpPr>
          <p:cNvPr id="7" name="Rectangle 8"/>
          <p:cNvSpPr>
            <a:spLocks noGrp="1" noChangeArrowheads="1"/>
          </p:cNvSpPr>
          <p:nvPr>
            <p:ph type="sldNum" sz="quarter" idx="12"/>
          </p:nvPr>
        </p:nvSpPr>
        <p:spPr/>
        <p:txBody>
          <a:bodyPr/>
          <a:lstStyle>
            <a:lvl1pPr>
              <a:defRPr/>
            </a:lvl1pPr>
          </a:lstStyle>
          <a:p>
            <a:fld id="{62457EE5-2A63-491A-894B-D540F7D9596C}" type="slidenum">
              <a:rPr lang="en-US" altLang="zh-CN"/>
              <a:t>‹#›</a:t>
            </a:fld>
            <a:endParaRPr lang="en-US" altLang="zh-CN"/>
          </a:p>
        </p:txBody>
      </p:sp>
    </p:spTree>
    <p:extLst>
      <p:ext uri="{BB962C8B-B14F-4D97-AF65-F5344CB8AC3E}">
        <p14:creationId xmlns:p14="http://schemas.microsoft.com/office/powerpoint/2010/main" val="421490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755651" y="1219200"/>
            <a:ext cx="10668000" cy="48006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7BA4DB3-631B-49FE-8229-1964CE768A64}" type="datetime1">
              <a:rPr lang="zh-CN" altLang="en-US"/>
              <a:t>2020/9/29</a:t>
            </a:fld>
            <a:endParaRPr lang="en-US" altLang="zh-CN"/>
          </a:p>
        </p:txBody>
      </p:sp>
      <p:sp>
        <p:nvSpPr>
          <p:cNvPr id="6" name="Rectangle 8"/>
          <p:cNvSpPr>
            <a:spLocks noGrp="1" noChangeArrowheads="1"/>
          </p:cNvSpPr>
          <p:nvPr>
            <p:ph type="sldNum" sz="quarter" idx="12"/>
          </p:nvPr>
        </p:nvSpPr>
        <p:spPr/>
        <p:txBody>
          <a:bodyPr/>
          <a:lstStyle>
            <a:lvl1pPr>
              <a:defRPr/>
            </a:lvl1pPr>
          </a:lstStyle>
          <a:p>
            <a:fld id="{1F11E260-42A6-4C75-B080-E2A1853B5C92}" type="slidenum">
              <a:rPr lang="en-US" altLang="zh-CN"/>
              <a:t>‹#›</a:t>
            </a:fld>
            <a:endParaRPr lang="en-US" altLang="zh-CN"/>
          </a:p>
        </p:txBody>
      </p:sp>
    </p:spTree>
    <p:extLst>
      <p:ext uri="{BB962C8B-B14F-4D97-AF65-F5344CB8AC3E}">
        <p14:creationId xmlns:p14="http://schemas.microsoft.com/office/powerpoint/2010/main" val="8360339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BF6D614A-A430-4242-BC59-F98E938320BE}" type="datetime1">
              <a:rPr lang="zh-CN" altLang="en-US"/>
              <a:t>2020/9/29</a:t>
            </a:fld>
            <a:endParaRPr lang="en-US" altLang="zh-CN"/>
          </a:p>
        </p:txBody>
      </p:sp>
      <p:sp>
        <p:nvSpPr>
          <p:cNvPr id="6" name="Rectangle 8"/>
          <p:cNvSpPr>
            <a:spLocks noGrp="1" noChangeArrowheads="1"/>
          </p:cNvSpPr>
          <p:nvPr>
            <p:ph type="sldNum" sz="quarter" idx="12"/>
          </p:nvPr>
        </p:nvSpPr>
        <p:spPr/>
        <p:txBody>
          <a:bodyPr/>
          <a:lstStyle>
            <a:lvl1pPr>
              <a:defRPr/>
            </a:lvl1pPr>
          </a:lstStyle>
          <a:p>
            <a:fld id="{0D7DF5C1-34B2-449A-86B3-B27808BD36AB}" type="slidenum">
              <a:rPr lang="en-US" altLang="zh-CN"/>
              <a:t>‹#›</a:t>
            </a:fld>
            <a:endParaRPr lang="en-US" altLang="zh-CN"/>
          </a:p>
        </p:txBody>
      </p:sp>
    </p:spTree>
    <p:extLst>
      <p:ext uri="{BB962C8B-B14F-4D97-AF65-F5344CB8AC3E}">
        <p14:creationId xmlns:p14="http://schemas.microsoft.com/office/powerpoint/2010/main" val="4317952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2BB01A15-FC55-4777-8BAB-6AEF3956518A}" type="datetime1">
              <a:rPr lang="zh-CN" altLang="en-US"/>
              <a:t>2020/9/29</a:t>
            </a:fld>
            <a:endParaRPr lang="en-US" altLang="zh-CN"/>
          </a:p>
        </p:txBody>
      </p:sp>
      <p:sp>
        <p:nvSpPr>
          <p:cNvPr id="6" name="Rectangle 7"/>
          <p:cNvSpPr>
            <a:spLocks noGrp="1" noChangeArrowheads="1"/>
          </p:cNvSpPr>
          <p:nvPr>
            <p:ph type="ftr" sz="quarter" idx="11"/>
          </p:nvPr>
        </p:nvSpPr>
        <p:spPr>
          <a:xfrm>
            <a:off x="3325284" y="6470650"/>
            <a:ext cx="5399616" cy="304800"/>
          </a:xfrm>
          <a:prstGeom prst="rect">
            <a:avLst/>
          </a:prstGeom>
        </p:spPr>
        <p:txBody>
          <a:bodyPr/>
          <a:lstStyle>
            <a:lvl1pPr>
              <a:defRPr/>
            </a:lvl1pPr>
          </a:lstStyle>
          <a:p>
            <a:pPr>
              <a:defRPr/>
            </a:pPr>
            <a:r>
              <a:rPr lang="en-US" altLang="zh-CN"/>
              <a:t>SIGNAL ANALYSIS AND PROCESSING</a:t>
            </a:r>
          </a:p>
        </p:txBody>
      </p:sp>
      <p:sp>
        <p:nvSpPr>
          <p:cNvPr id="7" name="Rectangle 8"/>
          <p:cNvSpPr>
            <a:spLocks noGrp="1" noChangeArrowheads="1"/>
          </p:cNvSpPr>
          <p:nvPr>
            <p:ph type="sldNum" sz="quarter" idx="12"/>
          </p:nvPr>
        </p:nvSpPr>
        <p:spPr/>
        <p:txBody>
          <a:bodyPr/>
          <a:lstStyle>
            <a:lvl1pPr>
              <a:defRPr/>
            </a:lvl1pPr>
          </a:lstStyle>
          <a:p>
            <a:fld id="{0B61DEBF-5384-498E-A8A8-3C8FE3B40709}" type="slidenum">
              <a:rPr lang="en-US" altLang="zh-CN"/>
              <a:t>‹#›</a:t>
            </a:fld>
            <a:endParaRPr lang="en-US" altLang="zh-CN"/>
          </a:p>
        </p:txBody>
      </p:sp>
    </p:spTree>
    <p:extLst>
      <p:ext uri="{BB962C8B-B14F-4D97-AF65-F5344CB8AC3E}">
        <p14:creationId xmlns:p14="http://schemas.microsoft.com/office/powerpoint/2010/main" val="3866408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755651" y="1219200"/>
            <a:ext cx="5232400" cy="48006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dt" sz="half" idx="10"/>
          </p:nvPr>
        </p:nvSpPr>
        <p:spPr/>
        <p:txBody>
          <a:bodyPr/>
          <a:lstStyle>
            <a:lvl1pPr>
              <a:defRPr/>
            </a:lvl1pPr>
          </a:lstStyle>
          <a:p>
            <a:pPr>
              <a:defRPr/>
            </a:pPr>
            <a:fld id="{F00835FB-E2B9-4A21-8474-C8CF32BAACC3}" type="datetime1">
              <a:rPr lang="zh-CN" altLang="en-US"/>
              <a:t>2020/9/29</a:t>
            </a:fld>
            <a:endParaRPr lang="en-US" altLang="zh-CN"/>
          </a:p>
        </p:txBody>
      </p:sp>
      <p:sp>
        <p:nvSpPr>
          <p:cNvPr id="8" name="Rectangle 8"/>
          <p:cNvSpPr>
            <a:spLocks noGrp="1" noChangeArrowheads="1"/>
          </p:cNvSpPr>
          <p:nvPr>
            <p:ph type="sldNum" sz="quarter" idx="12"/>
          </p:nvPr>
        </p:nvSpPr>
        <p:spPr/>
        <p:txBody>
          <a:bodyPr/>
          <a:lstStyle>
            <a:lvl1pPr>
              <a:defRPr/>
            </a:lvl1pPr>
          </a:lstStyle>
          <a:p>
            <a:fld id="{088C074B-3167-4FD7-B824-BF6B1BE358E9}" type="slidenum">
              <a:rPr lang="en-US" altLang="zh-CN"/>
              <a:t>‹#›</a:t>
            </a:fld>
            <a:endParaRPr lang="en-US" altLang="zh-CN"/>
          </a:p>
        </p:txBody>
      </p:sp>
    </p:spTree>
    <p:extLst>
      <p:ext uri="{BB962C8B-B14F-4D97-AF65-F5344CB8AC3E}">
        <p14:creationId xmlns:p14="http://schemas.microsoft.com/office/powerpoint/2010/main" val="827317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7556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1251" y="12192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7556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1251" y="3695700"/>
            <a:ext cx="5232400" cy="23241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AA59263C-BD72-482C-8D78-95CADB537257}" type="datetime1">
              <a:rPr lang="zh-CN" altLang="en-US"/>
              <a:t>2020/9/29</a:t>
            </a:fld>
            <a:endParaRPr lang="en-US" altLang="zh-CN"/>
          </a:p>
        </p:txBody>
      </p:sp>
      <p:sp>
        <p:nvSpPr>
          <p:cNvPr id="9" name="Rectangle 8"/>
          <p:cNvSpPr>
            <a:spLocks noGrp="1" noChangeArrowheads="1"/>
          </p:cNvSpPr>
          <p:nvPr>
            <p:ph type="sldNum" sz="quarter" idx="12"/>
          </p:nvPr>
        </p:nvSpPr>
        <p:spPr/>
        <p:txBody>
          <a:bodyPr/>
          <a:lstStyle>
            <a:lvl1pPr>
              <a:defRPr/>
            </a:lvl1pPr>
          </a:lstStyle>
          <a:p>
            <a:fld id="{A2949D3C-04B6-4ACB-830E-2A5DBD02EE0B}" type="slidenum">
              <a:rPr lang="en-US" altLang="zh-CN"/>
              <a:t>‹#›</a:t>
            </a:fld>
            <a:endParaRPr lang="en-US" altLang="zh-CN"/>
          </a:p>
        </p:txBody>
      </p:sp>
    </p:spTree>
    <p:extLst>
      <p:ext uri="{BB962C8B-B14F-4D97-AF65-F5344CB8AC3E}">
        <p14:creationId xmlns:p14="http://schemas.microsoft.com/office/powerpoint/2010/main" val="3448837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神经网络">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30767" y="6553201"/>
            <a:ext cx="2641600" cy="238125"/>
          </a:xfrm>
        </p:spPr>
        <p:txBody>
          <a:bodyPr/>
          <a:lstStyle>
            <a:lvl1pPr>
              <a:defRPr/>
            </a:lvl1pPr>
          </a:lstStyle>
          <a:p>
            <a:pPr>
              <a:defRPr/>
            </a:pPr>
            <a:fld id="{475F2974-A565-48EB-BE06-0BED6BD5DC9C}" type="datetime1">
              <a:rPr lang="zh-CN" altLang="en-US"/>
              <a:t>2020/9/29</a:t>
            </a:fld>
            <a:endParaRPr lang="en-US" altLang="zh-CN" dirty="0"/>
          </a:p>
        </p:txBody>
      </p:sp>
      <p:sp>
        <p:nvSpPr>
          <p:cNvPr id="3" name="Rectangle 8"/>
          <p:cNvSpPr>
            <a:spLocks noGrp="1" noChangeArrowheads="1"/>
          </p:cNvSpPr>
          <p:nvPr>
            <p:ph type="sldNum" sz="quarter" idx="11"/>
          </p:nvPr>
        </p:nvSpPr>
        <p:spPr/>
        <p:txBody>
          <a:bodyPr/>
          <a:lstStyle>
            <a:lvl1pPr>
              <a:defRPr/>
            </a:lvl1pPr>
          </a:lstStyle>
          <a:p>
            <a:fld id="{8A43780D-5C61-47C7-84FD-DBDC025933FC}" type="slidenum">
              <a:rPr lang="en-US" altLang="zh-CN"/>
              <a:t>‹#›</a:t>
            </a:fld>
            <a:endParaRPr lang="en-US" altLang="zh-CN"/>
          </a:p>
        </p:txBody>
      </p:sp>
      <p:sp>
        <p:nvSpPr>
          <p:cNvPr id="4" name="标题 3">
            <a:extLst>
              <a:ext uri="{FF2B5EF4-FFF2-40B4-BE49-F238E27FC236}">
                <a16:creationId xmlns:a16="http://schemas.microsoft.com/office/drawing/2014/main" id="{6A632EEB-92D9-43A7-8454-FBBE5CA14BAD}"/>
              </a:ext>
            </a:extLst>
          </p:cNvPr>
          <p:cNvSpPr>
            <a:spLocks noGrp="1"/>
          </p:cNvSpPr>
          <p:nvPr>
            <p:ph type="title"/>
          </p:nvPr>
        </p:nvSpPr>
        <p:spPr>
          <a:xfrm>
            <a:off x="838200" y="365126"/>
            <a:ext cx="7997890" cy="530614"/>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5123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9B221B53-B291-46CE-877E-FAA38E6ADDA6}" type="datetime1">
              <a:rPr lang="zh-CN" altLang="en-US"/>
              <a:t>2020/9/29</a:t>
            </a:fld>
            <a:endParaRPr lang="en-US" altLang="zh-CN"/>
          </a:p>
        </p:txBody>
      </p:sp>
      <p:sp>
        <p:nvSpPr>
          <p:cNvPr id="6" name="Rectangle 8"/>
          <p:cNvSpPr>
            <a:spLocks noGrp="1" noChangeArrowheads="1"/>
          </p:cNvSpPr>
          <p:nvPr>
            <p:ph type="sldNum" sz="quarter" idx="12"/>
          </p:nvPr>
        </p:nvSpPr>
        <p:spPr/>
        <p:txBody>
          <a:bodyPr/>
          <a:lstStyle>
            <a:lvl1pPr>
              <a:defRPr/>
            </a:lvl1pPr>
          </a:lstStyle>
          <a:p>
            <a:fld id="{25BC82A5-DEC4-45F1-BF74-2438303C9B4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7556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219200"/>
            <a:ext cx="5232400" cy="48006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9A989423-4571-428E-9D57-3E386FFA017D}" type="datetime1">
              <a:rPr lang="zh-CN" altLang="en-US"/>
              <a:t>2020/9/29</a:t>
            </a:fld>
            <a:endParaRPr lang="en-US" altLang="zh-CN"/>
          </a:p>
        </p:txBody>
      </p:sp>
      <p:sp>
        <p:nvSpPr>
          <p:cNvPr id="7" name="Rectangle 8"/>
          <p:cNvSpPr>
            <a:spLocks noGrp="1" noChangeArrowheads="1"/>
          </p:cNvSpPr>
          <p:nvPr>
            <p:ph type="sldNum" sz="quarter" idx="12"/>
          </p:nvPr>
        </p:nvSpPr>
        <p:spPr/>
        <p:txBody>
          <a:bodyPr/>
          <a:lstStyle>
            <a:lvl1pPr>
              <a:defRPr/>
            </a:lvl1pPr>
          </a:lstStyle>
          <a:p>
            <a:fld id="{F3A550D2-4B67-4914-BF83-63D9BCCFF0B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3E32E941-4A46-4A72-917D-2159BC3588D0}" type="datetime1">
              <a:rPr lang="zh-CN" altLang="en-US"/>
              <a:t>2020/9/29</a:t>
            </a:fld>
            <a:endParaRPr lang="en-US" altLang="zh-CN"/>
          </a:p>
        </p:txBody>
      </p:sp>
      <p:sp>
        <p:nvSpPr>
          <p:cNvPr id="9" name="Rectangle 8"/>
          <p:cNvSpPr>
            <a:spLocks noGrp="1" noChangeArrowheads="1"/>
          </p:cNvSpPr>
          <p:nvPr>
            <p:ph type="sldNum" sz="quarter" idx="12"/>
          </p:nvPr>
        </p:nvSpPr>
        <p:spPr/>
        <p:txBody>
          <a:bodyPr/>
          <a:lstStyle>
            <a:lvl1pPr>
              <a:defRPr/>
            </a:lvl1pPr>
          </a:lstStyle>
          <a:p>
            <a:fld id="{AE67DE06-A8FC-4A02-B0B1-3E39E2702511}"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0"/>
            <a:ext cx="10668000" cy="609600"/>
          </a:xfrm>
          <a:prstGeom prst="rect">
            <a:avLst/>
          </a:prstGeom>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FEE6F7D-3919-4651-8CA4-7B751C71BA14}" type="datetime1">
              <a:rPr lang="zh-CN" altLang="en-US"/>
              <a:t>2020/9/29</a:t>
            </a:fld>
            <a:endParaRPr lang="en-US" altLang="zh-CN"/>
          </a:p>
        </p:txBody>
      </p:sp>
      <p:sp>
        <p:nvSpPr>
          <p:cNvPr id="5" name="Rectangle 8"/>
          <p:cNvSpPr>
            <a:spLocks noGrp="1" noChangeArrowheads="1"/>
          </p:cNvSpPr>
          <p:nvPr>
            <p:ph type="sldNum" sz="quarter" idx="12"/>
          </p:nvPr>
        </p:nvSpPr>
        <p:spPr/>
        <p:txBody>
          <a:bodyPr/>
          <a:lstStyle>
            <a:lvl1pPr>
              <a:defRPr/>
            </a:lvl1pPr>
          </a:lstStyle>
          <a:p>
            <a:fld id="{E9737B81-CC8F-4512-9E0D-D70CBE9F7B1F}"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D1D84859-B760-4F0E-8732-51E216755E22}" type="datetime1">
              <a:rPr lang="zh-CN" altLang="en-US"/>
              <a:t>2020/9/29</a:t>
            </a:fld>
            <a:endParaRPr lang="en-US" altLang="zh-CN"/>
          </a:p>
        </p:txBody>
      </p:sp>
      <p:sp>
        <p:nvSpPr>
          <p:cNvPr id="4" name="Rectangle 8"/>
          <p:cNvSpPr>
            <a:spLocks noGrp="1" noChangeArrowheads="1"/>
          </p:cNvSpPr>
          <p:nvPr>
            <p:ph type="sldNum" sz="quarter" idx="12"/>
          </p:nvPr>
        </p:nvSpPr>
        <p:spPr/>
        <p:txBody>
          <a:bodyPr/>
          <a:lstStyle>
            <a:lvl1pPr>
              <a:defRPr/>
            </a:lvl1pPr>
          </a:lstStyle>
          <a:p>
            <a:fld id="{AE7C6688-C16E-448C-921C-67D4AB6EFAE9}"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B4978F59-7BED-4A97-80A4-85D24B87C6E9}" type="datetime1">
              <a:rPr lang="zh-CN" altLang="en-US"/>
              <a:t>2020/9/29</a:t>
            </a:fld>
            <a:endParaRPr lang="en-US" altLang="zh-CN"/>
          </a:p>
        </p:txBody>
      </p:sp>
      <p:sp>
        <p:nvSpPr>
          <p:cNvPr id="7" name="Rectangle 8"/>
          <p:cNvSpPr>
            <a:spLocks noGrp="1" noChangeArrowheads="1"/>
          </p:cNvSpPr>
          <p:nvPr>
            <p:ph type="sldNum" sz="quarter" idx="12"/>
          </p:nvPr>
        </p:nvSpPr>
        <p:spPr/>
        <p:txBody>
          <a:bodyPr/>
          <a:lstStyle>
            <a:lvl1pPr>
              <a:defRPr/>
            </a:lvl1pPr>
          </a:lstStyle>
          <a:p>
            <a:fld id="{50A26652-EACA-4A1A-99D9-0DEB85CE75B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AD512F44-2064-45D4-8A26-9A2D7B999F44}" type="datetime1">
              <a:rPr lang="zh-CN" altLang="en-US"/>
              <a:t>2020/9/29</a:t>
            </a:fld>
            <a:endParaRPr lang="en-US" altLang="zh-CN"/>
          </a:p>
        </p:txBody>
      </p:sp>
      <p:sp>
        <p:nvSpPr>
          <p:cNvPr id="7" name="Rectangle 8"/>
          <p:cNvSpPr>
            <a:spLocks noGrp="1" noChangeArrowheads="1"/>
          </p:cNvSpPr>
          <p:nvPr>
            <p:ph type="sldNum" sz="quarter" idx="12"/>
          </p:nvPr>
        </p:nvSpPr>
        <p:spPr/>
        <p:txBody>
          <a:bodyPr/>
          <a:lstStyle>
            <a:lvl1pPr>
              <a:defRPr/>
            </a:lvl1pPr>
          </a:lstStyle>
          <a:p>
            <a:fld id="{62457EE5-2A63-491A-894B-D540F7D9596C}"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矩形 15"/>
          <p:cNvSpPr/>
          <p:nvPr userDrawn="1"/>
        </p:nvSpPr>
        <p:spPr bwMode="auto">
          <a:xfrm>
            <a:off x="-14817" y="6530975"/>
            <a:ext cx="12206817" cy="249238"/>
          </a:xfrm>
          <a:prstGeom prst="rect">
            <a:avLst/>
          </a:prstGeom>
          <a:solidFill>
            <a:srgbClr val="CC3300"/>
          </a:solidFill>
          <a:ln w="9525" cap="flat" cmpd="sng" algn="ctr">
            <a:solidFill>
              <a:srgbClr val="FF9900"/>
            </a:solidFill>
            <a:prstDash val="solid"/>
            <a:round/>
            <a:headEnd type="none" w="med" len="med"/>
            <a:tailEnd type="triangle" w="med" len="med"/>
          </a:ln>
          <a:effectLst/>
        </p:spPr>
        <p:txBody>
          <a:bodyPr/>
          <a:lstStyle/>
          <a:p>
            <a:pPr>
              <a:defRPr/>
            </a:pPr>
            <a:endParaRPr lang="zh-CN" altLang="en-US" sz="1800" dirty="0"/>
          </a:p>
        </p:txBody>
      </p:sp>
      <p:sp>
        <p:nvSpPr>
          <p:cNvPr id="7172" name="AutoShape 4"/>
          <p:cNvSpPr>
            <a:spLocks noChangeArrowheads="1"/>
          </p:cNvSpPr>
          <p:nvPr/>
        </p:nvSpPr>
        <p:spPr bwMode="auto">
          <a:xfrm>
            <a:off x="431800" y="914401"/>
            <a:ext cx="11760200" cy="6667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7174" name="Rectangle 6"/>
          <p:cNvSpPr>
            <a:spLocks noGrp="1" noChangeArrowheads="1"/>
          </p:cNvSpPr>
          <p:nvPr>
            <p:ph type="dt" sz="half" idx="2"/>
          </p:nvPr>
        </p:nvSpPr>
        <p:spPr bwMode="auto">
          <a:xfrm>
            <a:off x="584200" y="6553201"/>
            <a:ext cx="2641600" cy="238125"/>
          </a:xfrm>
          <a:prstGeom prst="rect">
            <a:avLst/>
          </a:prstGeom>
          <a:noFill/>
          <a:ln w="9525">
            <a:noFill/>
            <a:miter lim="800000"/>
          </a:ln>
          <a:effectLst/>
        </p:spPr>
        <p:txBody>
          <a:bodyPr vert="horz" wrap="square" lIns="0" tIns="0" rIns="0" bIns="0" numCol="1" anchor="t" anchorCtr="0" compatLnSpc="1"/>
          <a:lstStyle>
            <a:lvl1pPr algn="l">
              <a:defRPr sz="1200" b="0">
                <a:solidFill>
                  <a:schemeClr val="bg1"/>
                </a:solidFill>
                <a:ea typeface="+mn-ea"/>
              </a:defRPr>
            </a:lvl1pPr>
          </a:lstStyle>
          <a:p>
            <a:pPr>
              <a:defRPr/>
            </a:pPr>
            <a:fld id="{EEBE79F2-9FE6-4B99-A8D9-05ADE8088E5F}" type="datetime1">
              <a:rPr lang="zh-CN" altLang="en-US"/>
              <a:t>2020/9/29</a:t>
            </a:fld>
            <a:endParaRPr lang="en-US" altLang="zh-CN" dirty="0"/>
          </a:p>
        </p:txBody>
      </p:sp>
      <p:sp>
        <p:nvSpPr>
          <p:cNvPr id="7176" name="Rectangle 8"/>
          <p:cNvSpPr>
            <a:spLocks noGrp="1" noChangeArrowheads="1"/>
          </p:cNvSpPr>
          <p:nvPr>
            <p:ph type="sldNum" sz="quarter" idx="4"/>
          </p:nvPr>
        </p:nvSpPr>
        <p:spPr bwMode="auto">
          <a:xfrm>
            <a:off x="9179984" y="6553200"/>
            <a:ext cx="2641600" cy="228600"/>
          </a:xfrm>
          <a:prstGeom prst="rect">
            <a:avLst/>
          </a:prstGeom>
          <a:noFill/>
          <a:ln w="9525">
            <a:noFill/>
            <a:miter lim="800000"/>
          </a:ln>
          <a:effectLst/>
        </p:spPr>
        <p:txBody>
          <a:bodyPr vert="horz" wrap="square" lIns="0" tIns="0" rIns="0" bIns="0" numCol="1" anchor="t" anchorCtr="0" compatLnSpc="1"/>
          <a:lstStyle>
            <a:lvl1pPr algn="r">
              <a:defRPr sz="1200" b="0">
                <a:solidFill>
                  <a:schemeClr val="bg1"/>
                </a:solidFill>
                <a:ea typeface="宋体" panose="02010600030101010101" pitchFamily="2" charset="-122"/>
              </a:defRPr>
            </a:lvl1pPr>
          </a:lstStyle>
          <a:p>
            <a:fld id="{9F5261D9-34D4-4683-874B-4B49ADB77494}" type="slidenum">
              <a:rPr lang="en-US" altLang="zh-CN"/>
              <a:t>‹#›</a:t>
            </a:fld>
            <a:endParaRPr lang="en-US" altLang="zh-CN"/>
          </a:p>
        </p:txBody>
      </p:sp>
      <p:sp>
        <p:nvSpPr>
          <p:cNvPr id="17" name="TextBox 16"/>
          <p:cNvSpPr txBox="1"/>
          <p:nvPr userDrawn="1"/>
        </p:nvSpPr>
        <p:spPr>
          <a:xfrm>
            <a:off x="2893484" y="6530975"/>
            <a:ext cx="6286500" cy="306705"/>
          </a:xfrm>
          <a:prstGeom prst="rect">
            <a:avLst/>
          </a:prstGeom>
          <a:noFill/>
        </p:spPr>
        <p:txBody>
          <a:bodyPr>
            <a:spAutoFit/>
          </a:bodyPr>
          <a:lstStyle/>
          <a:p>
            <a:pPr algn="ctr">
              <a:defRPr/>
            </a:pPr>
            <a:r>
              <a:rPr lang="zh-CN" altLang="en-US" sz="1400" dirty="0">
                <a:solidFill>
                  <a:schemeClr val="bg1"/>
                </a:solidFill>
              </a:rPr>
              <a:t>机器学习</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矩形 15"/>
          <p:cNvSpPr/>
          <p:nvPr userDrawn="1"/>
        </p:nvSpPr>
        <p:spPr bwMode="auto">
          <a:xfrm>
            <a:off x="-14817" y="6530975"/>
            <a:ext cx="12206817" cy="249238"/>
          </a:xfrm>
          <a:prstGeom prst="rect">
            <a:avLst/>
          </a:prstGeom>
          <a:solidFill>
            <a:srgbClr val="CC3300"/>
          </a:solidFill>
          <a:ln w="9525" cap="flat" cmpd="sng" algn="ctr">
            <a:solidFill>
              <a:srgbClr val="FF9900"/>
            </a:solidFill>
            <a:prstDash val="solid"/>
            <a:round/>
            <a:headEnd type="none" w="med" len="med"/>
            <a:tailEnd type="triangle" w="med" len="med"/>
          </a:ln>
          <a:effectLst/>
        </p:spPr>
        <p:txBody>
          <a:bodyPr/>
          <a:lstStyle/>
          <a:p>
            <a:pPr>
              <a:defRPr/>
            </a:pPr>
            <a:endParaRPr lang="zh-CN" altLang="en-US" sz="1800" dirty="0"/>
          </a:p>
        </p:txBody>
      </p:sp>
      <p:sp>
        <p:nvSpPr>
          <p:cNvPr id="7172" name="AutoShape 4"/>
          <p:cNvSpPr>
            <a:spLocks noChangeArrowheads="1"/>
          </p:cNvSpPr>
          <p:nvPr/>
        </p:nvSpPr>
        <p:spPr bwMode="auto">
          <a:xfrm>
            <a:off x="431800" y="914401"/>
            <a:ext cx="11760200" cy="6667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3300"/>
          </a:solidFill>
          <a:ln w="9525">
            <a:solidFill>
              <a:srgbClr val="CC6600"/>
            </a:solidFill>
            <a:round/>
          </a:ln>
        </p:spPr>
        <p:txBody>
          <a:bodyPr/>
          <a:lstStyle/>
          <a:p>
            <a:pPr algn="l">
              <a:defRPr/>
            </a:pPr>
            <a:endParaRPr lang="zh-CN" altLang="zh-CN" sz="2400" b="0">
              <a:solidFill>
                <a:schemeClr val="tx1"/>
              </a:solidFill>
              <a:ea typeface="宋体" panose="02010600030101010101" pitchFamily="2" charset="-122"/>
            </a:endParaRPr>
          </a:p>
        </p:txBody>
      </p:sp>
      <p:sp>
        <p:nvSpPr>
          <p:cNvPr id="7174" name="Rectangle 6"/>
          <p:cNvSpPr>
            <a:spLocks noGrp="1" noChangeArrowheads="1"/>
          </p:cNvSpPr>
          <p:nvPr>
            <p:ph type="dt" sz="half" idx="2"/>
          </p:nvPr>
        </p:nvSpPr>
        <p:spPr bwMode="auto">
          <a:xfrm>
            <a:off x="584200" y="6553201"/>
            <a:ext cx="2641600" cy="238125"/>
          </a:xfrm>
          <a:prstGeom prst="rect">
            <a:avLst/>
          </a:prstGeom>
          <a:noFill/>
          <a:ln w="9525">
            <a:noFill/>
            <a:miter lim="800000"/>
          </a:ln>
          <a:effectLst/>
        </p:spPr>
        <p:txBody>
          <a:bodyPr vert="horz" wrap="square" lIns="0" tIns="0" rIns="0" bIns="0" numCol="1" anchor="t" anchorCtr="0" compatLnSpc="1"/>
          <a:lstStyle>
            <a:lvl1pPr algn="l">
              <a:defRPr sz="1200" b="0">
                <a:solidFill>
                  <a:schemeClr val="bg1"/>
                </a:solidFill>
                <a:ea typeface="+mn-ea"/>
              </a:defRPr>
            </a:lvl1pPr>
          </a:lstStyle>
          <a:p>
            <a:pPr>
              <a:defRPr/>
            </a:pPr>
            <a:fld id="{EEBE79F2-9FE6-4B99-A8D9-05ADE8088E5F}" type="datetime1">
              <a:rPr lang="zh-CN" altLang="en-US"/>
              <a:t>2020/9/29</a:t>
            </a:fld>
            <a:endParaRPr lang="en-US" altLang="zh-CN" dirty="0"/>
          </a:p>
        </p:txBody>
      </p:sp>
      <p:sp>
        <p:nvSpPr>
          <p:cNvPr id="7176" name="Rectangle 8"/>
          <p:cNvSpPr>
            <a:spLocks noGrp="1" noChangeArrowheads="1"/>
          </p:cNvSpPr>
          <p:nvPr>
            <p:ph type="sldNum" sz="quarter" idx="4"/>
          </p:nvPr>
        </p:nvSpPr>
        <p:spPr bwMode="auto">
          <a:xfrm>
            <a:off x="9179984" y="6553200"/>
            <a:ext cx="2641600" cy="228600"/>
          </a:xfrm>
          <a:prstGeom prst="rect">
            <a:avLst/>
          </a:prstGeom>
          <a:noFill/>
          <a:ln w="9525">
            <a:noFill/>
            <a:miter lim="800000"/>
          </a:ln>
          <a:effectLst/>
        </p:spPr>
        <p:txBody>
          <a:bodyPr vert="horz" wrap="square" lIns="0" tIns="0" rIns="0" bIns="0" numCol="1" anchor="t" anchorCtr="0" compatLnSpc="1"/>
          <a:lstStyle>
            <a:lvl1pPr algn="r">
              <a:defRPr sz="1200" b="0">
                <a:solidFill>
                  <a:schemeClr val="bg1"/>
                </a:solidFill>
                <a:ea typeface="宋体" panose="02010600030101010101" pitchFamily="2" charset="-122"/>
              </a:defRPr>
            </a:lvl1pPr>
          </a:lstStyle>
          <a:p>
            <a:fld id="{9F5261D9-34D4-4683-874B-4B49ADB77494}" type="slidenum">
              <a:rPr lang="en-US" altLang="zh-CN"/>
              <a:t>‹#›</a:t>
            </a:fld>
            <a:endParaRPr lang="en-US" altLang="zh-CN"/>
          </a:p>
        </p:txBody>
      </p:sp>
      <p:sp>
        <p:nvSpPr>
          <p:cNvPr id="17" name="TextBox 16"/>
          <p:cNvSpPr txBox="1"/>
          <p:nvPr userDrawn="1"/>
        </p:nvSpPr>
        <p:spPr>
          <a:xfrm>
            <a:off x="3071285" y="6507164"/>
            <a:ext cx="6286500" cy="306705"/>
          </a:xfrm>
          <a:prstGeom prst="rect">
            <a:avLst/>
          </a:prstGeom>
          <a:noFill/>
        </p:spPr>
        <p:txBody>
          <a:bodyPr>
            <a:spAutoFit/>
          </a:bodyPr>
          <a:lstStyle/>
          <a:p>
            <a:pPr algn="ctr">
              <a:defRPr/>
            </a:pPr>
            <a:r>
              <a:rPr lang="zh-CN" altLang="en-US" sz="1400" dirty="0">
                <a:solidFill>
                  <a:schemeClr val="bg1"/>
                </a:solidFill>
              </a:rPr>
              <a:t>机器学习（零基础）</a:t>
            </a:r>
          </a:p>
        </p:txBody>
      </p:sp>
    </p:spTree>
    <p:extLst>
      <p:ext uri="{BB962C8B-B14F-4D97-AF65-F5344CB8AC3E}">
        <p14:creationId xmlns:p14="http://schemas.microsoft.com/office/powerpoint/2010/main" val="416067649"/>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hdr="0"/>
  <p:txStyles>
    <p:title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p:titleStyle>
    <p:bodyStyle>
      <a:lvl1pPr marL="469900" indent="-469900" algn="l" rtl="0" eaLnBrk="1" fontAlgn="base" hangingPunct="1">
        <a:spcBef>
          <a:spcPct val="20000"/>
        </a:spcBef>
        <a:spcAft>
          <a:spcPct val="0"/>
        </a:spcAft>
        <a:buClr>
          <a:schemeClr val="hlink"/>
        </a:buClr>
        <a:buFont typeface="Wingdings" panose="05000000000000000000" pitchFamily="2" charset="2"/>
        <a:buChar char="o"/>
        <a:defRPr sz="3000">
          <a:solidFill>
            <a:schemeClr val="tx1"/>
          </a:solidFill>
          <a:latin typeface="+mn-lt"/>
          <a:ea typeface="+mn-ea"/>
          <a:cs typeface="+mn-cs"/>
        </a:defRPr>
      </a:lvl1pPr>
      <a:lvl2pPr marL="908050" indent="-436880" algn="l" rtl="0" eaLnBrk="1" fontAlgn="base" hangingPunct="1">
        <a:spcBef>
          <a:spcPct val="20000"/>
        </a:spcBef>
        <a:spcAft>
          <a:spcPct val="0"/>
        </a:spcAft>
        <a:buClr>
          <a:schemeClr val="hlink"/>
        </a:buClr>
        <a:buFont typeface="Wingdings" panose="05000000000000000000" pitchFamily="2" charset="2"/>
        <a:buChar char="n"/>
        <a:defRPr sz="2600">
          <a:solidFill>
            <a:schemeClr val="tx1"/>
          </a:solidFill>
          <a:latin typeface="+mn-lt"/>
          <a:ea typeface="+mn-ea"/>
        </a:defRPr>
      </a:lvl2pPr>
      <a:lvl3pPr marL="1304925" indent="-395605" algn="l" rtl="0" eaLnBrk="1" fontAlgn="base" hangingPunct="1">
        <a:spcBef>
          <a:spcPct val="20000"/>
        </a:spcBef>
        <a:spcAft>
          <a:spcPct val="0"/>
        </a:spcAft>
        <a:buClr>
          <a:schemeClr val="hlink"/>
        </a:buClr>
        <a:buFont typeface="Wingdings" panose="05000000000000000000" pitchFamily="2" charset="2"/>
        <a:buChar char="o"/>
        <a:defRPr sz="2300">
          <a:solidFill>
            <a:schemeClr val="tx1"/>
          </a:solidFill>
          <a:latin typeface="+mn-lt"/>
          <a:ea typeface="+mn-ea"/>
        </a:defRPr>
      </a:lvl3pPr>
      <a:lvl4pPr marL="1694180" indent="-387350" algn="l" rtl="0" eaLnBrk="1" fontAlgn="base" hangingPunct="1">
        <a:spcBef>
          <a:spcPct val="20000"/>
        </a:spcBef>
        <a:spcAft>
          <a:spcPct val="0"/>
        </a:spcAft>
        <a:buClr>
          <a:schemeClr val="hlink"/>
        </a:buClr>
        <a:buFont typeface="Wingdings" panose="05000000000000000000" pitchFamily="2" charset="2"/>
        <a:buChar char="n"/>
        <a:defRPr sz="2000">
          <a:solidFill>
            <a:schemeClr val="tx1"/>
          </a:solidFill>
          <a:latin typeface="+mn-lt"/>
          <a:ea typeface="+mn-ea"/>
        </a:defRPr>
      </a:lvl4pPr>
      <a:lvl5pPr marL="20942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5pPr>
      <a:lvl6pPr marL="25514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6pPr>
      <a:lvl7pPr marL="30086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7pPr>
      <a:lvl8pPr marL="34658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8pPr>
      <a:lvl9pPr marL="3923030" indent="-398780" algn="l" rtl="0" eaLnBrk="1" fontAlgn="base" hangingPunct="1">
        <a:spcBef>
          <a:spcPct val="25000"/>
        </a:spcBef>
        <a:spcAft>
          <a:spcPct val="0"/>
        </a:spcAft>
        <a:buClr>
          <a:schemeClr val="hlink"/>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000.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 Id="rId9" Type="http://schemas.openxmlformats.org/officeDocument/2006/relationships/image" Target="../media/image5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21.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24.jpeg"/><Relationship Id="rId4" Type="http://schemas.openxmlformats.org/officeDocument/2006/relationships/image" Target="../media/image600.png"/></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50.png"/><Relationship Id="rId7" Type="http://schemas.openxmlformats.org/officeDocument/2006/relationships/image" Target="../media/image290.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280.png"/><Relationship Id="rId5" Type="http://schemas.openxmlformats.org/officeDocument/2006/relationships/image" Target="../media/image44.png"/><Relationship Id="rId4" Type="http://schemas.openxmlformats.org/officeDocument/2006/relationships/image" Target="../media/image2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206238"/>
            <a:ext cx="10363200" cy="899980"/>
          </a:xfrm>
        </p:spPr>
        <p:txBody>
          <a:bodyPr/>
          <a:lstStyle/>
          <a:p>
            <a:r>
              <a:rPr lang="zh-CN" altLang="en-US" sz="4800" dirty="0">
                <a:latin typeface="华文楷体" panose="02010600040101010101" pitchFamily="2" charset="-122"/>
                <a:ea typeface="华文楷体" panose="02010600040101010101" pitchFamily="2" charset="-122"/>
              </a:rPr>
              <a:t>机器学习</a:t>
            </a:r>
          </a:p>
        </p:txBody>
      </p:sp>
      <p:sp>
        <p:nvSpPr>
          <p:cNvPr id="3" name="副标题 2"/>
          <p:cNvSpPr>
            <a:spLocks noGrp="1"/>
          </p:cNvSpPr>
          <p:nvPr>
            <p:ph type="subTitle" idx="1"/>
          </p:nvPr>
        </p:nvSpPr>
        <p:spPr>
          <a:xfrm>
            <a:off x="914400" y="4108208"/>
            <a:ext cx="10363200" cy="920992"/>
          </a:xfrm>
        </p:spPr>
        <p:txBody>
          <a:bodyPr/>
          <a:lstStyle/>
          <a:p>
            <a:pPr lvl="0">
              <a:buClr>
                <a:srgbClr val="336699"/>
              </a:buClr>
            </a:pPr>
            <a:r>
              <a:rPr lang="zh-CN" altLang="en-US" b="1" dirty="0">
                <a:solidFill>
                  <a:srgbClr val="002060"/>
                </a:solidFill>
                <a:latin typeface="华文楷体" panose="02010600040101010101" pitchFamily="2" charset="-122"/>
              </a:rPr>
              <a:t>曾碧</a:t>
            </a:r>
            <a:endParaRPr lang="en-US" altLang="zh-CN" b="1" dirty="0">
              <a:solidFill>
                <a:srgbClr val="002060"/>
              </a:solidFill>
              <a:latin typeface="华文楷体" panose="02010600040101010101" pitchFamily="2" charset="-122"/>
            </a:endParaRPr>
          </a:p>
          <a:p>
            <a:pPr lvl="0">
              <a:buClr>
                <a:srgbClr val="336699"/>
              </a:buClr>
            </a:pPr>
            <a:r>
              <a:rPr lang="en-US" altLang="zh-CN" sz="2000" b="1" dirty="0">
                <a:solidFill>
                  <a:srgbClr val="002060"/>
                </a:solidFill>
                <a:latin typeface="Times New Roman" panose="02020603050405020304" pitchFamily="18" charset="0"/>
              </a:rPr>
              <a:t>zb9215@gdut.edu.cn</a:t>
            </a:r>
            <a:endParaRPr lang="zh-CN" altLang="en-US" sz="2000" b="1" dirty="0">
              <a:solidFill>
                <a:srgbClr val="002060"/>
              </a:solidFill>
              <a:latin typeface="Times New Roman" panose="02020603050405020304" pitchFamily="18" charset="0"/>
            </a:endParaRPr>
          </a:p>
          <a:p>
            <a:endParaRPr lang="zh-CN" altLang="en-US" sz="2000" b="1" dirty="0">
              <a:latin typeface="Times New Roman" panose="02020603050405020304" pitchFamily="18" charset="0"/>
              <a:cs typeface="+mn-cs"/>
            </a:endParaRPr>
          </a:p>
        </p:txBody>
      </p:sp>
      <p:sp>
        <p:nvSpPr>
          <p:cNvPr id="4" name="日期占位符 3"/>
          <p:cNvSpPr>
            <a:spLocks noGrp="1"/>
          </p:cNvSpPr>
          <p:nvPr>
            <p:ph type="dt" sz="half" idx="10"/>
          </p:nvPr>
        </p:nvSpPr>
        <p:spPr/>
        <p:txBody>
          <a:bodyPr/>
          <a:lstStyle/>
          <a:p>
            <a:pPr>
              <a:defRPr/>
            </a:pPr>
            <a:fld id="{4B5EC891-C588-48A9-9809-20BDC72C834A}" type="datetime1">
              <a:rPr lang="zh-CN" altLang="en-US" smtClean="0"/>
              <a:t>2020/9/29</a:t>
            </a:fld>
            <a:endParaRPr lang="en-US" altLang="zh-CN"/>
          </a:p>
        </p:txBody>
      </p:sp>
      <p:sp>
        <p:nvSpPr>
          <p:cNvPr id="5" name="灯片编号占位符 4"/>
          <p:cNvSpPr>
            <a:spLocks noGrp="1"/>
          </p:cNvSpPr>
          <p:nvPr>
            <p:ph type="sldNum" sz="quarter" idx="12"/>
          </p:nvPr>
        </p:nvSpPr>
        <p:spPr/>
        <p:txBody>
          <a:bodyPr/>
          <a:lstStyle/>
          <a:p>
            <a:fld id="{03B1E796-71BE-495F-9F47-415CAACE480D}" type="slidenum">
              <a:rPr lang="en-US" altLang="zh-CN" smtClean="0"/>
              <a:t>1</a:t>
            </a:fld>
            <a:endParaRPr lang="en-US" altLang="zh-CN"/>
          </a:p>
        </p:txBody>
      </p:sp>
      <p:pic>
        <p:nvPicPr>
          <p:cNvPr id="7" name="Picture 4" descr="C:\Users\kenny-work\Downloads\c61054d3551a181c019b40820d397a7c.jpgc61054d3551a181c019b40820d397a7c"/>
          <p:cNvPicPr>
            <a:picLocks noChangeAspect="1" noChangeArrowheads="1"/>
          </p:cNvPicPr>
          <p:nvPr/>
        </p:nvPicPr>
        <p:blipFill>
          <a:blip r:embed="rId3"/>
          <a:srcRect/>
          <a:stretch>
            <a:fillRect/>
          </a:stretch>
        </p:blipFill>
        <p:spPr bwMode="auto">
          <a:xfrm>
            <a:off x="7962900" y="1676400"/>
            <a:ext cx="2539365" cy="142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7010401" y="2263139"/>
            <a:ext cx="624841" cy="413006"/>
          </a:xfrm>
          <a:custGeom>
            <a:avLst/>
            <a:gdLst/>
            <a:ahLst/>
            <a:cxnLst/>
            <a:rect l="0" t="0" r="0" b="0"/>
            <a:pathLst>
              <a:path w="624841" h="413006">
                <a:moveTo>
                  <a:pt x="0" y="103252"/>
                </a:moveTo>
                <a:lnTo>
                  <a:pt x="418338" y="103252"/>
                </a:lnTo>
                <a:lnTo>
                  <a:pt x="418338" y="0"/>
                </a:lnTo>
                <a:lnTo>
                  <a:pt x="624840" y="206503"/>
                </a:lnTo>
                <a:lnTo>
                  <a:pt x="418338" y="413005"/>
                </a:lnTo>
                <a:lnTo>
                  <a:pt x="418338" y="309753"/>
                </a:lnTo>
                <a:lnTo>
                  <a:pt x="0" y="309753"/>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sp>
        <p:nvSpPr>
          <p:cNvPr id="3" name="任意多边形 2"/>
          <p:cNvSpPr/>
          <p:nvPr/>
        </p:nvSpPr>
        <p:spPr>
          <a:xfrm>
            <a:off x="7024116" y="3249168"/>
            <a:ext cx="624841" cy="413005"/>
          </a:xfrm>
          <a:custGeom>
            <a:avLst/>
            <a:gdLst/>
            <a:ahLst/>
            <a:cxnLst/>
            <a:rect l="0" t="0" r="0" b="0"/>
            <a:pathLst>
              <a:path w="624841" h="413005">
                <a:moveTo>
                  <a:pt x="0" y="103252"/>
                </a:moveTo>
                <a:lnTo>
                  <a:pt x="418338" y="103252"/>
                </a:lnTo>
                <a:lnTo>
                  <a:pt x="418338" y="0"/>
                </a:lnTo>
                <a:lnTo>
                  <a:pt x="624840" y="206503"/>
                </a:lnTo>
                <a:lnTo>
                  <a:pt x="418338" y="413004"/>
                </a:lnTo>
                <a:lnTo>
                  <a:pt x="418338" y="309754"/>
                </a:lnTo>
                <a:lnTo>
                  <a:pt x="0" y="309754"/>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grpSp>
        <p:nvGrpSpPr>
          <p:cNvPr id="32" name="组合 31">
            <a:extLst>
              <a:ext uri="{FF2B5EF4-FFF2-40B4-BE49-F238E27FC236}">
                <a16:creationId xmlns:a16="http://schemas.microsoft.com/office/drawing/2014/main" id="{58DCFF5A-279D-41C4-A38F-93EC54DC6548}"/>
              </a:ext>
            </a:extLst>
          </p:cNvPr>
          <p:cNvGrpSpPr/>
          <p:nvPr/>
        </p:nvGrpSpPr>
        <p:grpSpPr>
          <a:xfrm>
            <a:off x="705721" y="370928"/>
            <a:ext cx="3369649" cy="356316"/>
            <a:chOff x="1615440" y="321726"/>
            <a:chExt cx="3369649" cy="356316"/>
          </a:xfrm>
        </p:grpSpPr>
        <p:sp>
          <p:nvSpPr>
            <p:cNvPr id="27" name="TextBox 26"/>
            <p:cNvSpPr txBox="1"/>
            <p:nvPr/>
          </p:nvSpPr>
          <p:spPr>
            <a:xfrm>
              <a:off x="1615440" y="321726"/>
              <a:ext cx="1436291" cy="356316"/>
            </a:xfrm>
            <a:prstGeom prst="rect">
              <a:avLst/>
            </a:prstGeom>
            <a:noFill/>
          </p:spPr>
          <p:txBody>
            <a:bodyPr vert="horz" wrap="non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模型选择</a:t>
              </a:r>
            </a:p>
          </p:txBody>
        </p:sp>
        <p:sp>
          <p:nvSpPr>
            <p:cNvPr id="28" name="TextBox 27"/>
            <p:cNvSpPr txBox="1"/>
            <p:nvPr/>
          </p:nvSpPr>
          <p:spPr>
            <a:xfrm>
              <a:off x="3164078" y="357122"/>
              <a:ext cx="1821011" cy="307777"/>
            </a:xfrm>
            <a:prstGeom prst="rect">
              <a:avLst/>
            </a:prstGeom>
            <a:noFill/>
          </p:spPr>
          <p:txBody>
            <a:bodyPr vert="horz" wrap="none" lIns="0" tIns="0" rIns="0" bIns="0" rtlCol="0">
              <a:spAutoFit/>
            </a:bodyPr>
            <a:lstStyle/>
            <a:p>
              <a:pPr marL="0" marR="0" lvl="0" indent="0" algn="l" defTabSz="914400" rtl="0" eaLnBrk="1" fontAlgn="auto" latinLnBrk="0" hangingPunct="1">
                <a:lnSpc>
                  <a:spcPts val="2429"/>
                </a:lnSpc>
                <a:spcBef>
                  <a:spcPts val="0"/>
                </a:spcBef>
                <a:spcAft>
                  <a:spcPts val="0"/>
                </a:spcAft>
                <a:buClrTx/>
                <a:buSzTx/>
                <a:buFontTx/>
                <a:buNone/>
                <a:tabLst/>
                <a:defRPr/>
              </a:pPr>
              <a:r>
                <a:rPr kumimoji="0" lang="en-US" altLang="zh-CN" sz="20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(model selection)</a:t>
              </a:r>
              <a:endParaRPr kumimoji="0" lang="zh-CN" altLang="en-US" sz="20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endParaRPr>
            </a:p>
          </p:txBody>
        </p:sp>
      </p:grpSp>
      <p:sp>
        <p:nvSpPr>
          <p:cNvPr id="29" name="TextBox 28"/>
          <p:cNvSpPr txBox="1"/>
          <p:nvPr/>
        </p:nvSpPr>
        <p:spPr>
          <a:xfrm>
            <a:off x="2453944" y="1258059"/>
            <a:ext cx="2576026" cy="485518"/>
          </a:xfrm>
          <a:prstGeom prst="rect">
            <a:avLst/>
          </a:prstGeom>
          <a:noFill/>
        </p:spPr>
        <p:txBody>
          <a:bodyPr vert="horz" wrap="none" lIns="0" tIns="0" rIns="0" bIns="0" rtlCol="0">
            <a:spAutoFit/>
          </a:bodyPr>
          <a:lstStyle/>
          <a:p>
            <a:pPr marL="0" marR="0" lvl="0" indent="0" algn="l" defTabSz="914400" rtl="0" eaLnBrk="1" fontAlgn="auto" latinLnBrk="0" hangingPunct="1">
              <a:lnSpc>
                <a:spcPts val="3883"/>
              </a:lnSpc>
              <a:spcBef>
                <a:spcPts val="0"/>
              </a:spcBef>
              <a:spcAft>
                <a:spcPts val="0"/>
              </a:spcAft>
              <a:buClrTx/>
              <a:buSzTx/>
              <a:buFontTx/>
              <a:buNone/>
              <a:tabLst/>
              <a:defRPr/>
            </a:pPr>
            <a:r>
              <a:rPr kumimoji="0" lang="zh-CN" altLang="en-US" sz="3204" b="0" i="0" u="none" strike="noStrike" kern="1200" cap="none" spc="0" normalizeH="0" baseline="0" noProof="0">
                <a:ln>
                  <a:noFill/>
                </a:ln>
                <a:solidFill>
                  <a:srgbClr val="000000"/>
                </a:solidFill>
                <a:effectLst/>
                <a:uLnTx/>
                <a:uFillTx/>
                <a:latin typeface="微软雅黑"/>
                <a:ea typeface="华文楷体" panose="02010600040101010101" pitchFamily="2" charset="-122"/>
                <a:cs typeface="+mn-cs"/>
              </a:rPr>
              <a:t>三个关键问题</a:t>
            </a:r>
            <a:r>
              <a:rPr kumimoji="0" lang="en-US" altLang="zh-CN" sz="32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a:t>
            </a:r>
            <a:endParaRPr kumimoji="0" lang="zh-CN" altLang="en-US" sz="32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endParaRPr>
          </a:p>
        </p:txBody>
      </p:sp>
      <p:sp>
        <p:nvSpPr>
          <p:cNvPr id="30" name="TextBox 29"/>
          <p:cNvSpPr txBox="1"/>
          <p:nvPr/>
        </p:nvSpPr>
        <p:spPr>
          <a:xfrm>
            <a:off x="2390546" y="2274392"/>
            <a:ext cx="4469172" cy="1758495"/>
          </a:xfrm>
          <a:prstGeom prst="rect">
            <a:avLst/>
          </a:prstGeom>
          <a:noFill/>
        </p:spPr>
        <p:txBody>
          <a:bodyPr vert="horz" wrap="none" lIns="0" tIns="0" rIns="0" bIns="0" rtlCol="0">
            <a:spAutoFit/>
          </a:bodyPr>
          <a:lstStyle/>
          <a:p>
            <a:pPr marL="0" marR="0" lvl="0" indent="0" algn="l" defTabSz="914400" rtl="0" eaLnBrk="1" fontAlgn="auto" latinLnBrk="0" hangingPunct="1">
              <a:lnSpc>
                <a:spcPts val="3537"/>
              </a:lnSpc>
              <a:spcBef>
                <a:spcPts val="0"/>
              </a:spcBef>
              <a:spcAft>
                <a:spcPts val="0"/>
              </a:spcAft>
              <a:buClrTx/>
              <a:buSzTx/>
              <a:buFontTx/>
              <a:buNone/>
              <a:tabLst/>
              <a:defRPr/>
            </a:pPr>
            <a:r>
              <a:rPr kumimoji="0" lang="zh-CN" altLang="en-US" sz="3204" b="0" i="0" u="none" strike="noStrike" kern="1200" cap="none" spc="0" normalizeH="0" baseline="0" noProof="0" dirty="0">
                <a:ln>
                  <a:noFill/>
                </a:ln>
                <a:solidFill>
                  <a:srgbClr val="000000"/>
                </a:solidFill>
                <a:effectLst/>
                <a:uLnTx/>
                <a:uFillTx/>
                <a:latin typeface="Wingdings"/>
                <a:ea typeface="华文楷体" panose="02010600040101010101" pitchFamily="2" charset="-122"/>
                <a:cs typeface="+mn-cs"/>
              </a:rPr>
              <a:t> </a:t>
            </a:r>
            <a:r>
              <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如何获得测试结果？</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3682"/>
              </a:lnSpc>
              <a:spcBef>
                <a:spcPts val="0"/>
              </a:spcBef>
              <a:spcAft>
                <a:spcPts val="0"/>
              </a:spcAft>
              <a:buClrTx/>
              <a:buSzTx/>
              <a:buFontTx/>
              <a:buNone/>
              <a:tabLst/>
              <a:defRPr/>
            </a:pPr>
            <a:r>
              <a:rPr kumimoji="0" lang="zh-CN" altLang="en-US" sz="3204" b="0" i="0" u="none" strike="noStrike" kern="1200" cap="none" spc="0" normalizeH="0" baseline="0" noProof="0" dirty="0">
                <a:ln>
                  <a:noFill/>
                </a:ln>
                <a:solidFill>
                  <a:srgbClr val="000000"/>
                </a:solidFill>
                <a:effectLst/>
                <a:uLnTx/>
                <a:uFillTx/>
                <a:latin typeface="Wingdings"/>
                <a:ea typeface="华文楷体" panose="02010600040101010101" pitchFamily="2" charset="-122"/>
                <a:cs typeface="+mn-cs"/>
              </a:rPr>
              <a:t> </a:t>
            </a:r>
            <a:r>
              <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如何评估性能优劣？</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p:txBody>
      </p:sp>
      <p:sp>
        <p:nvSpPr>
          <p:cNvPr id="31" name="TextBox 30"/>
          <p:cNvSpPr txBox="1"/>
          <p:nvPr/>
        </p:nvSpPr>
        <p:spPr>
          <a:xfrm>
            <a:off x="8017510" y="2307879"/>
            <a:ext cx="1436291" cy="1528111"/>
          </a:xfrm>
          <a:prstGeom prst="rect">
            <a:avLst/>
          </a:prstGeom>
          <a:noFill/>
        </p:spPr>
        <p:txBody>
          <a:bodyPr vert="horz" wrap="non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评估方法</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2761"/>
              </a:lnSpc>
              <a:spcBef>
                <a:spcPts val="0"/>
              </a:spcBef>
              <a:spcAft>
                <a:spcPts val="0"/>
              </a:spcAft>
              <a:buClrTx/>
              <a:buSzTx/>
              <a:buFontTx/>
              <a:buNone/>
              <a:tabLst/>
              <a:defRPr/>
            </a:pPr>
            <a:r>
              <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rPr>
              <a:t>性能度量</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p:txBody>
      </p:sp>
    </p:spTree>
    <p:extLst>
      <p:ext uri="{BB962C8B-B14F-4D97-AF65-F5344CB8AC3E}">
        <p14:creationId xmlns:p14="http://schemas.microsoft.com/office/powerpoint/2010/main" val="1689893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5" name="文本框 4">
            <a:extLst>
              <a:ext uri="{FF2B5EF4-FFF2-40B4-BE49-F238E27FC236}">
                <a16:creationId xmlns:a16="http://schemas.microsoft.com/office/drawing/2014/main" id="{5873D22C-72FE-48BA-BAF8-A6856F6E7AF8}"/>
              </a:ext>
            </a:extLst>
          </p:cNvPr>
          <p:cNvSpPr txBox="1"/>
          <p:nvPr/>
        </p:nvSpPr>
        <p:spPr>
          <a:xfrm>
            <a:off x="460917" y="319669"/>
            <a:ext cx="4042947" cy="462627"/>
          </a:xfrm>
          <a:prstGeom prst="rect">
            <a:avLst/>
          </a:prstGeom>
          <a:noFill/>
        </p:spPr>
        <p:txBody>
          <a:bodyPr wrap="square" rtlCol="0">
            <a:spAutoFit/>
          </a:bodyPr>
          <a:lstStyle/>
          <a:p>
            <a:pPr lvl="0">
              <a:lnSpc>
                <a:spcPts val="2687"/>
              </a:lnSpc>
              <a:defRPr/>
            </a:pPr>
            <a:r>
              <a:rPr lang="zh-CN" altLang="en-US" sz="3200" dirty="0">
                <a:solidFill>
                  <a:srgbClr val="000000"/>
                </a:solidFill>
                <a:latin typeface="微软雅黑"/>
              </a:rPr>
              <a:t>性能度量</a:t>
            </a:r>
          </a:p>
        </p:txBody>
      </p:sp>
      <p:sp>
        <p:nvSpPr>
          <p:cNvPr id="18" name="Rectangle 7">
            <a:extLst>
              <a:ext uri="{FF2B5EF4-FFF2-40B4-BE49-F238E27FC236}">
                <a16:creationId xmlns:a16="http://schemas.microsoft.com/office/drawing/2014/main" id="{5D0C37C0-4F65-4C3B-A3A7-25C1D94D164B}"/>
              </a:ext>
            </a:extLst>
          </p:cNvPr>
          <p:cNvSpPr>
            <a:spLocks noChangeArrowheads="1"/>
          </p:cNvSpPr>
          <p:nvPr/>
        </p:nvSpPr>
        <p:spPr bwMode="auto">
          <a:xfrm>
            <a:off x="11142616" y="239486"/>
            <a:ext cx="927463" cy="609600"/>
          </a:xfrm>
          <a:prstGeom prst="rect">
            <a:avLst/>
          </a:prstGeom>
          <a:noFill/>
          <a:ln w="9525">
            <a:noFill/>
            <a:miter lim="800000"/>
          </a:ln>
          <a:effectLst>
            <a:outerShdw dist="35921" dir="2700000" algn="ctr" rotWithShape="0">
              <a:schemeClr val="bg2"/>
            </a:outerShdw>
          </a:effectLst>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第</a:t>
            </a:r>
            <a:r>
              <a:rPr lang="zh-CN" altLang="en-US" dirty="0">
                <a:solidFill>
                  <a:srgbClr val="000000"/>
                </a:solidFill>
                <a:latin typeface="Corbel"/>
                <a:ea typeface="华文楷体" panose="02010600040101010101" pitchFamily="2" charset="-122"/>
              </a:rPr>
              <a:t>二</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章</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4" name="文本框 13">
            <a:extLst>
              <a:ext uri="{FF2B5EF4-FFF2-40B4-BE49-F238E27FC236}">
                <a16:creationId xmlns:a16="http://schemas.microsoft.com/office/drawing/2014/main" id="{69104BF9-33FA-4550-A65B-48A36579C1B2}"/>
              </a:ext>
            </a:extLst>
          </p:cNvPr>
          <p:cNvSpPr txBox="1"/>
          <p:nvPr/>
        </p:nvSpPr>
        <p:spPr>
          <a:xfrm>
            <a:off x="569073" y="993387"/>
            <a:ext cx="11190817" cy="807785"/>
          </a:xfrm>
          <a:prstGeom prst="rect">
            <a:avLst/>
          </a:prstGeom>
          <a:noFill/>
        </p:spPr>
        <p:txBody>
          <a:bodyPr wrap="square" rtlCol="0">
            <a:spAutoFit/>
          </a:bodyPr>
          <a:lstStyle/>
          <a:p>
            <a:pPr marL="342900" indent="-342900">
              <a:lnSpc>
                <a:spcPct val="120000"/>
              </a:lnSpc>
              <a:buFont typeface="Wingdings" panose="05000000000000000000" pitchFamily="2" charset="2"/>
              <a:buChar char="p"/>
              <a:defRPr/>
            </a:pPr>
            <a:r>
              <a:rPr lang="zh-CN" altLang="en-US" sz="2000" dirty="0">
                <a:solidFill>
                  <a:srgbClr val="000000"/>
                </a:solidFill>
                <a:latin typeface="微软雅黑"/>
              </a:rPr>
              <a:t>性能度量</a:t>
            </a:r>
            <a:r>
              <a:rPr lang="en-US" altLang="zh-CN" sz="2000" dirty="0">
                <a:solidFill>
                  <a:srgbClr val="000000"/>
                </a:solidFill>
                <a:latin typeface="Times New Roman"/>
              </a:rPr>
              <a:t>(performance measure)</a:t>
            </a:r>
            <a:r>
              <a:rPr lang="zh-CN" altLang="en-US" sz="2000" dirty="0">
                <a:solidFill>
                  <a:srgbClr val="000000"/>
                </a:solidFill>
                <a:latin typeface="微软雅黑"/>
              </a:rPr>
              <a:t>是衡量模型泛化能力的评价标准，使用不同的性能度量往往会导致不同的评判结果，主要取决于以下两方面：</a:t>
            </a:r>
          </a:p>
        </p:txBody>
      </p:sp>
      <p:sp>
        <p:nvSpPr>
          <p:cNvPr id="8" name="矩形 7">
            <a:extLst>
              <a:ext uri="{FF2B5EF4-FFF2-40B4-BE49-F238E27FC236}">
                <a16:creationId xmlns:a16="http://schemas.microsoft.com/office/drawing/2014/main" id="{565A354F-2351-4466-B438-7EEF53A786F0}"/>
              </a:ext>
            </a:extLst>
          </p:cNvPr>
          <p:cNvSpPr/>
          <p:nvPr/>
        </p:nvSpPr>
        <p:spPr>
          <a:xfrm>
            <a:off x="938737" y="1772050"/>
            <a:ext cx="1627369"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算法与数据</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25" name="矩形 24">
            <a:extLst>
              <a:ext uri="{FF2B5EF4-FFF2-40B4-BE49-F238E27FC236}">
                <a16:creationId xmlns:a16="http://schemas.microsoft.com/office/drawing/2014/main" id="{DF606769-6D4A-4C61-B881-89E7B22DA10A}"/>
              </a:ext>
            </a:extLst>
          </p:cNvPr>
          <p:cNvSpPr/>
          <p:nvPr/>
        </p:nvSpPr>
        <p:spPr>
          <a:xfrm>
            <a:off x="938737" y="2100382"/>
            <a:ext cx="4859022"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800" b="0" i="0" u="none" strike="noStrike" kern="1200" cap="none" spc="0" normalizeH="0" baseline="0" noProof="0" dirty="0">
                <a:ln>
                  <a:noFill/>
                </a:ln>
                <a:solidFill>
                  <a:srgbClr val="0070C0"/>
                </a:solidFill>
                <a:effectLst/>
                <a:uLnTx/>
                <a:uFillTx/>
                <a:latin typeface="微软雅黑"/>
                <a:ea typeface="华文楷体" panose="02010600040101010101" pitchFamily="2" charset="-122"/>
                <a:cs typeface="+mn-cs"/>
              </a:rPr>
              <a:t>任务需求（回归（预测）任务、分类任务）</a:t>
            </a:r>
            <a:endParaRPr kumimoji="0" lang="zh-CN" altLang="en-US" sz="1800" b="0"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n-cs"/>
            </a:endParaRPr>
          </a:p>
        </p:txBody>
      </p:sp>
      <p:sp>
        <p:nvSpPr>
          <p:cNvPr id="27" name="TextBox 30">
            <a:extLst>
              <a:ext uri="{FF2B5EF4-FFF2-40B4-BE49-F238E27FC236}">
                <a16:creationId xmlns:a16="http://schemas.microsoft.com/office/drawing/2014/main" id="{C8C79FCB-2D20-4661-A11B-FD407050AE05}"/>
              </a:ext>
            </a:extLst>
          </p:cNvPr>
          <p:cNvSpPr txBox="1"/>
          <p:nvPr/>
        </p:nvSpPr>
        <p:spPr>
          <a:xfrm>
            <a:off x="630766" y="2555763"/>
            <a:ext cx="2366032" cy="321883"/>
          </a:xfrm>
          <a:prstGeom prst="rect">
            <a:avLst/>
          </a:prstGeom>
          <a:noFill/>
        </p:spPr>
        <p:txBody>
          <a:bodyPr vert="horz" wrap="none" lIns="0" tIns="0" rIns="0" bIns="0" rtlCol="0">
            <a:spAutoFit/>
          </a:bodyPr>
          <a:lstStyle/>
          <a:p>
            <a:pPr marL="285750" marR="0" lvl="0" indent="-285750" algn="l" defTabSz="914400" rtl="0" eaLnBrk="1" fontAlgn="auto" latinLnBrk="0" hangingPunct="1">
              <a:lnSpc>
                <a:spcPts val="2650"/>
              </a:lnSpc>
              <a:spcBef>
                <a:spcPts val="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B90000"/>
                </a:solidFill>
                <a:effectLst/>
                <a:uLnTx/>
                <a:uFillTx/>
                <a:latin typeface="微软雅黑"/>
                <a:ea typeface="华文楷体" panose="02010600040101010101" pitchFamily="2" charset="-122"/>
                <a:cs typeface="+mn-cs"/>
              </a:rPr>
              <a:t>回归任务</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：均方误差</a:t>
            </a:r>
          </a:p>
        </p:txBody>
      </p:sp>
      <p:pic>
        <p:nvPicPr>
          <p:cNvPr id="31" name="图片 30" descr="ws_2769.tmp">
            <a:extLst>
              <a:ext uri="{FF2B5EF4-FFF2-40B4-BE49-F238E27FC236}">
                <a16:creationId xmlns:a16="http://schemas.microsoft.com/office/drawing/2014/main" id="{EBFDD18B-0462-4163-B04D-AE6C0ABD9C05}"/>
              </a:ext>
            </a:extLst>
          </p:cNvPr>
          <p:cNvPicPr>
            <a:picLocks/>
          </p:cNvPicPr>
          <p:nvPr/>
        </p:nvPicPr>
        <p:blipFill>
          <a:blip r:embed="rId3" cstate="print"/>
          <a:stretch>
            <a:fillRect/>
          </a:stretch>
        </p:blipFill>
        <p:spPr>
          <a:xfrm>
            <a:off x="3247145" y="2397711"/>
            <a:ext cx="3499132" cy="973923"/>
          </a:xfrm>
          <a:prstGeom prst="rect">
            <a:avLst/>
          </a:prstGeom>
        </p:spPr>
      </p:pic>
      <p:sp>
        <p:nvSpPr>
          <p:cNvPr id="32" name="TextBox 30">
            <a:extLst>
              <a:ext uri="{FF2B5EF4-FFF2-40B4-BE49-F238E27FC236}">
                <a16:creationId xmlns:a16="http://schemas.microsoft.com/office/drawing/2014/main" id="{86F93344-61EC-4A77-BBAB-B90F83CE8B63}"/>
              </a:ext>
            </a:extLst>
          </p:cNvPr>
          <p:cNvSpPr txBox="1"/>
          <p:nvPr/>
        </p:nvSpPr>
        <p:spPr>
          <a:xfrm>
            <a:off x="634486" y="3290814"/>
            <a:ext cx="5163273" cy="321883"/>
          </a:xfrm>
          <a:prstGeom prst="rect">
            <a:avLst/>
          </a:prstGeom>
          <a:noFill/>
        </p:spPr>
        <p:txBody>
          <a:bodyPr vert="horz" wrap="none" lIns="0" tIns="0" rIns="0" bIns="0" rtlCol="0">
            <a:spAutoFit/>
          </a:bodyPr>
          <a:lstStyle/>
          <a:p>
            <a:pPr marL="285750" marR="0" lvl="0" indent="-285750" algn="l" defTabSz="914400" rtl="0" eaLnBrk="1" fontAlgn="auto" latinLnBrk="0" hangingPunct="1">
              <a:lnSpc>
                <a:spcPts val="2650"/>
              </a:lnSpc>
              <a:spcBef>
                <a:spcPts val="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B90000"/>
                </a:solidFill>
                <a:effectLst/>
                <a:uLnTx/>
                <a:uFillTx/>
                <a:latin typeface="微软雅黑"/>
                <a:ea typeface="华文楷体" panose="02010600040101010101" pitchFamily="2" charset="-122"/>
                <a:cs typeface="+mn-cs"/>
              </a:rPr>
              <a:t>分类任务</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：错误率与精度、查准率、查全率与</a:t>
            </a:r>
            <a:r>
              <a:rPr kumimoji="0" lang="en-US" altLang="zh-CN"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F1</a:t>
            </a:r>
            <a:endPar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p:txBody>
      </p:sp>
      <p:pic>
        <p:nvPicPr>
          <p:cNvPr id="11" name="图片 10">
            <a:extLst>
              <a:ext uri="{FF2B5EF4-FFF2-40B4-BE49-F238E27FC236}">
                <a16:creationId xmlns:a16="http://schemas.microsoft.com/office/drawing/2014/main" id="{30B895CC-7756-40B3-919A-158FDF42E4D2}"/>
              </a:ext>
            </a:extLst>
          </p:cNvPr>
          <p:cNvPicPr>
            <a:picLocks noChangeAspect="1"/>
          </p:cNvPicPr>
          <p:nvPr/>
        </p:nvPicPr>
        <p:blipFill>
          <a:blip r:embed="rId4"/>
          <a:stretch>
            <a:fillRect/>
          </a:stretch>
        </p:blipFill>
        <p:spPr>
          <a:xfrm>
            <a:off x="7513109" y="1635777"/>
            <a:ext cx="4048125" cy="2144242"/>
          </a:xfrm>
          <a:prstGeom prst="rect">
            <a:avLst/>
          </a:prstGeom>
        </p:spPr>
      </p:pic>
      <p:sp>
        <p:nvSpPr>
          <p:cNvPr id="13" name="矩形 12">
            <a:extLst>
              <a:ext uri="{FF2B5EF4-FFF2-40B4-BE49-F238E27FC236}">
                <a16:creationId xmlns:a16="http://schemas.microsoft.com/office/drawing/2014/main" id="{1B9E5589-7846-4D99-A660-F0F260441F31}"/>
              </a:ext>
            </a:extLst>
          </p:cNvPr>
          <p:cNvSpPr/>
          <p:nvPr/>
        </p:nvSpPr>
        <p:spPr>
          <a:xfrm>
            <a:off x="1138598" y="3741181"/>
            <a:ext cx="5147563" cy="369332"/>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LcPeriod"/>
              <a:tabLst/>
              <a:defRPr/>
            </a:pPr>
            <a:r>
              <a:rPr kumimoji="0" lang="zh-CN" altLang="en-US" sz="1800" b="1"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错误率：</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分类错误的样本数占样本总数的比例</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pic>
        <p:nvPicPr>
          <p:cNvPr id="33" name="图片 32" descr="ws_2A58.tmp">
            <a:extLst>
              <a:ext uri="{FF2B5EF4-FFF2-40B4-BE49-F238E27FC236}">
                <a16:creationId xmlns:a16="http://schemas.microsoft.com/office/drawing/2014/main" id="{7D69089C-9CF9-4447-8D6B-DA99B9B7CBEF}"/>
              </a:ext>
            </a:extLst>
          </p:cNvPr>
          <p:cNvPicPr>
            <a:picLocks/>
          </p:cNvPicPr>
          <p:nvPr/>
        </p:nvPicPr>
        <p:blipFill>
          <a:blip r:embed="rId5" cstate="print"/>
          <a:stretch>
            <a:fillRect/>
          </a:stretch>
        </p:blipFill>
        <p:spPr>
          <a:xfrm>
            <a:off x="1246297" y="4180732"/>
            <a:ext cx="3893627" cy="845585"/>
          </a:xfrm>
          <a:prstGeom prst="rect">
            <a:avLst/>
          </a:prstGeom>
        </p:spPr>
      </p:pic>
      <p:pic>
        <p:nvPicPr>
          <p:cNvPr id="34" name="图片 33" descr="ws_2A59.tmp">
            <a:extLst>
              <a:ext uri="{FF2B5EF4-FFF2-40B4-BE49-F238E27FC236}">
                <a16:creationId xmlns:a16="http://schemas.microsoft.com/office/drawing/2014/main" id="{E5616A08-0DB7-4A4B-8C53-F632991437D5}"/>
              </a:ext>
            </a:extLst>
          </p:cNvPr>
          <p:cNvPicPr>
            <a:picLocks/>
          </p:cNvPicPr>
          <p:nvPr/>
        </p:nvPicPr>
        <p:blipFill>
          <a:blip r:embed="rId6" cstate="print"/>
          <a:stretch>
            <a:fillRect/>
          </a:stretch>
        </p:blipFill>
        <p:spPr>
          <a:xfrm>
            <a:off x="1465372" y="5198416"/>
            <a:ext cx="4505325" cy="1223487"/>
          </a:xfrm>
          <a:prstGeom prst="rect">
            <a:avLst/>
          </a:prstGeom>
        </p:spPr>
      </p:pic>
      <p:sp>
        <p:nvSpPr>
          <p:cNvPr id="35" name="矩形 34">
            <a:extLst>
              <a:ext uri="{FF2B5EF4-FFF2-40B4-BE49-F238E27FC236}">
                <a16:creationId xmlns:a16="http://schemas.microsoft.com/office/drawing/2014/main" id="{126F4962-6194-4E51-86E1-0955E87AC9E7}"/>
              </a:ext>
            </a:extLst>
          </p:cNvPr>
          <p:cNvSpPr/>
          <p:nvPr/>
        </p:nvSpPr>
        <p:spPr>
          <a:xfrm>
            <a:off x="1138597" y="4962525"/>
            <a:ext cx="5147563" cy="369332"/>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LcPeriod" startAt="2"/>
              <a:tabLst/>
              <a:defRPr/>
            </a:pPr>
            <a:r>
              <a:rPr kumimoji="0" lang="zh-CN" altLang="en-US" sz="1800" b="1"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准确度：</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分类正确的样本数占样本总数的比例</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pic>
        <p:nvPicPr>
          <p:cNvPr id="36" name="图片 35">
            <a:extLst>
              <a:ext uri="{FF2B5EF4-FFF2-40B4-BE49-F238E27FC236}">
                <a16:creationId xmlns:a16="http://schemas.microsoft.com/office/drawing/2014/main" id="{B7858AF6-E9DC-4A48-8311-67DE9E3A45EE}"/>
              </a:ext>
            </a:extLst>
          </p:cNvPr>
          <p:cNvPicPr>
            <a:picLocks noChangeAspect="1"/>
          </p:cNvPicPr>
          <p:nvPr/>
        </p:nvPicPr>
        <p:blipFill>
          <a:blip r:embed="rId7"/>
          <a:stretch>
            <a:fillRect/>
          </a:stretch>
        </p:blipFill>
        <p:spPr>
          <a:xfrm>
            <a:off x="6968815" y="4015370"/>
            <a:ext cx="4791075" cy="2100578"/>
          </a:xfrm>
          <a:prstGeom prst="rect">
            <a:avLst/>
          </a:prstGeom>
        </p:spPr>
      </p:pic>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35D3920C-DB0D-43FD-9742-DDEED626741E}"/>
                  </a:ext>
                </a:extLst>
              </p:cNvPr>
              <p:cNvSpPr/>
              <p:nvPr/>
            </p:nvSpPr>
            <p:spPr>
              <a:xfrm>
                <a:off x="4859028" y="5859279"/>
                <a:ext cx="1227447" cy="609077"/>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f>
                        <m:fPr>
                          <m:ctrlP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TP</m:t>
                          </m:r>
                          <m: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TN</m:t>
                          </m:r>
                        </m:num>
                        <m:den>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𝐴𝐿𝐿</m:t>
                          </m:r>
                        </m:den>
                      </m:f>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21" name="矩形 20">
                <a:extLst>
                  <a:ext uri="{FF2B5EF4-FFF2-40B4-BE49-F238E27FC236}">
                    <a16:creationId xmlns:a16="http://schemas.microsoft.com/office/drawing/2014/main" id="{35D3920C-DB0D-43FD-9742-DDEED626741E}"/>
                  </a:ext>
                </a:extLst>
              </p:cNvPr>
              <p:cNvSpPr>
                <a:spLocks noRot="1" noChangeAspect="1" noMove="1" noResize="1" noEditPoints="1" noAdjustHandles="1" noChangeArrowheads="1" noChangeShapeType="1" noTextEdit="1"/>
              </p:cNvSpPr>
              <p:nvPr/>
            </p:nvSpPr>
            <p:spPr>
              <a:xfrm>
                <a:off x="4859028" y="5859279"/>
                <a:ext cx="1227447" cy="60907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FEF5C053-6365-48C2-8D4F-ADE310E4BC41}"/>
                  </a:ext>
                </a:extLst>
              </p:cNvPr>
              <p:cNvSpPr/>
              <p:nvPr/>
            </p:nvSpPr>
            <p:spPr>
              <a:xfrm>
                <a:off x="5062605" y="4264077"/>
                <a:ext cx="1227447" cy="617092"/>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f>
                        <m:fPr>
                          <m:ctrlP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FP</m:t>
                          </m:r>
                          <m: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FN</m:t>
                          </m:r>
                        </m:num>
                        <m:den>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𝐴𝐿𝐿</m:t>
                          </m:r>
                        </m:den>
                      </m:f>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37" name="矩形 36">
                <a:extLst>
                  <a:ext uri="{FF2B5EF4-FFF2-40B4-BE49-F238E27FC236}">
                    <a16:creationId xmlns:a16="http://schemas.microsoft.com/office/drawing/2014/main" id="{FEF5C053-6365-48C2-8D4F-ADE310E4BC41}"/>
                  </a:ext>
                </a:extLst>
              </p:cNvPr>
              <p:cNvSpPr>
                <a:spLocks noRot="1" noChangeAspect="1" noMove="1" noResize="1" noEditPoints="1" noAdjustHandles="1" noChangeArrowheads="1" noChangeShapeType="1" noTextEdit="1"/>
              </p:cNvSpPr>
              <p:nvPr/>
            </p:nvSpPr>
            <p:spPr>
              <a:xfrm>
                <a:off x="5062605" y="4264077"/>
                <a:ext cx="1227447" cy="617092"/>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457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18" name="Rectangle 7">
            <a:extLst>
              <a:ext uri="{FF2B5EF4-FFF2-40B4-BE49-F238E27FC236}">
                <a16:creationId xmlns:a16="http://schemas.microsoft.com/office/drawing/2014/main" id="{5D0C37C0-4F65-4C3B-A3A7-25C1D94D164B}"/>
              </a:ext>
            </a:extLst>
          </p:cNvPr>
          <p:cNvSpPr>
            <a:spLocks noChangeArrowheads="1"/>
          </p:cNvSpPr>
          <p:nvPr/>
        </p:nvSpPr>
        <p:spPr bwMode="auto">
          <a:xfrm>
            <a:off x="11142616" y="239486"/>
            <a:ext cx="927463" cy="609600"/>
          </a:xfrm>
          <a:prstGeom prst="rect">
            <a:avLst/>
          </a:prstGeom>
          <a:noFill/>
          <a:ln w="9525">
            <a:noFill/>
            <a:miter lim="800000"/>
          </a:ln>
          <a:effectLst>
            <a:outerShdw dist="35921" dir="2700000" algn="ctr" rotWithShape="0">
              <a:schemeClr val="bg2"/>
            </a:outerShdw>
          </a:effectLst>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第三章</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3" name="矩形 12">
            <a:extLst>
              <a:ext uri="{FF2B5EF4-FFF2-40B4-BE49-F238E27FC236}">
                <a16:creationId xmlns:a16="http://schemas.microsoft.com/office/drawing/2014/main" id="{1B9E5589-7846-4D99-A660-F0F260441F31}"/>
              </a:ext>
            </a:extLst>
          </p:cNvPr>
          <p:cNvSpPr/>
          <p:nvPr/>
        </p:nvSpPr>
        <p:spPr>
          <a:xfrm>
            <a:off x="689779" y="2101312"/>
            <a:ext cx="5840060" cy="369332"/>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LcPeriod" startAt="3"/>
              <a:tabLst/>
              <a:defRPr/>
            </a:pPr>
            <a:r>
              <a:rPr kumimoji="0" lang="zh-CN" altLang="en-US" sz="1800" b="1"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查准率：</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所有</a:t>
            </a:r>
            <a:r>
              <a:rPr kumimoji="0" lang="zh-CN" altLang="en-US" sz="1800" b="1" i="0" u="none" strike="noStrike" kern="1200" cap="none" spc="0" normalizeH="0" baseline="0" noProof="0" dirty="0">
                <a:ln>
                  <a:noFill/>
                </a:ln>
                <a:solidFill>
                  <a:srgbClr val="00B050"/>
                </a:solidFill>
                <a:effectLst/>
                <a:uLnTx/>
                <a:uFillTx/>
                <a:latin typeface="Corbel"/>
                <a:ea typeface="华文楷体" panose="02010600040101010101" pitchFamily="2" charset="-122"/>
                <a:cs typeface="+mn-cs"/>
              </a:rPr>
              <a:t>预测</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为正的样例中，真的正例所占比例</a:t>
            </a:r>
          </a:p>
        </p:txBody>
      </p:sp>
      <p:sp>
        <p:nvSpPr>
          <p:cNvPr id="35" name="矩形 34">
            <a:extLst>
              <a:ext uri="{FF2B5EF4-FFF2-40B4-BE49-F238E27FC236}">
                <a16:creationId xmlns:a16="http://schemas.microsoft.com/office/drawing/2014/main" id="{126F4962-6194-4E51-86E1-0955E87AC9E7}"/>
              </a:ext>
            </a:extLst>
          </p:cNvPr>
          <p:cNvSpPr/>
          <p:nvPr/>
        </p:nvSpPr>
        <p:spPr>
          <a:xfrm>
            <a:off x="677073" y="3163579"/>
            <a:ext cx="6532558" cy="369332"/>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lphaLcPeriod" startAt="4"/>
              <a:tabLst/>
              <a:defRPr/>
            </a:pPr>
            <a:r>
              <a:rPr kumimoji="0" lang="zh-CN" altLang="en-US" sz="1800" b="1"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查全率：</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所有</a:t>
            </a:r>
            <a:r>
              <a:rPr kumimoji="0" lang="zh-CN" altLang="en-US" sz="1800" b="1"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n-cs"/>
              </a:rPr>
              <a:t>真实</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为正的样例中，预测也真的正例所占比例</a:t>
            </a:r>
          </a:p>
        </p:txBody>
      </p:sp>
      <p:sp>
        <p:nvSpPr>
          <p:cNvPr id="4" name="矩形 3">
            <a:extLst>
              <a:ext uri="{FF2B5EF4-FFF2-40B4-BE49-F238E27FC236}">
                <a16:creationId xmlns:a16="http://schemas.microsoft.com/office/drawing/2014/main" id="{7369CA49-B7F0-4BFA-A2EB-B1777ED0DF16}"/>
              </a:ext>
            </a:extLst>
          </p:cNvPr>
          <p:cNvSpPr/>
          <p:nvPr/>
        </p:nvSpPr>
        <p:spPr>
          <a:xfrm>
            <a:off x="591206" y="1069209"/>
            <a:ext cx="11010244"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如果我们关心的是</a:t>
            </a:r>
            <a:r>
              <a:rPr kumimoji="0" lang="zh-CN" altLang="en-US" sz="1800" b="0" i="0" u="none" strike="noStrike" kern="1200" cap="none" spc="0" normalizeH="0" baseline="0" noProof="0" dirty="0">
                <a:ln>
                  <a:noFill/>
                </a:ln>
                <a:solidFill>
                  <a:srgbClr val="FF0000"/>
                </a:solidFill>
                <a:effectLst/>
                <a:uLnTx/>
                <a:uFillTx/>
                <a:latin typeface="Corbel"/>
                <a:ea typeface="华文楷体" panose="02010600040101010101" pitchFamily="2" charset="-122"/>
                <a:cs typeface="+mn-cs"/>
              </a:rPr>
              <a:t>被预测为正样本中有多少比例是真的正样本</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，或者</a:t>
            </a:r>
            <a:r>
              <a:rPr kumimoji="0" lang="zh-CN" altLang="en-US" sz="1800" b="0" i="0" u="none" strike="noStrike" kern="1200" cap="none" spc="0" normalizeH="0" baseline="0" noProof="0" dirty="0">
                <a:ln>
                  <a:noFill/>
                </a:ln>
                <a:solidFill>
                  <a:srgbClr val="FF0000"/>
                </a:solidFill>
                <a:effectLst/>
                <a:uLnTx/>
                <a:uFillTx/>
                <a:latin typeface="Corbel"/>
                <a:ea typeface="华文楷体" panose="02010600040101010101" pitchFamily="2" charset="-122"/>
                <a:cs typeface="+mn-cs"/>
              </a:rPr>
              <a:t>所有的正样本中有多少比例被预测为正样本，</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这个时候错误率就不够用了，还需要使用其他的性能度量。</a:t>
            </a:r>
            <a:r>
              <a:rPr kumimoji="0" lang="zh-CN" altLang="en-US" sz="1800" b="0"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查准率</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与</a:t>
            </a:r>
            <a:r>
              <a:rPr kumimoji="0" lang="zh-CN" altLang="en-US" sz="1800" b="0"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查全率</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就是更适用于此类需求的性能度量。</a:t>
            </a:r>
          </a:p>
        </p:txBody>
      </p:sp>
      <p:pic>
        <p:nvPicPr>
          <p:cNvPr id="6" name="图片 5">
            <a:extLst>
              <a:ext uri="{FF2B5EF4-FFF2-40B4-BE49-F238E27FC236}">
                <a16:creationId xmlns:a16="http://schemas.microsoft.com/office/drawing/2014/main" id="{14F78335-244E-45E3-AF2D-FAC21E17D3F3}"/>
              </a:ext>
            </a:extLst>
          </p:cNvPr>
          <p:cNvPicPr>
            <a:picLocks noChangeAspect="1"/>
          </p:cNvPicPr>
          <p:nvPr/>
        </p:nvPicPr>
        <p:blipFill>
          <a:blip r:embed="rId3"/>
          <a:stretch>
            <a:fillRect/>
          </a:stretch>
        </p:blipFill>
        <p:spPr>
          <a:xfrm>
            <a:off x="7059384" y="1757115"/>
            <a:ext cx="4791075" cy="2100578"/>
          </a:xfrm>
          <a:prstGeom prst="rect">
            <a:avLst/>
          </a:prstGeom>
        </p:spPr>
      </p:pic>
      <p:pic>
        <p:nvPicPr>
          <p:cNvPr id="21" name="图片 20" descr="ws_2D1A.tmp">
            <a:extLst>
              <a:ext uri="{FF2B5EF4-FFF2-40B4-BE49-F238E27FC236}">
                <a16:creationId xmlns:a16="http://schemas.microsoft.com/office/drawing/2014/main" id="{1FCAE480-62EE-4707-AE91-C427D0E8F34E}"/>
              </a:ext>
            </a:extLst>
          </p:cNvPr>
          <p:cNvPicPr>
            <a:picLocks/>
          </p:cNvPicPr>
          <p:nvPr/>
        </p:nvPicPr>
        <p:blipFill>
          <a:blip r:embed="rId4" cstate="print"/>
          <a:stretch>
            <a:fillRect/>
          </a:stretch>
        </p:blipFill>
        <p:spPr>
          <a:xfrm>
            <a:off x="3157286" y="2388192"/>
            <a:ext cx="1346578" cy="717843"/>
          </a:xfrm>
          <a:prstGeom prst="rect">
            <a:avLst/>
          </a:prstGeom>
        </p:spPr>
      </p:pic>
      <p:pic>
        <p:nvPicPr>
          <p:cNvPr id="22" name="图片 21" descr="ws_2D1B.tmp">
            <a:extLst>
              <a:ext uri="{FF2B5EF4-FFF2-40B4-BE49-F238E27FC236}">
                <a16:creationId xmlns:a16="http://schemas.microsoft.com/office/drawing/2014/main" id="{FED12191-81CD-40B6-B5CC-DD70E6545729}"/>
              </a:ext>
            </a:extLst>
          </p:cNvPr>
          <p:cNvPicPr>
            <a:picLocks/>
          </p:cNvPicPr>
          <p:nvPr/>
        </p:nvPicPr>
        <p:blipFill>
          <a:blip r:embed="rId5" cstate="print"/>
          <a:stretch>
            <a:fillRect/>
          </a:stretch>
        </p:blipFill>
        <p:spPr>
          <a:xfrm>
            <a:off x="3157286" y="3427034"/>
            <a:ext cx="1346578" cy="744163"/>
          </a:xfrm>
          <a:prstGeom prst="rect">
            <a:avLst/>
          </a:prstGeom>
        </p:spPr>
      </p:pic>
      <p:sp>
        <p:nvSpPr>
          <p:cNvPr id="10" name="矩形 9">
            <a:extLst>
              <a:ext uri="{FF2B5EF4-FFF2-40B4-BE49-F238E27FC236}">
                <a16:creationId xmlns:a16="http://schemas.microsoft.com/office/drawing/2014/main" id="{694333EC-C4E9-42F0-83EE-FE8EA15AB6F3}"/>
              </a:ext>
            </a:extLst>
          </p:cNvPr>
          <p:cNvSpPr/>
          <p:nvPr/>
        </p:nvSpPr>
        <p:spPr bwMode="auto">
          <a:xfrm>
            <a:off x="8396871" y="2215857"/>
            <a:ext cx="1747253" cy="1600063"/>
          </a:xfrm>
          <a:prstGeom prst="rect">
            <a:avLst/>
          </a:prstGeom>
          <a:noFill/>
          <a:ln w="28575" cap="flat" cmpd="sng" algn="ctr">
            <a:solidFill>
              <a:srgbClr val="00B05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24" name="矩形 23">
            <a:extLst>
              <a:ext uri="{FF2B5EF4-FFF2-40B4-BE49-F238E27FC236}">
                <a16:creationId xmlns:a16="http://schemas.microsoft.com/office/drawing/2014/main" id="{4374B549-1D19-4E0A-B8B8-A7C57C5C26DD}"/>
              </a:ext>
            </a:extLst>
          </p:cNvPr>
          <p:cNvSpPr/>
          <p:nvPr/>
        </p:nvSpPr>
        <p:spPr bwMode="auto">
          <a:xfrm>
            <a:off x="8248649" y="2368258"/>
            <a:ext cx="3467099" cy="898818"/>
          </a:xfrm>
          <a:prstGeom prst="rect">
            <a:avLst/>
          </a:prstGeom>
          <a:noFill/>
          <a:ln w="28575" cap="flat" cmpd="sng" algn="ctr">
            <a:solidFill>
              <a:srgbClr val="0070C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9" name="矩形 8">
            <a:extLst>
              <a:ext uri="{FF2B5EF4-FFF2-40B4-BE49-F238E27FC236}">
                <a16:creationId xmlns:a16="http://schemas.microsoft.com/office/drawing/2014/main" id="{2E613BEE-A409-4963-B80B-245A4FC7CD37}"/>
              </a:ext>
            </a:extLst>
          </p:cNvPr>
          <p:cNvSpPr/>
          <p:nvPr/>
        </p:nvSpPr>
        <p:spPr>
          <a:xfrm>
            <a:off x="8735104" y="3803451"/>
            <a:ext cx="219483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分类结果的 “混淆矩阵”</a:t>
            </a:r>
          </a:p>
        </p:txBody>
      </p:sp>
      <p:sp>
        <p:nvSpPr>
          <p:cNvPr id="28" name="矩形 27">
            <a:extLst>
              <a:ext uri="{FF2B5EF4-FFF2-40B4-BE49-F238E27FC236}">
                <a16:creationId xmlns:a16="http://schemas.microsoft.com/office/drawing/2014/main" id="{1B69B522-A51A-4323-A63F-A198F32454EF}"/>
              </a:ext>
            </a:extLst>
          </p:cNvPr>
          <p:cNvSpPr/>
          <p:nvPr/>
        </p:nvSpPr>
        <p:spPr>
          <a:xfrm>
            <a:off x="805222" y="4138701"/>
            <a:ext cx="792988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一般来说，</a:t>
            </a:r>
            <a:r>
              <a:rPr kumimoji="0" lang="zh-CN" altLang="en-US" sz="1800" b="1"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n-cs"/>
              </a:rPr>
              <a:t>查准率高时，查全率往往偏低；而查全率高时，查准率往往偏低</a:t>
            </a:r>
          </a:p>
        </p:txBody>
      </p:sp>
      <p:sp>
        <p:nvSpPr>
          <p:cNvPr id="12" name="矩形 11">
            <a:extLst>
              <a:ext uri="{FF2B5EF4-FFF2-40B4-BE49-F238E27FC236}">
                <a16:creationId xmlns:a16="http://schemas.microsoft.com/office/drawing/2014/main" id="{B1B0EDC1-7518-45C0-ADD2-7ED0F5409204}"/>
              </a:ext>
            </a:extLst>
          </p:cNvPr>
          <p:cNvSpPr/>
          <p:nvPr/>
        </p:nvSpPr>
        <p:spPr>
          <a:xfrm>
            <a:off x="630767" y="4643497"/>
            <a:ext cx="5504794" cy="369332"/>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使用</a:t>
            </a: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PR</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图及</a:t>
            </a: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 BEP</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对学习器（模型）进行比较</a:t>
            </a:r>
            <a:endPar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endParaRPr>
          </a:p>
        </p:txBody>
      </p:sp>
      <p:sp>
        <p:nvSpPr>
          <p:cNvPr id="16" name="矩形 15">
            <a:extLst>
              <a:ext uri="{FF2B5EF4-FFF2-40B4-BE49-F238E27FC236}">
                <a16:creationId xmlns:a16="http://schemas.microsoft.com/office/drawing/2014/main" id="{12B7DFB3-002D-4045-865D-249560875A31}"/>
              </a:ext>
            </a:extLst>
          </p:cNvPr>
          <p:cNvSpPr/>
          <p:nvPr/>
        </p:nvSpPr>
        <p:spPr>
          <a:xfrm>
            <a:off x="805222" y="5013624"/>
            <a:ext cx="11016362"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算法对样本进行分类时，都会有置信度，即表示该样本是正样本的概率。通过置信度就可以对所有样本进行排序，再逐个样本的选择阈值，在该样本之前的都属于正例，该样本之后的都属于负例。每一个样本作为划分阈值时，都可以计算对应的查准率</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和查全率</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(R)</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，那么就可以绘制</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a:t>
            </a:r>
          </a:p>
        </p:txBody>
      </p:sp>
      <p:sp>
        <p:nvSpPr>
          <p:cNvPr id="7" name="文本框 6">
            <a:extLst>
              <a:ext uri="{FF2B5EF4-FFF2-40B4-BE49-F238E27FC236}">
                <a16:creationId xmlns:a16="http://schemas.microsoft.com/office/drawing/2014/main" id="{FBF0D48D-C8D2-46C4-ABEE-EC436C556E74}"/>
              </a:ext>
            </a:extLst>
          </p:cNvPr>
          <p:cNvSpPr txBox="1"/>
          <p:nvPr/>
        </p:nvSpPr>
        <p:spPr>
          <a:xfrm>
            <a:off x="860947" y="2498117"/>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（精确率）</a:t>
            </a:r>
          </a:p>
        </p:txBody>
      </p:sp>
      <p:sp>
        <p:nvSpPr>
          <p:cNvPr id="8" name="文本框 7">
            <a:extLst>
              <a:ext uri="{FF2B5EF4-FFF2-40B4-BE49-F238E27FC236}">
                <a16:creationId xmlns:a16="http://schemas.microsoft.com/office/drawing/2014/main" id="{BF25A2A0-824F-451F-B568-8EFF2F6EDA8A}"/>
              </a:ext>
            </a:extLst>
          </p:cNvPr>
          <p:cNvSpPr txBox="1"/>
          <p:nvPr/>
        </p:nvSpPr>
        <p:spPr>
          <a:xfrm>
            <a:off x="860947" y="3516574"/>
            <a:ext cx="13388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（召回率）</a:t>
            </a:r>
          </a:p>
        </p:txBody>
      </p:sp>
      <p:sp>
        <p:nvSpPr>
          <p:cNvPr id="20" name="文本框 19">
            <a:extLst>
              <a:ext uri="{FF2B5EF4-FFF2-40B4-BE49-F238E27FC236}">
                <a16:creationId xmlns:a16="http://schemas.microsoft.com/office/drawing/2014/main" id="{ED5E5AB6-E6BD-4DC6-AFEE-5C3A0481F99C}"/>
              </a:ext>
            </a:extLst>
          </p:cNvPr>
          <p:cNvSpPr txBox="1"/>
          <p:nvPr/>
        </p:nvSpPr>
        <p:spPr>
          <a:xfrm>
            <a:off x="460917" y="452962"/>
            <a:ext cx="4042947" cy="462627"/>
          </a:xfrm>
          <a:prstGeom prst="rect">
            <a:avLst/>
          </a:prstGeom>
          <a:noFill/>
        </p:spPr>
        <p:txBody>
          <a:bodyPr wrap="square" rtlCol="0">
            <a:spAutoFit/>
          </a:bodyPr>
          <a:lstStyle/>
          <a:p>
            <a:pPr lvl="0">
              <a:lnSpc>
                <a:spcPts val="2687"/>
              </a:lnSpc>
              <a:defRPr/>
            </a:pPr>
            <a:r>
              <a:rPr lang="zh-CN" altLang="en-US" sz="3200" b="1" dirty="0">
                <a:solidFill>
                  <a:srgbClr val="000000"/>
                </a:solidFill>
                <a:latin typeface="微软雅黑"/>
              </a:rPr>
              <a:t>性能度量</a:t>
            </a:r>
          </a:p>
        </p:txBody>
      </p:sp>
    </p:spTree>
    <p:extLst>
      <p:ext uri="{BB962C8B-B14F-4D97-AF65-F5344CB8AC3E}">
        <p14:creationId xmlns:p14="http://schemas.microsoft.com/office/powerpoint/2010/main" val="244717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3362640"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精确度和召回率</a:t>
            </a:r>
          </a:p>
        </p:txBody>
      </p:sp>
      <mc:AlternateContent xmlns:mc="http://schemas.openxmlformats.org/markup-compatibility/2006" xmlns:a14="http://schemas.microsoft.com/office/drawing/2010/main">
        <mc:Choice Requires="a14">
          <p:sp>
            <p:nvSpPr>
              <p:cNvPr id="27" name="TextBox 26"/>
              <p:cNvSpPr txBox="1"/>
              <p:nvPr/>
            </p:nvSpPr>
            <p:spPr>
              <a:xfrm>
                <a:off x="6374195" y="1791994"/>
                <a:ext cx="3924151" cy="385362"/>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精确度</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正确</m:t>
                        </m:r>
                        <m:r>
                          <a:rPr lang="zh-CN" altLang="en-US" sz="2402" i="1">
                            <a:solidFill>
                              <a:srgbClr val="000000"/>
                            </a:solidFill>
                            <a:latin typeface="Cambria Math" panose="02040503050406030204" pitchFamily="18" charset="0"/>
                          </a:rPr>
                          <m:t>地</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num>
                      <m:den>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den>
                    </m:f>
                  </m:oMath>
                </a14:m>
                <a:endParaRPr lang="zh-CN" altLang="en-US" sz="2196" dirty="0">
                  <a:solidFill>
                    <a:srgbClr val="000000"/>
                  </a:solidFill>
                  <a:latin typeface="微软雅黑"/>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374195" y="1791994"/>
                <a:ext cx="3924151" cy="385362"/>
              </a:xfrm>
              <a:prstGeom prst="rect">
                <a:avLst/>
              </a:prstGeom>
              <a:blipFill>
                <a:blip r:embed="rId3"/>
                <a:stretch>
                  <a:fillRect l="-4821" t="-58730" b="-15873"/>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CA994006-2A7C-4ACF-A53A-1E45F4F05BFB}"/>
              </a:ext>
            </a:extLst>
          </p:cNvPr>
          <p:cNvSpPr/>
          <p:nvPr/>
        </p:nvSpPr>
        <p:spPr>
          <a:xfrm>
            <a:off x="1173854" y="1547060"/>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7" name="Rectangle 6">
            <a:extLst>
              <a:ext uri="{FF2B5EF4-FFF2-40B4-BE49-F238E27FC236}">
                <a16:creationId xmlns:a16="http://schemas.microsoft.com/office/drawing/2014/main" id="{70AB8364-257D-4D5A-8EE4-98EBD9054838}"/>
              </a:ext>
            </a:extLst>
          </p:cNvPr>
          <p:cNvSpPr/>
          <p:nvPr/>
        </p:nvSpPr>
        <p:spPr>
          <a:xfrm>
            <a:off x="2397950" y="1563639"/>
            <a:ext cx="646331" cy="369332"/>
          </a:xfrm>
          <a:prstGeom prst="rect">
            <a:avLst/>
          </a:prstGeom>
        </p:spPr>
        <p:txBody>
          <a:bodyPr wrap="none">
            <a:spAutoFit/>
          </a:bodyPr>
          <a:lstStyle/>
          <a:p>
            <a:r>
              <a:rPr lang="zh-CN" altLang="en-US" b="1" dirty="0"/>
              <a:t>标签</a:t>
            </a:r>
          </a:p>
        </p:txBody>
      </p:sp>
      <p:sp>
        <p:nvSpPr>
          <p:cNvPr id="8" name="Rectangle 7">
            <a:extLst>
              <a:ext uri="{FF2B5EF4-FFF2-40B4-BE49-F238E27FC236}">
                <a16:creationId xmlns:a16="http://schemas.microsoft.com/office/drawing/2014/main" id="{9DE53FAA-D961-4893-9D3B-971ECB5466FC}"/>
              </a:ext>
            </a:extLst>
          </p:cNvPr>
          <p:cNvSpPr/>
          <p:nvPr/>
        </p:nvSpPr>
        <p:spPr>
          <a:xfrm>
            <a:off x="3614392" y="1562449"/>
            <a:ext cx="646331" cy="369332"/>
          </a:xfrm>
          <a:prstGeom prst="rect">
            <a:avLst/>
          </a:prstGeom>
        </p:spPr>
        <p:txBody>
          <a:bodyPr wrap="none">
            <a:spAutoFit/>
          </a:bodyPr>
          <a:lstStyle/>
          <a:p>
            <a:r>
              <a:rPr lang="zh-CN" altLang="en-US" b="1" dirty="0"/>
              <a:t>预测</a:t>
            </a:r>
          </a:p>
        </p:txBody>
      </p:sp>
      <p:sp>
        <p:nvSpPr>
          <p:cNvPr id="4" name="Rectangle 3">
            <a:extLst>
              <a:ext uri="{FF2B5EF4-FFF2-40B4-BE49-F238E27FC236}">
                <a16:creationId xmlns:a16="http://schemas.microsoft.com/office/drawing/2014/main" id="{E49C3FB3-2E42-4694-8C1C-EA7B9C0C4DF4}"/>
              </a:ext>
            </a:extLst>
          </p:cNvPr>
          <p:cNvSpPr/>
          <p:nvPr/>
        </p:nvSpPr>
        <p:spPr bwMode="auto">
          <a:xfrm>
            <a:off x="1130781" y="207372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 name="Rectangle 9">
            <a:extLst>
              <a:ext uri="{FF2B5EF4-FFF2-40B4-BE49-F238E27FC236}">
                <a16:creationId xmlns:a16="http://schemas.microsoft.com/office/drawing/2014/main" id="{8DA95600-0814-43B4-AEB9-806CE87ACA63}"/>
              </a:ext>
            </a:extLst>
          </p:cNvPr>
          <p:cNvSpPr/>
          <p:nvPr/>
        </p:nvSpPr>
        <p:spPr bwMode="auto">
          <a:xfrm>
            <a:off x="1130781" y="2654436"/>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1" name="Rectangle 10">
            <a:extLst>
              <a:ext uri="{FF2B5EF4-FFF2-40B4-BE49-F238E27FC236}">
                <a16:creationId xmlns:a16="http://schemas.microsoft.com/office/drawing/2014/main" id="{00B2C503-B137-4C18-A155-1AC9BEC862DE}"/>
              </a:ext>
            </a:extLst>
          </p:cNvPr>
          <p:cNvSpPr/>
          <p:nvPr/>
        </p:nvSpPr>
        <p:spPr bwMode="auto">
          <a:xfrm>
            <a:off x="1130781" y="3235150"/>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2" name="Rectangle 11">
            <a:extLst>
              <a:ext uri="{FF2B5EF4-FFF2-40B4-BE49-F238E27FC236}">
                <a16:creationId xmlns:a16="http://schemas.microsoft.com/office/drawing/2014/main" id="{CEC82E35-7EC6-4C28-9B47-B15D97CDCD36}"/>
              </a:ext>
            </a:extLst>
          </p:cNvPr>
          <p:cNvSpPr/>
          <p:nvPr/>
        </p:nvSpPr>
        <p:spPr bwMode="auto">
          <a:xfrm>
            <a:off x="1130781" y="3815864"/>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3" name="Rectangle 12">
            <a:extLst>
              <a:ext uri="{FF2B5EF4-FFF2-40B4-BE49-F238E27FC236}">
                <a16:creationId xmlns:a16="http://schemas.microsoft.com/office/drawing/2014/main" id="{D5B5CCAF-9618-4F6F-AFD1-A9DCF6043DFF}"/>
              </a:ext>
            </a:extLst>
          </p:cNvPr>
          <p:cNvSpPr/>
          <p:nvPr/>
        </p:nvSpPr>
        <p:spPr bwMode="auto">
          <a:xfrm>
            <a:off x="1130781" y="4396578"/>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4" name="Rectangle 13">
            <a:extLst>
              <a:ext uri="{FF2B5EF4-FFF2-40B4-BE49-F238E27FC236}">
                <a16:creationId xmlns:a16="http://schemas.microsoft.com/office/drawing/2014/main" id="{5AF57E69-7405-4E2A-BAAB-6FD9C32D767A}"/>
              </a:ext>
            </a:extLst>
          </p:cNvPr>
          <p:cNvSpPr/>
          <p:nvPr/>
        </p:nvSpPr>
        <p:spPr bwMode="auto">
          <a:xfrm>
            <a:off x="1130781" y="497729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5" name="Rectangle 14">
            <a:extLst>
              <a:ext uri="{FF2B5EF4-FFF2-40B4-BE49-F238E27FC236}">
                <a16:creationId xmlns:a16="http://schemas.microsoft.com/office/drawing/2014/main" id="{A53E0A53-B3EA-4AC0-8031-36A364F23CC3}"/>
              </a:ext>
            </a:extLst>
          </p:cNvPr>
          <p:cNvSpPr/>
          <p:nvPr/>
        </p:nvSpPr>
        <p:spPr bwMode="auto">
          <a:xfrm>
            <a:off x="1130781" y="555800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6" name="Rectangle 15">
            <a:extLst>
              <a:ext uri="{FF2B5EF4-FFF2-40B4-BE49-F238E27FC236}">
                <a16:creationId xmlns:a16="http://schemas.microsoft.com/office/drawing/2014/main" id="{8CEF63E6-6C7D-4498-AB00-7C85B178E7B7}"/>
              </a:ext>
            </a:extLst>
          </p:cNvPr>
          <p:cNvSpPr/>
          <p:nvPr/>
        </p:nvSpPr>
        <p:spPr>
          <a:xfrm>
            <a:off x="2569471" y="2100877"/>
            <a:ext cx="303288" cy="369332"/>
          </a:xfrm>
          <a:prstGeom prst="rect">
            <a:avLst/>
          </a:prstGeom>
        </p:spPr>
        <p:txBody>
          <a:bodyPr wrap="none">
            <a:spAutoFit/>
          </a:bodyPr>
          <a:lstStyle/>
          <a:p>
            <a:r>
              <a:rPr lang="en-US" altLang="zh-CN" dirty="0"/>
              <a:t>0</a:t>
            </a:r>
            <a:endParaRPr lang="zh-CN" altLang="en-US" dirty="0"/>
          </a:p>
        </p:txBody>
      </p:sp>
      <p:sp>
        <p:nvSpPr>
          <p:cNvPr id="17" name="Rectangle 16">
            <a:extLst>
              <a:ext uri="{FF2B5EF4-FFF2-40B4-BE49-F238E27FC236}">
                <a16:creationId xmlns:a16="http://schemas.microsoft.com/office/drawing/2014/main" id="{F800F4A8-1327-4359-BCE7-9535F68E31B0}"/>
              </a:ext>
            </a:extLst>
          </p:cNvPr>
          <p:cNvSpPr/>
          <p:nvPr/>
        </p:nvSpPr>
        <p:spPr>
          <a:xfrm>
            <a:off x="2569471" y="2682483"/>
            <a:ext cx="303288" cy="369332"/>
          </a:xfrm>
          <a:prstGeom prst="rect">
            <a:avLst/>
          </a:prstGeom>
        </p:spPr>
        <p:txBody>
          <a:bodyPr wrap="none">
            <a:spAutoFit/>
          </a:bodyPr>
          <a:lstStyle/>
          <a:p>
            <a:r>
              <a:rPr lang="en-US" altLang="zh-CN" dirty="0"/>
              <a:t>0</a:t>
            </a:r>
            <a:endParaRPr lang="zh-CN" altLang="en-US" dirty="0"/>
          </a:p>
        </p:txBody>
      </p:sp>
      <p:sp>
        <p:nvSpPr>
          <p:cNvPr id="18" name="Rectangle 17">
            <a:extLst>
              <a:ext uri="{FF2B5EF4-FFF2-40B4-BE49-F238E27FC236}">
                <a16:creationId xmlns:a16="http://schemas.microsoft.com/office/drawing/2014/main" id="{FDFBE27F-0408-4D55-92A0-1F75C2F58668}"/>
              </a:ext>
            </a:extLst>
          </p:cNvPr>
          <p:cNvSpPr/>
          <p:nvPr/>
        </p:nvSpPr>
        <p:spPr>
          <a:xfrm>
            <a:off x="2569471" y="4427301"/>
            <a:ext cx="303288" cy="369332"/>
          </a:xfrm>
          <a:prstGeom prst="rect">
            <a:avLst/>
          </a:prstGeom>
        </p:spPr>
        <p:txBody>
          <a:bodyPr wrap="none">
            <a:spAutoFit/>
          </a:bodyPr>
          <a:lstStyle/>
          <a:p>
            <a:r>
              <a:rPr lang="en-US" altLang="zh-CN" dirty="0"/>
              <a:t>0</a:t>
            </a:r>
            <a:endParaRPr lang="zh-CN" altLang="en-US" dirty="0"/>
          </a:p>
        </p:txBody>
      </p:sp>
      <p:sp>
        <p:nvSpPr>
          <p:cNvPr id="22" name="Rectangle 21">
            <a:extLst>
              <a:ext uri="{FF2B5EF4-FFF2-40B4-BE49-F238E27FC236}">
                <a16:creationId xmlns:a16="http://schemas.microsoft.com/office/drawing/2014/main" id="{651996E5-5341-4915-A47F-1B27D5A5AA2B}"/>
              </a:ext>
            </a:extLst>
          </p:cNvPr>
          <p:cNvSpPr/>
          <p:nvPr/>
        </p:nvSpPr>
        <p:spPr>
          <a:xfrm>
            <a:off x="2569471" y="5590514"/>
            <a:ext cx="303288" cy="369332"/>
          </a:xfrm>
          <a:prstGeom prst="rect">
            <a:avLst/>
          </a:prstGeom>
        </p:spPr>
        <p:txBody>
          <a:bodyPr wrap="none">
            <a:spAutoFit/>
          </a:bodyPr>
          <a:lstStyle/>
          <a:p>
            <a:r>
              <a:rPr lang="en-US" altLang="zh-CN" dirty="0"/>
              <a:t>0</a:t>
            </a:r>
            <a:endParaRPr lang="zh-CN" altLang="en-US" dirty="0"/>
          </a:p>
        </p:txBody>
      </p:sp>
      <p:sp>
        <p:nvSpPr>
          <p:cNvPr id="23" name="Rectangle 22">
            <a:extLst>
              <a:ext uri="{FF2B5EF4-FFF2-40B4-BE49-F238E27FC236}">
                <a16:creationId xmlns:a16="http://schemas.microsoft.com/office/drawing/2014/main" id="{DD4CB536-FE9D-4085-8967-015C3A9203F1}"/>
              </a:ext>
            </a:extLst>
          </p:cNvPr>
          <p:cNvSpPr/>
          <p:nvPr/>
        </p:nvSpPr>
        <p:spPr>
          <a:xfrm>
            <a:off x="2576684" y="3264089"/>
            <a:ext cx="288862" cy="369332"/>
          </a:xfrm>
          <a:prstGeom prst="rect">
            <a:avLst/>
          </a:prstGeom>
        </p:spPr>
        <p:txBody>
          <a:bodyPr wrap="none">
            <a:spAutoFit/>
          </a:bodyPr>
          <a:lstStyle/>
          <a:p>
            <a:r>
              <a:rPr lang="en-US" altLang="zh-CN" dirty="0"/>
              <a:t>1</a:t>
            </a:r>
            <a:endParaRPr lang="zh-CN" altLang="en-US" dirty="0"/>
          </a:p>
        </p:txBody>
      </p:sp>
      <p:sp>
        <p:nvSpPr>
          <p:cNvPr id="24" name="Rectangle 23">
            <a:extLst>
              <a:ext uri="{FF2B5EF4-FFF2-40B4-BE49-F238E27FC236}">
                <a16:creationId xmlns:a16="http://schemas.microsoft.com/office/drawing/2014/main" id="{96CC242F-F514-4050-977A-731CF5C3C87E}"/>
              </a:ext>
            </a:extLst>
          </p:cNvPr>
          <p:cNvSpPr/>
          <p:nvPr/>
        </p:nvSpPr>
        <p:spPr>
          <a:xfrm>
            <a:off x="2576684" y="3845695"/>
            <a:ext cx="288862" cy="369332"/>
          </a:xfrm>
          <a:prstGeom prst="rect">
            <a:avLst/>
          </a:prstGeom>
        </p:spPr>
        <p:txBody>
          <a:bodyPr wrap="none">
            <a:spAutoFit/>
          </a:bodyPr>
          <a:lstStyle/>
          <a:p>
            <a:r>
              <a:rPr lang="en-US" altLang="zh-CN" dirty="0"/>
              <a:t>1</a:t>
            </a:r>
            <a:endParaRPr lang="zh-CN" altLang="en-US" dirty="0"/>
          </a:p>
        </p:txBody>
      </p:sp>
      <p:sp>
        <p:nvSpPr>
          <p:cNvPr id="28" name="Rectangle 27">
            <a:extLst>
              <a:ext uri="{FF2B5EF4-FFF2-40B4-BE49-F238E27FC236}">
                <a16:creationId xmlns:a16="http://schemas.microsoft.com/office/drawing/2014/main" id="{87DF21DA-2B4F-4457-B429-9419CED60FBB}"/>
              </a:ext>
            </a:extLst>
          </p:cNvPr>
          <p:cNvSpPr/>
          <p:nvPr/>
        </p:nvSpPr>
        <p:spPr>
          <a:xfrm>
            <a:off x="2576684" y="5008907"/>
            <a:ext cx="288862" cy="369332"/>
          </a:xfrm>
          <a:prstGeom prst="rect">
            <a:avLst/>
          </a:prstGeom>
        </p:spPr>
        <p:txBody>
          <a:bodyPr wrap="none">
            <a:spAutoFit/>
          </a:bodyPr>
          <a:lstStyle/>
          <a:p>
            <a:r>
              <a:rPr lang="en-US" altLang="zh-CN" dirty="0"/>
              <a:t>1</a:t>
            </a:r>
            <a:endParaRPr lang="zh-CN" altLang="en-US" dirty="0"/>
          </a:p>
        </p:txBody>
      </p:sp>
      <p:sp>
        <p:nvSpPr>
          <p:cNvPr id="29" name="Rectangle 28">
            <a:extLst>
              <a:ext uri="{FF2B5EF4-FFF2-40B4-BE49-F238E27FC236}">
                <a16:creationId xmlns:a16="http://schemas.microsoft.com/office/drawing/2014/main" id="{0FD2B0EB-BA6C-4AC7-A8BD-32BDAA7BBDF4}"/>
              </a:ext>
            </a:extLst>
          </p:cNvPr>
          <p:cNvSpPr/>
          <p:nvPr/>
        </p:nvSpPr>
        <p:spPr>
          <a:xfrm>
            <a:off x="3785913" y="2100877"/>
            <a:ext cx="303288" cy="369332"/>
          </a:xfrm>
          <a:prstGeom prst="rect">
            <a:avLst/>
          </a:prstGeom>
        </p:spPr>
        <p:txBody>
          <a:bodyPr wrap="none">
            <a:spAutoFit/>
          </a:bodyPr>
          <a:lstStyle/>
          <a:p>
            <a:r>
              <a:rPr lang="en-US" altLang="zh-CN" dirty="0"/>
              <a:t>0</a:t>
            </a:r>
            <a:endParaRPr lang="zh-CN" altLang="en-US" dirty="0"/>
          </a:p>
        </p:txBody>
      </p:sp>
      <p:sp>
        <p:nvSpPr>
          <p:cNvPr id="30" name="Rectangle 29">
            <a:extLst>
              <a:ext uri="{FF2B5EF4-FFF2-40B4-BE49-F238E27FC236}">
                <a16:creationId xmlns:a16="http://schemas.microsoft.com/office/drawing/2014/main" id="{5D804295-1133-4CEC-8643-13B3CD1AF8E4}"/>
              </a:ext>
            </a:extLst>
          </p:cNvPr>
          <p:cNvSpPr/>
          <p:nvPr/>
        </p:nvSpPr>
        <p:spPr>
          <a:xfrm>
            <a:off x="3785913" y="5585160"/>
            <a:ext cx="303288" cy="369332"/>
          </a:xfrm>
          <a:prstGeom prst="rect">
            <a:avLst/>
          </a:prstGeom>
        </p:spPr>
        <p:txBody>
          <a:bodyPr wrap="none">
            <a:spAutoFit/>
          </a:bodyPr>
          <a:lstStyle/>
          <a:p>
            <a:r>
              <a:rPr lang="en-US" altLang="zh-CN" dirty="0"/>
              <a:t>0</a:t>
            </a:r>
            <a:endParaRPr lang="zh-CN" altLang="en-US" dirty="0"/>
          </a:p>
        </p:txBody>
      </p:sp>
      <p:sp>
        <p:nvSpPr>
          <p:cNvPr id="31" name="Rectangle 30">
            <a:extLst>
              <a:ext uri="{FF2B5EF4-FFF2-40B4-BE49-F238E27FC236}">
                <a16:creationId xmlns:a16="http://schemas.microsoft.com/office/drawing/2014/main" id="{51B48A14-25CC-496A-B4D9-ED93CF24B7E2}"/>
              </a:ext>
            </a:extLst>
          </p:cNvPr>
          <p:cNvSpPr/>
          <p:nvPr/>
        </p:nvSpPr>
        <p:spPr>
          <a:xfrm>
            <a:off x="3785913" y="3262305"/>
            <a:ext cx="303288" cy="369332"/>
          </a:xfrm>
          <a:prstGeom prst="rect">
            <a:avLst/>
          </a:prstGeom>
        </p:spPr>
        <p:txBody>
          <a:bodyPr wrap="none">
            <a:spAutoFit/>
          </a:bodyPr>
          <a:lstStyle/>
          <a:p>
            <a:r>
              <a:rPr lang="en-US" altLang="zh-CN" dirty="0"/>
              <a:t>0</a:t>
            </a:r>
            <a:endParaRPr lang="zh-CN" altLang="en-US" dirty="0"/>
          </a:p>
        </p:txBody>
      </p:sp>
      <p:sp>
        <p:nvSpPr>
          <p:cNvPr id="32" name="Rectangle 31">
            <a:extLst>
              <a:ext uri="{FF2B5EF4-FFF2-40B4-BE49-F238E27FC236}">
                <a16:creationId xmlns:a16="http://schemas.microsoft.com/office/drawing/2014/main" id="{4CB30F32-FE5D-4235-836D-F135C8435918}"/>
              </a:ext>
            </a:extLst>
          </p:cNvPr>
          <p:cNvSpPr/>
          <p:nvPr/>
        </p:nvSpPr>
        <p:spPr>
          <a:xfrm>
            <a:off x="3793126" y="2681591"/>
            <a:ext cx="288862" cy="369332"/>
          </a:xfrm>
          <a:prstGeom prst="rect">
            <a:avLst/>
          </a:prstGeom>
        </p:spPr>
        <p:txBody>
          <a:bodyPr wrap="none">
            <a:spAutoFit/>
          </a:bodyPr>
          <a:lstStyle/>
          <a:p>
            <a:r>
              <a:rPr lang="en-US" altLang="zh-CN" dirty="0"/>
              <a:t>1</a:t>
            </a:r>
            <a:endParaRPr lang="zh-CN" altLang="en-US" dirty="0"/>
          </a:p>
        </p:txBody>
      </p:sp>
      <p:sp>
        <p:nvSpPr>
          <p:cNvPr id="33" name="Rectangle 32">
            <a:extLst>
              <a:ext uri="{FF2B5EF4-FFF2-40B4-BE49-F238E27FC236}">
                <a16:creationId xmlns:a16="http://schemas.microsoft.com/office/drawing/2014/main" id="{90EF169D-7547-48CC-B239-9C845539597A}"/>
              </a:ext>
            </a:extLst>
          </p:cNvPr>
          <p:cNvSpPr/>
          <p:nvPr/>
        </p:nvSpPr>
        <p:spPr>
          <a:xfrm>
            <a:off x="3793126" y="5004447"/>
            <a:ext cx="288862" cy="369332"/>
          </a:xfrm>
          <a:prstGeom prst="rect">
            <a:avLst/>
          </a:prstGeom>
        </p:spPr>
        <p:txBody>
          <a:bodyPr wrap="none">
            <a:spAutoFit/>
          </a:bodyPr>
          <a:lstStyle/>
          <a:p>
            <a:r>
              <a:rPr lang="en-US" altLang="zh-CN" dirty="0"/>
              <a:t>1</a:t>
            </a:r>
            <a:endParaRPr lang="zh-CN" altLang="en-US" dirty="0"/>
          </a:p>
        </p:txBody>
      </p:sp>
      <p:sp>
        <p:nvSpPr>
          <p:cNvPr id="34" name="Rectangle 33">
            <a:extLst>
              <a:ext uri="{FF2B5EF4-FFF2-40B4-BE49-F238E27FC236}">
                <a16:creationId xmlns:a16="http://schemas.microsoft.com/office/drawing/2014/main" id="{95FB1353-8063-462D-A22E-AE466B42419B}"/>
              </a:ext>
            </a:extLst>
          </p:cNvPr>
          <p:cNvSpPr/>
          <p:nvPr/>
        </p:nvSpPr>
        <p:spPr>
          <a:xfrm>
            <a:off x="3793126" y="4423733"/>
            <a:ext cx="288862" cy="369332"/>
          </a:xfrm>
          <a:prstGeom prst="rect">
            <a:avLst/>
          </a:prstGeom>
        </p:spPr>
        <p:txBody>
          <a:bodyPr wrap="none">
            <a:spAutoFit/>
          </a:bodyPr>
          <a:lstStyle/>
          <a:p>
            <a:r>
              <a:rPr lang="en-US" altLang="zh-CN" dirty="0"/>
              <a:t>1</a:t>
            </a:r>
            <a:endParaRPr lang="zh-CN" altLang="en-US" dirty="0"/>
          </a:p>
        </p:txBody>
      </p:sp>
      <p:sp>
        <p:nvSpPr>
          <p:cNvPr id="35" name="Rectangle 34">
            <a:extLst>
              <a:ext uri="{FF2B5EF4-FFF2-40B4-BE49-F238E27FC236}">
                <a16:creationId xmlns:a16="http://schemas.microsoft.com/office/drawing/2014/main" id="{B91F4E00-B301-4956-B3CA-7778570B4269}"/>
              </a:ext>
            </a:extLst>
          </p:cNvPr>
          <p:cNvSpPr/>
          <p:nvPr/>
        </p:nvSpPr>
        <p:spPr>
          <a:xfrm>
            <a:off x="3793126" y="3843019"/>
            <a:ext cx="288862" cy="369332"/>
          </a:xfrm>
          <a:prstGeom prst="rect">
            <a:avLst/>
          </a:prstGeom>
        </p:spPr>
        <p:txBody>
          <a:bodyPr wrap="none">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868E526-1B3D-4219-842A-9353C3A51D69}"/>
                  </a:ext>
                </a:extLst>
              </p:cNvPr>
              <p:cNvSpPr txBox="1"/>
              <p:nvPr/>
            </p:nvSpPr>
            <p:spPr>
              <a:xfrm>
                <a:off x="6374194" y="2849788"/>
                <a:ext cx="4231928" cy="391389"/>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召回率</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正确</m:t>
                        </m:r>
                        <m:r>
                          <a:rPr lang="zh-CN" altLang="en-US" sz="2402" i="1">
                            <a:solidFill>
                              <a:srgbClr val="000000"/>
                            </a:solidFill>
                            <a:latin typeface="Cambria Math" panose="02040503050406030204" pitchFamily="18" charset="0"/>
                          </a:rPr>
                          <m:t>地</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num>
                      <m:den>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测试集</m:t>
                        </m:r>
                        <m:r>
                          <a:rPr lang="zh-CN" altLang="en-US" sz="2402" i="1">
                            <a:solidFill>
                              <a:srgbClr val="000000"/>
                            </a:solidFill>
                            <a:latin typeface="Cambria Math" panose="02040503050406030204" pitchFamily="18" charset="0"/>
                          </a:rPr>
                          <m:t>中</m:t>
                        </m:r>
                        <m:r>
                          <a:rPr lang="zh-CN" altLang="en-US" sz="2402" i="1" smtClean="0">
                            <a:solidFill>
                              <a:srgbClr val="000000"/>
                            </a:solidFill>
                            <a:latin typeface="Cambria Math" panose="02040503050406030204" pitchFamily="18" charset="0"/>
                          </a:rPr>
                          <m:t>标签</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den>
                    </m:f>
                  </m:oMath>
                </a14:m>
                <a:endParaRPr lang="zh-CN" altLang="en-US" sz="2196" dirty="0">
                  <a:solidFill>
                    <a:srgbClr val="000000"/>
                  </a:solidFill>
                  <a:latin typeface="微软雅黑"/>
                </a:endParaRPr>
              </a:p>
            </p:txBody>
          </p:sp>
        </mc:Choice>
        <mc:Fallback xmlns="">
          <p:sp>
            <p:nvSpPr>
              <p:cNvPr id="36" name="TextBox 35">
                <a:extLst>
                  <a:ext uri="{FF2B5EF4-FFF2-40B4-BE49-F238E27FC236}">
                    <a16:creationId xmlns:a16="http://schemas.microsoft.com/office/drawing/2014/main" id="{F868E526-1B3D-4219-842A-9353C3A51D69}"/>
                  </a:ext>
                </a:extLst>
              </p:cNvPr>
              <p:cNvSpPr txBox="1">
                <a:spLocks noRot="1" noChangeAspect="1" noMove="1" noResize="1" noEditPoints="1" noAdjustHandles="1" noChangeArrowheads="1" noChangeShapeType="1" noTextEdit="1"/>
              </p:cNvSpPr>
              <p:nvPr/>
            </p:nvSpPr>
            <p:spPr>
              <a:xfrm>
                <a:off x="6374194" y="2849788"/>
                <a:ext cx="4231928" cy="391389"/>
              </a:xfrm>
              <a:prstGeom prst="rect">
                <a:avLst/>
              </a:prstGeom>
              <a:blipFill>
                <a:blip r:embed="rId4"/>
                <a:stretch>
                  <a:fillRect l="-4467" t="-61538" b="-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5E2AE0D-231D-4F68-BFF9-779C7D145DEF}"/>
                  </a:ext>
                </a:extLst>
              </p:cNvPr>
              <p:cNvSpPr txBox="1"/>
              <p:nvPr/>
            </p:nvSpPr>
            <p:spPr>
              <a:xfrm>
                <a:off x="7670501" y="4239506"/>
                <a:ext cx="1282402" cy="351828"/>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精确度</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2</m:t>
                        </m:r>
                      </m:num>
                      <m:den>
                        <m:r>
                          <a:rPr lang="en-US" altLang="zh-CN" sz="2402" i="1">
                            <a:solidFill>
                              <a:srgbClr val="000000"/>
                            </a:solidFill>
                            <a:latin typeface="Cambria Math" panose="02040503050406030204" pitchFamily="18" charset="0"/>
                          </a:rPr>
                          <m:t>4</m:t>
                        </m:r>
                      </m:den>
                    </m:f>
                  </m:oMath>
                </a14:m>
                <a:endParaRPr lang="zh-CN" altLang="en-US" sz="2196" dirty="0">
                  <a:solidFill>
                    <a:srgbClr val="000000"/>
                  </a:solidFill>
                  <a:latin typeface="微软雅黑"/>
                </a:endParaRPr>
              </a:p>
            </p:txBody>
          </p:sp>
        </mc:Choice>
        <mc:Fallback xmlns="">
          <p:sp>
            <p:nvSpPr>
              <p:cNvPr id="37" name="TextBox 36">
                <a:extLst>
                  <a:ext uri="{FF2B5EF4-FFF2-40B4-BE49-F238E27FC236}">
                    <a16:creationId xmlns:a16="http://schemas.microsoft.com/office/drawing/2014/main" id="{35E2AE0D-231D-4F68-BFF9-779C7D145DEF}"/>
                  </a:ext>
                </a:extLst>
              </p:cNvPr>
              <p:cNvSpPr txBox="1">
                <a:spLocks noRot="1" noChangeAspect="1" noMove="1" noResize="1" noEditPoints="1" noAdjustHandles="1" noChangeArrowheads="1" noChangeShapeType="1" noTextEdit="1"/>
              </p:cNvSpPr>
              <p:nvPr/>
            </p:nvSpPr>
            <p:spPr>
              <a:xfrm>
                <a:off x="7670501" y="4239506"/>
                <a:ext cx="1282402" cy="351828"/>
              </a:xfrm>
              <a:prstGeom prst="rect">
                <a:avLst/>
              </a:prstGeom>
              <a:blipFill>
                <a:blip r:embed="rId5"/>
                <a:stretch>
                  <a:fillRect l="-14218" t="-53448" r="-3318" b="-3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AC4CF34-5234-4943-ADAB-EBF4D2565873}"/>
                  </a:ext>
                </a:extLst>
              </p:cNvPr>
              <p:cNvSpPr txBox="1"/>
              <p:nvPr/>
            </p:nvSpPr>
            <p:spPr>
              <a:xfrm>
                <a:off x="7670501" y="5105512"/>
                <a:ext cx="1282402" cy="351828"/>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召回率</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2</m:t>
                        </m:r>
                      </m:num>
                      <m:den>
                        <m:r>
                          <a:rPr lang="en-US" altLang="zh-CN" sz="2402" i="1">
                            <a:solidFill>
                              <a:srgbClr val="000000"/>
                            </a:solidFill>
                            <a:latin typeface="Cambria Math" panose="02040503050406030204" pitchFamily="18" charset="0"/>
                          </a:rPr>
                          <m:t>3</m:t>
                        </m:r>
                      </m:den>
                    </m:f>
                  </m:oMath>
                </a14:m>
                <a:endParaRPr lang="zh-CN" altLang="en-US" sz="2196" dirty="0">
                  <a:solidFill>
                    <a:srgbClr val="000000"/>
                  </a:solidFill>
                  <a:latin typeface="微软雅黑"/>
                </a:endParaRPr>
              </a:p>
            </p:txBody>
          </p:sp>
        </mc:Choice>
        <mc:Fallback xmlns="">
          <p:sp>
            <p:nvSpPr>
              <p:cNvPr id="38" name="TextBox 37">
                <a:extLst>
                  <a:ext uri="{FF2B5EF4-FFF2-40B4-BE49-F238E27FC236}">
                    <a16:creationId xmlns:a16="http://schemas.microsoft.com/office/drawing/2014/main" id="{9AC4CF34-5234-4943-ADAB-EBF4D2565873}"/>
                  </a:ext>
                </a:extLst>
              </p:cNvPr>
              <p:cNvSpPr txBox="1">
                <a:spLocks noRot="1" noChangeAspect="1" noMove="1" noResize="1" noEditPoints="1" noAdjustHandles="1" noChangeArrowheads="1" noChangeShapeType="1" noTextEdit="1"/>
              </p:cNvSpPr>
              <p:nvPr/>
            </p:nvSpPr>
            <p:spPr>
              <a:xfrm>
                <a:off x="7670501" y="5105512"/>
                <a:ext cx="1282402" cy="351828"/>
              </a:xfrm>
              <a:prstGeom prst="rect">
                <a:avLst/>
              </a:prstGeom>
              <a:blipFill>
                <a:blip r:embed="rId6"/>
                <a:stretch>
                  <a:fillRect l="-14218" t="-56140" r="-3318" b="-3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629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3198331"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最大化精确度</a:t>
            </a:r>
          </a:p>
        </p:txBody>
      </p:sp>
      <mc:AlternateContent xmlns:mc="http://schemas.openxmlformats.org/markup-compatibility/2006" xmlns:a14="http://schemas.microsoft.com/office/drawing/2010/main">
        <mc:Choice Requires="a14">
          <p:sp>
            <p:nvSpPr>
              <p:cNvPr id="27" name="TextBox 26"/>
              <p:cNvSpPr txBox="1"/>
              <p:nvPr/>
            </p:nvSpPr>
            <p:spPr>
              <a:xfrm>
                <a:off x="6374195" y="1791994"/>
                <a:ext cx="3924151" cy="385362"/>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精确度</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正确</m:t>
                        </m:r>
                        <m:r>
                          <a:rPr lang="zh-CN" altLang="en-US" sz="2402" i="1">
                            <a:solidFill>
                              <a:srgbClr val="000000"/>
                            </a:solidFill>
                            <a:latin typeface="Cambria Math" panose="02040503050406030204" pitchFamily="18" charset="0"/>
                          </a:rPr>
                          <m:t>地</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num>
                      <m:den>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den>
                    </m:f>
                  </m:oMath>
                </a14:m>
                <a:endParaRPr lang="zh-CN" altLang="en-US" sz="2196" dirty="0">
                  <a:solidFill>
                    <a:srgbClr val="000000"/>
                  </a:solidFill>
                  <a:latin typeface="微软雅黑"/>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374195" y="1791994"/>
                <a:ext cx="3924151" cy="385362"/>
              </a:xfrm>
              <a:prstGeom prst="rect">
                <a:avLst/>
              </a:prstGeom>
              <a:blipFill>
                <a:blip r:embed="rId3"/>
                <a:stretch>
                  <a:fillRect l="-4821" t="-58730" b="-15873"/>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CA994006-2A7C-4ACF-A53A-1E45F4F05BFB}"/>
              </a:ext>
            </a:extLst>
          </p:cNvPr>
          <p:cNvSpPr/>
          <p:nvPr/>
        </p:nvSpPr>
        <p:spPr>
          <a:xfrm>
            <a:off x="1173854" y="1547060"/>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7" name="Rectangle 6">
            <a:extLst>
              <a:ext uri="{FF2B5EF4-FFF2-40B4-BE49-F238E27FC236}">
                <a16:creationId xmlns:a16="http://schemas.microsoft.com/office/drawing/2014/main" id="{70AB8364-257D-4D5A-8EE4-98EBD9054838}"/>
              </a:ext>
            </a:extLst>
          </p:cNvPr>
          <p:cNvSpPr/>
          <p:nvPr/>
        </p:nvSpPr>
        <p:spPr>
          <a:xfrm>
            <a:off x="2397950" y="1563639"/>
            <a:ext cx="646331" cy="369332"/>
          </a:xfrm>
          <a:prstGeom prst="rect">
            <a:avLst/>
          </a:prstGeom>
        </p:spPr>
        <p:txBody>
          <a:bodyPr wrap="none">
            <a:spAutoFit/>
          </a:bodyPr>
          <a:lstStyle/>
          <a:p>
            <a:r>
              <a:rPr lang="zh-CN" altLang="en-US" b="1" dirty="0"/>
              <a:t>标签</a:t>
            </a:r>
          </a:p>
        </p:txBody>
      </p:sp>
      <p:sp>
        <p:nvSpPr>
          <p:cNvPr id="8" name="Rectangle 7">
            <a:extLst>
              <a:ext uri="{FF2B5EF4-FFF2-40B4-BE49-F238E27FC236}">
                <a16:creationId xmlns:a16="http://schemas.microsoft.com/office/drawing/2014/main" id="{9DE53FAA-D961-4893-9D3B-971ECB5466FC}"/>
              </a:ext>
            </a:extLst>
          </p:cNvPr>
          <p:cNvSpPr/>
          <p:nvPr/>
        </p:nvSpPr>
        <p:spPr>
          <a:xfrm>
            <a:off x="3614392" y="1562449"/>
            <a:ext cx="646331" cy="369332"/>
          </a:xfrm>
          <a:prstGeom prst="rect">
            <a:avLst/>
          </a:prstGeom>
        </p:spPr>
        <p:txBody>
          <a:bodyPr wrap="none">
            <a:spAutoFit/>
          </a:bodyPr>
          <a:lstStyle/>
          <a:p>
            <a:r>
              <a:rPr lang="zh-CN" altLang="en-US" b="1" dirty="0"/>
              <a:t>预测</a:t>
            </a:r>
          </a:p>
        </p:txBody>
      </p:sp>
      <p:sp>
        <p:nvSpPr>
          <p:cNvPr id="4" name="Rectangle 3">
            <a:extLst>
              <a:ext uri="{FF2B5EF4-FFF2-40B4-BE49-F238E27FC236}">
                <a16:creationId xmlns:a16="http://schemas.microsoft.com/office/drawing/2014/main" id="{E49C3FB3-2E42-4694-8C1C-EA7B9C0C4DF4}"/>
              </a:ext>
            </a:extLst>
          </p:cNvPr>
          <p:cNvSpPr/>
          <p:nvPr/>
        </p:nvSpPr>
        <p:spPr bwMode="auto">
          <a:xfrm>
            <a:off x="1130781" y="207372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 name="Rectangle 9">
            <a:extLst>
              <a:ext uri="{FF2B5EF4-FFF2-40B4-BE49-F238E27FC236}">
                <a16:creationId xmlns:a16="http://schemas.microsoft.com/office/drawing/2014/main" id="{8DA95600-0814-43B4-AEB9-806CE87ACA63}"/>
              </a:ext>
            </a:extLst>
          </p:cNvPr>
          <p:cNvSpPr/>
          <p:nvPr/>
        </p:nvSpPr>
        <p:spPr bwMode="auto">
          <a:xfrm>
            <a:off x="1130781" y="2654436"/>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1" name="Rectangle 10">
            <a:extLst>
              <a:ext uri="{FF2B5EF4-FFF2-40B4-BE49-F238E27FC236}">
                <a16:creationId xmlns:a16="http://schemas.microsoft.com/office/drawing/2014/main" id="{00B2C503-B137-4C18-A155-1AC9BEC862DE}"/>
              </a:ext>
            </a:extLst>
          </p:cNvPr>
          <p:cNvSpPr/>
          <p:nvPr/>
        </p:nvSpPr>
        <p:spPr bwMode="auto">
          <a:xfrm>
            <a:off x="1130781" y="3235150"/>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2" name="Rectangle 11">
            <a:extLst>
              <a:ext uri="{FF2B5EF4-FFF2-40B4-BE49-F238E27FC236}">
                <a16:creationId xmlns:a16="http://schemas.microsoft.com/office/drawing/2014/main" id="{CEC82E35-7EC6-4C28-9B47-B15D97CDCD36}"/>
              </a:ext>
            </a:extLst>
          </p:cNvPr>
          <p:cNvSpPr/>
          <p:nvPr/>
        </p:nvSpPr>
        <p:spPr bwMode="auto">
          <a:xfrm>
            <a:off x="1130781" y="3815864"/>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3" name="Rectangle 12">
            <a:extLst>
              <a:ext uri="{FF2B5EF4-FFF2-40B4-BE49-F238E27FC236}">
                <a16:creationId xmlns:a16="http://schemas.microsoft.com/office/drawing/2014/main" id="{D5B5CCAF-9618-4F6F-AFD1-A9DCF6043DFF}"/>
              </a:ext>
            </a:extLst>
          </p:cNvPr>
          <p:cNvSpPr/>
          <p:nvPr/>
        </p:nvSpPr>
        <p:spPr bwMode="auto">
          <a:xfrm>
            <a:off x="1130781" y="4396578"/>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4" name="Rectangle 13">
            <a:extLst>
              <a:ext uri="{FF2B5EF4-FFF2-40B4-BE49-F238E27FC236}">
                <a16:creationId xmlns:a16="http://schemas.microsoft.com/office/drawing/2014/main" id="{5AF57E69-7405-4E2A-BAAB-6FD9C32D767A}"/>
              </a:ext>
            </a:extLst>
          </p:cNvPr>
          <p:cNvSpPr/>
          <p:nvPr/>
        </p:nvSpPr>
        <p:spPr bwMode="auto">
          <a:xfrm>
            <a:off x="1130781" y="497729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5" name="Rectangle 14">
            <a:extLst>
              <a:ext uri="{FF2B5EF4-FFF2-40B4-BE49-F238E27FC236}">
                <a16:creationId xmlns:a16="http://schemas.microsoft.com/office/drawing/2014/main" id="{A53E0A53-B3EA-4AC0-8031-36A364F23CC3}"/>
              </a:ext>
            </a:extLst>
          </p:cNvPr>
          <p:cNvSpPr/>
          <p:nvPr/>
        </p:nvSpPr>
        <p:spPr bwMode="auto">
          <a:xfrm>
            <a:off x="1130781" y="555800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6" name="Rectangle 15">
            <a:extLst>
              <a:ext uri="{FF2B5EF4-FFF2-40B4-BE49-F238E27FC236}">
                <a16:creationId xmlns:a16="http://schemas.microsoft.com/office/drawing/2014/main" id="{8CEF63E6-6C7D-4498-AB00-7C85B178E7B7}"/>
              </a:ext>
            </a:extLst>
          </p:cNvPr>
          <p:cNvSpPr/>
          <p:nvPr/>
        </p:nvSpPr>
        <p:spPr>
          <a:xfrm>
            <a:off x="2569471" y="2100877"/>
            <a:ext cx="303288" cy="369332"/>
          </a:xfrm>
          <a:prstGeom prst="rect">
            <a:avLst/>
          </a:prstGeom>
        </p:spPr>
        <p:txBody>
          <a:bodyPr wrap="none">
            <a:spAutoFit/>
          </a:bodyPr>
          <a:lstStyle/>
          <a:p>
            <a:r>
              <a:rPr lang="en-US" altLang="zh-CN" dirty="0"/>
              <a:t>0</a:t>
            </a:r>
            <a:endParaRPr lang="zh-CN" altLang="en-US" dirty="0"/>
          </a:p>
        </p:txBody>
      </p:sp>
      <p:sp>
        <p:nvSpPr>
          <p:cNvPr id="17" name="Rectangle 16">
            <a:extLst>
              <a:ext uri="{FF2B5EF4-FFF2-40B4-BE49-F238E27FC236}">
                <a16:creationId xmlns:a16="http://schemas.microsoft.com/office/drawing/2014/main" id="{F800F4A8-1327-4359-BCE7-9535F68E31B0}"/>
              </a:ext>
            </a:extLst>
          </p:cNvPr>
          <p:cNvSpPr/>
          <p:nvPr/>
        </p:nvSpPr>
        <p:spPr>
          <a:xfrm>
            <a:off x="2569471" y="2682483"/>
            <a:ext cx="303288" cy="369332"/>
          </a:xfrm>
          <a:prstGeom prst="rect">
            <a:avLst/>
          </a:prstGeom>
        </p:spPr>
        <p:txBody>
          <a:bodyPr wrap="none">
            <a:spAutoFit/>
          </a:bodyPr>
          <a:lstStyle/>
          <a:p>
            <a:r>
              <a:rPr lang="en-US" altLang="zh-CN" dirty="0"/>
              <a:t>0</a:t>
            </a:r>
            <a:endParaRPr lang="zh-CN" altLang="en-US" dirty="0"/>
          </a:p>
        </p:txBody>
      </p:sp>
      <p:sp>
        <p:nvSpPr>
          <p:cNvPr id="18" name="Rectangle 17">
            <a:extLst>
              <a:ext uri="{FF2B5EF4-FFF2-40B4-BE49-F238E27FC236}">
                <a16:creationId xmlns:a16="http://schemas.microsoft.com/office/drawing/2014/main" id="{FDFBE27F-0408-4D55-92A0-1F75C2F58668}"/>
              </a:ext>
            </a:extLst>
          </p:cNvPr>
          <p:cNvSpPr/>
          <p:nvPr/>
        </p:nvSpPr>
        <p:spPr>
          <a:xfrm>
            <a:off x="2569471" y="4427301"/>
            <a:ext cx="303288" cy="369332"/>
          </a:xfrm>
          <a:prstGeom prst="rect">
            <a:avLst/>
          </a:prstGeom>
        </p:spPr>
        <p:txBody>
          <a:bodyPr wrap="none">
            <a:spAutoFit/>
          </a:bodyPr>
          <a:lstStyle/>
          <a:p>
            <a:r>
              <a:rPr lang="en-US" altLang="zh-CN" dirty="0"/>
              <a:t>0</a:t>
            </a:r>
            <a:endParaRPr lang="zh-CN" altLang="en-US" dirty="0"/>
          </a:p>
        </p:txBody>
      </p:sp>
      <p:sp>
        <p:nvSpPr>
          <p:cNvPr id="22" name="Rectangle 21">
            <a:extLst>
              <a:ext uri="{FF2B5EF4-FFF2-40B4-BE49-F238E27FC236}">
                <a16:creationId xmlns:a16="http://schemas.microsoft.com/office/drawing/2014/main" id="{651996E5-5341-4915-A47F-1B27D5A5AA2B}"/>
              </a:ext>
            </a:extLst>
          </p:cNvPr>
          <p:cNvSpPr/>
          <p:nvPr/>
        </p:nvSpPr>
        <p:spPr>
          <a:xfrm>
            <a:off x="2569471" y="5590514"/>
            <a:ext cx="303288" cy="369332"/>
          </a:xfrm>
          <a:prstGeom prst="rect">
            <a:avLst/>
          </a:prstGeom>
        </p:spPr>
        <p:txBody>
          <a:bodyPr wrap="none">
            <a:spAutoFit/>
          </a:bodyPr>
          <a:lstStyle/>
          <a:p>
            <a:r>
              <a:rPr lang="en-US" altLang="zh-CN" dirty="0"/>
              <a:t>0</a:t>
            </a:r>
            <a:endParaRPr lang="zh-CN" altLang="en-US" dirty="0"/>
          </a:p>
        </p:txBody>
      </p:sp>
      <p:sp>
        <p:nvSpPr>
          <p:cNvPr id="23" name="Rectangle 22">
            <a:extLst>
              <a:ext uri="{FF2B5EF4-FFF2-40B4-BE49-F238E27FC236}">
                <a16:creationId xmlns:a16="http://schemas.microsoft.com/office/drawing/2014/main" id="{DD4CB536-FE9D-4085-8967-015C3A9203F1}"/>
              </a:ext>
            </a:extLst>
          </p:cNvPr>
          <p:cNvSpPr/>
          <p:nvPr/>
        </p:nvSpPr>
        <p:spPr>
          <a:xfrm>
            <a:off x="2576684" y="3264089"/>
            <a:ext cx="288862" cy="369332"/>
          </a:xfrm>
          <a:prstGeom prst="rect">
            <a:avLst/>
          </a:prstGeom>
        </p:spPr>
        <p:txBody>
          <a:bodyPr wrap="none">
            <a:spAutoFit/>
          </a:bodyPr>
          <a:lstStyle/>
          <a:p>
            <a:r>
              <a:rPr lang="en-US" altLang="zh-CN" dirty="0"/>
              <a:t>1</a:t>
            </a:r>
            <a:endParaRPr lang="zh-CN" altLang="en-US" dirty="0"/>
          </a:p>
        </p:txBody>
      </p:sp>
      <p:sp>
        <p:nvSpPr>
          <p:cNvPr id="24" name="Rectangle 23">
            <a:extLst>
              <a:ext uri="{FF2B5EF4-FFF2-40B4-BE49-F238E27FC236}">
                <a16:creationId xmlns:a16="http://schemas.microsoft.com/office/drawing/2014/main" id="{96CC242F-F514-4050-977A-731CF5C3C87E}"/>
              </a:ext>
            </a:extLst>
          </p:cNvPr>
          <p:cNvSpPr/>
          <p:nvPr/>
        </p:nvSpPr>
        <p:spPr>
          <a:xfrm>
            <a:off x="2576684" y="3845695"/>
            <a:ext cx="288862" cy="369332"/>
          </a:xfrm>
          <a:prstGeom prst="rect">
            <a:avLst/>
          </a:prstGeom>
        </p:spPr>
        <p:txBody>
          <a:bodyPr wrap="none">
            <a:spAutoFit/>
          </a:bodyPr>
          <a:lstStyle/>
          <a:p>
            <a:r>
              <a:rPr lang="en-US" altLang="zh-CN" dirty="0"/>
              <a:t>1</a:t>
            </a:r>
            <a:endParaRPr lang="zh-CN" altLang="en-US" dirty="0"/>
          </a:p>
        </p:txBody>
      </p:sp>
      <p:sp>
        <p:nvSpPr>
          <p:cNvPr id="28" name="Rectangle 27">
            <a:extLst>
              <a:ext uri="{FF2B5EF4-FFF2-40B4-BE49-F238E27FC236}">
                <a16:creationId xmlns:a16="http://schemas.microsoft.com/office/drawing/2014/main" id="{87DF21DA-2B4F-4457-B429-9419CED60FBB}"/>
              </a:ext>
            </a:extLst>
          </p:cNvPr>
          <p:cNvSpPr/>
          <p:nvPr/>
        </p:nvSpPr>
        <p:spPr>
          <a:xfrm>
            <a:off x="2576684" y="5008907"/>
            <a:ext cx="288862" cy="369332"/>
          </a:xfrm>
          <a:prstGeom prst="rect">
            <a:avLst/>
          </a:prstGeom>
        </p:spPr>
        <p:txBody>
          <a:bodyPr wrap="none">
            <a:spAutoFit/>
          </a:bodyPr>
          <a:lstStyle/>
          <a:p>
            <a:r>
              <a:rPr lang="en-US" altLang="zh-CN" dirty="0"/>
              <a:t>1</a:t>
            </a:r>
            <a:endParaRPr lang="zh-CN" altLang="en-US" dirty="0"/>
          </a:p>
        </p:txBody>
      </p:sp>
      <p:sp>
        <p:nvSpPr>
          <p:cNvPr id="29" name="Rectangle 28">
            <a:extLst>
              <a:ext uri="{FF2B5EF4-FFF2-40B4-BE49-F238E27FC236}">
                <a16:creationId xmlns:a16="http://schemas.microsoft.com/office/drawing/2014/main" id="{0FD2B0EB-BA6C-4AC7-A8BD-32BDAA7BBDF4}"/>
              </a:ext>
            </a:extLst>
          </p:cNvPr>
          <p:cNvSpPr/>
          <p:nvPr/>
        </p:nvSpPr>
        <p:spPr>
          <a:xfrm>
            <a:off x="3785913" y="2100877"/>
            <a:ext cx="303288" cy="369332"/>
          </a:xfrm>
          <a:prstGeom prst="rect">
            <a:avLst/>
          </a:prstGeom>
        </p:spPr>
        <p:txBody>
          <a:bodyPr wrap="none">
            <a:spAutoFit/>
          </a:bodyPr>
          <a:lstStyle/>
          <a:p>
            <a:r>
              <a:rPr lang="en-US" altLang="zh-CN" dirty="0"/>
              <a:t>0</a:t>
            </a:r>
            <a:endParaRPr lang="zh-CN" altLang="en-US" dirty="0"/>
          </a:p>
        </p:txBody>
      </p:sp>
      <p:sp>
        <p:nvSpPr>
          <p:cNvPr id="30" name="Rectangle 29">
            <a:extLst>
              <a:ext uri="{FF2B5EF4-FFF2-40B4-BE49-F238E27FC236}">
                <a16:creationId xmlns:a16="http://schemas.microsoft.com/office/drawing/2014/main" id="{5D804295-1133-4CEC-8643-13B3CD1AF8E4}"/>
              </a:ext>
            </a:extLst>
          </p:cNvPr>
          <p:cNvSpPr/>
          <p:nvPr/>
        </p:nvSpPr>
        <p:spPr>
          <a:xfrm>
            <a:off x="3785913" y="5585160"/>
            <a:ext cx="303288" cy="369332"/>
          </a:xfrm>
          <a:prstGeom prst="rect">
            <a:avLst/>
          </a:prstGeom>
        </p:spPr>
        <p:txBody>
          <a:bodyPr wrap="none">
            <a:spAutoFit/>
          </a:bodyPr>
          <a:lstStyle/>
          <a:p>
            <a:r>
              <a:rPr lang="en-US" altLang="zh-CN" dirty="0"/>
              <a:t>0</a:t>
            </a:r>
            <a:endParaRPr lang="zh-CN" altLang="en-US" dirty="0"/>
          </a:p>
        </p:txBody>
      </p:sp>
      <p:sp>
        <p:nvSpPr>
          <p:cNvPr id="31" name="Rectangle 30">
            <a:extLst>
              <a:ext uri="{FF2B5EF4-FFF2-40B4-BE49-F238E27FC236}">
                <a16:creationId xmlns:a16="http://schemas.microsoft.com/office/drawing/2014/main" id="{51B48A14-25CC-496A-B4D9-ED93CF24B7E2}"/>
              </a:ext>
            </a:extLst>
          </p:cNvPr>
          <p:cNvSpPr/>
          <p:nvPr/>
        </p:nvSpPr>
        <p:spPr>
          <a:xfrm>
            <a:off x="3785913" y="3262305"/>
            <a:ext cx="303288" cy="369332"/>
          </a:xfrm>
          <a:prstGeom prst="rect">
            <a:avLst/>
          </a:prstGeom>
        </p:spPr>
        <p:txBody>
          <a:bodyPr wrap="none">
            <a:spAutoFit/>
          </a:bodyPr>
          <a:lstStyle/>
          <a:p>
            <a:r>
              <a:rPr lang="en-US" altLang="zh-CN" dirty="0"/>
              <a:t>0</a:t>
            </a:r>
            <a:endParaRPr lang="zh-CN" altLang="en-US" dirty="0"/>
          </a:p>
        </p:txBody>
      </p:sp>
      <p:sp>
        <p:nvSpPr>
          <p:cNvPr id="32" name="Rectangle 31">
            <a:extLst>
              <a:ext uri="{FF2B5EF4-FFF2-40B4-BE49-F238E27FC236}">
                <a16:creationId xmlns:a16="http://schemas.microsoft.com/office/drawing/2014/main" id="{4CB30F32-FE5D-4235-836D-F135C8435918}"/>
              </a:ext>
            </a:extLst>
          </p:cNvPr>
          <p:cNvSpPr/>
          <p:nvPr/>
        </p:nvSpPr>
        <p:spPr>
          <a:xfrm>
            <a:off x="3793126" y="2681591"/>
            <a:ext cx="303288" cy="369332"/>
          </a:xfrm>
          <a:prstGeom prst="rect">
            <a:avLst/>
          </a:prstGeom>
        </p:spPr>
        <p:txBody>
          <a:bodyPr wrap="none">
            <a:spAutoFit/>
          </a:bodyPr>
          <a:lstStyle/>
          <a:p>
            <a:r>
              <a:rPr lang="en-US" altLang="zh-CN" dirty="0"/>
              <a:t>0</a:t>
            </a:r>
            <a:endParaRPr lang="zh-CN" altLang="en-US" dirty="0"/>
          </a:p>
        </p:txBody>
      </p:sp>
      <p:sp>
        <p:nvSpPr>
          <p:cNvPr id="33" name="Rectangle 32">
            <a:extLst>
              <a:ext uri="{FF2B5EF4-FFF2-40B4-BE49-F238E27FC236}">
                <a16:creationId xmlns:a16="http://schemas.microsoft.com/office/drawing/2014/main" id="{90EF169D-7547-48CC-B239-9C845539597A}"/>
              </a:ext>
            </a:extLst>
          </p:cNvPr>
          <p:cNvSpPr/>
          <p:nvPr/>
        </p:nvSpPr>
        <p:spPr>
          <a:xfrm>
            <a:off x="3793126" y="5004447"/>
            <a:ext cx="303288" cy="369332"/>
          </a:xfrm>
          <a:prstGeom prst="rect">
            <a:avLst/>
          </a:prstGeom>
        </p:spPr>
        <p:txBody>
          <a:bodyPr wrap="none">
            <a:spAutoFit/>
          </a:bodyPr>
          <a:lstStyle/>
          <a:p>
            <a:r>
              <a:rPr lang="en-US" altLang="zh-CN" dirty="0"/>
              <a:t>0</a:t>
            </a:r>
            <a:endParaRPr lang="zh-CN" altLang="en-US" dirty="0"/>
          </a:p>
        </p:txBody>
      </p:sp>
      <p:sp>
        <p:nvSpPr>
          <p:cNvPr id="34" name="Rectangle 33">
            <a:extLst>
              <a:ext uri="{FF2B5EF4-FFF2-40B4-BE49-F238E27FC236}">
                <a16:creationId xmlns:a16="http://schemas.microsoft.com/office/drawing/2014/main" id="{95FB1353-8063-462D-A22E-AE466B42419B}"/>
              </a:ext>
            </a:extLst>
          </p:cNvPr>
          <p:cNvSpPr/>
          <p:nvPr/>
        </p:nvSpPr>
        <p:spPr>
          <a:xfrm>
            <a:off x="3793126" y="4423733"/>
            <a:ext cx="303288" cy="369332"/>
          </a:xfrm>
          <a:prstGeom prst="rect">
            <a:avLst/>
          </a:prstGeom>
        </p:spPr>
        <p:txBody>
          <a:bodyPr wrap="none">
            <a:spAutoFit/>
          </a:bodyPr>
          <a:lstStyle/>
          <a:p>
            <a:r>
              <a:rPr lang="en-US" altLang="zh-CN" dirty="0"/>
              <a:t>0</a:t>
            </a:r>
            <a:endParaRPr lang="zh-CN" altLang="en-US" dirty="0"/>
          </a:p>
        </p:txBody>
      </p:sp>
      <p:sp>
        <p:nvSpPr>
          <p:cNvPr id="35" name="Rectangle 34">
            <a:extLst>
              <a:ext uri="{FF2B5EF4-FFF2-40B4-BE49-F238E27FC236}">
                <a16:creationId xmlns:a16="http://schemas.microsoft.com/office/drawing/2014/main" id="{B91F4E00-B301-4956-B3CA-7778570B4269}"/>
              </a:ext>
            </a:extLst>
          </p:cNvPr>
          <p:cNvSpPr/>
          <p:nvPr/>
        </p:nvSpPr>
        <p:spPr>
          <a:xfrm>
            <a:off x="3793126" y="3843019"/>
            <a:ext cx="303288" cy="369332"/>
          </a:xfrm>
          <a:prstGeom prst="rect">
            <a:avLst/>
          </a:prstGeom>
        </p:spPr>
        <p:txBody>
          <a:bodyPr wrap="none">
            <a:spAutoFit/>
          </a:bodyPr>
          <a:lstStyle/>
          <a:p>
            <a:r>
              <a:rPr lang="en-US" altLang="zh-CN" dirty="0"/>
              <a:t>0</a:t>
            </a:r>
            <a:endParaRPr lang="zh-CN" alt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868E526-1B3D-4219-842A-9353C3A51D69}"/>
                  </a:ext>
                </a:extLst>
              </p:cNvPr>
              <p:cNvSpPr txBox="1"/>
              <p:nvPr/>
            </p:nvSpPr>
            <p:spPr>
              <a:xfrm>
                <a:off x="6374194" y="2849788"/>
                <a:ext cx="4231928" cy="391389"/>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召回率</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正确</m:t>
                        </m:r>
                        <m:r>
                          <a:rPr lang="zh-CN" altLang="en-US" sz="2402" i="1">
                            <a:solidFill>
                              <a:srgbClr val="000000"/>
                            </a:solidFill>
                            <a:latin typeface="Cambria Math" panose="02040503050406030204" pitchFamily="18" charset="0"/>
                          </a:rPr>
                          <m:t>地</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num>
                      <m:den>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测试集</m:t>
                        </m:r>
                        <m:r>
                          <a:rPr lang="zh-CN" altLang="en-US" sz="2402" i="1">
                            <a:solidFill>
                              <a:srgbClr val="000000"/>
                            </a:solidFill>
                            <a:latin typeface="Cambria Math" panose="02040503050406030204" pitchFamily="18" charset="0"/>
                          </a:rPr>
                          <m:t>中</m:t>
                        </m:r>
                        <m:r>
                          <a:rPr lang="zh-CN" altLang="en-US" sz="2402" i="1" smtClean="0">
                            <a:solidFill>
                              <a:srgbClr val="000000"/>
                            </a:solidFill>
                            <a:latin typeface="Cambria Math" panose="02040503050406030204" pitchFamily="18" charset="0"/>
                          </a:rPr>
                          <m:t>标签</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den>
                    </m:f>
                  </m:oMath>
                </a14:m>
                <a:endParaRPr lang="zh-CN" altLang="en-US" sz="2196" dirty="0">
                  <a:solidFill>
                    <a:srgbClr val="000000"/>
                  </a:solidFill>
                  <a:latin typeface="微软雅黑"/>
                </a:endParaRPr>
              </a:p>
            </p:txBody>
          </p:sp>
        </mc:Choice>
        <mc:Fallback xmlns="">
          <p:sp>
            <p:nvSpPr>
              <p:cNvPr id="36" name="TextBox 35">
                <a:extLst>
                  <a:ext uri="{FF2B5EF4-FFF2-40B4-BE49-F238E27FC236}">
                    <a16:creationId xmlns:a16="http://schemas.microsoft.com/office/drawing/2014/main" id="{F868E526-1B3D-4219-842A-9353C3A51D69}"/>
                  </a:ext>
                </a:extLst>
              </p:cNvPr>
              <p:cNvSpPr txBox="1">
                <a:spLocks noRot="1" noChangeAspect="1" noMove="1" noResize="1" noEditPoints="1" noAdjustHandles="1" noChangeArrowheads="1" noChangeShapeType="1" noTextEdit="1"/>
              </p:cNvSpPr>
              <p:nvPr/>
            </p:nvSpPr>
            <p:spPr>
              <a:xfrm>
                <a:off x="6374194" y="2849788"/>
                <a:ext cx="4231928" cy="391389"/>
              </a:xfrm>
              <a:prstGeom prst="rect">
                <a:avLst/>
              </a:prstGeom>
              <a:blipFill>
                <a:blip r:embed="rId4"/>
                <a:stretch>
                  <a:fillRect l="-4467" t="-61538" b="-9231"/>
                </a:stretch>
              </a:blipFill>
            </p:spPr>
            <p:txBody>
              <a:bodyPr/>
              <a:lstStyle/>
              <a:p>
                <a:r>
                  <a:rPr lang="zh-CN" altLang="en-US">
                    <a:noFill/>
                  </a:rPr>
                  <a:t> </a:t>
                </a:r>
              </a:p>
            </p:txBody>
          </p:sp>
        </mc:Fallback>
      </mc:AlternateContent>
      <p:sp>
        <p:nvSpPr>
          <p:cNvPr id="37" name="TextBox 36">
            <a:extLst>
              <a:ext uri="{FF2B5EF4-FFF2-40B4-BE49-F238E27FC236}">
                <a16:creationId xmlns:a16="http://schemas.microsoft.com/office/drawing/2014/main" id="{35E2AE0D-231D-4F68-BFF9-779C7D145DEF}"/>
              </a:ext>
            </a:extLst>
          </p:cNvPr>
          <p:cNvSpPr txBox="1"/>
          <p:nvPr/>
        </p:nvSpPr>
        <p:spPr>
          <a:xfrm>
            <a:off x="7528357" y="4304213"/>
            <a:ext cx="2769989" cy="304186"/>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将每个都预测为负！</a:t>
            </a:r>
            <a:endParaRPr lang="zh-CN" altLang="en-US" sz="2196" dirty="0">
              <a:solidFill>
                <a:srgbClr val="000000"/>
              </a:solidFill>
              <a:latin typeface="微软雅黑"/>
            </a:endParaRPr>
          </a:p>
        </p:txBody>
      </p:sp>
    </p:spTree>
    <p:extLst>
      <p:ext uri="{BB962C8B-B14F-4D97-AF65-F5344CB8AC3E}">
        <p14:creationId xmlns:p14="http://schemas.microsoft.com/office/powerpoint/2010/main" val="263688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3176692"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最大化召回率</a:t>
            </a:r>
          </a:p>
        </p:txBody>
      </p:sp>
      <mc:AlternateContent xmlns:mc="http://schemas.openxmlformats.org/markup-compatibility/2006" xmlns:a14="http://schemas.microsoft.com/office/drawing/2010/main">
        <mc:Choice Requires="a14">
          <p:sp>
            <p:nvSpPr>
              <p:cNvPr id="27" name="TextBox 26"/>
              <p:cNvSpPr txBox="1"/>
              <p:nvPr/>
            </p:nvSpPr>
            <p:spPr>
              <a:xfrm>
                <a:off x="6374195" y="1791994"/>
                <a:ext cx="3924151" cy="385362"/>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精确度</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正确</m:t>
                        </m:r>
                        <m:r>
                          <a:rPr lang="zh-CN" altLang="en-US" sz="2402" i="1">
                            <a:solidFill>
                              <a:srgbClr val="000000"/>
                            </a:solidFill>
                            <a:latin typeface="Cambria Math" panose="02040503050406030204" pitchFamily="18" charset="0"/>
                          </a:rPr>
                          <m:t>地</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num>
                      <m:den>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den>
                    </m:f>
                  </m:oMath>
                </a14:m>
                <a:endParaRPr lang="zh-CN" altLang="en-US" sz="2196" dirty="0">
                  <a:solidFill>
                    <a:srgbClr val="000000"/>
                  </a:solidFill>
                  <a:latin typeface="微软雅黑"/>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6374195" y="1791994"/>
                <a:ext cx="3924151" cy="385362"/>
              </a:xfrm>
              <a:prstGeom prst="rect">
                <a:avLst/>
              </a:prstGeom>
              <a:blipFill>
                <a:blip r:embed="rId3"/>
                <a:stretch>
                  <a:fillRect l="-4821" t="-58730" b="-15873"/>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CA994006-2A7C-4ACF-A53A-1E45F4F05BFB}"/>
              </a:ext>
            </a:extLst>
          </p:cNvPr>
          <p:cNvSpPr/>
          <p:nvPr/>
        </p:nvSpPr>
        <p:spPr>
          <a:xfrm>
            <a:off x="1173854" y="1547060"/>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7" name="Rectangle 6">
            <a:extLst>
              <a:ext uri="{FF2B5EF4-FFF2-40B4-BE49-F238E27FC236}">
                <a16:creationId xmlns:a16="http://schemas.microsoft.com/office/drawing/2014/main" id="{70AB8364-257D-4D5A-8EE4-98EBD9054838}"/>
              </a:ext>
            </a:extLst>
          </p:cNvPr>
          <p:cNvSpPr/>
          <p:nvPr/>
        </p:nvSpPr>
        <p:spPr>
          <a:xfrm>
            <a:off x="2397950" y="1563639"/>
            <a:ext cx="646331" cy="369332"/>
          </a:xfrm>
          <a:prstGeom prst="rect">
            <a:avLst/>
          </a:prstGeom>
        </p:spPr>
        <p:txBody>
          <a:bodyPr wrap="none">
            <a:spAutoFit/>
          </a:bodyPr>
          <a:lstStyle/>
          <a:p>
            <a:r>
              <a:rPr lang="zh-CN" altLang="en-US" b="1" dirty="0"/>
              <a:t>标签</a:t>
            </a:r>
          </a:p>
        </p:txBody>
      </p:sp>
      <p:sp>
        <p:nvSpPr>
          <p:cNvPr id="8" name="Rectangle 7">
            <a:extLst>
              <a:ext uri="{FF2B5EF4-FFF2-40B4-BE49-F238E27FC236}">
                <a16:creationId xmlns:a16="http://schemas.microsoft.com/office/drawing/2014/main" id="{9DE53FAA-D961-4893-9D3B-971ECB5466FC}"/>
              </a:ext>
            </a:extLst>
          </p:cNvPr>
          <p:cNvSpPr/>
          <p:nvPr/>
        </p:nvSpPr>
        <p:spPr>
          <a:xfrm>
            <a:off x="3614392" y="1562449"/>
            <a:ext cx="646331" cy="369332"/>
          </a:xfrm>
          <a:prstGeom prst="rect">
            <a:avLst/>
          </a:prstGeom>
        </p:spPr>
        <p:txBody>
          <a:bodyPr wrap="none">
            <a:spAutoFit/>
          </a:bodyPr>
          <a:lstStyle/>
          <a:p>
            <a:r>
              <a:rPr lang="zh-CN" altLang="en-US" b="1" dirty="0"/>
              <a:t>预测</a:t>
            </a:r>
          </a:p>
        </p:txBody>
      </p:sp>
      <p:sp>
        <p:nvSpPr>
          <p:cNvPr id="4" name="Rectangle 3">
            <a:extLst>
              <a:ext uri="{FF2B5EF4-FFF2-40B4-BE49-F238E27FC236}">
                <a16:creationId xmlns:a16="http://schemas.microsoft.com/office/drawing/2014/main" id="{E49C3FB3-2E42-4694-8C1C-EA7B9C0C4DF4}"/>
              </a:ext>
            </a:extLst>
          </p:cNvPr>
          <p:cNvSpPr/>
          <p:nvPr/>
        </p:nvSpPr>
        <p:spPr bwMode="auto">
          <a:xfrm>
            <a:off x="1130781" y="207372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 name="Rectangle 9">
            <a:extLst>
              <a:ext uri="{FF2B5EF4-FFF2-40B4-BE49-F238E27FC236}">
                <a16:creationId xmlns:a16="http://schemas.microsoft.com/office/drawing/2014/main" id="{8DA95600-0814-43B4-AEB9-806CE87ACA63}"/>
              </a:ext>
            </a:extLst>
          </p:cNvPr>
          <p:cNvSpPr/>
          <p:nvPr/>
        </p:nvSpPr>
        <p:spPr bwMode="auto">
          <a:xfrm>
            <a:off x="1130781" y="2654436"/>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1" name="Rectangle 10">
            <a:extLst>
              <a:ext uri="{FF2B5EF4-FFF2-40B4-BE49-F238E27FC236}">
                <a16:creationId xmlns:a16="http://schemas.microsoft.com/office/drawing/2014/main" id="{00B2C503-B137-4C18-A155-1AC9BEC862DE}"/>
              </a:ext>
            </a:extLst>
          </p:cNvPr>
          <p:cNvSpPr/>
          <p:nvPr/>
        </p:nvSpPr>
        <p:spPr bwMode="auto">
          <a:xfrm>
            <a:off x="1130781" y="3235150"/>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2" name="Rectangle 11">
            <a:extLst>
              <a:ext uri="{FF2B5EF4-FFF2-40B4-BE49-F238E27FC236}">
                <a16:creationId xmlns:a16="http://schemas.microsoft.com/office/drawing/2014/main" id="{CEC82E35-7EC6-4C28-9B47-B15D97CDCD36}"/>
              </a:ext>
            </a:extLst>
          </p:cNvPr>
          <p:cNvSpPr/>
          <p:nvPr/>
        </p:nvSpPr>
        <p:spPr bwMode="auto">
          <a:xfrm>
            <a:off x="1130781" y="3815864"/>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3" name="Rectangle 12">
            <a:extLst>
              <a:ext uri="{FF2B5EF4-FFF2-40B4-BE49-F238E27FC236}">
                <a16:creationId xmlns:a16="http://schemas.microsoft.com/office/drawing/2014/main" id="{D5B5CCAF-9618-4F6F-AFD1-A9DCF6043DFF}"/>
              </a:ext>
            </a:extLst>
          </p:cNvPr>
          <p:cNvSpPr/>
          <p:nvPr/>
        </p:nvSpPr>
        <p:spPr bwMode="auto">
          <a:xfrm>
            <a:off x="1130781" y="4396578"/>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4" name="Rectangle 13">
            <a:extLst>
              <a:ext uri="{FF2B5EF4-FFF2-40B4-BE49-F238E27FC236}">
                <a16:creationId xmlns:a16="http://schemas.microsoft.com/office/drawing/2014/main" id="{5AF57E69-7405-4E2A-BAAB-6FD9C32D767A}"/>
              </a:ext>
            </a:extLst>
          </p:cNvPr>
          <p:cNvSpPr/>
          <p:nvPr/>
        </p:nvSpPr>
        <p:spPr bwMode="auto">
          <a:xfrm>
            <a:off x="1130781" y="497729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5" name="Rectangle 14">
            <a:extLst>
              <a:ext uri="{FF2B5EF4-FFF2-40B4-BE49-F238E27FC236}">
                <a16:creationId xmlns:a16="http://schemas.microsoft.com/office/drawing/2014/main" id="{A53E0A53-B3EA-4AC0-8031-36A364F23CC3}"/>
              </a:ext>
            </a:extLst>
          </p:cNvPr>
          <p:cNvSpPr/>
          <p:nvPr/>
        </p:nvSpPr>
        <p:spPr bwMode="auto">
          <a:xfrm>
            <a:off x="1130781" y="555800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6" name="Rectangle 15">
            <a:extLst>
              <a:ext uri="{FF2B5EF4-FFF2-40B4-BE49-F238E27FC236}">
                <a16:creationId xmlns:a16="http://schemas.microsoft.com/office/drawing/2014/main" id="{8CEF63E6-6C7D-4498-AB00-7C85B178E7B7}"/>
              </a:ext>
            </a:extLst>
          </p:cNvPr>
          <p:cNvSpPr/>
          <p:nvPr/>
        </p:nvSpPr>
        <p:spPr>
          <a:xfrm>
            <a:off x="2569471" y="2100877"/>
            <a:ext cx="303288" cy="369332"/>
          </a:xfrm>
          <a:prstGeom prst="rect">
            <a:avLst/>
          </a:prstGeom>
        </p:spPr>
        <p:txBody>
          <a:bodyPr wrap="none">
            <a:spAutoFit/>
          </a:bodyPr>
          <a:lstStyle/>
          <a:p>
            <a:r>
              <a:rPr lang="en-US" altLang="zh-CN" dirty="0"/>
              <a:t>0</a:t>
            </a:r>
            <a:endParaRPr lang="zh-CN" altLang="en-US" dirty="0"/>
          </a:p>
        </p:txBody>
      </p:sp>
      <p:sp>
        <p:nvSpPr>
          <p:cNvPr id="17" name="Rectangle 16">
            <a:extLst>
              <a:ext uri="{FF2B5EF4-FFF2-40B4-BE49-F238E27FC236}">
                <a16:creationId xmlns:a16="http://schemas.microsoft.com/office/drawing/2014/main" id="{F800F4A8-1327-4359-BCE7-9535F68E31B0}"/>
              </a:ext>
            </a:extLst>
          </p:cNvPr>
          <p:cNvSpPr/>
          <p:nvPr/>
        </p:nvSpPr>
        <p:spPr>
          <a:xfrm>
            <a:off x="2569471" y="2682483"/>
            <a:ext cx="303288" cy="369332"/>
          </a:xfrm>
          <a:prstGeom prst="rect">
            <a:avLst/>
          </a:prstGeom>
        </p:spPr>
        <p:txBody>
          <a:bodyPr wrap="none">
            <a:spAutoFit/>
          </a:bodyPr>
          <a:lstStyle/>
          <a:p>
            <a:r>
              <a:rPr lang="en-US" altLang="zh-CN" dirty="0"/>
              <a:t>0</a:t>
            </a:r>
            <a:endParaRPr lang="zh-CN" altLang="en-US" dirty="0"/>
          </a:p>
        </p:txBody>
      </p:sp>
      <p:sp>
        <p:nvSpPr>
          <p:cNvPr id="18" name="Rectangle 17">
            <a:extLst>
              <a:ext uri="{FF2B5EF4-FFF2-40B4-BE49-F238E27FC236}">
                <a16:creationId xmlns:a16="http://schemas.microsoft.com/office/drawing/2014/main" id="{FDFBE27F-0408-4D55-92A0-1F75C2F58668}"/>
              </a:ext>
            </a:extLst>
          </p:cNvPr>
          <p:cNvSpPr/>
          <p:nvPr/>
        </p:nvSpPr>
        <p:spPr>
          <a:xfrm>
            <a:off x="2569471" y="4427301"/>
            <a:ext cx="303288" cy="369332"/>
          </a:xfrm>
          <a:prstGeom prst="rect">
            <a:avLst/>
          </a:prstGeom>
        </p:spPr>
        <p:txBody>
          <a:bodyPr wrap="none">
            <a:spAutoFit/>
          </a:bodyPr>
          <a:lstStyle/>
          <a:p>
            <a:r>
              <a:rPr lang="en-US" altLang="zh-CN" dirty="0"/>
              <a:t>0</a:t>
            </a:r>
            <a:endParaRPr lang="zh-CN" altLang="en-US" dirty="0"/>
          </a:p>
        </p:txBody>
      </p:sp>
      <p:sp>
        <p:nvSpPr>
          <p:cNvPr id="22" name="Rectangle 21">
            <a:extLst>
              <a:ext uri="{FF2B5EF4-FFF2-40B4-BE49-F238E27FC236}">
                <a16:creationId xmlns:a16="http://schemas.microsoft.com/office/drawing/2014/main" id="{651996E5-5341-4915-A47F-1B27D5A5AA2B}"/>
              </a:ext>
            </a:extLst>
          </p:cNvPr>
          <p:cNvSpPr/>
          <p:nvPr/>
        </p:nvSpPr>
        <p:spPr>
          <a:xfrm>
            <a:off x="2569471" y="5590514"/>
            <a:ext cx="303288" cy="369332"/>
          </a:xfrm>
          <a:prstGeom prst="rect">
            <a:avLst/>
          </a:prstGeom>
        </p:spPr>
        <p:txBody>
          <a:bodyPr wrap="none">
            <a:spAutoFit/>
          </a:bodyPr>
          <a:lstStyle/>
          <a:p>
            <a:r>
              <a:rPr lang="en-US" altLang="zh-CN" dirty="0"/>
              <a:t>0</a:t>
            </a:r>
            <a:endParaRPr lang="zh-CN" altLang="en-US" dirty="0"/>
          </a:p>
        </p:txBody>
      </p:sp>
      <p:sp>
        <p:nvSpPr>
          <p:cNvPr id="23" name="Rectangle 22">
            <a:extLst>
              <a:ext uri="{FF2B5EF4-FFF2-40B4-BE49-F238E27FC236}">
                <a16:creationId xmlns:a16="http://schemas.microsoft.com/office/drawing/2014/main" id="{DD4CB536-FE9D-4085-8967-015C3A9203F1}"/>
              </a:ext>
            </a:extLst>
          </p:cNvPr>
          <p:cNvSpPr/>
          <p:nvPr/>
        </p:nvSpPr>
        <p:spPr>
          <a:xfrm>
            <a:off x="2576684" y="3264089"/>
            <a:ext cx="288862" cy="369332"/>
          </a:xfrm>
          <a:prstGeom prst="rect">
            <a:avLst/>
          </a:prstGeom>
        </p:spPr>
        <p:txBody>
          <a:bodyPr wrap="none">
            <a:spAutoFit/>
          </a:bodyPr>
          <a:lstStyle/>
          <a:p>
            <a:r>
              <a:rPr lang="en-US" altLang="zh-CN" dirty="0"/>
              <a:t>1</a:t>
            </a:r>
            <a:endParaRPr lang="zh-CN" altLang="en-US" dirty="0"/>
          </a:p>
        </p:txBody>
      </p:sp>
      <p:sp>
        <p:nvSpPr>
          <p:cNvPr id="24" name="Rectangle 23">
            <a:extLst>
              <a:ext uri="{FF2B5EF4-FFF2-40B4-BE49-F238E27FC236}">
                <a16:creationId xmlns:a16="http://schemas.microsoft.com/office/drawing/2014/main" id="{96CC242F-F514-4050-977A-731CF5C3C87E}"/>
              </a:ext>
            </a:extLst>
          </p:cNvPr>
          <p:cNvSpPr/>
          <p:nvPr/>
        </p:nvSpPr>
        <p:spPr>
          <a:xfrm>
            <a:off x="2576684" y="3845695"/>
            <a:ext cx="288862" cy="369332"/>
          </a:xfrm>
          <a:prstGeom prst="rect">
            <a:avLst/>
          </a:prstGeom>
        </p:spPr>
        <p:txBody>
          <a:bodyPr wrap="none">
            <a:spAutoFit/>
          </a:bodyPr>
          <a:lstStyle/>
          <a:p>
            <a:r>
              <a:rPr lang="en-US" altLang="zh-CN" dirty="0"/>
              <a:t>1</a:t>
            </a:r>
            <a:endParaRPr lang="zh-CN" altLang="en-US" dirty="0"/>
          </a:p>
        </p:txBody>
      </p:sp>
      <p:sp>
        <p:nvSpPr>
          <p:cNvPr id="28" name="Rectangle 27">
            <a:extLst>
              <a:ext uri="{FF2B5EF4-FFF2-40B4-BE49-F238E27FC236}">
                <a16:creationId xmlns:a16="http://schemas.microsoft.com/office/drawing/2014/main" id="{87DF21DA-2B4F-4457-B429-9419CED60FBB}"/>
              </a:ext>
            </a:extLst>
          </p:cNvPr>
          <p:cNvSpPr/>
          <p:nvPr/>
        </p:nvSpPr>
        <p:spPr>
          <a:xfrm>
            <a:off x="2576684" y="5008907"/>
            <a:ext cx="288862" cy="369332"/>
          </a:xfrm>
          <a:prstGeom prst="rect">
            <a:avLst/>
          </a:prstGeom>
        </p:spPr>
        <p:txBody>
          <a:bodyPr wrap="none">
            <a:spAutoFit/>
          </a:bodyPr>
          <a:lstStyle/>
          <a:p>
            <a:r>
              <a:rPr lang="en-US" altLang="zh-CN" dirty="0"/>
              <a:t>1</a:t>
            </a:r>
            <a:endParaRPr lang="zh-CN" altLang="en-US" dirty="0"/>
          </a:p>
        </p:txBody>
      </p:sp>
      <p:sp>
        <p:nvSpPr>
          <p:cNvPr id="29" name="Rectangle 28">
            <a:extLst>
              <a:ext uri="{FF2B5EF4-FFF2-40B4-BE49-F238E27FC236}">
                <a16:creationId xmlns:a16="http://schemas.microsoft.com/office/drawing/2014/main" id="{0FD2B0EB-BA6C-4AC7-A8BD-32BDAA7BBDF4}"/>
              </a:ext>
            </a:extLst>
          </p:cNvPr>
          <p:cNvSpPr/>
          <p:nvPr/>
        </p:nvSpPr>
        <p:spPr>
          <a:xfrm>
            <a:off x="3785913" y="2100877"/>
            <a:ext cx="288862" cy="369332"/>
          </a:xfrm>
          <a:prstGeom prst="rect">
            <a:avLst/>
          </a:prstGeom>
        </p:spPr>
        <p:txBody>
          <a:bodyPr wrap="none">
            <a:spAutoFit/>
          </a:bodyPr>
          <a:lstStyle/>
          <a:p>
            <a:r>
              <a:rPr lang="en-US" altLang="zh-CN" dirty="0"/>
              <a:t>1</a:t>
            </a:r>
            <a:endParaRPr lang="zh-CN" altLang="en-US" dirty="0"/>
          </a:p>
        </p:txBody>
      </p:sp>
      <p:sp>
        <p:nvSpPr>
          <p:cNvPr id="30" name="Rectangle 29">
            <a:extLst>
              <a:ext uri="{FF2B5EF4-FFF2-40B4-BE49-F238E27FC236}">
                <a16:creationId xmlns:a16="http://schemas.microsoft.com/office/drawing/2014/main" id="{5D804295-1133-4CEC-8643-13B3CD1AF8E4}"/>
              </a:ext>
            </a:extLst>
          </p:cNvPr>
          <p:cNvSpPr/>
          <p:nvPr/>
        </p:nvSpPr>
        <p:spPr>
          <a:xfrm>
            <a:off x="3785913" y="5585160"/>
            <a:ext cx="288862" cy="369332"/>
          </a:xfrm>
          <a:prstGeom prst="rect">
            <a:avLst/>
          </a:prstGeom>
        </p:spPr>
        <p:txBody>
          <a:bodyPr wrap="none">
            <a:spAutoFit/>
          </a:bodyPr>
          <a:lstStyle/>
          <a:p>
            <a:r>
              <a:rPr lang="en-US" altLang="zh-CN" dirty="0"/>
              <a:t>1</a:t>
            </a:r>
            <a:endParaRPr lang="zh-CN" altLang="en-US" dirty="0"/>
          </a:p>
        </p:txBody>
      </p:sp>
      <p:sp>
        <p:nvSpPr>
          <p:cNvPr id="31" name="Rectangle 30">
            <a:extLst>
              <a:ext uri="{FF2B5EF4-FFF2-40B4-BE49-F238E27FC236}">
                <a16:creationId xmlns:a16="http://schemas.microsoft.com/office/drawing/2014/main" id="{51B48A14-25CC-496A-B4D9-ED93CF24B7E2}"/>
              </a:ext>
            </a:extLst>
          </p:cNvPr>
          <p:cNvSpPr/>
          <p:nvPr/>
        </p:nvSpPr>
        <p:spPr>
          <a:xfrm>
            <a:off x="3785913" y="3262305"/>
            <a:ext cx="288862" cy="369332"/>
          </a:xfrm>
          <a:prstGeom prst="rect">
            <a:avLst/>
          </a:prstGeom>
        </p:spPr>
        <p:txBody>
          <a:bodyPr wrap="none">
            <a:spAutoFit/>
          </a:bodyPr>
          <a:lstStyle/>
          <a:p>
            <a:r>
              <a:rPr lang="en-US" altLang="zh-CN" dirty="0"/>
              <a:t>1</a:t>
            </a:r>
            <a:endParaRPr lang="zh-CN" altLang="en-US" dirty="0"/>
          </a:p>
        </p:txBody>
      </p:sp>
      <p:sp>
        <p:nvSpPr>
          <p:cNvPr id="32" name="Rectangle 31">
            <a:extLst>
              <a:ext uri="{FF2B5EF4-FFF2-40B4-BE49-F238E27FC236}">
                <a16:creationId xmlns:a16="http://schemas.microsoft.com/office/drawing/2014/main" id="{4CB30F32-FE5D-4235-836D-F135C8435918}"/>
              </a:ext>
            </a:extLst>
          </p:cNvPr>
          <p:cNvSpPr/>
          <p:nvPr/>
        </p:nvSpPr>
        <p:spPr>
          <a:xfrm>
            <a:off x="3793126" y="2681591"/>
            <a:ext cx="288862" cy="369332"/>
          </a:xfrm>
          <a:prstGeom prst="rect">
            <a:avLst/>
          </a:prstGeom>
        </p:spPr>
        <p:txBody>
          <a:bodyPr wrap="none">
            <a:spAutoFit/>
          </a:bodyPr>
          <a:lstStyle/>
          <a:p>
            <a:r>
              <a:rPr lang="en-US" altLang="zh-CN" dirty="0"/>
              <a:t>1</a:t>
            </a:r>
            <a:endParaRPr lang="zh-CN" altLang="en-US" dirty="0"/>
          </a:p>
        </p:txBody>
      </p:sp>
      <p:sp>
        <p:nvSpPr>
          <p:cNvPr id="33" name="Rectangle 32">
            <a:extLst>
              <a:ext uri="{FF2B5EF4-FFF2-40B4-BE49-F238E27FC236}">
                <a16:creationId xmlns:a16="http://schemas.microsoft.com/office/drawing/2014/main" id="{90EF169D-7547-48CC-B239-9C845539597A}"/>
              </a:ext>
            </a:extLst>
          </p:cNvPr>
          <p:cNvSpPr/>
          <p:nvPr/>
        </p:nvSpPr>
        <p:spPr>
          <a:xfrm>
            <a:off x="3793126" y="5004447"/>
            <a:ext cx="288862" cy="369332"/>
          </a:xfrm>
          <a:prstGeom prst="rect">
            <a:avLst/>
          </a:prstGeom>
        </p:spPr>
        <p:txBody>
          <a:bodyPr wrap="none">
            <a:spAutoFit/>
          </a:bodyPr>
          <a:lstStyle/>
          <a:p>
            <a:r>
              <a:rPr lang="en-US" altLang="zh-CN" dirty="0"/>
              <a:t>1</a:t>
            </a:r>
            <a:endParaRPr lang="zh-CN" altLang="en-US" dirty="0"/>
          </a:p>
        </p:txBody>
      </p:sp>
      <p:sp>
        <p:nvSpPr>
          <p:cNvPr id="34" name="Rectangle 33">
            <a:extLst>
              <a:ext uri="{FF2B5EF4-FFF2-40B4-BE49-F238E27FC236}">
                <a16:creationId xmlns:a16="http://schemas.microsoft.com/office/drawing/2014/main" id="{95FB1353-8063-462D-A22E-AE466B42419B}"/>
              </a:ext>
            </a:extLst>
          </p:cNvPr>
          <p:cNvSpPr/>
          <p:nvPr/>
        </p:nvSpPr>
        <p:spPr>
          <a:xfrm>
            <a:off x="3793126" y="4423733"/>
            <a:ext cx="288862" cy="369332"/>
          </a:xfrm>
          <a:prstGeom prst="rect">
            <a:avLst/>
          </a:prstGeom>
        </p:spPr>
        <p:txBody>
          <a:bodyPr wrap="none">
            <a:spAutoFit/>
          </a:bodyPr>
          <a:lstStyle/>
          <a:p>
            <a:r>
              <a:rPr lang="en-US" altLang="zh-CN" dirty="0"/>
              <a:t>1</a:t>
            </a:r>
            <a:endParaRPr lang="zh-CN" altLang="en-US" dirty="0"/>
          </a:p>
        </p:txBody>
      </p:sp>
      <p:sp>
        <p:nvSpPr>
          <p:cNvPr id="35" name="Rectangle 34">
            <a:extLst>
              <a:ext uri="{FF2B5EF4-FFF2-40B4-BE49-F238E27FC236}">
                <a16:creationId xmlns:a16="http://schemas.microsoft.com/office/drawing/2014/main" id="{B91F4E00-B301-4956-B3CA-7778570B4269}"/>
              </a:ext>
            </a:extLst>
          </p:cNvPr>
          <p:cNvSpPr/>
          <p:nvPr/>
        </p:nvSpPr>
        <p:spPr>
          <a:xfrm>
            <a:off x="3793126" y="3843019"/>
            <a:ext cx="288862" cy="369332"/>
          </a:xfrm>
          <a:prstGeom prst="rect">
            <a:avLst/>
          </a:prstGeom>
        </p:spPr>
        <p:txBody>
          <a:bodyPr wrap="none">
            <a:spAutoFit/>
          </a:bodyPr>
          <a:lstStyle/>
          <a:p>
            <a:r>
              <a:rPr lang="en-US" altLang="zh-CN" dirty="0"/>
              <a:t>1</a:t>
            </a:r>
            <a:endParaRPr lang="zh-CN" alt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868E526-1B3D-4219-842A-9353C3A51D69}"/>
                  </a:ext>
                </a:extLst>
              </p:cNvPr>
              <p:cNvSpPr txBox="1"/>
              <p:nvPr/>
            </p:nvSpPr>
            <p:spPr>
              <a:xfrm>
                <a:off x="6374194" y="2849788"/>
                <a:ext cx="4231928" cy="391389"/>
              </a:xfrm>
              <a:prstGeom prst="rect">
                <a:avLst/>
              </a:prstGeom>
              <a:noFill/>
            </p:spPr>
            <p:txBody>
              <a:bodyPr vert="horz" wrap="non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召回率</a:t>
                </a:r>
                <a:r>
                  <a:rPr lang="en-US" altLang="zh-CN" sz="2402" dirty="0">
                    <a:solidFill>
                      <a:srgbClr val="000000"/>
                    </a:solidFill>
                    <a:latin typeface="微软雅黑"/>
                  </a:rPr>
                  <a:t>=</a:t>
                </a:r>
                <a14:m>
                  <m:oMath xmlns:m="http://schemas.openxmlformats.org/officeDocument/2006/math">
                    <m:f>
                      <m:fPr>
                        <m:ctrlPr>
                          <a:rPr lang="en-US" altLang="zh-CN" sz="2402" i="1" smtClean="0">
                            <a:solidFill>
                              <a:srgbClr val="000000"/>
                            </a:solidFill>
                            <a:latin typeface="Cambria Math" panose="02040503050406030204" pitchFamily="18" charset="0"/>
                          </a:rPr>
                        </m:ctrlPr>
                      </m:fPr>
                      <m:num>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正确</m:t>
                        </m:r>
                        <m:r>
                          <a:rPr lang="zh-CN" altLang="en-US" sz="2402" i="1">
                            <a:solidFill>
                              <a:srgbClr val="000000"/>
                            </a:solidFill>
                            <a:latin typeface="Cambria Math" panose="02040503050406030204" pitchFamily="18" charset="0"/>
                          </a:rPr>
                          <m:t>地</m:t>
                        </m:r>
                        <m:r>
                          <a:rPr lang="zh-CN" altLang="en-US" sz="2402" i="1" smtClean="0">
                            <a:solidFill>
                              <a:srgbClr val="000000"/>
                            </a:solidFill>
                            <a:latin typeface="Cambria Math" panose="02040503050406030204" pitchFamily="18" charset="0"/>
                          </a:rPr>
                          <m:t>预测</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num>
                      <m:den>
                        <m:r>
                          <a:rPr lang="en-US" altLang="zh-CN" sz="2402" i="1">
                            <a:solidFill>
                              <a:srgbClr val="000000"/>
                            </a:solidFill>
                            <a:latin typeface="Cambria Math" panose="02040503050406030204" pitchFamily="18" charset="0"/>
                          </a:rPr>
                          <m:t>#</m:t>
                        </m:r>
                        <m:r>
                          <a:rPr lang="zh-CN" altLang="en-US" sz="2402" i="1" smtClean="0">
                            <a:solidFill>
                              <a:srgbClr val="000000"/>
                            </a:solidFill>
                            <a:latin typeface="Cambria Math" panose="02040503050406030204" pitchFamily="18" charset="0"/>
                          </a:rPr>
                          <m:t>测试集</m:t>
                        </m:r>
                        <m:r>
                          <a:rPr lang="zh-CN" altLang="en-US" sz="2402" i="1">
                            <a:solidFill>
                              <a:srgbClr val="000000"/>
                            </a:solidFill>
                            <a:latin typeface="Cambria Math" panose="02040503050406030204" pitchFamily="18" charset="0"/>
                          </a:rPr>
                          <m:t>中</m:t>
                        </m:r>
                        <m:r>
                          <a:rPr lang="zh-CN" altLang="en-US" sz="2402" i="1" smtClean="0">
                            <a:solidFill>
                              <a:srgbClr val="000000"/>
                            </a:solidFill>
                            <a:latin typeface="Cambria Math" panose="02040503050406030204" pitchFamily="18" charset="0"/>
                          </a:rPr>
                          <m:t>标签</m:t>
                        </m:r>
                        <m:r>
                          <a:rPr lang="zh-CN" altLang="en-US" sz="2402" i="1">
                            <a:solidFill>
                              <a:srgbClr val="000000"/>
                            </a:solidFill>
                            <a:latin typeface="Cambria Math" panose="02040503050406030204" pitchFamily="18" charset="0"/>
                          </a:rPr>
                          <m:t>为</m:t>
                        </m:r>
                        <m:r>
                          <a:rPr lang="zh-CN" altLang="en-US" sz="2402" i="1" smtClean="0">
                            <a:solidFill>
                              <a:srgbClr val="000000"/>
                            </a:solidFill>
                            <a:latin typeface="Cambria Math" panose="02040503050406030204" pitchFamily="18" charset="0"/>
                          </a:rPr>
                          <m:t>“</m:t>
                        </m:r>
                        <m:r>
                          <a:rPr lang="zh-CN" altLang="en-US" sz="2402" i="1">
                            <a:solidFill>
                              <a:srgbClr val="000000"/>
                            </a:solidFill>
                            <a:latin typeface="Cambria Math" panose="02040503050406030204" pitchFamily="18" charset="0"/>
                          </a:rPr>
                          <m:t>正面</m:t>
                        </m:r>
                        <m:r>
                          <a:rPr lang="zh-CN" altLang="en-US" sz="2402" i="1">
                            <a:solidFill>
                              <a:srgbClr val="000000"/>
                            </a:solidFill>
                            <a:latin typeface="Cambria Math" panose="02040503050406030204" pitchFamily="18" charset="0"/>
                          </a:rPr>
                          <m:t>”</m:t>
                        </m:r>
                      </m:den>
                    </m:f>
                  </m:oMath>
                </a14:m>
                <a:endParaRPr lang="zh-CN" altLang="en-US" sz="2196" dirty="0">
                  <a:solidFill>
                    <a:srgbClr val="000000"/>
                  </a:solidFill>
                  <a:latin typeface="微软雅黑"/>
                </a:endParaRPr>
              </a:p>
            </p:txBody>
          </p:sp>
        </mc:Choice>
        <mc:Fallback xmlns="">
          <p:sp>
            <p:nvSpPr>
              <p:cNvPr id="36" name="TextBox 35">
                <a:extLst>
                  <a:ext uri="{FF2B5EF4-FFF2-40B4-BE49-F238E27FC236}">
                    <a16:creationId xmlns:a16="http://schemas.microsoft.com/office/drawing/2014/main" id="{F868E526-1B3D-4219-842A-9353C3A51D69}"/>
                  </a:ext>
                </a:extLst>
              </p:cNvPr>
              <p:cNvSpPr txBox="1">
                <a:spLocks noRot="1" noChangeAspect="1" noMove="1" noResize="1" noEditPoints="1" noAdjustHandles="1" noChangeArrowheads="1" noChangeShapeType="1" noTextEdit="1"/>
              </p:cNvSpPr>
              <p:nvPr/>
            </p:nvSpPr>
            <p:spPr>
              <a:xfrm>
                <a:off x="6374194" y="2849788"/>
                <a:ext cx="4231928" cy="391389"/>
              </a:xfrm>
              <a:prstGeom prst="rect">
                <a:avLst/>
              </a:prstGeom>
              <a:blipFill>
                <a:blip r:embed="rId4"/>
                <a:stretch>
                  <a:fillRect l="-4467" t="-61538" b="-9231"/>
                </a:stretch>
              </a:blipFill>
            </p:spPr>
            <p:txBody>
              <a:bodyPr/>
              <a:lstStyle/>
              <a:p>
                <a:r>
                  <a:rPr lang="zh-CN" altLang="en-US">
                    <a:noFill/>
                  </a:rPr>
                  <a:t> </a:t>
                </a:r>
              </a:p>
            </p:txBody>
          </p:sp>
        </mc:Fallback>
      </mc:AlternateContent>
      <p:sp>
        <p:nvSpPr>
          <p:cNvPr id="37" name="TextBox 36">
            <a:extLst>
              <a:ext uri="{FF2B5EF4-FFF2-40B4-BE49-F238E27FC236}">
                <a16:creationId xmlns:a16="http://schemas.microsoft.com/office/drawing/2014/main" id="{35E2AE0D-231D-4F68-BFF9-779C7D145DEF}"/>
              </a:ext>
            </a:extLst>
          </p:cNvPr>
          <p:cNvSpPr txBox="1"/>
          <p:nvPr/>
        </p:nvSpPr>
        <p:spPr>
          <a:xfrm>
            <a:off x="7528358" y="4304213"/>
            <a:ext cx="3415414" cy="304186"/>
          </a:xfrm>
          <a:prstGeom prst="rect">
            <a:avLst/>
          </a:prstGeom>
          <a:noFill/>
        </p:spPr>
        <p:txBody>
          <a:bodyPr vert="horz" wrap="square" lIns="0" tIns="0" rIns="0" bIns="0" rtlCol="0">
            <a:spAutoFit/>
          </a:bodyPr>
          <a:lstStyle/>
          <a:p>
            <a:pPr>
              <a:lnSpc>
                <a:spcPts val="2309"/>
              </a:lnSpc>
              <a:tabLst>
                <a:tab pos="203200" algn="l"/>
                <a:tab pos="495300" algn="l"/>
              </a:tabLst>
              <a:defRPr/>
            </a:pPr>
            <a:r>
              <a:rPr lang="zh-CN" altLang="en-US" sz="2402" dirty="0">
                <a:solidFill>
                  <a:srgbClr val="000000"/>
                </a:solidFill>
                <a:latin typeface="微软雅黑"/>
              </a:rPr>
              <a:t>将每个都预测为正！</a:t>
            </a:r>
            <a:endParaRPr lang="en-US" altLang="zh-CN" sz="2402" dirty="0">
              <a:solidFill>
                <a:srgbClr val="000000"/>
              </a:solidFill>
              <a:latin typeface="微软雅黑"/>
            </a:endParaRPr>
          </a:p>
        </p:txBody>
      </p:sp>
      <p:sp>
        <p:nvSpPr>
          <p:cNvPr id="2" name="Rectangle 1">
            <a:extLst>
              <a:ext uri="{FF2B5EF4-FFF2-40B4-BE49-F238E27FC236}">
                <a16:creationId xmlns:a16="http://schemas.microsoft.com/office/drawing/2014/main" id="{E7B392A9-393B-47C9-B2DB-9DB55106A34A}"/>
              </a:ext>
            </a:extLst>
          </p:cNvPr>
          <p:cNvSpPr/>
          <p:nvPr/>
        </p:nvSpPr>
        <p:spPr>
          <a:xfrm>
            <a:off x="6949854" y="4793065"/>
            <a:ext cx="3801410" cy="682238"/>
          </a:xfrm>
          <a:prstGeom prst="rect">
            <a:avLst/>
          </a:prstGeom>
        </p:spPr>
        <p:txBody>
          <a:bodyPr wrap="square">
            <a:spAutoFit/>
          </a:bodyPr>
          <a:lstStyle/>
          <a:p>
            <a:pPr>
              <a:lnSpc>
                <a:spcPts val="2309"/>
              </a:lnSpc>
              <a:tabLst>
                <a:tab pos="203200" algn="l"/>
                <a:tab pos="495300" algn="l"/>
              </a:tabLst>
              <a:defRPr/>
            </a:pPr>
            <a:r>
              <a:rPr lang="zh-CN" altLang="en-US" sz="1400" dirty="0">
                <a:solidFill>
                  <a:srgbClr val="000000"/>
                </a:solidFill>
                <a:latin typeface="微软雅黑"/>
              </a:rPr>
              <a:t>（所有都预测为正，必能正确预测原标签为正的例子，分子与分母相等，召回率</a:t>
            </a:r>
            <a:r>
              <a:rPr lang="en-US" altLang="zh-CN" sz="1400" dirty="0">
                <a:solidFill>
                  <a:srgbClr val="000000"/>
                </a:solidFill>
                <a:latin typeface="微软雅黑"/>
              </a:rPr>
              <a:t>=1</a:t>
            </a:r>
            <a:r>
              <a:rPr lang="zh-CN" altLang="en-US" sz="1400" dirty="0">
                <a:solidFill>
                  <a:srgbClr val="000000"/>
                </a:solidFill>
                <a:latin typeface="微软雅黑"/>
              </a:rPr>
              <a:t>）</a:t>
            </a:r>
            <a:endParaRPr lang="zh-CN" altLang="en-US" sz="1200" dirty="0">
              <a:solidFill>
                <a:srgbClr val="000000"/>
              </a:solidFill>
              <a:latin typeface="微软雅黑"/>
            </a:endParaRPr>
          </a:p>
        </p:txBody>
      </p:sp>
    </p:spTree>
    <p:extLst>
      <p:ext uri="{BB962C8B-B14F-4D97-AF65-F5344CB8AC3E}">
        <p14:creationId xmlns:p14="http://schemas.microsoft.com/office/powerpoint/2010/main" val="62644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2309574"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置信度</a:t>
            </a:r>
          </a:p>
        </p:txBody>
      </p:sp>
      <p:sp>
        <p:nvSpPr>
          <p:cNvPr id="3" name="Rectangle 2">
            <a:extLst>
              <a:ext uri="{FF2B5EF4-FFF2-40B4-BE49-F238E27FC236}">
                <a16:creationId xmlns:a16="http://schemas.microsoft.com/office/drawing/2014/main" id="{CA994006-2A7C-4ACF-A53A-1E45F4F05BFB}"/>
              </a:ext>
            </a:extLst>
          </p:cNvPr>
          <p:cNvSpPr/>
          <p:nvPr/>
        </p:nvSpPr>
        <p:spPr>
          <a:xfrm>
            <a:off x="1101283" y="1547060"/>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7" name="Rectangle 6">
            <a:extLst>
              <a:ext uri="{FF2B5EF4-FFF2-40B4-BE49-F238E27FC236}">
                <a16:creationId xmlns:a16="http://schemas.microsoft.com/office/drawing/2014/main" id="{70AB8364-257D-4D5A-8EE4-98EBD9054838}"/>
              </a:ext>
            </a:extLst>
          </p:cNvPr>
          <p:cNvSpPr/>
          <p:nvPr/>
        </p:nvSpPr>
        <p:spPr>
          <a:xfrm>
            <a:off x="2194753" y="1563639"/>
            <a:ext cx="646331" cy="369332"/>
          </a:xfrm>
          <a:prstGeom prst="rect">
            <a:avLst/>
          </a:prstGeom>
        </p:spPr>
        <p:txBody>
          <a:bodyPr wrap="none">
            <a:spAutoFit/>
          </a:bodyPr>
          <a:lstStyle/>
          <a:p>
            <a:r>
              <a:rPr lang="zh-CN" altLang="en-US" b="1" dirty="0"/>
              <a:t>标签</a:t>
            </a:r>
          </a:p>
        </p:txBody>
      </p:sp>
      <p:sp>
        <p:nvSpPr>
          <p:cNvPr id="8" name="Rectangle 7">
            <a:extLst>
              <a:ext uri="{FF2B5EF4-FFF2-40B4-BE49-F238E27FC236}">
                <a16:creationId xmlns:a16="http://schemas.microsoft.com/office/drawing/2014/main" id="{9DE53FAA-D961-4893-9D3B-971ECB5466FC}"/>
              </a:ext>
            </a:extLst>
          </p:cNvPr>
          <p:cNvSpPr/>
          <p:nvPr/>
        </p:nvSpPr>
        <p:spPr>
          <a:xfrm>
            <a:off x="2917710" y="1562449"/>
            <a:ext cx="646331" cy="369332"/>
          </a:xfrm>
          <a:prstGeom prst="rect">
            <a:avLst/>
          </a:prstGeom>
        </p:spPr>
        <p:txBody>
          <a:bodyPr wrap="none">
            <a:spAutoFit/>
          </a:bodyPr>
          <a:lstStyle/>
          <a:p>
            <a:r>
              <a:rPr lang="zh-CN" altLang="en-US" b="1" dirty="0"/>
              <a:t>预测</a:t>
            </a:r>
          </a:p>
        </p:txBody>
      </p:sp>
      <p:sp>
        <p:nvSpPr>
          <p:cNvPr id="4" name="Rectangle 3">
            <a:extLst>
              <a:ext uri="{FF2B5EF4-FFF2-40B4-BE49-F238E27FC236}">
                <a16:creationId xmlns:a16="http://schemas.microsoft.com/office/drawing/2014/main" id="{E49C3FB3-2E42-4694-8C1C-EA7B9C0C4DF4}"/>
              </a:ext>
            </a:extLst>
          </p:cNvPr>
          <p:cNvSpPr/>
          <p:nvPr/>
        </p:nvSpPr>
        <p:spPr bwMode="auto">
          <a:xfrm>
            <a:off x="1058210" y="207372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 name="Rectangle 9">
            <a:extLst>
              <a:ext uri="{FF2B5EF4-FFF2-40B4-BE49-F238E27FC236}">
                <a16:creationId xmlns:a16="http://schemas.microsoft.com/office/drawing/2014/main" id="{8DA95600-0814-43B4-AEB9-806CE87ACA63}"/>
              </a:ext>
            </a:extLst>
          </p:cNvPr>
          <p:cNvSpPr/>
          <p:nvPr/>
        </p:nvSpPr>
        <p:spPr bwMode="auto">
          <a:xfrm>
            <a:off x="1058210" y="2654436"/>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1" name="Rectangle 10">
            <a:extLst>
              <a:ext uri="{FF2B5EF4-FFF2-40B4-BE49-F238E27FC236}">
                <a16:creationId xmlns:a16="http://schemas.microsoft.com/office/drawing/2014/main" id="{00B2C503-B137-4C18-A155-1AC9BEC862DE}"/>
              </a:ext>
            </a:extLst>
          </p:cNvPr>
          <p:cNvSpPr/>
          <p:nvPr/>
        </p:nvSpPr>
        <p:spPr bwMode="auto">
          <a:xfrm>
            <a:off x="1058210" y="3235150"/>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2" name="Rectangle 11">
            <a:extLst>
              <a:ext uri="{FF2B5EF4-FFF2-40B4-BE49-F238E27FC236}">
                <a16:creationId xmlns:a16="http://schemas.microsoft.com/office/drawing/2014/main" id="{CEC82E35-7EC6-4C28-9B47-B15D97CDCD36}"/>
              </a:ext>
            </a:extLst>
          </p:cNvPr>
          <p:cNvSpPr/>
          <p:nvPr/>
        </p:nvSpPr>
        <p:spPr bwMode="auto">
          <a:xfrm>
            <a:off x="1058210" y="3815864"/>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3" name="Rectangle 12">
            <a:extLst>
              <a:ext uri="{FF2B5EF4-FFF2-40B4-BE49-F238E27FC236}">
                <a16:creationId xmlns:a16="http://schemas.microsoft.com/office/drawing/2014/main" id="{D5B5CCAF-9618-4F6F-AFD1-A9DCF6043DFF}"/>
              </a:ext>
            </a:extLst>
          </p:cNvPr>
          <p:cNvSpPr/>
          <p:nvPr/>
        </p:nvSpPr>
        <p:spPr bwMode="auto">
          <a:xfrm>
            <a:off x="1058210" y="4396578"/>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4" name="Rectangle 13">
            <a:extLst>
              <a:ext uri="{FF2B5EF4-FFF2-40B4-BE49-F238E27FC236}">
                <a16:creationId xmlns:a16="http://schemas.microsoft.com/office/drawing/2014/main" id="{5AF57E69-7405-4E2A-BAAB-6FD9C32D767A}"/>
              </a:ext>
            </a:extLst>
          </p:cNvPr>
          <p:cNvSpPr/>
          <p:nvPr/>
        </p:nvSpPr>
        <p:spPr bwMode="auto">
          <a:xfrm>
            <a:off x="1058210" y="4977292"/>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5" name="Rectangle 14">
            <a:extLst>
              <a:ext uri="{FF2B5EF4-FFF2-40B4-BE49-F238E27FC236}">
                <a16:creationId xmlns:a16="http://schemas.microsoft.com/office/drawing/2014/main" id="{A53E0A53-B3EA-4AC0-8031-36A364F23CC3}"/>
              </a:ext>
            </a:extLst>
          </p:cNvPr>
          <p:cNvSpPr/>
          <p:nvPr/>
        </p:nvSpPr>
        <p:spPr bwMode="auto">
          <a:xfrm>
            <a:off x="1058210" y="555800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6" name="Rectangle 15">
            <a:extLst>
              <a:ext uri="{FF2B5EF4-FFF2-40B4-BE49-F238E27FC236}">
                <a16:creationId xmlns:a16="http://schemas.microsoft.com/office/drawing/2014/main" id="{8CEF63E6-6C7D-4498-AB00-7C85B178E7B7}"/>
              </a:ext>
            </a:extLst>
          </p:cNvPr>
          <p:cNvSpPr/>
          <p:nvPr/>
        </p:nvSpPr>
        <p:spPr>
          <a:xfrm>
            <a:off x="2366274" y="2100877"/>
            <a:ext cx="303288" cy="369332"/>
          </a:xfrm>
          <a:prstGeom prst="rect">
            <a:avLst/>
          </a:prstGeom>
        </p:spPr>
        <p:txBody>
          <a:bodyPr wrap="none">
            <a:spAutoFit/>
          </a:bodyPr>
          <a:lstStyle/>
          <a:p>
            <a:r>
              <a:rPr lang="en-US" altLang="zh-CN" dirty="0"/>
              <a:t>0</a:t>
            </a:r>
            <a:endParaRPr lang="zh-CN" altLang="en-US" dirty="0"/>
          </a:p>
        </p:txBody>
      </p:sp>
      <p:sp>
        <p:nvSpPr>
          <p:cNvPr id="17" name="Rectangle 16">
            <a:extLst>
              <a:ext uri="{FF2B5EF4-FFF2-40B4-BE49-F238E27FC236}">
                <a16:creationId xmlns:a16="http://schemas.microsoft.com/office/drawing/2014/main" id="{F800F4A8-1327-4359-BCE7-9535F68E31B0}"/>
              </a:ext>
            </a:extLst>
          </p:cNvPr>
          <p:cNvSpPr/>
          <p:nvPr/>
        </p:nvSpPr>
        <p:spPr>
          <a:xfrm>
            <a:off x="2366274" y="2682483"/>
            <a:ext cx="303288" cy="369332"/>
          </a:xfrm>
          <a:prstGeom prst="rect">
            <a:avLst/>
          </a:prstGeom>
        </p:spPr>
        <p:txBody>
          <a:bodyPr wrap="none">
            <a:spAutoFit/>
          </a:bodyPr>
          <a:lstStyle/>
          <a:p>
            <a:r>
              <a:rPr lang="en-US" altLang="zh-CN" dirty="0"/>
              <a:t>0</a:t>
            </a:r>
            <a:endParaRPr lang="zh-CN" altLang="en-US" dirty="0"/>
          </a:p>
        </p:txBody>
      </p:sp>
      <p:sp>
        <p:nvSpPr>
          <p:cNvPr id="18" name="Rectangle 17">
            <a:extLst>
              <a:ext uri="{FF2B5EF4-FFF2-40B4-BE49-F238E27FC236}">
                <a16:creationId xmlns:a16="http://schemas.microsoft.com/office/drawing/2014/main" id="{FDFBE27F-0408-4D55-92A0-1F75C2F58668}"/>
              </a:ext>
            </a:extLst>
          </p:cNvPr>
          <p:cNvSpPr/>
          <p:nvPr/>
        </p:nvSpPr>
        <p:spPr>
          <a:xfrm>
            <a:off x="2366274" y="4427301"/>
            <a:ext cx="303288" cy="369332"/>
          </a:xfrm>
          <a:prstGeom prst="rect">
            <a:avLst/>
          </a:prstGeom>
        </p:spPr>
        <p:txBody>
          <a:bodyPr wrap="none">
            <a:spAutoFit/>
          </a:bodyPr>
          <a:lstStyle/>
          <a:p>
            <a:r>
              <a:rPr lang="en-US" altLang="zh-CN" dirty="0"/>
              <a:t>0</a:t>
            </a:r>
            <a:endParaRPr lang="zh-CN" altLang="en-US" dirty="0"/>
          </a:p>
        </p:txBody>
      </p:sp>
      <p:sp>
        <p:nvSpPr>
          <p:cNvPr id="22" name="Rectangle 21">
            <a:extLst>
              <a:ext uri="{FF2B5EF4-FFF2-40B4-BE49-F238E27FC236}">
                <a16:creationId xmlns:a16="http://schemas.microsoft.com/office/drawing/2014/main" id="{651996E5-5341-4915-A47F-1B27D5A5AA2B}"/>
              </a:ext>
            </a:extLst>
          </p:cNvPr>
          <p:cNvSpPr/>
          <p:nvPr/>
        </p:nvSpPr>
        <p:spPr>
          <a:xfrm>
            <a:off x="2366274" y="5590514"/>
            <a:ext cx="303288" cy="369332"/>
          </a:xfrm>
          <a:prstGeom prst="rect">
            <a:avLst/>
          </a:prstGeom>
        </p:spPr>
        <p:txBody>
          <a:bodyPr wrap="none">
            <a:spAutoFit/>
          </a:bodyPr>
          <a:lstStyle/>
          <a:p>
            <a:r>
              <a:rPr lang="en-US" altLang="zh-CN" dirty="0"/>
              <a:t>0</a:t>
            </a:r>
            <a:endParaRPr lang="zh-CN" altLang="en-US" dirty="0"/>
          </a:p>
        </p:txBody>
      </p:sp>
      <p:sp>
        <p:nvSpPr>
          <p:cNvPr id="23" name="Rectangle 22">
            <a:extLst>
              <a:ext uri="{FF2B5EF4-FFF2-40B4-BE49-F238E27FC236}">
                <a16:creationId xmlns:a16="http://schemas.microsoft.com/office/drawing/2014/main" id="{DD4CB536-FE9D-4085-8967-015C3A9203F1}"/>
              </a:ext>
            </a:extLst>
          </p:cNvPr>
          <p:cNvSpPr/>
          <p:nvPr/>
        </p:nvSpPr>
        <p:spPr>
          <a:xfrm>
            <a:off x="2373487" y="3264089"/>
            <a:ext cx="288862" cy="369332"/>
          </a:xfrm>
          <a:prstGeom prst="rect">
            <a:avLst/>
          </a:prstGeom>
        </p:spPr>
        <p:txBody>
          <a:bodyPr wrap="none">
            <a:spAutoFit/>
          </a:bodyPr>
          <a:lstStyle/>
          <a:p>
            <a:r>
              <a:rPr lang="en-US" altLang="zh-CN" dirty="0"/>
              <a:t>1</a:t>
            </a:r>
            <a:endParaRPr lang="zh-CN" altLang="en-US" dirty="0"/>
          </a:p>
        </p:txBody>
      </p:sp>
      <p:sp>
        <p:nvSpPr>
          <p:cNvPr id="24" name="Rectangle 23">
            <a:extLst>
              <a:ext uri="{FF2B5EF4-FFF2-40B4-BE49-F238E27FC236}">
                <a16:creationId xmlns:a16="http://schemas.microsoft.com/office/drawing/2014/main" id="{96CC242F-F514-4050-977A-731CF5C3C87E}"/>
              </a:ext>
            </a:extLst>
          </p:cNvPr>
          <p:cNvSpPr/>
          <p:nvPr/>
        </p:nvSpPr>
        <p:spPr>
          <a:xfrm>
            <a:off x="2373487" y="3845695"/>
            <a:ext cx="288862" cy="369332"/>
          </a:xfrm>
          <a:prstGeom prst="rect">
            <a:avLst/>
          </a:prstGeom>
        </p:spPr>
        <p:txBody>
          <a:bodyPr wrap="none">
            <a:spAutoFit/>
          </a:bodyPr>
          <a:lstStyle/>
          <a:p>
            <a:r>
              <a:rPr lang="en-US" altLang="zh-CN" dirty="0"/>
              <a:t>1</a:t>
            </a:r>
            <a:endParaRPr lang="zh-CN" altLang="en-US" dirty="0"/>
          </a:p>
        </p:txBody>
      </p:sp>
      <p:sp>
        <p:nvSpPr>
          <p:cNvPr id="28" name="Rectangle 27">
            <a:extLst>
              <a:ext uri="{FF2B5EF4-FFF2-40B4-BE49-F238E27FC236}">
                <a16:creationId xmlns:a16="http://schemas.microsoft.com/office/drawing/2014/main" id="{87DF21DA-2B4F-4457-B429-9419CED60FBB}"/>
              </a:ext>
            </a:extLst>
          </p:cNvPr>
          <p:cNvSpPr/>
          <p:nvPr/>
        </p:nvSpPr>
        <p:spPr>
          <a:xfrm>
            <a:off x="2373487" y="5008907"/>
            <a:ext cx="288862" cy="369332"/>
          </a:xfrm>
          <a:prstGeom prst="rect">
            <a:avLst/>
          </a:prstGeom>
        </p:spPr>
        <p:txBody>
          <a:bodyPr wrap="none">
            <a:spAutoFit/>
          </a:bodyPr>
          <a:lstStyle/>
          <a:p>
            <a:r>
              <a:rPr lang="en-US" altLang="zh-CN" dirty="0"/>
              <a:t>1</a:t>
            </a:r>
            <a:endParaRPr lang="zh-CN" altLang="en-US" dirty="0"/>
          </a:p>
        </p:txBody>
      </p:sp>
      <p:sp>
        <p:nvSpPr>
          <p:cNvPr id="38" name="Rectangle 37">
            <a:extLst>
              <a:ext uri="{FF2B5EF4-FFF2-40B4-BE49-F238E27FC236}">
                <a16:creationId xmlns:a16="http://schemas.microsoft.com/office/drawing/2014/main" id="{0F18AC7D-CE0A-4959-9104-65015D50B5D9}"/>
              </a:ext>
            </a:extLst>
          </p:cNvPr>
          <p:cNvSpPr/>
          <p:nvPr/>
        </p:nvSpPr>
        <p:spPr>
          <a:xfrm>
            <a:off x="3697705" y="1562449"/>
            <a:ext cx="877163" cy="369332"/>
          </a:xfrm>
          <a:prstGeom prst="rect">
            <a:avLst/>
          </a:prstGeom>
        </p:spPr>
        <p:txBody>
          <a:bodyPr wrap="none">
            <a:spAutoFit/>
          </a:bodyPr>
          <a:lstStyle/>
          <a:p>
            <a:r>
              <a:rPr lang="zh-CN" altLang="en-US" b="1" dirty="0"/>
              <a:t>置信度</a:t>
            </a:r>
          </a:p>
        </p:txBody>
      </p:sp>
      <p:sp>
        <p:nvSpPr>
          <p:cNvPr id="39" name="Rectangle 38">
            <a:extLst>
              <a:ext uri="{FF2B5EF4-FFF2-40B4-BE49-F238E27FC236}">
                <a16:creationId xmlns:a16="http://schemas.microsoft.com/office/drawing/2014/main" id="{0480F096-CD8A-4169-94D8-D9D71A934B5F}"/>
              </a:ext>
            </a:extLst>
          </p:cNvPr>
          <p:cNvSpPr/>
          <p:nvPr/>
        </p:nvSpPr>
        <p:spPr>
          <a:xfrm>
            <a:off x="3852009" y="2073722"/>
            <a:ext cx="568554" cy="369332"/>
          </a:xfrm>
          <a:prstGeom prst="rect">
            <a:avLst/>
          </a:prstGeom>
        </p:spPr>
        <p:txBody>
          <a:bodyPr wrap="none">
            <a:spAutoFit/>
          </a:bodyPr>
          <a:lstStyle/>
          <a:p>
            <a:r>
              <a:rPr lang="en-US" altLang="zh-CN" dirty="0"/>
              <a:t>0.75</a:t>
            </a:r>
            <a:endParaRPr lang="zh-CN" altLang="en-US" dirty="0"/>
          </a:p>
        </p:txBody>
      </p:sp>
      <p:sp>
        <p:nvSpPr>
          <p:cNvPr id="40" name="Rectangle 39">
            <a:extLst>
              <a:ext uri="{FF2B5EF4-FFF2-40B4-BE49-F238E27FC236}">
                <a16:creationId xmlns:a16="http://schemas.microsoft.com/office/drawing/2014/main" id="{908C72C6-A753-4649-A9F9-C8F30E8EC512}"/>
              </a:ext>
            </a:extLst>
          </p:cNvPr>
          <p:cNvSpPr/>
          <p:nvPr/>
        </p:nvSpPr>
        <p:spPr>
          <a:xfrm>
            <a:off x="3833960" y="5558005"/>
            <a:ext cx="604653" cy="369332"/>
          </a:xfrm>
          <a:prstGeom prst="rect">
            <a:avLst/>
          </a:prstGeom>
        </p:spPr>
        <p:txBody>
          <a:bodyPr wrap="none">
            <a:spAutoFit/>
          </a:bodyPr>
          <a:lstStyle/>
          <a:p>
            <a:r>
              <a:rPr lang="en-US" altLang="zh-CN" dirty="0"/>
              <a:t>0.90</a:t>
            </a:r>
            <a:endParaRPr lang="zh-CN" altLang="en-US" dirty="0"/>
          </a:p>
        </p:txBody>
      </p:sp>
      <p:sp>
        <p:nvSpPr>
          <p:cNvPr id="41" name="Rectangle 40">
            <a:extLst>
              <a:ext uri="{FF2B5EF4-FFF2-40B4-BE49-F238E27FC236}">
                <a16:creationId xmlns:a16="http://schemas.microsoft.com/office/drawing/2014/main" id="{D1BB6F3D-D620-469E-BA91-706E93FCE5DC}"/>
              </a:ext>
            </a:extLst>
          </p:cNvPr>
          <p:cNvSpPr/>
          <p:nvPr/>
        </p:nvSpPr>
        <p:spPr>
          <a:xfrm>
            <a:off x="3837807" y="3235150"/>
            <a:ext cx="596958" cy="369332"/>
          </a:xfrm>
          <a:prstGeom prst="rect">
            <a:avLst/>
          </a:prstGeom>
        </p:spPr>
        <p:txBody>
          <a:bodyPr wrap="none">
            <a:spAutoFit/>
          </a:bodyPr>
          <a:lstStyle/>
          <a:p>
            <a:r>
              <a:rPr lang="en-US" altLang="zh-CN" dirty="0"/>
              <a:t>0.20</a:t>
            </a:r>
            <a:endParaRPr lang="zh-CN" altLang="en-US" dirty="0"/>
          </a:p>
        </p:txBody>
      </p:sp>
      <p:sp>
        <p:nvSpPr>
          <p:cNvPr id="42" name="Rectangle 41">
            <a:extLst>
              <a:ext uri="{FF2B5EF4-FFF2-40B4-BE49-F238E27FC236}">
                <a16:creationId xmlns:a16="http://schemas.microsoft.com/office/drawing/2014/main" id="{2EDAC2D0-E1FE-468B-A657-9703961E5BC1}"/>
              </a:ext>
            </a:extLst>
          </p:cNvPr>
          <p:cNvSpPr/>
          <p:nvPr/>
        </p:nvSpPr>
        <p:spPr>
          <a:xfrm>
            <a:off x="3833960" y="2654436"/>
            <a:ext cx="604653" cy="369332"/>
          </a:xfrm>
          <a:prstGeom prst="rect">
            <a:avLst/>
          </a:prstGeom>
        </p:spPr>
        <p:txBody>
          <a:bodyPr wrap="none">
            <a:spAutoFit/>
          </a:bodyPr>
          <a:lstStyle/>
          <a:p>
            <a:r>
              <a:rPr lang="en-US" altLang="zh-CN" dirty="0"/>
              <a:t>0.60</a:t>
            </a:r>
            <a:endParaRPr lang="zh-CN" altLang="en-US" dirty="0"/>
          </a:p>
        </p:txBody>
      </p:sp>
      <p:sp>
        <p:nvSpPr>
          <p:cNvPr id="43" name="Rectangle 42">
            <a:extLst>
              <a:ext uri="{FF2B5EF4-FFF2-40B4-BE49-F238E27FC236}">
                <a16:creationId xmlns:a16="http://schemas.microsoft.com/office/drawing/2014/main" id="{65F053F9-E419-4AE2-8AFD-4BA825F90550}"/>
              </a:ext>
            </a:extLst>
          </p:cNvPr>
          <p:cNvSpPr/>
          <p:nvPr/>
        </p:nvSpPr>
        <p:spPr>
          <a:xfrm>
            <a:off x="3835563" y="4977292"/>
            <a:ext cx="601447" cy="369332"/>
          </a:xfrm>
          <a:prstGeom prst="rect">
            <a:avLst/>
          </a:prstGeom>
        </p:spPr>
        <p:txBody>
          <a:bodyPr wrap="none">
            <a:spAutoFit/>
          </a:bodyPr>
          <a:lstStyle/>
          <a:p>
            <a:r>
              <a:rPr lang="en-US" altLang="zh-CN" dirty="0"/>
              <a:t>0.80</a:t>
            </a:r>
            <a:endParaRPr lang="zh-CN" altLang="en-US" dirty="0"/>
          </a:p>
        </p:txBody>
      </p:sp>
      <p:sp>
        <p:nvSpPr>
          <p:cNvPr id="44" name="Rectangle 43">
            <a:extLst>
              <a:ext uri="{FF2B5EF4-FFF2-40B4-BE49-F238E27FC236}">
                <a16:creationId xmlns:a16="http://schemas.microsoft.com/office/drawing/2014/main" id="{441CDC9C-11CE-4364-8A30-FCDEBB21161E}"/>
              </a:ext>
            </a:extLst>
          </p:cNvPr>
          <p:cNvSpPr/>
          <p:nvPr/>
        </p:nvSpPr>
        <p:spPr>
          <a:xfrm>
            <a:off x="3841814" y="4396578"/>
            <a:ext cx="588944" cy="369332"/>
          </a:xfrm>
          <a:prstGeom prst="rect">
            <a:avLst/>
          </a:prstGeom>
        </p:spPr>
        <p:txBody>
          <a:bodyPr wrap="none">
            <a:spAutoFit/>
          </a:bodyPr>
          <a:lstStyle/>
          <a:p>
            <a:r>
              <a:rPr lang="en-US" altLang="zh-CN" dirty="0"/>
              <a:t>0.50</a:t>
            </a:r>
            <a:endParaRPr lang="zh-CN" altLang="en-US" dirty="0"/>
          </a:p>
        </p:txBody>
      </p:sp>
      <p:sp>
        <p:nvSpPr>
          <p:cNvPr id="45" name="Rectangle 44">
            <a:extLst>
              <a:ext uri="{FF2B5EF4-FFF2-40B4-BE49-F238E27FC236}">
                <a16:creationId xmlns:a16="http://schemas.microsoft.com/office/drawing/2014/main" id="{CEBE33B6-2DEF-458C-B43A-EA0EDA3846F2}"/>
              </a:ext>
            </a:extLst>
          </p:cNvPr>
          <p:cNvSpPr/>
          <p:nvPr/>
        </p:nvSpPr>
        <p:spPr>
          <a:xfrm>
            <a:off x="3843578" y="3815864"/>
            <a:ext cx="585417" cy="369332"/>
          </a:xfrm>
          <a:prstGeom prst="rect">
            <a:avLst/>
          </a:prstGeom>
        </p:spPr>
        <p:txBody>
          <a:bodyPr wrap="none">
            <a:spAutoFit/>
          </a:bodyPr>
          <a:lstStyle/>
          <a:p>
            <a:r>
              <a:rPr lang="en-US" altLang="zh-CN" dirty="0"/>
              <a:t>0.55</a:t>
            </a:r>
            <a:endParaRPr lang="zh-CN" altLang="en-US" dirty="0"/>
          </a:p>
        </p:txBody>
      </p:sp>
      <p:sp>
        <p:nvSpPr>
          <p:cNvPr id="53" name="Rectangle 52">
            <a:extLst>
              <a:ext uri="{FF2B5EF4-FFF2-40B4-BE49-F238E27FC236}">
                <a16:creationId xmlns:a16="http://schemas.microsoft.com/office/drawing/2014/main" id="{617F3D3E-B5B7-47EB-A774-202025763748}"/>
              </a:ext>
            </a:extLst>
          </p:cNvPr>
          <p:cNvSpPr/>
          <p:nvPr/>
        </p:nvSpPr>
        <p:spPr>
          <a:xfrm>
            <a:off x="3089231" y="2100877"/>
            <a:ext cx="303288" cy="369332"/>
          </a:xfrm>
          <a:prstGeom prst="rect">
            <a:avLst/>
          </a:prstGeom>
        </p:spPr>
        <p:txBody>
          <a:bodyPr wrap="none">
            <a:spAutoFit/>
          </a:bodyPr>
          <a:lstStyle/>
          <a:p>
            <a:r>
              <a:rPr lang="en-US" altLang="zh-CN" dirty="0"/>
              <a:t>0</a:t>
            </a:r>
            <a:endParaRPr lang="zh-CN" altLang="en-US" dirty="0"/>
          </a:p>
        </p:txBody>
      </p:sp>
      <p:sp>
        <p:nvSpPr>
          <p:cNvPr id="54" name="Rectangle 53">
            <a:extLst>
              <a:ext uri="{FF2B5EF4-FFF2-40B4-BE49-F238E27FC236}">
                <a16:creationId xmlns:a16="http://schemas.microsoft.com/office/drawing/2014/main" id="{F10ECE62-E298-4E55-8F9C-E5DA5570EB94}"/>
              </a:ext>
            </a:extLst>
          </p:cNvPr>
          <p:cNvSpPr/>
          <p:nvPr/>
        </p:nvSpPr>
        <p:spPr>
          <a:xfrm>
            <a:off x="3089231" y="5590514"/>
            <a:ext cx="303288" cy="369332"/>
          </a:xfrm>
          <a:prstGeom prst="rect">
            <a:avLst/>
          </a:prstGeom>
        </p:spPr>
        <p:txBody>
          <a:bodyPr wrap="none">
            <a:spAutoFit/>
          </a:bodyPr>
          <a:lstStyle/>
          <a:p>
            <a:r>
              <a:rPr lang="en-US" altLang="zh-CN" dirty="0"/>
              <a:t>0</a:t>
            </a:r>
            <a:endParaRPr lang="zh-CN" altLang="en-US" dirty="0"/>
          </a:p>
        </p:txBody>
      </p:sp>
      <p:sp>
        <p:nvSpPr>
          <p:cNvPr id="55" name="Rectangle 54">
            <a:extLst>
              <a:ext uri="{FF2B5EF4-FFF2-40B4-BE49-F238E27FC236}">
                <a16:creationId xmlns:a16="http://schemas.microsoft.com/office/drawing/2014/main" id="{A705F3C1-4293-4DD4-A94B-E048FF71390A}"/>
              </a:ext>
            </a:extLst>
          </p:cNvPr>
          <p:cNvSpPr/>
          <p:nvPr/>
        </p:nvSpPr>
        <p:spPr>
          <a:xfrm>
            <a:off x="3089231" y="3264089"/>
            <a:ext cx="303288" cy="369332"/>
          </a:xfrm>
          <a:prstGeom prst="rect">
            <a:avLst/>
          </a:prstGeom>
        </p:spPr>
        <p:txBody>
          <a:bodyPr wrap="none">
            <a:spAutoFit/>
          </a:bodyPr>
          <a:lstStyle/>
          <a:p>
            <a:r>
              <a:rPr lang="en-US" altLang="zh-CN" dirty="0"/>
              <a:t>0</a:t>
            </a:r>
            <a:endParaRPr lang="zh-CN" altLang="en-US" dirty="0"/>
          </a:p>
        </p:txBody>
      </p:sp>
      <p:sp>
        <p:nvSpPr>
          <p:cNvPr id="56" name="Rectangle 55">
            <a:extLst>
              <a:ext uri="{FF2B5EF4-FFF2-40B4-BE49-F238E27FC236}">
                <a16:creationId xmlns:a16="http://schemas.microsoft.com/office/drawing/2014/main" id="{36A7205B-A98A-495A-981A-C25CD09AEACA}"/>
              </a:ext>
            </a:extLst>
          </p:cNvPr>
          <p:cNvSpPr/>
          <p:nvPr/>
        </p:nvSpPr>
        <p:spPr>
          <a:xfrm>
            <a:off x="3096444" y="2682483"/>
            <a:ext cx="288862" cy="369332"/>
          </a:xfrm>
          <a:prstGeom prst="rect">
            <a:avLst/>
          </a:prstGeom>
        </p:spPr>
        <p:txBody>
          <a:bodyPr wrap="none">
            <a:spAutoFit/>
          </a:bodyPr>
          <a:lstStyle/>
          <a:p>
            <a:r>
              <a:rPr lang="en-US" altLang="zh-CN" dirty="0"/>
              <a:t>1</a:t>
            </a:r>
            <a:endParaRPr lang="zh-CN" altLang="en-US" dirty="0"/>
          </a:p>
        </p:txBody>
      </p:sp>
      <p:sp>
        <p:nvSpPr>
          <p:cNvPr id="57" name="Rectangle 56">
            <a:extLst>
              <a:ext uri="{FF2B5EF4-FFF2-40B4-BE49-F238E27FC236}">
                <a16:creationId xmlns:a16="http://schemas.microsoft.com/office/drawing/2014/main" id="{598B0D43-4BC4-4DA3-85FA-95E9AB8FC73E}"/>
              </a:ext>
            </a:extLst>
          </p:cNvPr>
          <p:cNvSpPr/>
          <p:nvPr/>
        </p:nvSpPr>
        <p:spPr>
          <a:xfrm>
            <a:off x="3096444" y="5008907"/>
            <a:ext cx="288862" cy="369332"/>
          </a:xfrm>
          <a:prstGeom prst="rect">
            <a:avLst/>
          </a:prstGeom>
        </p:spPr>
        <p:txBody>
          <a:bodyPr wrap="none">
            <a:spAutoFit/>
          </a:bodyPr>
          <a:lstStyle/>
          <a:p>
            <a:r>
              <a:rPr lang="en-US" altLang="zh-CN" dirty="0"/>
              <a:t>1</a:t>
            </a:r>
            <a:endParaRPr lang="zh-CN" altLang="en-US" dirty="0"/>
          </a:p>
        </p:txBody>
      </p:sp>
      <p:sp>
        <p:nvSpPr>
          <p:cNvPr id="58" name="Rectangle 57">
            <a:extLst>
              <a:ext uri="{FF2B5EF4-FFF2-40B4-BE49-F238E27FC236}">
                <a16:creationId xmlns:a16="http://schemas.microsoft.com/office/drawing/2014/main" id="{55036B6F-70D1-44CC-8C8B-72EB5E9E0D82}"/>
              </a:ext>
            </a:extLst>
          </p:cNvPr>
          <p:cNvSpPr/>
          <p:nvPr/>
        </p:nvSpPr>
        <p:spPr>
          <a:xfrm>
            <a:off x="3096444" y="4427301"/>
            <a:ext cx="288862" cy="369332"/>
          </a:xfrm>
          <a:prstGeom prst="rect">
            <a:avLst/>
          </a:prstGeom>
        </p:spPr>
        <p:txBody>
          <a:bodyPr wrap="none">
            <a:spAutoFit/>
          </a:bodyPr>
          <a:lstStyle/>
          <a:p>
            <a:r>
              <a:rPr lang="en-US" altLang="zh-CN" dirty="0"/>
              <a:t>1</a:t>
            </a:r>
            <a:endParaRPr lang="zh-CN" altLang="en-US" dirty="0"/>
          </a:p>
        </p:txBody>
      </p:sp>
      <p:sp>
        <p:nvSpPr>
          <p:cNvPr id="59" name="Rectangle 58">
            <a:extLst>
              <a:ext uri="{FF2B5EF4-FFF2-40B4-BE49-F238E27FC236}">
                <a16:creationId xmlns:a16="http://schemas.microsoft.com/office/drawing/2014/main" id="{39E64ECC-3B51-4622-B045-443A279D1DCA}"/>
              </a:ext>
            </a:extLst>
          </p:cNvPr>
          <p:cNvSpPr/>
          <p:nvPr/>
        </p:nvSpPr>
        <p:spPr>
          <a:xfrm>
            <a:off x="3096444" y="3845695"/>
            <a:ext cx="288862" cy="369332"/>
          </a:xfrm>
          <a:prstGeom prst="rect">
            <a:avLst/>
          </a:prstGeom>
        </p:spPr>
        <p:txBody>
          <a:bodyPr wrap="none">
            <a:spAutoFit/>
          </a:bodyPr>
          <a:lstStyle/>
          <a:p>
            <a:r>
              <a:rPr lang="en-US" altLang="zh-CN" dirty="0"/>
              <a:t>1</a:t>
            </a:r>
            <a:endParaRPr lang="zh-CN" altLang="en-US" dirty="0"/>
          </a:p>
        </p:txBody>
      </p:sp>
      <p:sp>
        <p:nvSpPr>
          <p:cNvPr id="5" name="Arrow: Right 4">
            <a:extLst>
              <a:ext uri="{FF2B5EF4-FFF2-40B4-BE49-F238E27FC236}">
                <a16:creationId xmlns:a16="http://schemas.microsoft.com/office/drawing/2014/main" id="{F662D8C4-5D6E-424B-BE7B-FEB94A380D5D}"/>
              </a:ext>
            </a:extLst>
          </p:cNvPr>
          <p:cNvSpPr/>
          <p:nvPr/>
        </p:nvSpPr>
        <p:spPr bwMode="auto">
          <a:xfrm>
            <a:off x="5568625" y="3664334"/>
            <a:ext cx="877163" cy="556235"/>
          </a:xfrm>
          <a:prstGeom prst="rightArrow">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2" name="Rectangle 91">
            <a:extLst>
              <a:ext uri="{FF2B5EF4-FFF2-40B4-BE49-F238E27FC236}">
                <a16:creationId xmlns:a16="http://schemas.microsoft.com/office/drawing/2014/main" id="{1E211F35-9C90-4226-80D1-DAB86788D2AF}"/>
              </a:ext>
            </a:extLst>
          </p:cNvPr>
          <p:cNvSpPr/>
          <p:nvPr/>
        </p:nvSpPr>
        <p:spPr>
          <a:xfrm>
            <a:off x="5247918" y="2710091"/>
            <a:ext cx="1400156" cy="923330"/>
          </a:xfrm>
          <a:prstGeom prst="rect">
            <a:avLst/>
          </a:prstGeom>
          <a:ln>
            <a:solidFill>
              <a:schemeClr val="tx2">
                <a:lumMod val="75000"/>
                <a:lumOff val="25000"/>
              </a:schemeClr>
            </a:solidFill>
          </a:ln>
        </p:spPr>
        <p:txBody>
          <a:bodyPr wrap="square">
            <a:spAutoFit/>
          </a:bodyPr>
          <a:lstStyle/>
          <a:p>
            <a:r>
              <a:rPr lang="zh-CN" altLang="en-US" dirty="0"/>
              <a:t>按预测正负类，对置信度进行排序</a:t>
            </a:r>
          </a:p>
        </p:txBody>
      </p:sp>
      <p:sp>
        <p:nvSpPr>
          <p:cNvPr id="93" name="Rectangle 92">
            <a:extLst>
              <a:ext uri="{FF2B5EF4-FFF2-40B4-BE49-F238E27FC236}">
                <a16:creationId xmlns:a16="http://schemas.microsoft.com/office/drawing/2014/main" id="{46A9E507-D113-4282-BB75-6106FB62D45B}"/>
              </a:ext>
            </a:extLst>
          </p:cNvPr>
          <p:cNvSpPr/>
          <p:nvPr/>
        </p:nvSpPr>
        <p:spPr>
          <a:xfrm>
            <a:off x="5096713" y="4338260"/>
            <a:ext cx="1862669" cy="646331"/>
          </a:xfrm>
          <a:prstGeom prst="rect">
            <a:avLst/>
          </a:prstGeom>
          <a:ln>
            <a:solidFill>
              <a:schemeClr val="tx2">
                <a:lumMod val="75000"/>
                <a:lumOff val="25000"/>
              </a:schemeClr>
            </a:solidFill>
          </a:ln>
        </p:spPr>
        <p:txBody>
          <a:bodyPr wrap="square">
            <a:spAutoFit/>
          </a:bodyPr>
          <a:lstStyle/>
          <a:p>
            <a:r>
              <a:rPr lang="zh-CN" altLang="en-US" dirty="0"/>
              <a:t>正类：从高到低</a:t>
            </a:r>
            <a:endParaRPr lang="en-US" altLang="zh-CN" dirty="0"/>
          </a:p>
          <a:p>
            <a:r>
              <a:rPr lang="zh-CN" altLang="en-US" dirty="0"/>
              <a:t>负类：从低到高</a:t>
            </a:r>
          </a:p>
        </p:txBody>
      </p:sp>
      <p:sp>
        <p:nvSpPr>
          <p:cNvPr id="94" name="Rectangle 93">
            <a:extLst>
              <a:ext uri="{FF2B5EF4-FFF2-40B4-BE49-F238E27FC236}">
                <a16:creationId xmlns:a16="http://schemas.microsoft.com/office/drawing/2014/main" id="{2743CBA3-8CC3-45DC-8EF4-166CD58DA06B}"/>
              </a:ext>
            </a:extLst>
          </p:cNvPr>
          <p:cNvSpPr/>
          <p:nvPr/>
        </p:nvSpPr>
        <p:spPr>
          <a:xfrm>
            <a:off x="7697238" y="1568861"/>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95" name="Rectangle 94">
            <a:extLst>
              <a:ext uri="{FF2B5EF4-FFF2-40B4-BE49-F238E27FC236}">
                <a16:creationId xmlns:a16="http://schemas.microsoft.com/office/drawing/2014/main" id="{89CB87EE-AD9A-4442-8206-7E3B5998B967}"/>
              </a:ext>
            </a:extLst>
          </p:cNvPr>
          <p:cNvSpPr/>
          <p:nvPr/>
        </p:nvSpPr>
        <p:spPr>
          <a:xfrm>
            <a:off x="8790708" y="1585440"/>
            <a:ext cx="646331" cy="369332"/>
          </a:xfrm>
          <a:prstGeom prst="rect">
            <a:avLst/>
          </a:prstGeom>
        </p:spPr>
        <p:txBody>
          <a:bodyPr wrap="none">
            <a:spAutoFit/>
          </a:bodyPr>
          <a:lstStyle/>
          <a:p>
            <a:r>
              <a:rPr lang="zh-CN" altLang="en-US" b="1" dirty="0"/>
              <a:t>标签</a:t>
            </a:r>
          </a:p>
        </p:txBody>
      </p:sp>
      <p:sp>
        <p:nvSpPr>
          <p:cNvPr id="96" name="Rectangle 95">
            <a:extLst>
              <a:ext uri="{FF2B5EF4-FFF2-40B4-BE49-F238E27FC236}">
                <a16:creationId xmlns:a16="http://schemas.microsoft.com/office/drawing/2014/main" id="{95932F16-A61E-4839-A82B-2D958A242C3D}"/>
              </a:ext>
            </a:extLst>
          </p:cNvPr>
          <p:cNvSpPr/>
          <p:nvPr/>
        </p:nvSpPr>
        <p:spPr>
          <a:xfrm>
            <a:off x="9513665" y="1584250"/>
            <a:ext cx="646331" cy="369332"/>
          </a:xfrm>
          <a:prstGeom prst="rect">
            <a:avLst/>
          </a:prstGeom>
        </p:spPr>
        <p:txBody>
          <a:bodyPr wrap="none">
            <a:spAutoFit/>
          </a:bodyPr>
          <a:lstStyle/>
          <a:p>
            <a:r>
              <a:rPr lang="zh-CN" altLang="en-US" b="1" dirty="0"/>
              <a:t>预测</a:t>
            </a:r>
          </a:p>
        </p:txBody>
      </p:sp>
      <p:sp>
        <p:nvSpPr>
          <p:cNvPr id="97" name="Rectangle 96">
            <a:extLst>
              <a:ext uri="{FF2B5EF4-FFF2-40B4-BE49-F238E27FC236}">
                <a16:creationId xmlns:a16="http://schemas.microsoft.com/office/drawing/2014/main" id="{CA5864FC-ACB6-4A22-A6D7-7C7436DD9E9B}"/>
              </a:ext>
            </a:extLst>
          </p:cNvPr>
          <p:cNvSpPr/>
          <p:nvPr/>
        </p:nvSpPr>
        <p:spPr bwMode="auto">
          <a:xfrm>
            <a:off x="7654165" y="2095523"/>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8" name="Rectangle 97">
            <a:extLst>
              <a:ext uri="{FF2B5EF4-FFF2-40B4-BE49-F238E27FC236}">
                <a16:creationId xmlns:a16="http://schemas.microsoft.com/office/drawing/2014/main" id="{4B8CF06C-15AC-492D-8395-4C52386CEDBA}"/>
              </a:ext>
            </a:extLst>
          </p:cNvPr>
          <p:cNvSpPr/>
          <p:nvPr/>
        </p:nvSpPr>
        <p:spPr bwMode="auto">
          <a:xfrm>
            <a:off x="7654165" y="2676237"/>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9" name="Rectangle 98">
            <a:extLst>
              <a:ext uri="{FF2B5EF4-FFF2-40B4-BE49-F238E27FC236}">
                <a16:creationId xmlns:a16="http://schemas.microsoft.com/office/drawing/2014/main" id="{64552131-F45C-4504-A78B-0C98F1E7210B}"/>
              </a:ext>
            </a:extLst>
          </p:cNvPr>
          <p:cNvSpPr/>
          <p:nvPr/>
        </p:nvSpPr>
        <p:spPr bwMode="auto">
          <a:xfrm>
            <a:off x="7654165" y="3256951"/>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0" name="Rectangle 99">
            <a:extLst>
              <a:ext uri="{FF2B5EF4-FFF2-40B4-BE49-F238E27FC236}">
                <a16:creationId xmlns:a16="http://schemas.microsoft.com/office/drawing/2014/main" id="{1010F4F0-95D3-4FB6-AEC9-C82E1F8C71FC}"/>
              </a:ext>
            </a:extLst>
          </p:cNvPr>
          <p:cNvSpPr/>
          <p:nvPr/>
        </p:nvSpPr>
        <p:spPr bwMode="auto">
          <a:xfrm>
            <a:off x="7654165" y="383766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1" name="Rectangle 100">
            <a:extLst>
              <a:ext uri="{FF2B5EF4-FFF2-40B4-BE49-F238E27FC236}">
                <a16:creationId xmlns:a16="http://schemas.microsoft.com/office/drawing/2014/main" id="{98E3F8BA-AA7A-4D38-80B5-103A7824A9E7}"/>
              </a:ext>
            </a:extLst>
          </p:cNvPr>
          <p:cNvSpPr/>
          <p:nvPr/>
        </p:nvSpPr>
        <p:spPr bwMode="auto">
          <a:xfrm>
            <a:off x="7654165" y="4418379"/>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2" name="Rectangle 101">
            <a:extLst>
              <a:ext uri="{FF2B5EF4-FFF2-40B4-BE49-F238E27FC236}">
                <a16:creationId xmlns:a16="http://schemas.microsoft.com/office/drawing/2014/main" id="{59E06528-056E-4432-9433-93CE4D575D85}"/>
              </a:ext>
            </a:extLst>
          </p:cNvPr>
          <p:cNvSpPr/>
          <p:nvPr/>
        </p:nvSpPr>
        <p:spPr bwMode="auto">
          <a:xfrm>
            <a:off x="7654165" y="4999093"/>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3" name="Rectangle 102">
            <a:extLst>
              <a:ext uri="{FF2B5EF4-FFF2-40B4-BE49-F238E27FC236}">
                <a16:creationId xmlns:a16="http://schemas.microsoft.com/office/drawing/2014/main" id="{A06EC917-27CC-48E5-AF33-25E91ACFD5C0}"/>
              </a:ext>
            </a:extLst>
          </p:cNvPr>
          <p:cNvSpPr/>
          <p:nvPr/>
        </p:nvSpPr>
        <p:spPr bwMode="auto">
          <a:xfrm>
            <a:off x="7654165" y="5579806"/>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4" name="Rectangle 103">
            <a:extLst>
              <a:ext uri="{FF2B5EF4-FFF2-40B4-BE49-F238E27FC236}">
                <a16:creationId xmlns:a16="http://schemas.microsoft.com/office/drawing/2014/main" id="{765C11F4-6383-4C16-8DB2-C5DE2A256567}"/>
              </a:ext>
            </a:extLst>
          </p:cNvPr>
          <p:cNvSpPr/>
          <p:nvPr/>
        </p:nvSpPr>
        <p:spPr>
          <a:xfrm>
            <a:off x="8962229" y="2122678"/>
            <a:ext cx="288862" cy="369332"/>
          </a:xfrm>
          <a:prstGeom prst="rect">
            <a:avLst/>
          </a:prstGeom>
        </p:spPr>
        <p:txBody>
          <a:bodyPr wrap="none">
            <a:spAutoFit/>
          </a:bodyPr>
          <a:lstStyle/>
          <a:p>
            <a:r>
              <a:rPr lang="en-US" altLang="zh-CN" dirty="0"/>
              <a:t>1</a:t>
            </a:r>
            <a:endParaRPr lang="zh-CN" altLang="en-US" dirty="0"/>
          </a:p>
        </p:txBody>
      </p:sp>
      <p:sp>
        <p:nvSpPr>
          <p:cNvPr id="105" name="Rectangle 104">
            <a:extLst>
              <a:ext uri="{FF2B5EF4-FFF2-40B4-BE49-F238E27FC236}">
                <a16:creationId xmlns:a16="http://schemas.microsoft.com/office/drawing/2014/main" id="{A29D9911-ADE6-40A3-9A2D-2CC8B10BF1E0}"/>
              </a:ext>
            </a:extLst>
          </p:cNvPr>
          <p:cNvSpPr/>
          <p:nvPr/>
        </p:nvSpPr>
        <p:spPr>
          <a:xfrm>
            <a:off x="8962229" y="2704284"/>
            <a:ext cx="303288" cy="369332"/>
          </a:xfrm>
          <a:prstGeom prst="rect">
            <a:avLst/>
          </a:prstGeom>
        </p:spPr>
        <p:txBody>
          <a:bodyPr wrap="none">
            <a:spAutoFit/>
          </a:bodyPr>
          <a:lstStyle/>
          <a:p>
            <a:r>
              <a:rPr lang="en-US" altLang="zh-CN" dirty="0"/>
              <a:t>0</a:t>
            </a:r>
            <a:endParaRPr lang="zh-CN" altLang="en-US" dirty="0"/>
          </a:p>
        </p:txBody>
      </p:sp>
      <p:sp>
        <p:nvSpPr>
          <p:cNvPr id="106" name="Rectangle 105">
            <a:extLst>
              <a:ext uri="{FF2B5EF4-FFF2-40B4-BE49-F238E27FC236}">
                <a16:creationId xmlns:a16="http://schemas.microsoft.com/office/drawing/2014/main" id="{0A1E0329-1F13-4DF4-B4EE-DD8F8F91FA8A}"/>
              </a:ext>
            </a:extLst>
          </p:cNvPr>
          <p:cNvSpPr/>
          <p:nvPr/>
        </p:nvSpPr>
        <p:spPr>
          <a:xfrm>
            <a:off x="8962229" y="4449102"/>
            <a:ext cx="288862" cy="369332"/>
          </a:xfrm>
          <a:prstGeom prst="rect">
            <a:avLst/>
          </a:prstGeom>
        </p:spPr>
        <p:txBody>
          <a:bodyPr wrap="none">
            <a:spAutoFit/>
          </a:bodyPr>
          <a:lstStyle/>
          <a:p>
            <a:r>
              <a:rPr lang="en-US" altLang="zh-CN" dirty="0"/>
              <a:t>1</a:t>
            </a:r>
            <a:endParaRPr lang="zh-CN" altLang="en-US" dirty="0"/>
          </a:p>
        </p:txBody>
      </p:sp>
      <p:sp>
        <p:nvSpPr>
          <p:cNvPr id="107" name="Rectangle 106">
            <a:extLst>
              <a:ext uri="{FF2B5EF4-FFF2-40B4-BE49-F238E27FC236}">
                <a16:creationId xmlns:a16="http://schemas.microsoft.com/office/drawing/2014/main" id="{65911F82-80CF-4AA0-A109-79E78962D0D3}"/>
              </a:ext>
            </a:extLst>
          </p:cNvPr>
          <p:cNvSpPr/>
          <p:nvPr/>
        </p:nvSpPr>
        <p:spPr>
          <a:xfrm>
            <a:off x="8962229" y="5612315"/>
            <a:ext cx="303288" cy="369332"/>
          </a:xfrm>
          <a:prstGeom prst="rect">
            <a:avLst/>
          </a:prstGeom>
        </p:spPr>
        <p:txBody>
          <a:bodyPr wrap="none">
            <a:spAutoFit/>
          </a:bodyPr>
          <a:lstStyle/>
          <a:p>
            <a:r>
              <a:rPr lang="en-US" altLang="zh-CN" dirty="0"/>
              <a:t>0</a:t>
            </a:r>
            <a:endParaRPr lang="zh-CN" altLang="en-US" dirty="0"/>
          </a:p>
        </p:txBody>
      </p:sp>
      <p:sp>
        <p:nvSpPr>
          <p:cNvPr id="108" name="Rectangle 107">
            <a:extLst>
              <a:ext uri="{FF2B5EF4-FFF2-40B4-BE49-F238E27FC236}">
                <a16:creationId xmlns:a16="http://schemas.microsoft.com/office/drawing/2014/main" id="{560B452F-3DCC-41AD-9C47-6F4FAE9F10BD}"/>
              </a:ext>
            </a:extLst>
          </p:cNvPr>
          <p:cNvSpPr/>
          <p:nvPr/>
        </p:nvSpPr>
        <p:spPr>
          <a:xfrm>
            <a:off x="8969442" y="3285890"/>
            <a:ext cx="288862" cy="369332"/>
          </a:xfrm>
          <a:prstGeom prst="rect">
            <a:avLst/>
          </a:prstGeom>
        </p:spPr>
        <p:txBody>
          <a:bodyPr wrap="none">
            <a:spAutoFit/>
          </a:bodyPr>
          <a:lstStyle/>
          <a:p>
            <a:r>
              <a:rPr lang="en-US" altLang="zh-CN" dirty="0"/>
              <a:t>1</a:t>
            </a:r>
            <a:endParaRPr lang="zh-CN" altLang="en-US" dirty="0"/>
          </a:p>
        </p:txBody>
      </p:sp>
      <p:sp>
        <p:nvSpPr>
          <p:cNvPr id="109" name="Rectangle 108">
            <a:extLst>
              <a:ext uri="{FF2B5EF4-FFF2-40B4-BE49-F238E27FC236}">
                <a16:creationId xmlns:a16="http://schemas.microsoft.com/office/drawing/2014/main" id="{3FE99799-400D-4B2D-A63A-614ECFEA1FB5}"/>
              </a:ext>
            </a:extLst>
          </p:cNvPr>
          <p:cNvSpPr/>
          <p:nvPr/>
        </p:nvSpPr>
        <p:spPr>
          <a:xfrm>
            <a:off x="8969442" y="3867496"/>
            <a:ext cx="303288" cy="369332"/>
          </a:xfrm>
          <a:prstGeom prst="rect">
            <a:avLst/>
          </a:prstGeom>
        </p:spPr>
        <p:txBody>
          <a:bodyPr wrap="none">
            <a:spAutoFit/>
          </a:bodyPr>
          <a:lstStyle/>
          <a:p>
            <a:r>
              <a:rPr lang="en-US" altLang="zh-CN" dirty="0"/>
              <a:t>0</a:t>
            </a:r>
            <a:endParaRPr lang="zh-CN" altLang="en-US" dirty="0"/>
          </a:p>
        </p:txBody>
      </p:sp>
      <p:sp>
        <p:nvSpPr>
          <p:cNvPr id="110" name="Rectangle 109">
            <a:extLst>
              <a:ext uri="{FF2B5EF4-FFF2-40B4-BE49-F238E27FC236}">
                <a16:creationId xmlns:a16="http://schemas.microsoft.com/office/drawing/2014/main" id="{049A61D5-BA24-4F5B-93CD-4DCE6674E696}"/>
              </a:ext>
            </a:extLst>
          </p:cNvPr>
          <p:cNvSpPr/>
          <p:nvPr/>
        </p:nvSpPr>
        <p:spPr>
          <a:xfrm>
            <a:off x="8969442" y="5030708"/>
            <a:ext cx="303288" cy="369332"/>
          </a:xfrm>
          <a:prstGeom prst="rect">
            <a:avLst/>
          </a:prstGeom>
        </p:spPr>
        <p:txBody>
          <a:bodyPr wrap="none">
            <a:spAutoFit/>
          </a:bodyPr>
          <a:lstStyle/>
          <a:p>
            <a:r>
              <a:rPr lang="en-US" altLang="zh-CN" dirty="0"/>
              <a:t>0</a:t>
            </a:r>
            <a:endParaRPr lang="zh-CN" altLang="en-US" dirty="0"/>
          </a:p>
        </p:txBody>
      </p:sp>
      <p:sp>
        <p:nvSpPr>
          <p:cNvPr id="111" name="Rectangle 110">
            <a:extLst>
              <a:ext uri="{FF2B5EF4-FFF2-40B4-BE49-F238E27FC236}">
                <a16:creationId xmlns:a16="http://schemas.microsoft.com/office/drawing/2014/main" id="{1B788A62-37D6-4958-96F6-49163BFB4871}"/>
              </a:ext>
            </a:extLst>
          </p:cNvPr>
          <p:cNvSpPr/>
          <p:nvPr/>
        </p:nvSpPr>
        <p:spPr>
          <a:xfrm>
            <a:off x="10293660" y="1584250"/>
            <a:ext cx="877163" cy="369332"/>
          </a:xfrm>
          <a:prstGeom prst="rect">
            <a:avLst/>
          </a:prstGeom>
        </p:spPr>
        <p:txBody>
          <a:bodyPr wrap="none">
            <a:spAutoFit/>
          </a:bodyPr>
          <a:lstStyle/>
          <a:p>
            <a:r>
              <a:rPr lang="zh-CN" altLang="en-US" b="1" dirty="0"/>
              <a:t>置信度</a:t>
            </a:r>
          </a:p>
        </p:txBody>
      </p:sp>
      <p:sp>
        <p:nvSpPr>
          <p:cNvPr id="112" name="Rectangle 111">
            <a:extLst>
              <a:ext uri="{FF2B5EF4-FFF2-40B4-BE49-F238E27FC236}">
                <a16:creationId xmlns:a16="http://schemas.microsoft.com/office/drawing/2014/main" id="{D1D387C0-D5E8-4594-BFDD-E22E635FC11A}"/>
              </a:ext>
            </a:extLst>
          </p:cNvPr>
          <p:cNvSpPr/>
          <p:nvPr/>
        </p:nvSpPr>
        <p:spPr>
          <a:xfrm>
            <a:off x="10447964" y="2095523"/>
            <a:ext cx="601447" cy="369332"/>
          </a:xfrm>
          <a:prstGeom prst="rect">
            <a:avLst/>
          </a:prstGeom>
        </p:spPr>
        <p:txBody>
          <a:bodyPr wrap="none">
            <a:spAutoFit/>
          </a:bodyPr>
          <a:lstStyle/>
          <a:p>
            <a:r>
              <a:rPr lang="en-US" altLang="zh-CN" dirty="0"/>
              <a:t>0.80</a:t>
            </a:r>
            <a:endParaRPr lang="zh-CN" altLang="en-US" dirty="0"/>
          </a:p>
        </p:txBody>
      </p:sp>
      <p:sp>
        <p:nvSpPr>
          <p:cNvPr id="113" name="Rectangle 112">
            <a:extLst>
              <a:ext uri="{FF2B5EF4-FFF2-40B4-BE49-F238E27FC236}">
                <a16:creationId xmlns:a16="http://schemas.microsoft.com/office/drawing/2014/main" id="{7F5678E7-DEC1-4273-B78D-0049EBCE0460}"/>
              </a:ext>
            </a:extLst>
          </p:cNvPr>
          <p:cNvSpPr/>
          <p:nvPr/>
        </p:nvSpPr>
        <p:spPr>
          <a:xfrm>
            <a:off x="10429915" y="5579806"/>
            <a:ext cx="604653" cy="369332"/>
          </a:xfrm>
          <a:prstGeom prst="rect">
            <a:avLst/>
          </a:prstGeom>
        </p:spPr>
        <p:txBody>
          <a:bodyPr wrap="none">
            <a:spAutoFit/>
          </a:bodyPr>
          <a:lstStyle/>
          <a:p>
            <a:r>
              <a:rPr lang="en-US" altLang="zh-CN" dirty="0"/>
              <a:t>0.90</a:t>
            </a:r>
            <a:endParaRPr lang="zh-CN" altLang="en-US" dirty="0"/>
          </a:p>
        </p:txBody>
      </p:sp>
      <p:sp>
        <p:nvSpPr>
          <p:cNvPr id="114" name="Rectangle 113">
            <a:extLst>
              <a:ext uri="{FF2B5EF4-FFF2-40B4-BE49-F238E27FC236}">
                <a16:creationId xmlns:a16="http://schemas.microsoft.com/office/drawing/2014/main" id="{28DDF197-C529-4156-8878-B030FA91D36A}"/>
              </a:ext>
            </a:extLst>
          </p:cNvPr>
          <p:cNvSpPr/>
          <p:nvPr/>
        </p:nvSpPr>
        <p:spPr>
          <a:xfrm>
            <a:off x="10433762" y="3256951"/>
            <a:ext cx="585417" cy="369332"/>
          </a:xfrm>
          <a:prstGeom prst="rect">
            <a:avLst/>
          </a:prstGeom>
        </p:spPr>
        <p:txBody>
          <a:bodyPr wrap="none">
            <a:spAutoFit/>
          </a:bodyPr>
          <a:lstStyle/>
          <a:p>
            <a:r>
              <a:rPr lang="en-US" altLang="zh-CN" dirty="0"/>
              <a:t>0.55</a:t>
            </a:r>
            <a:endParaRPr lang="zh-CN" altLang="en-US" dirty="0"/>
          </a:p>
        </p:txBody>
      </p:sp>
      <p:sp>
        <p:nvSpPr>
          <p:cNvPr id="115" name="Rectangle 114">
            <a:extLst>
              <a:ext uri="{FF2B5EF4-FFF2-40B4-BE49-F238E27FC236}">
                <a16:creationId xmlns:a16="http://schemas.microsoft.com/office/drawing/2014/main" id="{E65A9F1A-7228-4093-A934-159022376CAF}"/>
              </a:ext>
            </a:extLst>
          </p:cNvPr>
          <p:cNvSpPr/>
          <p:nvPr/>
        </p:nvSpPr>
        <p:spPr>
          <a:xfrm>
            <a:off x="10429915" y="2676237"/>
            <a:ext cx="604653" cy="369332"/>
          </a:xfrm>
          <a:prstGeom prst="rect">
            <a:avLst/>
          </a:prstGeom>
        </p:spPr>
        <p:txBody>
          <a:bodyPr wrap="none">
            <a:spAutoFit/>
          </a:bodyPr>
          <a:lstStyle/>
          <a:p>
            <a:r>
              <a:rPr lang="en-US" altLang="zh-CN" dirty="0"/>
              <a:t>0.60</a:t>
            </a:r>
            <a:endParaRPr lang="zh-CN" altLang="en-US" dirty="0"/>
          </a:p>
        </p:txBody>
      </p:sp>
      <p:sp>
        <p:nvSpPr>
          <p:cNvPr id="116" name="Rectangle 115">
            <a:extLst>
              <a:ext uri="{FF2B5EF4-FFF2-40B4-BE49-F238E27FC236}">
                <a16:creationId xmlns:a16="http://schemas.microsoft.com/office/drawing/2014/main" id="{E757D4B7-68E6-4BDD-9ECB-59A6A89C8040}"/>
              </a:ext>
            </a:extLst>
          </p:cNvPr>
          <p:cNvSpPr/>
          <p:nvPr/>
        </p:nvSpPr>
        <p:spPr>
          <a:xfrm>
            <a:off x="10431518" y="4999093"/>
            <a:ext cx="568554" cy="369332"/>
          </a:xfrm>
          <a:prstGeom prst="rect">
            <a:avLst/>
          </a:prstGeom>
        </p:spPr>
        <p:txBody>
          <a:bodyPr wrap="none">
            <a:spAutoFit/>
          </a:bodyPr>
          <a:lstStyle/>
          <a:p>
            <a:r>
              <a:rPr lang="en-US" altLang="zh-CN" dirty="0"/>
              <a:t>0.75</a:t>
            </a:r>
            <a:endParaRPr lang="zh-CN" altLang="en-US" dirty="0"/>
          </a:p>
        </p:txBody>
      </p:sp>
      <p:sp>
        <p:nvSpPr>
          <p:cNvPr id="117" name="Rectangle 116">
            <a:extLst>
              <a:ext uri="{FF2B5EF4-FFF2-40B4-BE49-F238E27FC236}">
                <a16:creationId xmlns:a16="http://schemas.microsoft.com/office/drawing/2014/main" id="{FCA161E8-3175-420C-89F5-E7D25B810A5C}"/>
              </a:ext>
            </a:extLst>
          </p:cNvPr>
          <p:cNvSpPr/>
          <p:nvPr/>
        </p:nvSpPr>
        <p:spPr>
          <a:xfrm>
            <a:off x="10437769" y="4418379"/>
            <a:ext cx="596958" cy="369332"/>
          </a:xfrm>
          <a:prstGeom prst="rect">
            <a:avLst/>
          </a:prstGeom>
        </p:spPr>
        <p:txBody>
          <a:bodyPr wrap="none">
            <a:spAutoFit/>
          </a:bodyPr>
          <a:lstStyle/>
          <a:p>
            <a:r>
              <a:rPr lang="en-US" altLang="zh-CN" dirty="0"/>
              <a:t>0.20</a:t>
            </a:r>
            <a:endParaRPr lang="zh-CN" altLang="en-US" dirty="0"/>
          </a:p>
        </p:txBody>
      </p:sp>
      <p:sp>
        <p:nvSpPr>
          <p:cNvPr id="118" name="Rectangle 117">
            <a:extLst>
              <a:ext uri="{FF2B5EF4-FFF2-40B4-BE49-F238E27FC236}">
                <a16:creationId xmlns:a16="http://schemas.microsoft.com/office/drawing/2014/main" id="{4868230D-E8D8-495E-AD76-64547225B550}"/>
              </a:ext>
            </a:extLst>
          </p:cNvPr>
          <p:cNvSpPr/>
          <p:nvPr/>
        </p:nvSpPr>
        <p:spPr>
          <a:xfrm>
            <a:off x="10439533" y="3837665"/>
            <a:ext cx="474810" cy="369332"/>
          </a:xfrm>
          <a:prstGeom prst="rect">
            <a:avLst/>
          </a:prstGeom>
        </p:spPr>
        <p:txBody>
          <a:bodyPr wrap="none">
            <a:spAutoFit/>
          </a:bodyPr>
          <a:lstStyle/>
          <a:p>
            <a:r>
              <a:rPr lang="en-US" altLang="zh-CN" dirty="0"/>
              <a:t>0.5</a:t>
            </a:r>
            <a:endParaRPr lang="zh-CN" altLang="en-US" dirty="0"/>
          </a:p>
        </p:txBody>
      </p:sp>
      <p:sp>
        <p:nvSpPr>
          <p:cNvPr id="119" name="Rectangle 118">
            <a:extLst>
              <a:ext uri="{FF2B5EF4-FFF2-40B4-BE49-F238E27FC236}">
                <a16:creationId xmlns:a16="http://schemas.microsoft.com/office/drawing/2014/main" id="{E93C03EB-C52E-4EFB-8B02-E8826FF61CB9}"/>
              </a:ext>
            </a:extLst>
          </p:cNvPr>
          <p:cNvSpPr/>
          <p:nvPr/>
        </p:nvSpPr>
        <p:spPr>
          <a:xfrm>
            <a:off x="9685186" y="2122678"/>
            <a:ext cx="288862" cy="369332"/>
          </a:xfrm>
          <a:prstGeom prst="rect">
            <a:avLst/>
          </a:prstGeom>
        </p:spPr>
        <p:txBody>
          <a:bodyPr wrap="none">
            <a:spAutoFit/>
          </a:bodyPr>
          <a:lstStyle/>
          <a:p>
            <a:r>
              <a:rPr lang="en-US" altLang="zh-CN" dirty="0"/>
              <a:t>1</a:t>
            </a:r>
            <a:endParaRPr lang="zh-CN" altLang="en-US" dirty="0"/>
          </a:p>
        </p:txBody>
      </p:sp>
      <p:sp>
        <p:nvSpPr>
          <p:cNvPr id="120" name="Rectangle 119">
            <a:extLst>
              <a:ext uri="{FF2B5EF4-FFF2-40B4-BE49-F238E27FC236}">
                <a16:creationId xmlns:a16="http://schemas.microsoft.com/office/drawing/2014/main" id="{C3858519-08E6-475B-95C3-C6ACD402DF07}"/>
              </a:ext>
            </a:extLst>
          </p:cNvPr>
          <p:cNvSpPr/>
          <p:nvPr/>
        </p:nvSpPr>
        <p:spPr>
          <a:xfrm>
            <a:off x="9685186" y="5612315"/>
            <a:ext cx="303288" cy="369332"/>
          </a:xfrm>
          <a:prstGeom prst="rect">
            <a:avLst/>
          </a:prstGeom>
        </p:spPr>
        <p:txBody>
          <a:bodyPr wrap="none">
            <a:spAutoFit/>
          </a:bodyPr>
          <a:lstStyle/>
          <a:p>
            <a:r>
              <a:rPr lang="en-US" altLang="zh-CN" dirty="0"/>
              <a:t>0</a:t>
            </a:r>
            <a:endParaRPr lang="zh-CN" altLang="en-US" dirty="0"/>
          </a:p>
        </p:txBody>
      </p:sp>
      <p:sp>
        <p:nvSpPr>
          <p:cNvPr id="121" name="Rectangle 120">
            <a:extLst>
              <a:ext uri="{FF2B5EF4-FFF2-40B4-BE49-F238E27FC236}">
                <a16:creationId xmlns:a16="http://schemas.microsoft.com/office/drawing/2014/main" id="{F6A60AF5-575A-4037-B7DF-E457D063753D}"/>
              </a:ext>
            </a:extLst>
          </p:cNvPr>
          <p:cNvSpPr/>
          <p:nvPr/>
        </p:nvSpPr>
        <p:spPr>
          <a:xfrm>
            <a:off x="9685186" y="3285890"/>
            <a:ext cx="288862" cy="369332"/>
          </a:xfrm>
          <a:prstGeom prst="rect">
            <a:avLst/>
          </a:prstGeom>
        </p:spPr>
        <p:txBody>
          <a:bodyPr wrap="none">
            <a:spAutoFit/>
          </a:bodyPr>
          <a:lstStyle/>
          <a:p>
            <a:r>
              <a:rPr lang="en-US" altLang="zh-CN" dirty="0"/>
              <a:t>1</a:t>
            </a:r>
            <a:endParaRPr lang="zh-CN" altLang="en-US" dirty="0"/>
          </a:p>
        </p:txBody>
      </p:sp>
      <p:sp>
        <p:nvSpPr>
          <p:cNvPr id="122" name="Rectangle 121">
            <a:extLst>
              <a:ext uri="{FF2B5EF4-FFF2-40B4-BE49-F238E27FC236}">
                <a16:creationId xmlns:a16="http://schemas.microsoft.com/office/drawing/2014/main" id="{2418D2A9-AEA2-4566-907D-9BBF3891BD85}"/>
              </a:ext>
            </a:extLst>
          </p:cNvPr>
          <p:cNvSpPr/>
          <p:nvPr/>
        </p:nvSpPr>
        <p:spPr>
          <a:xfrm>
            <a:off x="9692399" y="2704284"/>
            <a:ext cx="288862" cy="369332"/>
          </a:xfrm>
          <a:prstGeom prst="rect">
            <a:avLst/>
          </a:prstGeom>
        </p:spPr>
        <p:txBody>
          <a:bodyPr wrap="none">
            <a:spAutoFit/>
          </a:bodyPr>
          <a:lstStyle/>
          <a:p>
            <a:r>
              <a:rPr lang="en-US" altLang="zh-CN" dirty="0"/>
              <a:t>1</a:t>
            </a:r>
            <a:endParaRPr lang="zh-CN" altLang="en-US" dirty="0"/>
          </a:p>
        </p:txBody>
      </p:sp>
      <p:sp>
        <p:nvSpPr>
          <p:cNvPr id="123" name="Rectangle 122">
            <a:extLst>
              <a:ext uri="{FF2B5EF4-FFF2-40B4-BE49-F238E27FC236}">
                <a16:creationId xmlns:a16="http://schemas.microsoft.com/office/drawing/2014/main" id="{0B9C8D5D-6CE4-4644-879D-38800778AE25}"/>
              </a:ext>
            </a:extLst>
          </p:cNvPr>
          <p:cNvSpPr/>
          <p:nvPr/>
        </p:nvSpPr>
        <p:spPr>
          <a:xfrm>
            <a:off x="9692399" y="5030708"/>
            <a:ext cx="303288" cy="369332"/>
          </a:xfrm>
          <a:prstGeom prst="rect">
            <a:avLst/>
          </a:prstGeom>
        </p:spPr>
        <p:txBody>
          <a:bodyPr wrap="none">
            <a:spAutoFit/>
          </a:bodyPr>
          <a:lstStyle/>
          <a:p>
            <a:r>
              <a:rPr lang="en-US" altLang="zh-CN" dirty="0"/>
              <a:t>0</a:t>
            </a:r>
            <a:endParaRPr lang="zh-CN" altLang="en-US" dirty="0"/>
          </a:p>
        </p:txBody>
      </p:sp>
      <p:sp>
        <p:nvSpPr>
          <p:cNvPr id="124" name="Rectangle 123">
            <a:extLst>
              <a:ext uri="{FF2B5EF4-FFF2-40B4-BE49-F238E27FC236}">
                <a16:creationId xmlns:a16="http://schemas.microsoft.com/office/drawing/2014/main" id="{0B2F5C6B-F8F6-4BFB-82F2-61682EB2CD4F}"/>
              </a:ext>
            </a:extLst>
          </p:cNvPr>
          <p:cNvSpPr/>
          <p:nvPr/>
        </p:nvSpPr>
        <p:spPr>
          <a:xfrm>
            <a:off x="9692399" y="4449102"/>
            <a:ext cx="303288" cy="369332"/>
          </a:xfrm>
          <a:prstGeom prst="rect">
            <a:avLst/>
          </a:prstGeom>
        </p:spPr>
        <p:txBody>
          <a:bodyPr wrap="none">
            <a:spAutoFit/>
          </a:bodyPr>
          <a:lstStyle/>
          <a:p>
            <a:r>
              <a:rPr lang="en-US" altLang="zh-CN" dirty="0"/>
              <a:t>0</a:t>
            </a:r>
            <a:endParaRPr lang="zh-CN" altLang="en-US" dirty="0"/>
          </a:p>
        </p:txBody>
      </p:sp>
      <p:sp>
        <p:nvSpPr>
          <p:cNvPr id="125" name="Rectangle 124">
            <a:extLst>
              <a:ext uri="{FF2B5EF4-FFF2-40B4-BE49-F238E27FC236}">
                <a16:creationId xmlns:a16="http://schemas.microsoft.com/office/drawing/2014/main" id="{24C13A37-429D-48CC-A3C5-7071FA9B5642}"/>
              </a:ext>
            </a:extLst>
          </p:cNvPr>
          <p:cNvSpPr/>
          <p:nvPr/>
        </p:nvSpPr>
        <p:spPr>
          <a:xfrm>
            <a:off x="9692399" y="3867496"/>
            <a:ext cx="288862" cy="369332"/>
          </a:xfrm>
          <a:prstGeom prst="rect">
            <a:avLst/>
          </a:prstGeom>
        </p:spPr>
        <p:txBody>
          <a:bodyPr wrap="none">
            <a:spAutoFit/>
          </a:bodyPr>
          <a:lstStyle/>
          <a:p>
            <a:r>
              <a:rPr lang="en-US" altLang="zh-CN" dirty="0"/>
              <a:t>1</a:t>
            </a:r>
            <a:endParaRPr lang="zh-CN" altLang="en-US" dirty="0"/>
          </a:p>
        </p:txBody>
      </p:sp>
    </p:spTree>
    <p:extLst>
      <p:ext uri="{BB962C8B-B14F-4D97-AF65-F5344CB8AC3E}">
        <p14:creationId xmlns:p14="http://schemas.microsoft.com/office/powerpoint/2010/main" val="328038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3517286"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按置信度</a:t>
            </a:r>
          </a:p>
        </p:txBody>
      </p:sp>
      <p:sp>
        <p:nvSpPr>
          <p:cNvPr id="94" name="Rectangle 93">
            <a:extLst>
              <a:ext uri="{FF2B5EF4-FFF2-40B4-BE49-F238E27FC236}">
                <a16:creationId xmlns:a16="http://schemas.microsoft.com/office/drawing/2014/main" id="{2743CBA3-8CC3-45DC-8EF4-166CD58DA06B}"/>
              </a:ext>
            </a:extLst>
          </p:cNvPr>
          <p:cNvSpPr/>
          <p:nvPr/>
        </p:nvSpPr>
        <p:spPr>
          <a:xfrm>
            <a:off x="1165806" y="1496291"/>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95" name="Rectangle 94">
            <a:extLst>
              <a:ext uri="{FF2B5EF4-FFF2-40B4-BE49-F238E27FC236}">
                <a16:creationId xmlns:a16="http://schemas.microsoft.com/office/drawing/2014/main" id="{89CB87EE-AD9A-4442-8206-7E3B5998B967}"/>
              </a:ext>
            </a:extLst>
          </p:cNvPr>
          <p:cNvSpPr/>
          <p:nvPr/>
        </p:nvSpPr>
        <p:spPr>
          <a:xfrm>
            <a:off x="2259276" y="1512870"/>
            <a:ext cx="646331" cy="369332"/>
          </a:xfrm>
          <a:prstGeom prst="rect">
            <a:avLst/>
          </a:prstGeom>
        </p:spPr>
        <p:txBody>
          <a:bodyPr wrap="none">
            <a:spAutoFit/>
          </a:bodyPr>
          <a:lstStyle/>
          <a:p>
            <a:r>
              <a:rPr lang="zh-CN" altLang="en-US" b="1" dirty="0"/>
              <a:t>标签</a:t>
            </a:r>
          </a:p>
        </p:txBody>
      </p:sp>
      <p:sp>
        <p:nvSpPr>
          <p:cNvPr id="96" name="Rectangle 95">
            <a:extLst>
              <a:ext uri="{FF2B5EF4-FFF2-40B4-BE49-F238E27FC236}">
                <a16:creationId xmlns:a16="http://schemas.microsoft.com/office/drawing/2014/main" id="{95932F16-A61E-4839-A82B-2D958A242C3D}"/>
              </a:ext>
            </a:extLst>
          </p:cNvPr>
          <p:cNvSpPr/>
          <p:nvPr/>
        </p:nvSpPr>
        <p:spPr>
          <a:xfrm>
            <a:off x="3359604" y="1511680"/>
            <a:ext cx="646331" cy="369332"/>
          </a:xfrm>
          <a:prstGeom prst="rect">
            <a:avLst/>
          </a:prstGeom>
        </p:spPr>
        <p:txBody>
          <a:bodyPr wrap="none">
            <a:spAutoFit/>
          </a:bodyPr>
          <a:lstStyle/>
          <a:p>
            <a:r>
              <a:rPr lang="zh-CN" altLang="en-US" b="1" dirty="0"/>
              <a:t>预测</a:t>
            </a:r>
          </a:p>
        </p:txBody>
      </p:sp>
      <p:sp>
        <p:nvSpPr>
          <p:cNvPr id="97" name="Rectangle 96">
            <a:extLst>
              <a:ext uri="{FF2B5EF4-FFF2-40B4-BE49-F238E27FC236}">
                <a16:creationId xmlns:a16="http://schemas.microsoft.com/office/drawing/2014/main" id="{CA5864FC-ACB6-4A22-A6D7-7C7436DD9E9B}"/>
              </a:ext>
            </a:extLst>
          </p:cNvPr>
          <p:cNvSpPr/>
          <p:nvPr/>
        </p:nvSpPr>
        <p:spPr bwMode="auto">
          <a:xfrm>
            <a:off x="1122733" y="2022953"/>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8" name="Rectangle 97">
            <a:extLst>
              <a:ext uri="{FF2B5EF4-FFF2-40B4-BE49-F238E27FC236}">
                <a16:creationId xmlns:a16="http://schemas.microsoft.com/office/drawing/2014/main" id="{4B8CF06C-15AC-492D-8395-4C52386CEDBA}"/>
              </a:ext>
            </a:extLst>
          </p:cNvPr>
          <p:cNvSpPr/>
          <p:nvPr/>
        </p:nvSpPr>
        <p:spPr bwMode="auto">
          <a:xfrm>
            <a:off x="1122733" y="2603667"/>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9" name="Rectangle 98">
            <a:extLst>
              <a:ext uri="{FF2B5EF4-FFF2-40B4-BE49-F238E27FC236}">
                <a16:creationId xmlns:a16="http://schemas.microsoft.com/office/drawing/2014/main" id="{64552131-F45C-4504-A78B-0C98F1E7210B}"/>
              </a:ext>
            </a:extLst>
          </p:cNvPr>
          <p:cNvSpPr/>
          <p:nvPr/>
        </p:nvSpPr>
        <p:spPr bwMode="auto">
          <a:xfrm>
            <a:off x="1122733" y="3184381"/>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0" name="Rectangle 99">
            <a:extLst>
              <a:ext uri="{FF2B5EF4-FFF2-40B4-BE49-F238E27FC236}">
                <a16:creationId xmlns:a16="http://schemas.microsoft.com/office/drawing/2014/main" id="{1010F4F0-95D3-4FB6-AEC9-C82E1F8C71FC}"/>
              </a:ext>
            </a:extLst>
          </p:cNvPr>
          <p:cNvSpPr/>
          <p:nvPr/>
        </p:nvSpPr>
        <p:spPr bwMode="auto">
          <a:xfrm>
            <a:off x="1122733" y="376509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1" name="Rectangle 100">
            <a:extLst>
              <a:ext uri="{FF2B5EF4-FFF2-40B4-BE49-F238E27FC236}">
                <a16:creationId xmlns:a16="http://schemas.microsoft.com/office/drawing/2014/main" id="{98E3F8BA-AA7A-4D38-80B5-103A7824A9E7}"/>
              </a:ext>
            </a:extLst>
          </p:cNvPr>
          <p:cNvSpPr/>
          <p:nvPr/>
        </p:nvSpPr>
        <p:spPr bwMode="auto">
          <a:xfrm>
            <a:off x="1122733" y="4345809"/>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2" name="Rectangle 101">
            <a:extLst>
              <a:ext uri="{FF2B5EF4-FFF2-40B4-BE49-F238E27FC236}">
                <a16:creationId xmlns:a16="http://schemas.microsoft.com/office/drawing/2014/main" id="{59E06528-056E-4432-9433-93CE4D575D85}"/>
              </a:ext>
            </a:extLst>
          </p:cNvPr>
          <p:cNvSpPr/>
          <p:nvPr/>
        </p:nvSpPr>
        <p:spPr bwMode="auto">
          <a:xfrm>
            <a:off x="1122733" y="4926523"/>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3" name="Rectangle 102">
            <a:extLst>
              <a:ext uri="{FF2B5EF4-FFF2-40B4-BE49-F238E27FC236}">
                <a16:creationId xmlns:a16="http://schemas.microsoft.com/office/drawing/2014/main" id="{A06EC917-27CC-48E5-AF33-25E91ACFD5C0}"/>
              </a:ext>
            </a:extLst>
          </p:cNvPr>
          <p:cNvSpPr/>
          <p:nvPr/>
        </p:nvSpPr>
        <p:spPr bwMode="auto">
          <a:xfrm>
            <a:off x="1122733" y="5507236"/>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4" name="Rectangle 103">
            <a:extLst>
              <a:ext uri="{FF2B5EF4-FFF2-40B4-BE49-F238E27FC236}">
                <a16:creationId xmlns:a16="http://schemas.microsoft.com/office/drawing/2014/main" id="{765C11F4-6383-4C16-8DB2-C5DE2A256567}"/>
              </a:ext>
            </a:extLst>
          </p:cNvPr>
          <p:cNvSpPr/>
          <p:nvPr/>
        </p:nvSpPr>
        <p:spPr>
          <a:xfrm>
            <a:off x="2430797" y="2050108"/>
            <a:ext cx="288862" cy="369332"/>
          </a:xfrm>
          <a:prstGeom prst="rect">
            <a:avLst/>
          </a:prstGeom>
        </p:spPr>
        <p:txBody>
          <a:bodyPr wrap="none">
            <a:spAutoFit/>
          </a:bodyPr>
          <a:lstStyle/>
          <a:p>
            <a:r>
              <a:rPr lang="en-US" altLang="zh-CN" dirty="0"/>
              <a:t>1</a:t>
            </a:r>
            <a:endParaRPr lang="zh-CN" altLang="en-US" dirty="0"/>
          </a:p>
        </p:txBody>
      </p:sp>
      <p:sp>
        <p:nvSpPr>
          <p:cNvPr id="105" name="Rectangle 104">
            <a:extLst>
              <a:ext uri="{FF2B5EF4-FFF2-40B4-BE49-F238E27FC236}">
                <a16:creationId xmlns:a16="http://schemas.microsoft.com/office/drawing/2014/main" id="{A29D9911-ADE6-40A3-9A2D-2CC8B10BF1E0}"/>
              </a:ext>
            </a:extLst>
          </p:cNvPr>
          <p:cNvSpPr/>
          <p:nvPr/>
        </p:nvSpPr>
        <p:spPr>
          <a:xfrm>
            <a:off x="2430797" y="2631714"/>
            <a:ext cx="303288" cy="369332"/>
          </a:xfrm>
          <a:prstGeom prst="rect">
            <a:avLst/>
          </a:prstGeom>
        </p:spPr>
        <p:txBody>
          <a:bodyPr wrap="none">
            <a:spAutoFit/>
          </a:bodyPr>
          <a:lstStyle/>
          <a:p>
            <a:r>
              <a:rPr lang="en-US" altLang="zh-CN" dirty="0"/>
              <a:t>0</a:t>
            </a:r>
            <a:endParaRPr lang="zh-CN" altLang="en-US" dirty="0"/>
          </a:p>
        </p:txBody>
      </p:sp>
      <p:sp>
        <p:nvSpPr>
          <p:cNvPr id="106" name="Rectangle 105">
            <a:extLst>
              <a:ext uri="{FF2B5EF4-FFF2-40B4-BE49-F238E27FC236}">
                <a16:creationId xmlns:a16="http://schemas.microsoft.com/office/drawing/2014/main" id="{0A1E0329-1F13-4DF4-B4EE-DD8F8F91FA8A}"/>
              </a:ext>
            </a:extLst>
          </p:cNvPr>
          <p:cNvSpPr/>
          <p:nvPr/>
        </p:nvSpPr>
        <p:spPr>
          <a:xfrm>
            <a:off x="2430797" y="4376532"/>
            <a:ext cx="288862" cy="369332"/>
          </a:xfrm>
          <a:prstGeom prst="rect">
            <a:avLst/>
          </a:prstGeom>
        </p:spPr>
        <p:txBody>
          <a:bodyPr wrap="none">
            <a:spAutoFit/>
          </a:bodyPr>
          <a:lstStyle/>
          <a:p>
            <a:r>
              <a:rPr lang="en-US" altLang="zh-CN" dirty="0"/>
              <a:t>1</a:t>
            </a:r>
            <a:endParaRPr lang="zh-CN" altLang="en-US" dirty="0"/>
          </a:p>
        </p:txBody>
      </p:sp>
      <p:sp>
        <p:nvSpPr>
          <p:cNvPr id="107" name="Rectangle 106">
            <a:extLst>
              <a:ext uri="{FF2B5EF4-FFF2-40B4-BE49-F238E27FC236}">
                <a16:creationId xmlns:a16="http://schemas.microsoft.com/office/drawing/2014/main" id="{65911F82-80CF-4AA0-A109-79E78962D0D3}"/>
              </a:ext>
            </a:extLst>
          </p:cNvPr>
          <p:cNvSpPr/>
          <p:nvPr/>
        </p:nvSpPr>
        <p:spPr>
          <a:xfrm>
            <a:off x="2430797" y="5539745"/>
            <a:ext cx="303288" cy="369332"/>
          </a:xfrm>
          <a:prstGeom prst="rect">
            <a:avLst/>
          </a:prstGeom>
        </p:spPr>
        <p:txBody>
          <a:bodyPr wrap="none">
            <a:spAutoFit/>
          </a:bodyPr>
          <a:lstStyle/>
          <a:p>
            <a:r>
              <a:rPr lang="en-US" altLang="zh-CN" dirty="0"/>
              <a:t>0</a:t>
            </a:r>
            <a:endParaRPr lang="zh-CN" altLang="en-US" dirty="0"/>
          </a:p>
        </p:txBody>
      </p:sp>
      <p:sp>
        <p:nvSpPr>
          <p:cNvPr id="108" name="Rectangle 107">
            <a:extLst>
              <a:ext uri="{FF2B5EF4-FFF2-40B4-BE49-F238E27FC236}">
                <a16:creationId xmlns:a16="http://schemas.microsoft.com/office/drawing/2014/main" id="{560B452F-3DCC-41AD-9C47-6F4FAE9F10BD}"/>
              </a:ext>
            </a:extLst>
          </p:cNvPr>
          <p:cNvSpPr/>
          <p:nvPr/>
        </p:nvSpPr>
        <p:spPr>
          <a:xfrm>
            <a:off x="2438010" y="3213320"/>
            <a:ext cx="288862" cy="369332"/>
          </a:xfrm>
          <a:prstGeom prst="rect">
            <a:avLst/>
          </a:prstGeom>
        </p:spPr>
        <p:txBody>
          <a:bodyPr wrap="none">
            <a:spAutoFit/>
          </a:bodyPr>
          <a:lstStyle/>
          <a:p>
            <a:r>
              <a:rPr lang="en-US" altLang="zh-CN" dirty="0"/>
              <a:t>1</a:t>
            </a:r>
            <a:endParaRPr lang="zh-CN" altLang="en-US" dirty="0"/>
          </a:p>
        </p:txBody>
      </p:sp>
      <p:sp>
        <p:nvSpPr>
          <p:cNvPr id="109" name="Rectangle 108">
            <a:extLst>
              <a:ext uri="{FF2B5EF4-FFF2-40B4-BE49-F238E27FC236}">
                <a16:creationId xmlns:a16="http://schemas.microsoft.com/office/drawing/2014/main" id="{3FE99799-400D-4B2D-A63A-614ECFEA1FB5}"/>
              </a:ext>
            </a:extLst>
          </p:cNvPr>
          <p:cNvSpPr/>
          <p:nvPr/>
        </p:nvSpPr>
        <p:spPr>
          <a:xfrm>
            <a:off x="2438010" y="3794926"/>
            <a:ext cx="303288" cy="369332"/>
          </a:xfrm>
          <a:prstGeom prst="rect">
            <a:avLst/>
          </a:prstGeom>
        </p:spPr>
        <p:txBody>
          <a:bodyPr wrap="none">
            <a:spAutoFit/>
          </a:bodyPr>
          <a:lstStyle/>
          <a:p>
            <a:r>
              <a:rPr lang="en-US" altLang="zh-CN" dirty="0"/>
              <a:t>0</a:t>
            </a:r>
            <a:endParaRPr lang="zh-CN" altLang="en-US" dirty="0"/>
          </a:p>
        </p:txBody>
      </p:sp>
      <p:sp>
        <p:nvSpPr>
          <p:cNvPr id="110" name="Rectangle 109">
            <a:extLst>
              <a:ext uri="{FF2B5EF4-FFF2-40B4-BE49-F238E27FC236}">
                <a16:creationId xmlns:a16="http://schemas.microsoft.com/office/drawing/2014/main" id="{049A61D5-BA24-4F5B-93CD-4DCE6674E696}"/>
              </a:ext>
            </a:extLst>
          </p:cNvPr>
          <p:cNvSpPr/>
          <p:nvPr/>
        </p:nvSpPr>
        <p:spPr>
          <a:xfrm>
            <a:off x="2438010" y="4958138"/>
            <a:ext cx="303288" cy="369332"/>
          </a:xfrm>
          <a:prstGeom prst="rect">
            <a:avLst/>
          </a:prstGeom>
        </p:spPr>
        <p:txBody>
          <a:bodyPr wrap="none">
            <a:spAutoFit/>
          </a:bodyPr>
          <a:lstStyle/>
          <a:p>
            <a:r>
              <a:rPr lang="en-US" altLang="zh-CN" dirty="0"/>
              <a:t>0</a:t>
            </a:r>
            <a:endParaRPr lang="zh-CN" altLang="en-US" dirty="0"/>
          </a:p>
        </p:txBody>
      </p:sp>
      <p:sp>
        <p:nvSpPr>
          <p:cNvPr id="111" name="Rectangle 110">
            <a:extLst>
              <a:ext uri="{FF2B5EF4-FFF2-40B4-BE49-F238E27FC236}">
                <a16:creationId xmlns:a16="http://schemas.microsoft.com/office/drawing/2014/main" id="{1B788A62-37D6-4958-96F6-49163BFB4871}"/>
              </a:ext>
            </a:extLst>
          </p:cNvPr>
          <p:cNvSpPr/>
          <p:nvPr/>
        </p:nvSpPr>
        <p:spPr>
          <a:xfrm>
            <a:off x="4415369" y="1511680"/>
            <a:ext cx="877163" cy="369332"/>
          </a:xfrm>
          <a:prstGeom prst="rect">
            <a:avLst/>
          </a:prstGeom>
        </p:spPr>
        <p:txBody>
          <a:bodyPr wrap="none">
            <a:spAutoFit/>
          </a:bodyPr>
          <a:lstStyle/>
          <a:p>
            <a:r>
              <a:rPr lang="zh-CN" altLang="en-US" b="1" dirty="0"/>
              <a:t>置信度</a:t>
            </a:r>
          </a:p>
        </p:txBody>
      </p:sp>
      <p:sp>
        <p:nvSpPr>
          <p:cNvPr id="112" name="Rectangle 111">
            <a:extLst>
              <a:ext uri="{FF2B5EF4-FFF2-40B4-BE49-F238E27FC236}">
                <a16:creationId xmlns:a16="http://schemas.microsoft.com/office/drawing/2014/main" id="{D1D387C0-D5E8-4594-BFDD-E22E635FC11A}"/>
              </a:ext>
            </a:extLst>
          </p:cNvPr>
          <p:cNvSpPr/>
          <p:nvPr/>
        </p:nvSpPr>
        <p:spPr>
          <a:xfrm>
            <a:off x="4569673" y="2022953"/>
            <a:ext cx="601447" cy="369332"/>
          </a:xfrm>
          <a:prstGeom prst="rect">
            <a:avLst/>
          </a:prstGeom>
        </p:spPr>
        <p:txBody>
          <a:bodyPr wrap="none">
            <a:spAutoFit/>
          </a:bodyPr>
          <a:lstStyle/>
          <a:p>
            <a:r>
              <a:rPr lang="en-US" altLang="zh-CN" dirty="0"/>
              <a:t>0.80</a:t>
            </a:r>
            <a:endParaRPr lang="zh-CN" altLang="en-US" dirty="0"/>
          </a:p>
        </p:txBody>
      </p:sp>
      <p:sp>
        <p:nvSpPr>
          <p:cNvPr id="113" name="Rectangle 112">
            <a:extLst>
              <a:ext uri="{FF2B5EF4-FFF2-40B4-BE49-F238E27FC236}">
                <a16:creationId xmlns:a16="http://schemas.microsoft.com/office/drawing/2014/main" id="{7F5678E7-DEC1-4273-B78D-0049EBCE0460}"/>
              </a:ext>
            </a:extLst>
          </p:cNvPr>
          <p:cNvSpPr/>
          <p:nvPr/>
        </p:nvSpPr>
        <p:spPr>
          <a:xfrm>
            <a:off x="4551624" y="5507236"/>
            <a:ext cx="604653" cy="369332"/>
          </a:xfrm>
          <a:prstGeom prst="rect">
            <a:avLst/>
          </a:prstGeom>
        </p:spPr>
        <p:txBody>
          <a:bodyPr wrap="none">
            <a:spAutoFit/>
          </a:bodyPr>
          <a:lstStyle/>
          <a:p>
            <a:r>
              <a:rPr lang="en-US" altLang="zh-CN" dirty="0"/>
              <a:t>0.90</a:t>
            </a:r>
            <a:endParaRPr lang="zh-CN" altLang="en-US" dirty="0"/>
          </a:p>
        </p:txBody>
      </p:sp>
      <p:sp>
        <p:nvSpPr>
          <p:cNvPr id="114" name="Rectangle 113">
            <a:extLst>
              <a:ext uri="{FF2B5EF4-FFF2-40B4-BE49-F238E27FC236}">
                <a16:creationId xmlns:a16="http://schemas.microsoft.com/office/drawing/2014/main" id="{28DDF197-C529-4156-8878-B030FA91D36A}"/>
              </a:ext>
            </a:extLst>
          </p:cNvPr>
          <p:cNvSpPr/>
          <p:nvPr/>
        </p:nvSpPr>
        <p:spPr>
          <a:xfrm>
            <a:off x="4555471" y="3184381"/>
            <a:ext cx="585417" cy="369332"/>
          </a:xfrm>
          <a:prstGeom prst="rect">
            <a:avLst/>
          </a:prstGeom>
        </p:spPr>
        <p:txBody>
          <a:bodyPr wrap="none">
            <a:spAutoFit/>
          </a:bodyPr>
          <a:lstStyle/>
          <a:p>
            <a:r>
              <a:rPr lang="en-US" altLang="zh-CN" dirty="0"/>
              <a:t>0.55</a:t>
            </a:r>
            <a:endParaRPr lang="zh-CN" altLang="en-US" dirty="0"/>
          </a:p>
        </p:txBody>
      </p:sp>
      <p:sp>
        <p:nvSpPr>
          <p:cNvPr id="115" name="Rectangle 114">
            <a:extLst>
              <a:ext uri="{FF2B5EF4-FFF2-40B4-BE49-F238E27FC236}">
                <a16:creationId xmlns:a16="http://schemas.microsoft.com/office/drawing/2014/main" id="{E65A9F1A-7228-4093-A934-159022376CAF}"/>
              </a:ext>
            </a:extLst>
          </p:cNvPr>
          <p:cNvSpPr/>
          <p:nvPr/>
        </p:nvSpPr>
        <p:spPr>
          <a:xfrm>
            <a:off x="4551624" y="2603667"/>
            <a:ext cx="604653" cy="369332"/>
          </a:xfrm>
          <a:prstGeom prst="rect">
            <a:avLst/>
          </a:prstGeom>
        </p:spPr>
        <p:txBody>
          <a:bodyPr wrap="none">
            <a:spAutoFit/>
          </a:bodyPr>
          <a:lstStyle/>
          <a:p>
            <a:r>
              <a:rPr lang="en-US" altLang="zh-CN" dirty="0"/>
              <a:t>0.60</a:t>
            </a:r>
            <a:endParaRPr lang="zh-CN" altLang="en-US" dirty="0"/>
          </a:p>
        </p:txBody>
      </p:sp>
      <p:sp>
        <p:nvSpPr>
          <p:cNvPr id="116" name="Rectangle 115">
            <a:extLst>
              <a:ext uri="{FF2B5EF4-FFF2-40B4-BE49-F238E27FC236}">
                <a16:creationId xmlns:a16="http://schemas.microsoft.com/office/drawing/2014/main" id="{E757D4B7-68E6-4BDD-9ECB-59A6A89C8040}"/>
              </a:ext>
            </a:extLst>
          </p:cNvPr>
          <p:cNvSpPr/>
          <p:nvPr/>
        </p:nvSpPr>
        <p:spPr>
          <a:xfrm>
            <a:off x="4553227" y="4926523"/>
            <a:ext cx="568554" cy="369332"/>
          </a:xfrm>
          <a:prstGeom prst="rect">
            <a:avLst/>
          </a:prstGeom>
        </p:spPr>
        <p:txBody>
          <a:bodyPr wrap="none">
            <a:spAutoFit/>
          </a:bodyPr>
          <a:lstStyle/>
          <a:p>
            <a:r>
              <a:rPr lang="en-US" altLang="zh-CN" dirty="0"/>
              <a:t>0.75</a:t>
            </a:r>
            <a:endParaRPr lang="zh-CN" altLang="en-US" dirty="0"/>
          </a:p>
        </p:txBody>
      </p:sp>
      <p:sp>
        <p:nvSpPr>
          <p:cNvPr id="117" name="Rectangle 116">
            <a:extLst>
              <a:ext uri="{FF2B5EF4-FFF2-40B4-BE49-F238E27FC236}">
                <a16:creationId xmlns:a16="http://schemas.microsoft.com/office/drawing/2014/main" id="{FCA161E8-3175-420C-89F5-E7D25B810A5C}"/>
              </a:ext>
            </a:extLst>
          </p:cNvPr>
          <p:cNvSpPr/>
          <p:nvPr/>
        </p:nvSpPr>
        <p:spPr>
          <a:xfrm>
            <a:off x="4559478" y="4345809"/>
            <a:ext cx="596958" cy="369332"/>
          </a:xfrm>
          <a:prstGeom prst="rect">
            <a:avLst/>
          </a:prstGeom>
        </p:spPr>
        <p:txBody>
          <a:bodyPr wrap="none">
            <a:spAutoFit/>
          </a:bodyPr>
          <a:lstStyle/>
          <a:p>
            <a:r>
              <a:rPr lang="en-US" altLang="zh-CN" dirty="0"/>
              <a:t>0.20</a:t>
            </a:r>
            <a:endParaRPr lang="zh-CN" altLang="en-US" dirty="0"/>
          </a:p>
        </p:txBody>
      </p:sp>
      <p:sp>
        <p:nvSpPr>
          <p:cNvPr id="118" name="Rectangle 117">
            <a:extLst>
              <a:ext uri="{FF2B5EF4-FFF2-40B4-BE49-F238E27FC236}">
                <a16:creationId xmlns:a16="http://schemas.microsoft.com/office/drawing/2014/main" id="{4868230D-E8D8-495E-AD76-64547225B550}"/>
              </a:ext>
            </a:extLst>
          </p:cNvPr>
          <p:cNvSpPr/>
          <p:nvPr/>
        </p:nvSpPr>
        <p:spPr>
          <a:xfrm>
            <a:off x="4561242" y="3765095"/>
            <a:ext cx="474810" cy="369332"/>
          </a:xfrm>
          <a:prstGeom prst="rect">
            <a:avLst/>
          </a:prstGeom>
        </p:spPr>
        <p:txBody>
          <a:bodyPr wrap="none">
            <a:spAutoFit/>
          </a:bodyPr>
          <a:lstStyle/>
          <a:p>
            <a:r>
              <a:rPr lang="en-US" altLang="zh-CN" dirty="0"/>
              <a:t>0.5</a:t>
            </a:r>
            <a:endParaRPr lang="zh-CN" altLang="en-US" dirty="0"/>
          </a:p>
        </p:txBody>
      </p:sp>
      <p:sp>
        <p:nvSpPr>
          <p:cNvPr id="119" name="Rectangle 118">
            <a:extLst>
              <a:ext uri="{FF2B5EF4-FFF2-40B4-BE49-F238E27FC236}">
                <a16:creationId xmlns:a16="http://schemas.microsoft.com/office/drawing/2014/main" id="{E93C03EB-C52E-4EFB-8B02-E8826FF61CB9}"/>
              </a:ext>
            </a:extLst>
          </p:cNvPr>
          <p:cNvSpPr/>
          <p:nvPr/>
        </p:nvSpPr>
        <p:spPr>
          <a:xfrm>
            <a:off x="3531125" y="2050108"/>
            <a:ext cx="288862" cy="369332"/>
          </a:xfrm>
          <a:prstGeom prst="rect">
            <a:avLst/>
          </a:prstGeom>
        </p:spPr>
        <p:txBody>
          <a:bodyPr wrap="none">
            <a:spAutoFit/>
          </a:bodyPr>
          <a:lstStyle/>
          <a:p>
            <a:r>
              <a:rPr lang="en-US" altLang="zh-CN" dirty="0"/>
              <a:t>1</a:t>
            </a:r>
            <a:endParaRPr lang="zh-CN" altLang="en-US" dirty="0"/>
          </a:p>
        </p:txBody>
      </p:sp>
      <p:sp>
        <p:nvSpPr>
          <p:cNvPr id="120" name="Rectangle 119">
            <a:extLst>
              <a:ext uri="{FF2B5EF4-FFF2-40B4-BE49-F238E27FC236}">
                <a16:creationId xmlns:a16="http://schemas.microsoft.com/office/drawing/2014/main" id="{C3858519-08E6-475B-95C3-C6ACD402DF07}"/>
              </a:ext>
            </a:extLst>
          </p:cNvPr>
          <p:cNvSpPr/>
          <p:nvPr/>
        </p:nvSpPr>
        <p:spPr>
          <a:xfrm>
            <a:off x="3531125" y="5539745"/>
            <a:ext cx="303288" cy="369332"/>
          </a:xfrm>
          <a:prstGeom prst="rect">
            <a:avLst/>
          </a:prstGeom>
        </p:spPr>
        <p:txBody>
          <a:bodyPr wrap="none">
            <a:spAutoFit/>
          </a:bodyPr>
          <a:lstStyle/>
          <a:p>
            <a:r>
              <a:rPr lang="en-US" altLang="zh-CN" dirty="0"/>
              <a:t>0</a:t>
            </a:r>
            <a:endParaRPr lang="zh-CN" altLang="en-US" dirty="0"/>
          </a:p>
        </p:txBody>
      </p:sp>
      <p:sp>
        <p:nvSpPr>
          <p:cNvPr id="121" name="Rectangle 120">
            <a:extLst>
              <a:ext uri="{FF2B5EF4-FFF2-40B4-BE49-F238E27FC236}">
                <a16:creationId xmlns:a16="http://schemas.microsoft.com/office/drawing/2014/main" id="{F6A60AF5-575A-4037-B7DF-E457D063753D}"/>
              </a:ext>
            </a:extLst>
          </p:cNvPr>
          <p:cNvSpPr/>
          <p:nvPr/>
        </p:nvSpPr>
        <p:spPr>
          <a:xfrm>
            <a:off x="3531125" y="3213320"/>
            <a:ext cx="288862" cy="369332"/>
          </a:xfrm>
          <a:prstGeom prst="rect">
            <a:avLst/>
          </a:prstGeom>
        </p:spPr>
        <p:txBody>
          <a:bodyPr wrap="none">
            <a:spAutoFit/>
          </a:bodyPr>
          <a:lstStyle/>
          <a:p>
            <a:r>
              <a:rPr lang="en-US" altLang="zh-CN" dirty="0"/>
              <a:t>1</a:t>
            </a:r>
            <a:endParaRPr lang="zh-CN" altLang="en-US" dirty="0"/>
          </a:p>
        </p:txBody>
      </p:sp>
      <p:sp>
        <p:nvSpPr>
          <p:cNvPr id="122" name="Rectangle 121">
            <a:extLst>
              <a:ext uri="{FF2B5EF4-FFF2-40B4-BE49-F238E27FC236}">
                <a16:creationId xmlns:a16="http://schemas.microsoft.com/office/drawing/2014/main" id="{2418D2A9-AEA2-4566-907D-9BBF3891BD85}"/>
              </a:ext>
            </a:extLst>
          </p:cNvPr>
          <p:cNvSpPr/>
          <p:nvPr/>
        </p:nvSpPr>
        <p:spPr>
          <a:xfrm>
            <a:off x="3538338" y="2631714"/>
            <a:ext cx="288862" cy="369332"/>
          </a:xfrm>
          <a:prstGeom prst="rect">
            <a:avLst/>
          </a:prstGeom>
        </p:spPr>
        <p:txBody>
          <a:bodyPr wrap="none">
            <a:spAutoFit/>
          </a:bodyPr>
          <a:lstStyle/>
          <a:p>
            <a:r>
              <a:rPr lang="en-US" altLang="zh-CN" dirty="0"/>
              <a:t>1</a:t>
            </a:r>
            <a:endParaRPr lang="zh-CN" altLang="en-US" dirty="0"/>
          </a:p>
        </p:txBody>
      </p:sp>
      <p:sp>
        <p:nvSpPr>
          <p:cNvPr id="123" name="Rectangle 122">
            <a:extLst>
              <a:ext uri="{FF2B5EF4-FFF2-40B4-BE49-F238E27FC236}">
                <a16:creationId xmlns:a16="http://schemas.microsoft.com/office/drawing/2014/main" id="{0B9C8D5D-6CE4-4644-879D-38800778AE25}"/>
              </a:ext>
            </a:extLst>
          </p:cNvPr>
          <p:cNvSpPr/>
          <p:nvPr/>
        </p:nvSpPr>
        <p:spPr>
          <a:xfrm>
            <a:off x="3538338" y="4958138"/>
            <a:ext cx="303288" cy="369332"/>
          </a:xfrm>
          <a:prstGeom prst="rect">
            <a:avLst/>
          </a:prstGeom>
        </p:spPr>
        <p:txBody>
          <a:bodyPr wrap="none">
            <a:spAutoFit/>
          </a:bodyPr>
          <a:lstStyle/>
          <a:p>
            <a:r>
              <a:rPr lang="en-US" altLang="zh-CN" dirty="0"/>
              <a:t>0</a:t>
            </a:r>
            <a:endParaRPr lang="zh-CN" altLang="en-US" dirty="0"/>
          </a:p>
        </p:txBody>
      </p:sp>
      <p:sp>
        <p:nvSpPr>
          <p:cNvPr id="124" name="Rectangle 123">
            <a:extLst>
              <a:ext uri="{FF2B5EF4-FFF2-40B4-BE49-F238E27FC236}">
                <a16:creationId xmlns:a16="http://schemas.microsoft.com/office/drawing/2014/main" id="{0B2F5C6B-F8F6-4BFB-82F2-61682EB2CD4F}"/>
              </a:ext>
            </a:extLst>
          </p:cNvPr>
          <p:cNvSpPr/>
          <p:nvPr/>
        </p:nvSpPr>
        <p:spPr>
          <a:xfrm>
            <a:off x="3538338" y="4376532"/>
            <a:ext cx="303288" cy="369332"/>
          </a:xfrm>
          <a:prstGeom prst="rect">
            <a:avLst/>
          </a:prstGeom>
        </p:spPr>
        <p:txBody>
          <a:bodyPr wrap="none">
            <a:spAutoFit/>
          </a:bodyPr>
          <a:lstStyle/>
          <a:p>
            <a:r>
              <a:rPr lang="en-US" altLang="zh-CN" dirty="0"/>
              <a:t>0</a:t>
            </a:r>
            <a:endParaRPr lang="zh-CN" altLang="en-US" dirty="0"/>
          </a:p>
        </p:txBody>
      </p:sp>
      <p:sp>
        <p:nvSpPr>
          <p:cNvPr id="125" name="Rectangle 124">
            <a:extLst>
              <a:ext uri="{FF2B5EF4-FFF2-40B4-BE49-F238E27FC236}">
                <a16:creationId xmlns:a16="http://schemas.microsoft.com/office/drawing/2014/main" id="{24C13A37-429D-48CC-A3C5-7071FA9B5642}"/>
              </a:ext>
            </a:extLst>
          </p:cNvPr>
          <p:cNvSpPr/>
          <p:nvPr/>
        </p:nvSpPr>
        <p:spPr>
          <a:xfrm>
            <a:off x="3538338" y="3794926"/>
            <a:ext cx="288862" cy="369332"/>
          </a:xfrm>
          <a:prstGeom prst="rect">
            <a:avLst/>
          </a:prstGeom>
        </p:spPr>
        <p:txBody>
          <a:bodyPr wrap="none">
            <a:spAutoFit/>
          </a:bodyPr>
          <a:lstStyle/>
          <a:p>
            <a:r>
              <a:rPr lang="en-US" altLang="zh-CN" dirty="0"/>
              <a:t>1</a:t>
            </a:r>
            <a:endParaRPr lang="zh-CN" altLang="en-US" dirty="0"/>
          </a:p>
        </p:txBody>
      </p:sp>
      <p:sp>
        <p:nvSpPr>
          <p:cNvPr id="70" name="Rectangle 69">
            <a:extLst>
              <a:ext uri="{FF2B5EF4-FFF2-40B4-BE49-F238E27FC236}">
                <a16:creationId xmlns:a16="http://schemas.microsoft.com/office/drawing/2014/main" id="{9A5AB1C9-73D7-48AA-AAEE-AD9AC0E60B50}"/>
              </a:ext>
            </a:extLst>
          </p:cNvPr>
          <p:cNvSpPr/>
          <p:nvPr/>
        </p:nvSpPr>
        <p:spPr>
          <a:xfrm>
            <a:off x="6817482" y="1496291"/>
            <a:ext cx="877163" cy="369332"/>
          </a:xfrm>
          <a:prstGeom prst="rect">
            <a:avLst/>
          </a:prstGeom>
        </p:spPr>
        <p:txBody>
          <a:bodyPr wrap="none">
            <a:spAutoFit/>
          </a:bodyPr>
          <a:lstStyle/>
          <a:p>
            <a:r>
              <a:rPr lang="zh-CN" altLang="en-US" b="1" dirty="0"/>
              <a:t>精确度</a:t>
            </a:r>
          </a:p>
        </p:txBody>
      </p:sp>
      <p:sp>
        <p:nvSpPr>
          <p:cNvPr id="71" name="Rectangle 70">
            <a:extLst>
              <a:ext uri="{FF2B5EF4-FFF2-40B4-BE49-F238E27FC236}">
                <a16:creationId xmlns:a16="http://schemas.microsoft.com/office/drawing/2014/main" id="{5B323355-6210-4BC1-99EA-99CE9D53275E}"/>
              </a:ext>
            </a:extLst>
          </p:cNvPr>
          <p:cNvSpPr/>
          <p:nvPr/>
        </p:nvSpPr>
        <p:spPr>
          <a:xfrm>
            <a:off x="9002402" y="1511680"/>
            <a:ext cx="877163" cy="369332"/>
          </a:xfrm>
          <a:prstGeom prst="rect">
            <a:avLst/>
          </a:prstGeom>
        </p:spPr>
        <p:txBody>
          <a:bodyPr wrap="none">
            <a:spAutoFit/>
          </a:bodyPr>
          <a:lstStyle/>
          <a:p>
            <a:r>
              <a:rPr lang="zh-CN" altLang="en-US" b="1" dirty="0"/>
              <a:t>召回率</a:t>
            </a:r>
          </a:p>
        </p:txBody>
      </p:sp>
      <p:cxnSp>
        <p:nvCxnSpPr>
          <p:cNvPr id="6" name="Straight Connector 5">
            <a:extLst>
              <a:ext uri="{FF2B5EF4-FFF2-40B4-BE49-F238E27FC236}">
                <a16:creationId xmlns:a16="http://schemas.microsoft.com/office/drawing/2014/main" id="{FA86ED75-28EE-4936-A0ED-00C2AA764651}"/>
              </a:ext>
            </a:extLst>
          </p:cNvPr>
          <p:cNvCxnSpPr/>
          <p:nvPr/>
        </p:nvCxnSpPr>
        <p:spPr bwMode="auto">
          <a:xfrm flipV="1">
            <a:off x="5060306" y="3088130"/>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C4F318F7-275C-41D3-A338-64510B5509EF}"/>
              </a:ext>
            </a:extLst>
          </p:cNvPr>
          <p:cNvSpPr/>
          <p:nvPr/>
        </p:nvSpPr>
        <p:spPr>
          <a:xfrm>
            <a:off x="6848382" y="2581870"/>
            <a:ext cx="880369" cy="369332"/>
          </a:xfrm>
          <a:prstGeom prst="rect">
            <a:avLst/>
          </a:prstGeom>
        </p:spPr>
        <p:txBody>
          <a:bodyPr wrap="none">
            <a:spAutoFit/>
          </a:bodyPr>
          <a:lstStyle/>
          <a:p>
            <a:r>
              <a:rPr lang="en-US" altLang="zh-CN" dirty="0"/>
              <a:t>1/2=0.5</a:t>
            </a:r>
            <a:endParaRPr lang="zh-CN" altLang="en-US" dirty="0"/>
          </a:p>
        </p:txBody>
      </p:sp>
      <p:sp>
        <p:nvSpPr>
          <p:cNvPr id="75" name="Rectangle 74">
            <a:extLst>
              <a:ext uri="{FF2B5EF4-FFF2-40B4-BE49-F238E27FC236}">
                <a16:creationId xmlns:a16="http://schemas.microsoft.com/office/drawing/2014/main" id="{0A52120E-E83D-4B4B-9F88-05A3AE4303CB}"/>
              </a:ext>
            </a:extLst>
          </p:cNvPr>
          <p:cNvSpPr/>
          <p:nvPr/>
        </p:nvSpPr>
        <p:spPr>
          <a:xfrm>
            <a:off x="10074452" y="2565644"/>
            <a:ext cx="1989630" cy="923330"/>
          </a:xfrm>
          <a:prstGeom prst="rect">
            <a:avLst/>
          </a:prstGeom>
        </p:spPr>
        <p:txBody>
          <a:bodyPr wrap="square">
            <a:spAutoFit/>
          </a:bodyPr>
          <a:lstStyle/>
          <a:p>
            <a:pPr algn="ctr"/>
            <a:r>
              <a:rPr lang="zh-CN" altLang="en-US" dirty="0"/>
              <a:t>阈值</a:t>
            </a:r>
            <a:endParaRPr lang="en-US" altLang="zh-CN" dirty="0"/>
          </a:p>
          <a:p>
            <a:pPr algn="ctr"/>
            <a:r>
              <a:rPr lang="zh-CN" altLang="en-US" dirty="0"/>
              <a:t>（低于该置信度的全部判为负例）</a:t>
            </a:r>
          </a:p>
        </p:txBody>
      </p:sp>
      <p:sp>
        <p:nvSpPr>
          <p:cNvPr id="76" name="Rectangle 75">
            <a:extLst>
              <a:ext uri="{FF2B5EF4-FFF2-40B4-BE49-F238E27FC236}">
                <a16:creationId xmlns:a16="http://schemas.microsoft.com/office/drawing/2014/main" id="{0D6AD1BB-3744-48AF-89A7-5B0833A563E7}"/>
              </a:ext>
            </a:extLst>
          </p:cNvPr>
          <p:cNvSpPr/>
          <p:nvPr/>
        </p:nvSpPr>
        <p:spPr>
          <a:xfrm>
            <a:off x="9002402" y="2581870"/>
            <a:ext cx="963725" cy="369332"/>
          </a:xfrm>
          <a:prstGeom prst="rect">
            <a:avLst/>
          </a:prstGeom>
        </p:spPr>
        <p:txBody>
          <a:bodyPr wrap="none">
            <a:spAutoFit/>
          </a:bodyPr>
          <a:lstStyle/>
          <a:p>
            <a:r>
              <a:rPr lang="en-US" altLang="zh-CN" dirty="0"/>
              <a:t>1/3=0.33</a:t>
            </a:r>
            <a:endParaRPr lang="zh-CN" altLang="en-US" dirty="0"/>
          </a:p>
        </p:txBody>
      </p:sp>
      <p:sp>
        <p:nvSpPr>
          <p:cNvPr id="9" name="Rectangle 8">
            <a:extLst>
              <a:ext uri="{FF2B5EF4-FFF2-40B4-BE49-F238E27FC236}">
                <a16:creationId xmlns:a16="http://schemas.microsoft.com/office/drawing/2014/main" id="{58EA6293-DEA8-4D88-9BA5-2D86213943E8}"/>
              </a:ext>
            </a:extLst>
          </p:cNvPr>
          <p:cNvSpPr/>
          <p:nvPr/>
        </p:nvSpPr>
        <p:spPr bwMode="auto">
          <a:xfrm>
            <a:off x="2259276" y="2051981"/>
            <a:ext cx="2911844" cy="367547"/>
          </a:xfrm>
          <a:prstGeom prst="rect">
            <a:avLst/>
          </a:prstGeom>
          <a:noFill/>
          <a:ln w="1270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normalizeH="0" baseline="0" dirty="0">
              <a:solidFill>
                <a:schemeClr val="tx2"/>
              </a:solidFill>
              <a:latin typeface="Verdana" panose="020B0604030504040204" pitchFamily="34" charset="0"/>
              <a:ea typeface="方正隶书简体" pitchFamily="65" charset="-122"/>
            </a:endParaRPr>
          </a:p>
        </p:txBody>
      </p:sp>
      <p:sp>
        <p:nvSpPr>
          <p:cNvPr id="78" name="Rectangle 77">
            <a:extLst>
              <a:ext uri="{FF2B5EF4-FFF2-40B4-BE49-F238E27FC236}">
                <a16:creationId xmlns:a16="http://schemas.microsoft.com/office/drawing/2014/main" id="{EFA2ECD9-349F-4A12-80CA-7EE2700C78C9}"/>
              </a:ext>
            </a:extLst>
          </p:cNvPr>
          <p:cNvSpPr/>
          <p:nvPr/>
        </p:nvSpPr>
        <p:spPr bwMode="auto">
          <a:xfrm>
            <a:off x="10880581" y="5616478"/>
            <a:ext cx="800196" cy="367547"/>
          </a:xfrm>
          <a:prstGeom prst="rect">
            <a:avLst/>
          </a:prstGeom>
          <a:noFill/>
          <a:ln w="1270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normalizeH="0" baseline="0" dirty="0">
              <a:solidFill>
                <a:schemeClr val="tx2"/>
              </a:solidFill>
              <a:latin typeface="Verdana" panose="020B0604030504040204" pitchFamily="34" charset="0"/>
              <a:ea typeface="方正隶书简体" pitchFamily="65" charset="-122"/>
            </a:endParaRPr>
          </a:p>
        </p:txBody>
      </p:sp>
      <p:sp>
        <p:nvSpPr>
          <p:cNvPr id="79" name="Rectangle 78">
            <a:extLst>
              <a:ext uri="{FF2B5EF4-FFF2-40B4-BE49-F238E27FC236}">
                <a16:creationId xmlns:a16="http://schemas.microsoft.com/office/drawing/2014/main" id="{9F82EC8F-6E38-446A-A42A-43617C8A1A83}"/>
              </a:ext>
            </a:extLst>
          </p:cNvPr>
          <p:cNvSpPr/>
          <p:nvPr/>
        </p:nvSpPr>
        <p:spPr>
          <a:xfrm>
            <a:off x="9327499" y="5590732"/>
            <a:ext cx="1770796" cy="369332"/>
          </a:xfrm>
          <a:prstGeom prst="rect">
            <a:avLst/>
          </a:prstGeom>
        </p:spPr>
        <p:txBody>
          <a:bodyPr wrap="square">
            <a:spAutoFit/>
          </a:bodyPr>
          <a:lstStyle/>
          <a:p>
            <a:r>
              <a:rPr lang="zh-CN" altLang="en-US" dirty="0"/>
              <a:t>正确预测为正</a:t>
            </a:r>
          </a:p>
        </p:txBody>
      </p:sp>
      <p:sp>
        <p:nvSpPr>
          <p:cNvPr id="19" name="Rectangle 18">
            <a:extLst>
              <a:ext uri="{FF2B5EF4-FFF2-40B4-BE49-F238E27FC236}">
                <a16:creationId xmlns:a16="http://schemas.microsoft.com/office/drawing/2014/main" id="{FAA1B4CA-E61E-4A6C-A2D9-B0660FEF9440}"/>
              </a:ext>
            </a:extLst>
          </p:cNvPr>
          <p:cNvSpPr/>
          <p:nvPr/>
        </p:nvSpPr>
        <p:spPr>
          <a:xfrm>
            <a:off x="5876975" y="4421815"/>
            <a:ext cx="1107996" cy="369332"/>
          </a:xfrm>
          <a:prstGeom prst="rect">
            <a:avLst/>
          </a:prstGeom>
        </p:spPr>
        <p:txBody>
          <a:bodyPr wrap="none">
            <a:spAutoFit/>
          </a:bodyPr>
          <a:lstStyle/>
          <a:p>
            <a:r>
              <a:rPr lang="zh-CN" altLang="en-US" dirty="0">
                <a:solidFill>
                  <a:schemeClr val="accent6"/>
                </a:solidFill>
              </a:rPr>
              <a:t>判为负例</a:t>
            </a:r>
          </a:p>
        </p:txBody>
      </p:sp>
      <p:sp>
        <p:nvSpPr>
          <p:cNvPr id="20" name="Right Brace 19">
            <a:extLst>
              <a:ext uri="{FF2B5EF4-FFF2-40B4-BE49-F238E27FC236}">
                <a16:creationId xmlns:a16="http://schemas.microsoft.com/office/drawing/2014/main" id="{F4F99E8F-F752-4F13-B719-A109D7D015BC}"/>
              </a:ext>
            </a:extLst>
          </p:cNvPr>
          <p:cNvSpPr/>
          <p:nvPr/>
        </p:nvSpPr>
        <p:spPr bwMode="auto">
          <a:xfrm>
            <a:off x="5266576" y="3336398"/>
            <a:ext cx="531094" cy="2540166"/>
          </a:xfrm>
          <a:prstGeom prst="rightBrace">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84" name="Right Brace 83">
            <a:extLst>
              <a:ext uri="{FF2B5EF4-FFF2-40B4-BE49-F238E27FC236}">
                <a16:creationId xmlns:a16="http://schemas.microsoft.com/office/drawing/2014/main" id="{0DB1A523-9234-4136-BEB3-BD437B92B3FE}"/>
              </a:ext>
            </a:extLst>
          </p:cNvPr>
          <p:cNvSpPr/>
          <p:nvPr/>
        </p:nvSpPr>
        <p:spPr bwMode="auto">
          <a:xfrm>
            <a:off x="5268991" y="2126107"/>
            <a:ext cx="531094" cy="774671"/>
          </a:xfrm>
          <a:prstGeom prst="rightBrace">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85" name="Rectangle 84">
            <a:extLst>
              <a:ext uri="{FF2B5EF4-FFF2-40B4-BE49-F238E27FC236}">
                <a16:creationId xmlns:a16="http://schemas.microsoft.com/office/drawing/2014/main" id="{FA040956-385F-4AFC-9B2C-0BAFF45E5495}"/>
              </a:ext>
            </a:extLst>
          </p:cNvPr>
          <p:cNvSpPr/>
          <p:nvPr/>
        </p:nvSpPr>
        <p:spPr>
          <a:xfrm>
            <a:off x="5780139" y="2310417"/>
            <a:ext cx="1107996" cy="369332"/>
          </a:xfrm>
          <a:prstGeom prst="rect">
            <a:avLst/>
          </a:prstGeom>
        </p:spPr>
        <p:txBody>
          <a:bodyPr wrap="none">
            <a:spAutoFit/>
          </a:bodyPr>
          <a:lstStyle/>
          <a:p>
            <a:r>
              <a:rPr lang="zh-CN" altLang="en-US" dirty="0">
                <a:solidFill>
                  <a:schemeClr val="accent6"/>
                </a:solidFill>
              </a:rPr>
              <a:t>判为正例</a:t>
            </a:r>
          </a:p>
        </p:txBody>
      </p:sp>
    </p:spTree>
    <p:extLst>
      <p:ext uri="{BB962C8B-B14F-4D97-AF65-F5344CB8AC3E}">
        <p14:creationId xmlns:p14="http://schemas.microsoft.com/office/powerpoint/2010/main" val="2577709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2266031"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按置信度</a:t>
            </a:r>
          </a:p>
        </p:txBody>
      </p:sp>
      <p:sp>
        <p:nvSpPr>
          <p:cNvPr id="94" name="Rectangle 93">
            <a:extLst>
              <a:ext uri="{FF2B5EF4-FFF2-40B4-BE49-F238E27FC236}">
                <a16:creationId xmlns:a16="http://schemas.microsoft.com/office/drawing/2014/main" id="{2743CBA3-8CC3-45DC-8EF4-166CD58DA06B}"/>
              </a:ext>
            </a:extLst>
          </p:cNvPr>
          <p:cNvSpPr/>
          <p:nvPr/>
        </p:nvSpPr>
        <p:spPr>
          <a:xfrm>
            <a:off x="1165806" y="1467263"/>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95" name="Rectangle 94">
            <a:extLst>
              <a:ext uri="{FF2B5EF4-FFF2-40B4-BE49-F238E27FC236}">
                <a16:creationId xmlns:a16="http://schemas.microsoft.com/office/drawing/2014/main" id="{89CB87EE-AD9A-4442-8206-7E3B5998B967}"/>
              </a:ext>
            </a:extLst>
          </p:cNvPr>
          <p:cNvSpPr/>
          <p:nvPr/>
        </p:nvSpPr>
        <p:spPr>
          <a:xfrm>
            <a:off x="2259276" y="1483842"/>
            <a:ext cx="646331" cy="369332"/>
          </a:xfrm>
          <a:prstGeom prst="rect">
            <a:avLst/>
          </a:prstGeom>
        </p:spPr>
        <p:txBody>
          <a:bodyPr wrap="none">
            <a:spAutoFit/>
          </a:bodyPr>
          <a:lstStyle/>
          <a:p>
            <a:r>
              <a:rPr lang="zh-CN" altLang="en-US" b="1" dirty="0"/>
              <a:t>标签</a:t>
            </a:r>
          </a:p>
        </p:txBody>
      </p:sp>
      <p:sp>
        <p:nvSpPr>
          <p:cNvPr id="96" name="Rectangle 95">
            <a:extLst>
              <a:ext uri="{FF2B5EF4-FFF2-40B4-BE49-F238E27FC236}">
                <a16:creationId xmlns:a16="http://schemas.microsoft.com/office/drawing/2014/main" id="{95932F16-A61E-4839-A82B-2D958A242C3D}"/>
              </a:ext>
            </a:extLst>
          </p:cNvPr>
          <p:cNvSpPr/>
          <p:nvPr/>
        </p:nvSpPr>
        <p:spPr>
          <a:xfrm>
            <a:off x="3359604" y="1482652"/>
            <a:ext cx="646331" cy="369332"/>
          </a:xfrm>
          <a:prstGeom prst="rect">
            <a:avLst/>
          </a:prstGeom>
        </p:spPr>
        <p:txBody>
          <a:bodyPr wrap="none">
            <a:spAutoFit/>
          </a:bodyPr>
          <a:lstStyle/>
          <a:p>
            <a:r>
              <a:rPr lang="zh-CN" altLang="en-US" b="1" dirty="0"/>
              <a:t>预测</a:t>
            </a:r>
          </a:p>
        </p:txBody>
      </p:sp>
      <p:sp>
        <p:nvSpPr>
          <p:cNvPr id="97" name="Rectangle 96">
            <a:extLst>
              <a:ext uri="{FF2B5EF4-FFF2-40B4-BE49-F238E27FC236}">
                <a16:creationId xmlns:a16="http://schemas.microsoft.com/office/drawing/2014/main" id="{CA5864FC-ACB6-4A22-A6D7-7C7436DD9E9B}"/>
              </a:ext>
            </a:extLst>
          </p:cNvPr>
          <p:cNvSpPr/>
          <p:nvPr/>
        </p:nvSpPr>
        <p:spPr bwMode="auto">
          <a:xfrm>
            <a:off x="1122733" y="199392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8" name="Rectangle 97">
            <a:extLst>
              <a:ext uri="{FF2B5EF4-FFF2-40B4-BE49-F238E27FC236}">
                <a16:creationId xmlns:a16="http://schemas.microsoft.com/office/drawing/2014/main" id="{4B8CF06C-15AC-492D-8395-4C52386CEDBA}"/>
              </a:ext>
            </a:extLst>
          </p:cNvPr>
          <p:cNvSpPr/>
          <p:nvPr/>
        </p:nvSpPr>
        <p:spPr bwMode="auto">
          <a:xfrm>
            <a:off x="1122733" y="2574639"/>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9" name="Rectangle 98">
            <a:extLst>
              <a:ext uri="{FF2B5EF4-FFF2-40B4-BE49-F238E27FC236}">
                <a16:creationId xmlns:a16="http://schemas.microsoft.com/office/drawing/2014/main" id="{64552131-F45C-4504-A78B-0C98F1E7210B}"/>
              </a:ext>
            </a:extLst>
          </p:cNvPr>
          <p:cNvSpPr/>
          <p:nvPr/>
        </p:nvSpPr>
        <p:spPr bwMode="auto">
          <a:xfrm>
            <a:off x="1122733" y="3155353"/>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0" name="Rectangle 99">
            <a:extLst>
              <a:ext uri="{FF2B5EF4-FFF2-40B4-BE49-F238E27FC236}">
                <a16:creationId xmlns:a16="http://schemas.microsoft.com/office/drawing/2014/main" id="{1010F4F0-95D3-4FB6-AEC9-C82E1F8C71FC}"/>
              </a:ext>
            </a:extLst>
          </p:cNvPr>
          <p:cNvSpPr/>
          <p:nvPr/>
        </p:nvSpPr>
        <p:spPr bwMode="auto">
          <a:xfrm>
            <a:off x="1122733" y="3736067"/>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1" name="Rectangle 100">
            <a:extLst>
              <a:ext uri="{FF2B5EF4-FFF2-40B4-BE49-F238E27FC236}">
                <a16:creationId xmlns:a16="http://schemas.microsoft.com/office/drawing/2014/main" id="{98E3F8BA-AA7A-4D38-80B5-103A7824A9E7}"/>
              </a:ext>
            </a:extLst>
          </p:cNvPr>
          <p:cNvSpPr/>
          <p:nvPr/>
        </p:nvSpPr>
        <p:spPr bwMode="auto">
          <a:xfrm>
            <a:off x="1122733" y="4316781"/>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2" name="Rectangle 101">
            <a:extLst>
              <a:ext uri="{FF2B5EF4-FFF2-40B4-BE49-F238E27FC236}">
                <a16:creationId xmlns:a16="http://schemas.microsoft.com/office/drawing/2014/main" id="{59E06528-056E-4432-9433-93CE4D575D85}"/>
              </a:ext>
            </a:extLst>
          </p:cNvPr>
          <p:cNvSpPr/>
          <p:nvPr/>
        </p:nvSpPr>
        <p:spPr bwMode="auto">
          <a:xfrm>
            <a:off x="1122733" y="489749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3" name="Rectangle 102">
            <a:extLst>
              <a:ext uri="{FF2B5EF4-FFF2-40B4-BE49-F238E27FC236}">
                <a16:creationId xmlns:a16="http://schemas.microsoft.com/office/drawing/2014/main" id="{A06EC917-27CC-48E5-AF33-25E91ACFD5C0}"/>
              </a:ext>
            </a:extLst>
          </p:cNvPr>
          <p:cNvSpPr/>
          <p:nvPr/>
        </p:nvSpPr>
        <p:spPr bwMode="auto">
          <a:xfrm>
            <a:off x="1122733" y="5478208"/>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4" name="Rectangle 103">
            <a:extLst>
              <a:ext uri="{FF2B5EF4-FFF2-40B4-BE49-F238E27FC236}">
                <a16:creationId xmlns:a16="http://schemas.microsoft.com/office/drawing/2014/main" id="{765C11F4-6383-4C16-8DB2-C5DE2A256567}"/>
              </a:ext>
            </a:extLst>
          </p:cNvPr>
          <p:cNvSpPr/>
          <p:nvPr/>
        </p:nvSpPr>
        <p:spPr>
          <a:xfrm>
            <a:off x="2430797" y="2021080"/>
            <a:ext cx="288862" cy="369332"/>
          </a:xfrm>
          <a:prstGeom prst="rect">
            <a:avLst/>
          </a:prstGeom>
        </p:spPr>
        <p:txBody>
          <a:bodyPr wrap="none">
            <a:spAutoFit/>
          </a:bodyPr>
          <a:lstStyle/>
          <a:p>
            <a:r>
              <a:rPr lang="en-US" altLang="zh-CN" dirty="0"/>
              <a:t>1</a:t>
            </a:r>
            <a:endParaRPr lang="zh-CN" altLang="en-US" dirty="0"/>
          </a:p>
        </p:txBody>
      </p:sp>
      <p:sp>
        <p:nvSpPr>
          <p:cNvPr id="105" name="Rectangle 104">
            <a:extLst>
              <a:ext uri="{FF2B5EF4-FFF2-40B4-BE49-F238E27FC236}">
                <a16:creationId xmlns:a16="http://schemas.microsoft.com/office/drawing/2014/main" id="{A29D9911-ADE6-40A3-9A2D-2CC8B10BF1E0}"/>
              </a:ext>
            </a:extLst>
          </p:cNvPr>
          <p:cNvSpPr/>
          <p:nvPr/>
        </p:nvSpPr>
        <p:spPr>
          <a:xfrm>
            <a:off x="2430797" y="2602686"/>
            <a:ext cx="303288" cy="369332"/>
          </a:xfrm>
          <a:prstGeom prst="rect">
            <a:avLst/>
          </a:prstGeom>
        </p:spPr>
        <p:txBody>
          <a:bodyPr wrap="none">
            <a:spAutoFit/>
          </a:bodyPr>
          <a:lstStyle/>
          <a:p>
            <a:r>
              <a:rPr lang="en-US" altLang="zh-CN" dirty="0"/>
              <a:t>0</a:t>
            </a:r>
            <a:endParaRPr lang="zh-CN" altLang="en-US" dirty="0"/>
          </a:p>
        </p:txBody>
      </p:sp>
      <p:sp>
        <p:nvSpPr>
          <p:cNvPr id="106" name="Rectangle 105">
            <a:extLst>
              <a:ext uri="{FF2B5EF4-FFF2-40B4-BE49-F238E27FC236}">
                <a16:creationId xmlns:a16="http://schemas.microsoft.com/office/drawing/2014/main" id="{0A1E0329-1F13-4DF4-B4EE-DD8F8F91FA8A}"/>
              </a:ext>
            </a:extLst>
          </p:cNvPr>
          <p:cNvSpPr/>
          <p:nvPr/>
        </p:nvSpPr>
        <p:spPr>
          <a:xfrm>
            <a:off x="2430797" y="4347504"/>
            <a:ext cx="288862" cy="369332"/>
          </a:xfrm>
          <a:prstGeom prst="rect">
            <a:avLst/>
          </a:prstGeom>
        </p:spPr>
        <p:txBody>
          <a:bodyPr wrap="none">
            <a:spAutoFit/>
          </a:bodyPr>
          <a:lstStyle/>
          <a:p>
            <a:r>
              <a:rPr lang="en-US" altLang="zh-CN" dirty="0"/>
              <a:t>1</a:t>
            </a:r>
            <a:endParaRPr lang="zh-CN" altLang="en-US" dirty="0"/>
          </a:p>
        </p:txBody>
      </p:sp>
      <p:sp>
        <p:nvSpPr>
          <p:cNvPr id="107" name="Rectangle 106">
            <a:extLst>
              <a:ext uri="{FF2B5EF4-FFF2-40B4-BE49-F238E27FC236}">
                <a16:creationId xmlns:a16="http://schemas.microsoft.com/office/drawing/2014/main" id="{65911F82-80CF-4AA0-A109-79E78962D0D3}"/>
              </a:ext>
            </a:extLst>
          </p:cNvPr>
          <p:cNvSpPr/>
          <p:nvPr/>
        </p:nvSpPr>
        <p:spPr>
          <a:xfrm>
            <a:off x="2430797" y="5510717"/>
            <a:ext cx="303288" cy="369332"/>
          </a:xfrm>
          <a:prstGeom prst="rect">
            <a:avLst/>
          </a:prstGeom>
        </p:spPr>
        <p:txBody>
          <a:bodyPr wrap="none">
            <a:spAutoFit/>
          </a:bodyPr>
          <a:lstStyle/>
          <a:p>
            <a:r>
              <a:rPr lang="en-US" altLang="zh-CN" dirty="0"/>
              <a:t>0</a:t>
            </a:r>
            <a:endParaRPr lang="zh-CN" altLang="en-US" dirty="0"/>
          </a:p>
        </p:txBody>
      </p:sp>
      <p:sp>
        <p:nvSpPr>
          <p:cNvPr id="108" name="Rectangle 107">
            <a:extLst>
              <a:ext uri="{FF2B5EF4-FFF2-40B4-BE49-F238E27FC236}">
                <a16:creationId xmlns:a16="http://schemas.microsoft.com/office/drawing/2014/main" id="{560B452F-3DCC-41AD-9C47-6F4FAE9F10BD}"/>
              </a:ext>
            </a:extLst>
          </p:cNvPr>
          <p:cNvSpPr/>
          <p:nvPr/>
        </p:nvSpPr>
        <p:spPr>
          <a:xfrm>
            <a:off x="2438010" y="3184292"/>
            <a:ext cx="288862" cy="369332"/>
          </a:xfrm>
          <a:prstGeom prst="rect">
            <a:avLst/>
          </a:prstGeom>
        </p:spPr>
        <p:txBody>
          <a:bodyPr wrap="none">
            <a:spAutoFit/>
          </a:bodyPr>
          <a:lstStyle/>
          <a:p>
            <a:r>
              <a:rPr lang="en-US" altLang="zh-CN" dirty="0"/>
              <a:t>1</a:t>
            </a:r>
            <a:endParaRPr lang="zh-CN" altLang="en-US" dirty="0"/>
          </a:p>
        </p:txBody>
      </p:sp>
      <p:sp>
        <p:nvSpPr>
          <p:cNvPr id="109" name="Rectangle 108">
            <a:extLst>
              <a:ext uri="{FF2B5EF4-FFF2-40B4-BE49-F238E27FC236}">
                <a16:creationId xmlns:a16="http://schemas.microsoft.com/office/drawing/2014/main" id="{3FE99799-400D-4B2D-A63A-614ECFEA1FB5}"/>
              </a:ext>
            </a:extLst>
          </p:cNvPr>
          <p:cNvSpPr/>
          <p:nvPr/>
        </p:nvSpPr>
        <p:spPr>
          <a:xfrm>
            <a:off x="2438010" y="3765898"/>
            <a:ext cx="303288" cy="369332"/>
          </a:xfrm>
          <a:prstGeom prst="rect">
            <a:avLst/>
          </a:prstGeom>
        </p:spPr>
        <p:txBody>
          <a:bodyPr wrap="none">
            <a:spAutoFit/>
          </a:bodyPr>
          <a:lstStyle/>
          <a:p>
            <a:r>
              <a:rPr lang="en-US" altLang="zh-CN" dirty="0"/>
              <a:t>0</a:t>
            </a:r>
            <a:endParaRPr lang="zh-CN" altLang="en-US" dirty="0"/>
          </a:p>
        </p:txBody>
      </p:sp>
      <p:sp>
        <p:nvSpPr>
          <p:cNvPr id="110" name="Rectangle 109">
            <a:extLst>
              <a:ext uri="{FF2B5EF4-FFF2-40B4-BE49-F238E27FC236}">
                <a16:creationId xmlns:a16="http://schemas.microsoft.com/office/drawing/2014/main" id="{049A61D5-BA24-4F5B-93CD-4DCE6674E696}"/>
              </a:ext>
            </a:extLst>
          </p:cNvPr>
          <p:cNvSpPr/>
          <p:nvPr/>
        </p:nvSpPr>
        <p:spPr>
          <a:xfrm>
            <a:off x="2438010" y="4929110"/>
            <a:ext cx="303288" cy="369332"/>
          </a:xfrm>
          <a:prstGeom prst="rect">
            <a:avLst/>
          </a:prstGeom>
        </p:spPr>
        <p:txBody>
          <a:bodyPr wrap="none">
            <a:spAutoFit/>
          </a:bodyPr>
          <a:lstStyle/>
          <a:p>
            <a:r>
              <a:rPr lang="en-US" altLang="zh-CN" dirty="0"/>
              <a:t>0</a:t>
            </a:r>
            <a:endParaRPr lang="zh-CN" altLang="en-US" dirty="0"/>
          </a:p>
        </p:txBody>
      </p:sp>
      <p:sp>
        <p:nvSpPr>
          <p:cNvPr id="111" name="Rectangle 110">
            <a:extLst>
              <a:ext uri="{FF2B5EF4-FFF2-40B4-BE49-F238E27FC236}">
                <a16:creationId xmlns:a16="http://schemas.microsoft.com/office/drawing/2014/main" id="{1B788A62-37D6-4958-96F6-49163BFB4871}"/>
              </a:ext>
            </a:extLst>
          </p:cNvPr>
          <p:cNvSpPr/>
          <p:nvPr/>
        </p:nvSpPr>
        <p:spPr>
          <a:xfrm>
            <a:off x="4415369" y="1482652"/>
            <a:ext cx="877163" cy="369332"/>
          </a:xfrm>
          <a:prstGeom prst="rect">
            <a:avLst/>
          </a:prstGeom>
        </p:spPr>
        <p:txBody>
          <a:bodyPr wrap="none">
            <a:spAutoFit/>
          </a:bodyPr>
          <a:lstStyle/>
          <a:p>
            <a:r>
              <a:rPr lang="zh-CN" altLang="en-US" b="1" dirty="0"/>
              <a:t>置信度</a:t>
            </a:r>
          </a:p>
        </p:txBody>
      </p:sp>
      <p:sp>
        <p:nvSpPr>
          <p:cNvPr id="112" name="Rectangle 111">
            <a:extLst>
              <a:ext uri="{FF2B5EF4-FFF2-40B4-BE49-F238E27FC236}">
                <a16:creationId xmlns:a16="http://schemas.microsoft.com/office/drawing/2014/main" id="{D1D387C0-D5E8-4594-BFDD-E22E635FC11A}"/>
              </a:ext>
            </a:extLst>
          </p:cNvPr>
          <p:cNvSpPr/>
          <p:nvPr/>
        </p:nvSpPr>
        <p:spPr>
          <a:xfrm>
            <a:off x="4569673" y="1993925"/>
            <a:ext cx="601447" cy="369332"/>
          </a:xfrm>
          <a:prstGeom prst="rect">
            <a:avLst/>
          </a:prstGeom>
        </p:spPr>
        <p:txBody>
          <a:bodyPr wrap="none">
            <a:spAutoFit/>
          </a:bodyPr>
          <a:lstStyle/>
          <a:p>
            <a:r>
              <a:rPr lang="en-US" altLang="zh-CN" dirty="0"/>
              <a:t>0.80</a:t>
            </a:r>
            <a:endParaRPr lang="zh-CN" altLang="en-US" dirty="0"/>
          </a:p>
        </p:txBody>
      </p:sp>
      <p:sp>
        <p:nvSpPr>
          <p:cNvPr id="113" name="Rectangle 112">
            <a:extLst>
              <a:ext uri="{FF2B5EF4-FFF2-40B4-BE49-F238E27FC236}">
                <a16:creationId xmlns:a16="http://schemas.microsoft.com/office/drawing/2014/main" id="{7F5678E7-DEC1-4273-B78D-0049EBCE0460}"/>
              </a:ext>
            </a:extLst>
          </p:cNvPr>
          <p:cNvSpPr/>
          <p:nvPr/>
        </p:nvSpPr>
        <p:spPr>
          <a:xfrm>
            <a:off x="4551624" y="5478208"/>
            <a:ext cx="604653" cy="369332"/>
          </a:xfrm>
          <a:prstGeom prst="rect">
            <a:avLst/>
          </a:prstGeom>
        </p:spPr>
        <p:txBody>
          <a:bodyPr wrap="none">
            <a:spAutoFit/>
          </a:bodyPr>
          <a:lstStyle/>
          <a:p>
            <a:r>
              <a:rPr lang="en-US" altLang="zh-CN" dirty="0"/>
              <a:t>0.90</a:t>
            </a:r>
            <a:endParaRPr lang="zh-CN" altLang="en-US" dirty="0"/>
          </a:p>
        </p:txBody>
      </p:sp>
      <p:sp>
        <p:nvSpPr>
          <p:cNvPr id="114" name="Rectangle 113">
            <a:extLst>
              <a:ext uri="{FF2B5EF4-FFF2-40B4-BE49-F238E27FC236}">
                <a16:creationId xmlns:a16="http://schemas.microsoft.com/office/drawing/2014/main" id="{28DDF197-C529-4156-8878-B030FA91D36A}"/>
              </a:ext>
            </a:extLst>
          </p:cNvPr>
          <p:cNvSpPr/>
          <p:nvPr/>
        </p:nvSpPr>
        <p:spPr>
          <a:xfrm>
            <a:off x="4555471" y="3155353"/>
            <a:ext cx="585417" cy="369332"/>
          </a:xfrm>
          <a:prstGeom prst="rect">
            <a:avLst/>
          </a:prstGeom>
        </p:spPr>
        <p:txBody>
          <a:bodyPr wrap="none">
            <a:spAutoFit/>
          </a:bodyPr>
          <a:lstStyle/>
          <a:p>
            <a:r>
              <a:rPr lang="en-US" altLang="zh-CN" dirty="0"/>
              <a:t>0.55</a:t>
            </a:r>
            <a:endParaRPr lang="zh-CN" altLang="en-US" dirty="0"/>
          </a:p>
        </p:txBody>
      </p:sp>
      <p:sp>
        <p:nvSpPr>
          <p:cNvPr id="115" name="Rectangle 114">
            <a:extLst>
              <a:ext uri="{FF2B5EF4-FFF2-40B4-BE49-F238E27FC236}">
                <a16:creationId xmlns:a16="http://schemas.microsoft.com/office/drawing/2014/main" id="{E65A9F1A-7228-4093-A934-159022376CAF}"/>
              </a:ext>
            </a:extLst>
          </p:cNvPr>
          <p:cNvSpPr/>
          <p:nvPr/>
        </p:nvSpPr>
        <p:spPr>
          <a:xfrm>
            <a:off x="4551624" y="2574639"/>
            <a:ext cx="604653" cy="369332"/>
          </a:xfrm>
          <a:prstGeom prst="rect">
            <a:avLst/>
          </a:prstGeom>
        </p:spPr>
        <p:txBody>
          <a:bodyPr wrap="none">
            <a:spAutoFit/>
          </a:bodyPr>
          <a:lstStyle/>
          <a:p>
            <a:r>
              <a:rPr lang="en-US" altLang="zh-CN" dirty="0"/>
              <a:t>0.60</a:t>
            </a:r>
            <a:endParaRPr lang="zh-CN" altLang="en-US" dirty="0"/>
          </a:p>
        </p:txBody>
      </p:sp>
      <p:sp>
        <p:nvSpPr>
          <p:cNvPr id="116" name="Rectangle 115">
            <a:extLst>
              <a:ext uri="{FF2B5EF4-FFF2-40B4-BE49-F238E27FC236}">
                <a16:creationId xmlns:a16="http://schemas.microsoft.com/office/drawing/2014/main" id="{E757D4B7-68E6-4BDD-9ECB-59A6A89C8040}"/>
              </a:ext>
            </a:extLst>
          </p:cNvPr>
          <p:cNvSpPr/>
          <p:nvPr/>
        </p:nvSpPr>
        <p:spPr>
          <a:xfrm>
            <a:off x="4553227" y="4897495"/>
            <a:ext cx="568554" cy="369332"/>
          </a:xfrm>
          <a:prstGeom prst="rect">
            <a:avLst/>
          </a:prstGeom>
        </p:spPr>
        <p:txBody>
          <a:bodyPr wrap="none">
            <a:spAutoFit/>
          </a:bodyPr>
          <a:lstStyle/>
          <a:p>
            <a:r>
              <a:rPr lang="en-US" altLang="zh-CN" dirty="0"/>
              <a:t>0.75</a:t>
            </a:r>
            <a:endParaRPr lang="zh-CN" altLang="en-US" dirty="0"/>
          </a:p>
        </p:txBody>
      </p:sp>
      <p:sp>
        <p:nvSpPr>
          <p:cNvPr id="117" name="Rectangle 116">
            <a:extLst>
              <a:ext uri="{FF2B5EF4-FFF2-40B4-BE49-F238E27FC236}">
                <a16:creationId xmlns:a16="http://schemas.microsoft.com/office/drawing/2014/main" id="{FCA161E8-3175-420C-89F5-E7D25B810A5C}"/>
              </a:ext>
            </a:extLst>
          </p:cNvPr>
          <p:cNvSpPr/>
          <p:nvPr/>
        </p:nvSpPr>
        <p:spPr>
          <a:xfrm>
            <a:off x="4559478" y="4316781"/>
            <a:ext cx="596958" cy="369332"/>
          </a:xfrm>
          <a:prstGeom prst="rect">
            <a:avLst/>
          </a:prstGeom>
        </p:spPr>
        <p:txBody>
          <a:bodyPr wrap="none">
            <a:spAutoFit/>
          </a:bodyPr>
          <a:lstStyle/>
          <a:p>
            <a:r>
              <a:rPr lang="en-US" altLang="zh-CN" dirty="0"/>
              <a:t>0.20</a:t>
            </a:r>
            <a:endParaRPr lang="zh-CN" altLang="en-US" dirty="0"/>
          </a:p>
        </p:txBody>
      </p:sp>
      <p:sp>
        <p:nvSpPr>
          <p:cNvPr id="118" name="Rectangle 117">
            <a:extLst>
              <a:ext uri="{FF2B5EF4-FFF2-40B4-BE49-F238E27FC236}">
                <a16:creationId xmlns:a16="http://schemas.microsoft.com/office/drawing/2014/main" id="{4868230D-E8D8-495E-AD76-64547225B550}"/>
              </a:ext>
            </a:extLst>
          </p:cNvPr>
          <p:cNvSpPr/>
          <p:nvPr/>
        </p:nvSpPr>
        <p:spPr>
          <a:xfrm>
            <a:off x="4561242" y="3736067"/>
            <a:ext cx="474810" cy="369332"/>
          </a:xfrm>
          <a:prstGeom prst="rect">
            <a:avLst/>
          </a:prstGeom>
        </p:spPr>
        <p:txBody>
          <a:bodyPr wrap="none">
            <a:spAutoFit/>
          </a:bodyPr>
          <a:lstStyle/>
          <a:p>
            <a:r>
              <a:rPr lang="en-US" altLang="zh-CN" dirty="0"/>
              <a:t>0.5</a:t>
            </a:r>
            <a:endParaRPr lang="zh-CN" altLang="en-US" dirty="0"/>
          </a:p>
        </p:txBody>
      </p:sp>
      <p:sp>
        <p:nvSpPr>
          <p:cNvPr id="119" name="Rectangle 118">
            <a:extLst>
              <a:ext uri="{FF2B5EF4-FFF2-40B4-BE49-F238E27FC236}">
                <a16:creationId xmlns:a16="http://schemas.microsoft.com/office/drawing/2014/main" id="{E93C03EB-C52E-4EFB-8B02-E8826FF61CB9}"/>
              </a:ext>
            </a:extLst>
          </p:cNvPr>
          <p:cNvSpPr/>
          <p:nvPr/>
        </p:nvSpPr>
        <p:spPr>
          <a:xfrm>
            <a:off x="3531125" y="2021080"/>
            <a:ext cx="288862" cy="369332"/>
          </a:xfrm>
          <a:prstGeom prst="rect">
            <a:avLst/>
          </a:prstGeom>
        </p:spPr>
        <p:txBody>
          <a:bodyPr wrap="none">
            <a:spAutoFit/>
          </a:bodyPr>
          <a:lstStyle/>
          <a:p>
            <a:r>
              <a:rPr lang="en-US" altLang="zh-CN" dirty="0"/>
              <a:t>1</a:t>
            </a:r>
            <a:endParaRPr lang="zh-CN" altLang="en-US" dirty="0"/>
          </a:p>
        </p:txBody>
      </p:sp>
      <p:sp>
        <p:nvSpPr>
          <p:cNvPr id="120" name="Rectangle 119">
            <a:extLst>
              <a:ext uri="{FF2B5EF4-FFF2-40B4-BE49-F238E27FC236}">
                <a16:creationId xmlns:a16="http://schemas.microsoft.com/office/drawing/2014/main" id="{C3858519-08E6-475B-95C3-C6ACD402DF07}"/>
              </a:ext>
            </a:extLst>
          </p:cNvPr>
          <p:cNvSpPr/>
          <p:nvPr/>
        </p:nvSpPr>
        <p:spPr>
          <a:xfrm>
            <a:off x="3531125" y="5510717"/>
            <a:ext cx="303288" cy="369332"/>
          </a:xfrm>
          <a:prstGeom prst="rect">
            <a:avLst/>
          </a:prstGeom>
        </p:spPr>
        <p:txBody>
          <a:bodyPr wrap="none">
            <a:spAutoFit/>
          </a:bodyPr>
          <a:lstStyle/>
          <a:p>
            <a:r>
              <a:rPr lang="en-US" altLang="zh-CN" dirty="0"/>
              <a:t>0</a:t>
            </a:r>
            <a:endParaRPr lang="zh-CN" altLang="en-US" dirty="0"/>
          </a:p>
        </p:txBody>
      </p:sp>
      <p:sp>
        <p:nvSpPr>
          <p:cNvPr id="121" name="Rectangle 120">
            <a:extLst>
              <a:ext uri="{FF2B5EF4-FFF2-40B4-BE49-F238E27FC236}">
                <a16:creationId xmlns:a16="http://schemas.microsoft.com/office/drawing/2014/main" id="{F6A60AF5-575A-4037-B7DF-E457D063753D}"/>
              </a:ext>
            </a:extLst>
          </p:cNvPr>
          <p:cNvSpPr/>
          <p:nvPr/>
        </p:nvSpPr>
        <p:spPr>
          <a:xfrm>
            <a:off x="3531125" y="3184292"/>
            <a:ext cx="288862" cy="369332"/>
          </a:xfrm>
          <a:prstGeom prst="rect">
            <a:avLst/>
          </a:prstGeom>
        </p:spPr>
        <p:txBody>
          <a:bodyPr wrap="none">
            <a:spAutoFit/>
          </a:bodyPr>
          <a:lstStyle/>
          <a:p>
            <a:r>
              <a:rPr lang="en-US" altLang="zh-CN" dirty="0"/>
              <a:t>1</a:t>
            </a:r>
            <a:endParaRPr lang="zh-CN" altLang="en-US" dirty="0"/>
          </a:p>
        </p:txBody>
      </p:sp>
      <p:sp>
        <p:nvSpPr>
          <p:cNvPr id="122" name="Rectangle 121">
            <a:extLst>
              <a:ext uri="{FF2B5EF4-FFF2-40B4-BE49-F238E27FC236}">
                <a16:creationId xmlns:a16="http://schemas.microsoft.com/office/drawing/2014/main" id="{2418D2A9-AEA2-4566-907D-9BBF3891BD85}"/>
              </a:ext>
            </a:extLst>
          </p:cNvPr>
          <p:cNvSpPr/>
          <p:nvPr/>
        </p:nvSpPr>
        <p:spPr>
          <a:xfrm>
            <a:off x="3538338" y="2602686"/>
            <a:ext cx="288862" cy="369332"/>
          </a:xfrm>
          <a:prstGeom prst="rect">
            <a:avLst/>
          </a:prstGeom>
        </p:spPr>
        <p:txBody>
          <a:bodyPr wrap="none">
            <a:spAutoFit/>
          </a:bodyPr>
          <a:lstStyle/>
          <a:p>
            <a:r>
              <a:rPr lang="en-US" altLang="zh-CN" dirty="0"/>
              <a:t>1</a:t>
            </a:r>
            <a:endParaRPr lang="zh-CN" altLang="en-US" dirty="0"/>
          </a:p>
        </p:txBody>
      </p:sp>
      <p:sp>
        <p:nvSpPr>
          <p:cNvPr id="123" name="Rectangle 122">
            <a:extLst>
              <a:ext uri="{FF2B5EF4-FFF2-40B4-BE49-F238E27FC236}">
                <a16:creationId xmlns:a16="http://schemas.microsoft.com/office/drawing/2014/main" id="{0B9C8D5D-6CE4-4644-879D-38800778AE25}"/>
              </a:ext>
            </a:extLst>
          </p:cNvPr>
          <p:cNvSpPr/>
          <p:nvPr/>
        </p:nvSpPr>
        <p:spPr>
          <a:xfrm>
            <a:off x="3538338" y="4929110"/>
            <a:ext cx="303288" cy="369332"/>
          </a:xfrm>
          <a:prstGeom prst="rect">
            <a:avLst/>
          </a:prstGeom>
        </p:spPr>
        <p:txBody>
          <a:bodyPr wrap="none">
            <a:spAutoFit/>
          </a:bodyPr>
          <a:lstStyle/>
          <a:p>
            <a:r>
              <a:rPr lang="en-US" altLang="zh-CN" dirty="0"/>
              <a:t>0</a:t>
            </a:r>
            <a:endParaRPr lang="zh-CN" altLang="en-US" dirty="0"/>
          </a:p>
        </p:txBody>
      </p:sp>
      <p:sp>
        <p:nvSpPr>
          <p:cNvPr id="124" name="Rectangle 123">
            <a:extLst>
              <a:ext uri="{FF2B5EF4-FFF2-40B4-BE49-F238E27FC236}">
                <a16:creationId xmlns:a16="http://schemas.microsoft.com/office/drawing/2014/main" id="{0B2F5C6B-F8F6-4BFB-82F2-61682EB2CD4F}"/>
              </a:ext>
            </a:extLst>
          </p:cNvPr>
          <p:cNvSpPr/>
          <p:nvPr/>
        </p:nvSpPr>
        <p:spPr>
          <a:xfrm>
            <a:off x="3538338" y="4347504"/>
            <a:ext cx="303288" cy="369332"/>
          </a:xfrm>
          <a:prstGeom prst="rect">
            <a:avLst/>
          </a:prstGeom>
        </p:spPr>
        <p:txBody>
          <a:bodyPr wrap="none">
            <a:spAutoFit/>
          </a:bodyPr>
          <a:lstStyle/>
          <a:p>
            <a:r>
              <a:rPr lang="en-US" altLang="zh-CN" dirty="0"/>
              <a:t>0</a:t>
            </a:r>
            <a:endParaRPr lang="zh-CN" altLang="en-US" dirty="0"/>
          </a:p>
        </p:txBody>
      </p:sp>
      <p:sp>
        <p:nvSpPr>
          <p:cNvPr id="125" name="Rectangle 124">
            <a:extLst>
              <a:ext uri="{FF2B5EF4-FFF2-40B4-BE49-F238E27FC236}">
                <a16:creationId xmlns:a16="http://schemas.microsoft.com/office/drawing/2014/main" id="{24C13A37-429D-48CC-A3C5-7071FA9B5642}"/>
              </a:ext>
            </a:extLst>
          </p:cNvPr>
          <p:cNvSpPr/>
          <p:nvPr/>
        </p:nvSpPr>
        <p:spPr>
          <a:xfrm>
            <a:off x="3538338" y="3765898"/>
            <a:ext cx="288862" cy="369332"/>
          </a:xfrm>
          <a:prstGeom prst="rect">
            <a:avLst/>
          </a:prstGeom>
        </p:spPr>
        <p:txBody>
          <a:bodyPr wrap="none">
            <a:spAutoFit/>
          </a:bodyPr>
          <a:lstStyle/>
          <a:p>
            <a:r>
              <a:rPr lang="en-US" altLang="zh-CN" dirty="0"/>
              <a:t>1</a:t>
            </a:r>
            <a:endParaRPr lang="zh-CN" altLang="en-US" dirty="0"/>
          </a:p>
        </p:txBody>
      </p:sp>
      <p:sp>
        <p:nvSpPr>
          <p:cNvPr id="70" name="Rectangle 69">
            <a:extLst>
              <a:ext uri="{FF2B5EF4-FFF2-40B4-BE49-F238E27FC236}">
                <a16:creationId xmlns:a16="http://schemas.microsoft.com/office/drawing/2014/main" id="{9A5AB1C9-73D7-48AA-AAEE-AD9AC0E60B50}"/>
              </a:ext>
            </a:extLst>
          </p:cNvPr>
          <p:cNvSpPr/>
          <p:nvPr/>
        </p:nvSpPr>
        <p:spPr>
          <a:xfrm>
            <a:off x="6817482" y="1467263"/>
            <a:ext cx="877163" cy="369332"/>
          </a:xfrm>
          <a:prstGeom prst="rect">
            <a:avLst/>
          </a:prstGeom>
        </p:spPr>
        <p:txBody>
          <a:bodyPr wrap="none">
            <a:spAutoFit/>
          </a:bodyPr>
          <a:lstStyle/>
          <a:p>
            <a:r>
              <a:rPr lang="zh-CN" altLang="en-US" b="1" dirty="0"/>
              <a:t>精确度</a:t>
            </a:r>
          </a:p>
        </p:txBody>
      </p:sp>
      <p:sp>
        <p:nvSpPr>
          <p:cNvPr id="71" name="Rectangle 70">
            <a:extLst>
              <a:ext uri="{FF2B5EF4-FFF2-40B4-BE49-F238E27FC236}">
                <a16:creationId xmlns:a16="http://schemas.microsoft.com/office/drawing/2014/main" id="{5B323355-6210-4BC1-99EA-99CE9D53275E}"/>
              </a:ext>
            </a:extLst>
          </p:cNvPr>
          <p:cNvSpPr/>
          <p:nvPr/>
        </p:nvSpPr>
        <p:spPr>
          <a:xfrm>
            <a:off x="9002402" y="1482652"/>
            <a:ext cx="877163" cy="369332"/>
          </a:xfrm>
          <a:prstGeom prst="rect">
            <a:avLst/>
          </a:prstGeom>
        </p:spPr>
        <p:txBody>
          <a:bodyPr wrap="none">
            <a:spAutoFit/>
          </a:bodyPr>
          <a:lstStyle/>
          <a:p>
            <a:r>
              <a:rPr lang="zh-CN" altLang="en-US" b="1" dirty="0"/>
              <a:t>召回率</a:t>
            </a:r>
          </a:p>
        </p:txBody>
      </p:sp>
      <p:cxnSp>
        <p:nvCxnSpPr>
          <p:cNvPr id="6" name="Straight Connector 5">
            <a:extLst>
              <a:ext uri="{FF2B5EF4-FFF2-40B4-BE49-F238E27FC236}">
                <a16:creationId xmlns:a16="http://schemas.microsoft.com/office/drawing/2014/main" id="{FA86ED75-28EE-4936-A0ED-00C2AA764651}"/>
              </a:ext>
            </a:extLst>
          </p:cNvPr>
          <p:cNvCxnSpPr/>
          <p:nvPr/>
        </p:nvCxnSpPr>
        <p:spPr bwMode="auto">
          <a:xfrm flipV="1">
            <a:off x="5060306" y="4844359"/>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4" name="Rectangle 73">
            <a:extLst>
              <a:ext uri="{FF2B5EF4-FFF2-40B4-BE49-F238E27FC236}">
                <a16:creationId xmlns:a16="http://schemas.microsoft.com/office/drawing/2014/main" id="{C4F318F7-275C-41D3-A338-64510B5509EF}"/>
              </a:ext>
            </a:extLst>
          </p:cNvPr>
          <p:cNvSpPr/>
          <p:nvPr/>
        </p:nvSpPr>
        <p:spPr>
          <a:xfrm>
            <a:off x="6848382" y="4381641"/>
            <a:ext cx="883575" cy="369332"/>
          </a:xfrm>
          <a:prstGeom prst="rect">
            <a:avLst/>
          </a:prstGeom>
        </p:spPr>
        <p:txBody>
          <a:bodyPr wrap="none">
            <a:spAutoFit/>
          </a:bodyPr>
          <a:lstStyle/>
          <a:p>
            <a:r>
              <a:rPr lang="en-US" altLang="zh-CN" dirty="0"/>
              <a:t>3/5=0.6</a:t>
            </a:r>
            <a:endParaRPr lang="zh-CN" altLang="en-US" dirty="0"/>
          </a:p>
        </p:txBody>
      </p:sp>
      <p:sp>
        <p:nvSpPr>
          <p:cNvPr id="75" name="Rectangle 74">
            <a:extLst>
              <a:ext uri="{FF2B5EF4-FFF2-40B4-BE49-F238E27FC236}">
                <a16:creationId xmlns:a16="http://schemas.microsoft.com/office/drawing/2014/main" id="{0A52120E-E83D-4B4B-9F88-05A3AE4303CB}"/>
              </a:ext>
            </a:extLst>
          </p:cNvPr>
          <p:cNvSpPr/>
          <p:nvPr/>
        </p:nvSpPr>
        <p:spPr>
          <a:xfrm>
            <a:off x="10074452" y="4365415"/>
            <a:ext cx="1989630" cy="923330"/>
          </a:xfrm>
          <a:prstGeom prst="rect">
            <a:avLst/>
          </a:prstGeom>
        </p:spPr>
        <p:txBody>
          <a:bodyPr wrap="square">
            <a:spAutoFit/>
          </a:bodyPr>
          <a:lstStyle/>
          <a:p>
            <a:pPr algn="ctr"/>
            <a:r>
              <a:rPr lang="zh-CN" altLang="en-US" dirty="0"/>
              <a:t>阈值</a:t>
            </a:r>
            <a:endParaRPr lang="en-US" altLang="zh-CN" dirty="0"/>
          </a:p>
          <a:p>
            <a:pPr algn="ctr"/>
            <a:r>
              <a:rPr lang="zh-CN" altLang="en-US" dirty="0"/>
              <a:t>（高于该置信度的全部判为正例）</a:t>
            </a:r>
          </a:p>
        </p:txBody>
      </p:sp>
      <p:sp>
        <p:nvSpPr>
          <p:cNvPr id="76" name="Rectangle 75">
            <a:extLst>
              <a:ext uri="{FF2B5EF4-FFF2-40B4-BE49-F238E27FC236}">
                <a16:creationId xmlns:a16="http://schemas.microsoft.com/office/drawing/2014/main" id="{0D6AD1BB-3744-48AF-89A7-5B0833A563E7}"/>
              </a:ext>
            </a:extLst>
          </p:cNvPr>
          <p:cNvSpPr/>
          <p:nvPr/>
        </p:nvSpPr>
        <p:spPr>
          <a:xfrm>
            <a:off x="9002402" y="4381641"/>
            <a:ext cx="679994" cy="369332"/>
          </a:xfrm>
          <a:prstGeom prst="rect">
            <a:avLst/>
          </a:prstGeom>
        </p:spPr>
        <p:txBody>
          <a:bodyPr wrap="none">
            <a:spAutoFit/>
          </a:bodyPr>
          <a:lstStyle/>
          <a:p>
            <a:r>
              <a:rPr lang="en-US" altLang="zh-CN" dirty="0"/>
              <a:t>3/3=1</a:t>
            </a:r>
            <a:endParaRPr lang="zh-CN" altLang="en-US" dirty="0"/>
          </a:p>
        </p:txBody>
      </p:sp>
      <p:sp>
        <p:nvSpPr>
          <p:cNvPr id="9" name="Rectangle 8">
            <a:extLst>
              <a:ext uri="{FF2B5EF4-FFF2-40B4-BE49-F238E27FC236}">
                <a16:creationId xmlns:a16="http://schemas.microsoft.com/office/drawing/2014/main" id="{58EA6293-DEA8-4D88-9BA5-2D86213943E8}"/>
              </a:ext>
            </a:extLst>
          </p:cNvPr>
          <p:cNvSpPr/>
          <p:nvPr/>
        </p:nvSpPr>
        <p:spPr bwMode="auto">
          <a:xfrm>
            <a:off x="2259276" y="2022953"/>
            <a:ext cx="2911844" cy="367547"/>
          </a:xfrm>
          <a:prstGeom prst="rect">
            <a:avLst/>
          </a:prstGeom>
          <a:noFill/>
          <a:ln w="1270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normalizeH="0" baseline="0" dirty="0">
              <a:solidFill>
                <a:schemeClr val="tx2"/>
              </a:solidFill>
              <a:latin typeface="Verdana" panose="020B0604030504040204" pitchFamily="34" charset="0"/>
              <a:ea typeface="方正隶书简体" pitchFamily="65" charset="-122"/>
            </a:endParaRPr>
          </a:p>
        </p:txBody>
      </p:sp>
      <p:sp>
        <p:nvSpPr>
          <p:cNvPr id="78" name="Rectangle 77">
            <a:extLst>
              <a:ext uri="{FF2B5EF4-FFF2-40B4-BE49-F238E27FC236}">
                <a16:creationId xmlns:a16="http://schemas.microsoft.com/office/drawing/2014/main" id="{EFA2ECD9-349F-4A12-80CA-7EE2700C78C9}"/>
              </a:ext>
            </a:extLst>
          </p:cNvPr>
          <p:cNvSpPr/>
          <p:nvPr/>
        </p:nvSpPr>
        <p:spPr bwMode="auto">
          <a:xfrm>
            <a:off x="10880581" y="5587450"/>
            <a:ext cx="800196" cy="367547"/>
          </a:xfrm>
          <a:prstGeom prst="rect">
            <a:avLst/>
          </a:prstGeom>
          <a:noFill/>
          <a:ln w="1270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normalizeH="0" baseline="0" dirty="0">
              <a:solidFill>
                <a:schemeClr val="tx2"/>
              </a:solidFill>
              <a:latin typeface="Verdana" panose="020B0604030504040204" pitchFamily="34" charset="0"/>
              <a:ea typeface="方正隶书简体" pitchFamily="65" charset="-122"/>
            </a:endParaRPr>
          </a:p>
        </p:txBody>
      </p:sp>
      <p:sp>
        <p:nvSpPr>
          <p:cNvPr id="79" name="Rectangle 78">
            <a:extLst>
              <a:ext uri="{FF2B5EF4-FFF2-40B4-BE49-F238E27FC236}">
                <a16:creationId xmlns:a16="http://schemas.microsoft.com/office/drawing/2014/main" id="{9F82EC8F-6E38-446A-A42A-43617C8A1A83}"/>
              </a:ext>
            </a:extLst>
          </p:cNvPr>
          <p:cNvSpPr/>
          <p:nvPr/>
        </p:nvSpPr>
        <p:spPr>
          <a:xfrm>
            <a:off x="9327499" y="5561704"/>
            <a:ext cx="1770796" cy="369332"/>
          </a:xfrm>
          <a:prstGeom prst="rect">
            <a:avLst/>
          </a:prstGeom>
        </p:spPr>
        <p:txBody>
          <a:bodyPr wrap="square">
            <a:spAutoFit/>
          </a:bodyPr>
          <a:lstStyle/>
          <a:p>
            <a:r>
              <a:rPr lang="zh-CN" altLang="en-US" dirty="0"/>
              <a:t>正确预测为正</a:t>
            </a:r>
          </a:p>
        </p:txBody>
      </p:sp>
      <p:sp>
        <p:nvSpPr>
          <p:cNvPr id="44" name="Rectangle 43">
            <a:extLst>
              <a:ext uri="{FF2B5EF4-FFF2-40B4-BE49-F238E27FC236}">
                <a16:creationId xmlns:a16="http://schemas.microsoft.com/office/drawing/2014/main" id="{529D9A86-525A-4BA3-8938-7878F8BEAD75}"/>
              </a:ext>
            </a:extLst>
          </p:cNvPr>
          <p:cNvSpPr/>
          <p:nvPr/>
        </p:nvSpPr>
        <p:spPr bwMode="auto">
          <a:xfrm>
            <a:off x="2259276" y="3202814"/>
            <a:ext cx="2911844" cy="367547"/>
          </a:xfrm>
          <a:prstGeom prst="rect">
            <a:avLst/>
          </a:prstGeom>
          <a:noFill/>
          <a:ln w="1270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normalizeH="0" baseline="0" dirty="0">
              <a:solidFill>
                <a:schemeClr val="tx2"/>
              </a:solidFill>
              <a:latin typeface="Verdana" panose="020B0604030504040204" pitchFamily="34" charset="0"/>
              <a:ea typeface="方正隶书简体" pitchFamily="65" charset="-122"/>
            </a:endParaRPr>
          </a:p>
        </p:txBody>
      </p:sp>
      <p:sp>
        <p:nvSpPr>
          <p:cNvPr id="46" name="Rectangle 45">
            <a:extLst>
              <a:ext uri="{FF2B5EF4-FFF2-40B4-BE49-F238E27FC236}">
                <a16:creationId xmlns:a16="http://schemas.microsoft.com/office/drawing/2014/main" id="{F71F70FD-513D-4433-8D8A-33F4ADB7DC82}"/>
              </a:ext>
            </a:extLst>
          </p:cNvPr>
          <p:cNvSpPr/>
          <p:nvPr/>
        </p:nvSpPr>
        <p:spPr bwMode="auto">
          <a:xfrm>
            <a:off x="2259276" y="4370946"/>
            <a:ext cx="2911844" cy="367547"/>
          </a:xfrm>
          <a:prstGeom prst="rect">
            <a:avLst/>
          </a:prstGeom>
          <a:noFill/>
          <a:ln w="1270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normalizeH="0" baseline="0" dirty="0">
              <a:solidFill>
                <a:schemeClr val="tx2"/>
              </a:solidFill>
              <a:latin typeface="Verdana" panose="020B0604030504040204" pitchFamily="34" charset="0"/>
              <a:ea typeface="方正隶书简体" pitchFamily="65" charset="-122"/>
            </a:endParaRPr>
          </a:p>
        </p:txBody>
      </p:sp>
      <p:sp>
        <p:nvSpPr>
          <p:cNvPr id="47" name="Rectangle 46">
            <a:extLst>
              <a:ext uri="{FF2B5EF4-FFF2-40B4-BE49-F238E27FC236}">
                <a16:creationId xmlns:a16="http://schemas.microsoft.com/office/drawing/2014/main" id="{6775143A-FED0-41CC-B87F-93BE2788BCF6}"/>
              </a:ext>
            </a:extLst>
          </p:cNvPr>
          <p:cNvSpPr/>
          <p:nvPr/>
        </p:nvSpPr>
        <p:spPr>
          <a:xfrm>
            <a:off x="5837678" y="3216073"/>
            <a:ext cx="1107996" cy="369332"/>
          </a:xfrm>
          <a:prstGeom prst="rect">
            <a:avLst/>
          </a:prstGeom>
        </p:spPr>
        <p:txBody>
          <a:bodyPr wrap="none">
            <a:spAutoFit/>
          </a:bodyPr>
          <a:lstStyle/>
          <a:p>
            <a:r>
              <a:rPr lang="zh-CN" altLang="en-US" dirty="0">
                <a:solidFill>
                  <a:schemeClr val="accent6"/>
                </a:solidFill>
              </a:rPr>
              <a:t>判为正例</a:t>
            </a:r>
          </a:p>
        </p:txBody>
      </p:sp>
      <p:sp>
        <p:nvSpPr>
          <p:cNvPr id="48" name="Rectangle 47">
            <a:extLst>
              <a:ext uri="{FF2B5EF4-FFF2-40B4-BE49-F238E27FC236}">
                <a16:creationId xmlns:a16="http://schemas.microsoft.com/office/drawing/2014/main" id="{7A0855B6-2BA2-41D9-A14B-6F2D187923BE}"/>
              </a:ext>
            </a:extLst>
          </p:cNvPr>
          <p:cNvSpPr/>
          <p:nvPr/>
        </p:nvSpPr>
        <p:spPr>
          <a:xfrm>
            <a:off x="5820885" y="5218118"/>
            <a:ext cx="1107996" cy="369332"/>
          </a:xfrm>
          <a:prstGeom prst="rect">
            <a:avLst/>
          </a:prstGeom>
        </p:spPr>
        <p:txBody>
          <a:bodyPr wrap="none">
            <a:spAutoFit/>
          </a:bodyPr>
          <a:lstStyle/>
          <a:p>
            <a:r>
              <a:rPr lang="zh-CN" altLang="en-US" dirty="0">
                <a:solidFill>
                  <a:schemeClr val="accent6"/>
                </a:solidFill>
              </a:rPr>
              <a:t>判为负例</a:t>
            </a:r>
          </a:p>
        </p:txBody>
      </p:sp>
      <p:sp>
        <p:nvSpPr>
          <p:cNvPr id="49" name="Right Brace 48">
            <a:extLst>
              <a:ext uri="{FF2B5EF4-FFF2-40B4-BE49-F238E27FC236}">
                <a16:creationId xmlns:a16="http://schemas.microsoft.com/office/drawing/2014/main" id="{695AF05C-22F1-4CBC-A49C-A8AE1555EA6C}"/>
              </a:ext>
            </a:extLst>
          </p:cNvPr>
          <p:cNvSpPr/>
          <p:nvPr/>
        </p:nvSpPr>
        <p:spPr bwMode="auto">
          <a:xfrm>
            <a:off x="5261499" y="5004684"/>
            <a:ext cx="531094" cy="828000"/>
          </a:xfrm>
          <a:prstGeom prst="rightBrace">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50" name="Right Brace 49">
            <a:extLst>
              <a:ext uri="{FF2B5EF4-FFF2-40B4-BE49-F238E27FC236}">
                <a16:creationId xmlns:a16="http://schemas.microsoft.com/office/drawing/2014/main" id="{C153FC20-A593-48CD-8F35-A4710DE755A2}"/>
              </a:ext>
            </a:extLst>
          </p:cNvPr>
          <p:cNvSpPr/>
          <p:nvPr/>
        </p:nvSpPr>
        <p:spPr bwMode="auto">
          <a:xfrm>
            <a:off x="5258344" y="2205746"/>
            <a:ext cx="531094" cy="2412000"/>
          </a:xfrm>
          <a:prstGeom prst="rightBrace">
            <a:avLst/>
          </a:prstGeom>
          <a:noFill/>
          <a:ln w="9525"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Tree>
    <p:extLst>
      <p:ext uri="{BB962C8B-B14F-4D97-AF65-F5344CB8AC3E}">
        <p14:creationId xmlns:p14="http://schemas.microsoft.com/office/powerpoint/2010/main" val="166091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898083" y="357122"/>
            <a:ext cx="2461521" cy="462627"/>
          </a:xfrm>
          <a:prstGeom prst="rect">
            <a:avLst/>
          </a:prstGeom>
          <a:noFill/>
        </p:spPr>
        <p:txBody>
          <a:bodyPr wrap="square" rtlCol="0">
            <a:spAutoFit/>
          </a:bodyPr>
          <a:lstStyle>
            <a:defPPr>
              <a:defRPr lang="zh-CN"/>
            </a:defPPr>
            <a:lvl1pPr lvl="0">
              <a:lnSpc>
                <a:spcPts val="2687"/>
              </a:lnSpc>
              <a:defRPr sz="3200" b="1">
                <a:solidFill>
                  <a:srgbClr val="000000"/>
                </a:solidFill>
                <a:latin typeface="微软雅黑"/>
              </a:defRPr>
            </a:lvl1pPr>
          </a:lstStyle>
          <a:p>
            <a:r>
              <a:rPr lang="zh-CN" altLang="en-US" dirty="0"/>
              <a:t>按置信度</a:t>
            </a:r>
          </a:p>
        </p:txBody>
      </p:sp>
      <p:sp>
        <p:nvSpPr>
          <p:cNvPr id="94" name="Rectangle 93">
            <a:extLst>
              <a:ext uri="{FF2B5EF4-FFF2-40B4-BE49-F238E27FC236}">
                <a16:creationId xmlns:a16="http://schemas.microsoft.com/office/drawing/2014/main" id="{2743CBA3-8CC3-45DC-8EF4-166CD58DA06B}"/>
              </a:ext>
            </a:extLst>
          </p:cNvPr>
          <p:cNvSpPr/>
          <p:nvPr/>
        </p:nvSpPr>
        <p:spPr>
          <a:xfrm>
            <a:off x="1165806" y="1467263"/>
            <a:ext cx="646331" cy="369332"/>
          </a:xfrm>
          <a:prstGeom prst="rect">
            <a:avLst/>
          </a:prstGeom>
        </p:spPr>
        <p:txBody>
          <a:bodyPr wrap="none">
            <a:spAutoFit/>
          </a:bodyPr>
          <a:lstStyle/>
          <a:p>
            <a:r>
              <a:rPr lang="zh-CN" altLang="en-US" b="1" dirty="0">
                <a:solidFill>
                  <a:srgbClr val="000000"/>
                </a:solidFill>
                <a:latin typeface="微软雅黑"/>
              </a:rPr>
              <a:t>数据</a:t>
            </a:r>
            <a:endParaRPr lang="zh-CN" altLang="en-US" b="1" dirty="0"/>
          </a:p>
        </p:txBody>
      </p:sp>
      <p:sp>
        <p:nvSpPr>
          <p:cNvPr id="95" name="Rectangle 94">
            <a:extLst>
              <a:ext uri="{FF2B5EF4-FFF2-40B4-BE49-F238E27FC236}">
                <a16:creationId xmlns:a16="http://schemas.microsoft.com/office/drawing/2014/main" id="{89CB87EE-AD9A-4442-8206-7E3B5998B967}"/>
              </a:ext>
            </a:extLst>
          </p:cNvPr>
          <p:cNvSpPr/>
          <p:nvPr/>
        </p:nvSpPr>
        <p:spPr>
          <a:xfrm>
            <a:off x="2259276" y="1483842"/>
            <a:ext cx="646331" cy="369332"/>
          </a:xfrm>
          <a:prstGeom prst="rect">
            <a:avLst/>
          </a:prstGeom>
        </p:spPr>
        <p:txBody>
          <a:bodyPr wrap="none">
            <a:spAutoFit/>
          </a:bodyPr>
          <a:lstStyle/>
          <a:p>
            <a:r>
              <a:rPr lang="zh-CN" altLang="en-US" b="1" dirty="0"/>
              <a:t>标签</a:t>
            </a:r>
          </a:p>
        </p:txBody>
      </p:sp>
      <p:sp>
        <p:nvSpPr>
          <p:cNvPr id="96" name="Rectangle 95">
            <a:extLst>
              <a:ext uri="{FF2B5EF4-FFF2-40B4-BE49-F238E27FC236}">
                <a16:creationId xmlns:a16="http://schemas.microsoft.com/office/drawing/2014/main" id="{95932F16-A61E-4839-A82B-2D958A242C3D}"/>
              </a:ext>
            </a:extLst>
          </p:cNvPr>
          <p:cNvSpPr/>
          <p:nvPr/>
        </p:nvSpPr>
        <p:spPr>
          <a:xfrm>
            <a:off x="3359604" y="1482652"/>
            <a:ext cx="646331" cy="369332"/>
          </a:xfrm>
          <a:prstGeom prst="rect">
            <a:avLst/>
          </a:prstGeom>
        </p:spPr>
        <p:txBody>
          <a:bodyPr wrap="none">
            <a:spAutoFit/>
          </a:bodyPr>
          <a:lstStyle/>
          <a:p>
            <a:r>
              <a:rPr lang="zh-CN" altLang="en-US" b="1" dirty="0"/>
              <a:t>预测</a:t>
            </a:r>
          </a:p>
        </p:txBody>
      </p:sp>
      <p:sp>
        <p:nvSpPr>
          <p:cNvPr id="97" name="Rectangle 96">
            <a:extLst>
              <a:ext uri="{FF2B5EF4-FFF2-40B4-BE49-F238E27FC236}">
                <a16:creationId xmlns:a16="http://schemas.microsoft.com/office/drawing/2014/main" id="{CA5864FC-ACB6-4A22-A6D7-7C7436DD9E9B}"/>
              </a:ext>
            </a:extLst>
          </p:cNvPr>
          <p:cNvSpPr/>
          <p:nvPr/>
        </p:nvSpPr>
        <p:spPr bwMode="auto">
          <a:xfrm>
            <a:off x="1122733" y="199392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8" name="Rectangle 97">
            <a:extLst>
              <a:ext uri="{FF2B5EF4-FFF2-40B4-BE49-F238E27FC236}">
                <a16:creationId xmlns:a16="http://schemas.microsoft.com/office/drawing/2014/main" id="{4B8CF06C-15AC-492D-8395-4C52386CEDBA}"/>
              </a:ext>
            </a:extLst>
          </p:cNvPr>
          <p:cNvSpPr/>
          <p:nvPr/>
        </p:nvSpPr>
        <p:spPr bwMode="auto">
          <a:xfrm>
            <a:off x="1122733" y="2574639"/>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99" name="Rectangle 98">
            <a:extLst>
              <a:ext uri="{FF2B5EF4-FFF2-40B4-BE49-F238E27FC236}">
                <a16:creationId xmlns:a16="http://schemas.microsoft.com/office/drawing/2014/main" id="{64552131-F45C-4504-A78B-0C98F1E7210B}"/>
              </a:ext>
            </a:extLst>
          </p:cNvPr>
          <p:cNvSpPr/>
          <p:nvPr/>
        </p:nvSpPr>
        <p:spPr bwMode="auto">
          <a:xfrm>
            <a:off x="1122733" y="3155353"/>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0" name="Rectangle 99">
            <a:extLst>
              <a:ext uri="{FF2B5EF4-FFF2-40B4-BE49-F238E27FC236}">
                <a16:creationId xmlns:a16="http://schemas.microsoft.com/office/drawing/2014/main" id="{1010F4F0-95D3-4FB6-AEC9-C82E1F8C71FC}"/>
              </a:ext>
            </a:extLst>
          </p:cNvPr>
          <p:cNvSpPr/>
          <p:nvPr/>
        </p:nvSpPr>
        <p:spPr bwMode="auto">
          <a:xfrm>
            <a:off x="1122733" y="3736067"/>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1" name="Rectangle 100">
            <a:extLst>
              <a:ext uri="{FF2B5EF4-FFF2-40B4-BE49-F238E27FC236}">
                <a16:creationId xmlns:a16="http://schemas.microsoft.com/office/drawing/2014/main" id="{98E3F8BA-AA7A-4D38-80B5-103A7824A9E7}"/>
              </a:ext>
            </a:extLst>
          </p:cNvPr>
          <p:cNvSpPr/>
          <p:nvPr/>
        </p:nvSpPr>
        <p:spPr bwMode="auto">
          <a:xfrm>
            <a:off x="1122733" y="4316781"/>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2" name="Rectangle 101">
            <a:extLst>
              <a:ext uri="{FF2B5EF4-FFF2-40B4-BE49-F238E27FC236}">
                <a16:creationId xmlns:a16="http://schemas.microsoft.com/office/drawing/2014/main" id="{59E06528-056E-4432-9433-93CE4D575D85}"/>
              </a:ext>
            </a:extLst>
          </p:cNvPr>
          <p:cNvSpPr/>
          <p:nvPr/>
        </p:nvSpPr>
        <p:spPr bwMode="auto">
          <a:xfrm>
            <a:off x="1122733" y="4897495"/>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3" name="Rectangle 102">
            <a:extLst>
              <a:ext uri="{FF2B5EF4-FFF2-40B4-BE49-F238E27FC236}">
                <a16:creationId xmlns:a16="http://schemas.microsoft.com/office/drawing/2014/main" id="{A06EC917-27CC-48E5-AF33-25E91ACFD5C0}"/>
              </a:ext>
            </a:extLst>
          </p:cNvPr>
          <p:cNvSpPr/>
          <p:nvPr/>
        </p:nvSpPr>
        <p:spPr bwMode="auto">
          <a:xfrm>
            <a:off x="1122733" y="5478208"/>
            <a:ext cx="783772" cy="423642"/>
          </a:xfrm>
          <a:prstGeom prst="rect">
            <a:avLst/>
          </a:prstGeom>
          <a:solidFill>
            <a:srgbClr val="FFFF00"/>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104" name="Rectangle 103">
            <a:extLst>
              <a:ext uri="{FF2B5EF4-FFF2-40B4-BE49-F238E27FC236}">
                <a16:creationId xmlns:a16="http://schemas.microsoft.com/office/drawing/2014/main" id="{765C11F4-6383-4C16-8DB2-C5DE2A256567}"/>
              </a:ext>
            </a:extLst>
          </p:cNvPr>
          <p:cNvSpPr/>
          <p:nvPr/>
        </p:nvSpPr>
        <p:spPr>
          <a:xfrm>
            <a:off x="2430797" y="2021080"/>
            <a:ext cx="288862" cy="369332"/>
          </a:xfrm>
          <a:prstGeom prst="rect">
            <a:avLst/>
          </a:prstGeom>
        </p:spPr>
        <p:txBody>
          <a:bodyPr wrap="none">
            <a:spAutoFit/>
          </a:bodyPr>
          <a:lstStyle/>
          <a:p>
            <a:r>
              <a:rPr lang="en-US" altLang="zh-CN" dirty="0"/>
              <a:t>1</a:t>
            </a:r>
            <a:endParaRPr lang="zh-CN" altLang="en-US" dirty="0"/>
          </a:p>
        </p:txBody>
      </p:sp>
      <p:sp>
        <p:nvSpPr>
          <p:cNvPr id="105" name="Rectangle 104">
            <a:extLst>
              <a:ext uri="{FF2B5EF4-FFF2-40B4-BE49-F238E27FC236}">
                <a16:creationId xmlns:a16="http://schemas.microsoft.com/office/drawing/2014/main" id="{A29D9911-ADE6-40A3-9A2D-2CC8B10BF1E0}"/>
              </a:ext>
            </a:extLst>
          </p:cNvPr>
          <p:cNvSpPr/>
          <p:nvPr/>
        </p:nvSpPr>
        <p:spPr>
          <a:xfrm>
            <a:off x="2430797" y="2602686"/>
            <a:ext cx="303288" cy="369332"/>
          </a:xfrm>
          <a:prstGeom prst="rect">
            <a:avLst/>
          </a:prstGeom>
        </p:spPr>
        <p:txBody>
          <a:bodyPr wrap="none">
            <a:spAutoFit/>
          </a:bodyPr>
          <a:lstStyle/>
          <a:p>
            <a:r>
              <a:rPr lang="en-US" altLang="zh-CN" dirty="0"/>
              <a:t>0</a:t>
            </a:r>
            <a:endParaRPr lang="zh-CN" altLang="en-US" dirty="0"/>
          </a:p>
        </p:txBody>
      </p:sp>
      <p:sp>
        <p:nvSpPr>
          <p:cNvPr id="106" name="Rectangle 105">
            <a:extLst>
              <a:ext uri="{FF2B5EF4-FFF2-40B4-BE49-F238E27FC236}">
                <a16:creationId xmlns:a16="http://schemas.microsoft.com/office/drawing/2014/main" id="{0A1E0329-1F13-4DF4-B4EE-DD8F8F91FA8A}"/>
              </a:ext>
            </a:extLst>
          </p:cNvPr>
          <p:cNvSpPr/>
          <p:nvPr/>
        </p:nvSpPr>
        <p:spPr>
          <a:xfrm>
            <a:off x="2430797" y="4347504"/>
            <a:ext cx="288862" cy="369332"/>
          </a:xfrm>
          <a:prstGeom prst="rect">
            <a:avLst/>
          </a:prstGeom>
        </p:spPr>
        <p:txBody>
          <a:bodyPr wrap="none">
            <a:spAutoFit/>
          </a:bodyPr>
          <a:lstStyle/>
          <a:p>
            <a:r>
              <a:rPr lang="en-US" altLang="zh-CN" dirty="0"/>
              <a:t>1</a:t>
            </a:r>
            <a:endParaRPr lang="zh-CN" altLang="en-US" dirty="0"/>
          </a:p>
        </p:txBody>
      </p:sp>
      <p:sp>
        <p:nvSpPr>
          <p:cNvPr id="107" name="Rectangle 106">
            <a:extLst>
              <a:ext uri="{FF2B5EF4-FFF2-40B4-BE49-F238E27FC236}">
                <a16:creationId xmlns:a16="http://schemas.microsoft.com/office/drawing/2014/main" id="{65911F82-80CF-4AA0-A109-79E78962D0D3}"/>
              </a:ext>
            </a:extLst>
          </p:cNvPr>
          <p:cNvSpPr/>
          <p:nvPr/>
        </p:nvSpPr>
        <p:spPr>
          <a:xfrm>
            <a:off x="2430797" y="5510717"/>
            <a:ext cx="303288" cy="369332"/>
          </a:xfrm>
          <a:prstGeom prst="rect">
            <a:avLst/>
          </a:prstGeom>
        </p:spPr>
        <p:txBody>
          <a:bodyPr wrap="none">
            <a:spAutoFit/>
          </a:bodyPr>
          <a:lstStyle/>
          <a:p>
            <a:r>
              <a:rPr lang="en-US" altLang="zh-CN" dirty="0"/>
              <a:t>0</a:t>
            </a:r>
            <a:endParaRPr lang="zh-CN" altLang="en-US" dirty="0"/>
          </a:p>
        </p:txBody>
      </p:sp>
      <p:sp>
        <p:nvSpPr>
          <p:cNvPr id="108" name="Rectangle 107">
            <a:extLst>
              <a:ext uri="{FF2B5EF4-FFF2-40B4-BE49-F238E27FC236}">
                <a16:creationId xmlns:a16="http://schemas.microsoft.com/office/drawing/2014/main" id="{560B452F-3DCC-41AD-9C47-6F4FAE9F10BD}"/>
              </a:ext>
            </a:extLst>
          </p:cNvPr>
          <p:cNvSpPr/>
          <p:nvPr/>
        </p:nvSpPr>
        <p:spPr>
          <a:xfrm>
            <a:off x="2438010" y="3184292"/>
            <a:ext cx="288862" cy="369332"/>
          </a:xfrm>
          <a:prstGeom prst="rect">
            <a:avLst/>
          </a:prstGeom>
        </p:spPr>
        <p:txBody>
          <a:bodyPr wrap="none">
            <a:spAutoFit/>
          </a:bodyPr>
          <a:lstStyle/>
          <a:p>
            <a:r>
              <a:rPr lang="en-US" altLang="zh-CN" dirty="0"/>
              <a:t>1</a:t>
            </a:r>
            <a:endParaRPr lang="zh-CN" altLang="en-US" dirty="0"/>
          </a:p>
        </p:txBody>
      </p:sp>
      <p:sp>
        <p:nvSpPr>
          <p:cNvPr id="109" name="Rectangle 108">
            <a:extLst>
              <a:ext uri="{FF2B5EF4-FFF2-40B4-BE49-F238E27FC236}">
                <a16:creationId xmlns:a16="http://schemas.microsoft.com/office/drawing/2014/main" id="{3FE99799-400D-4B2D-A63A-614ECFEA1FB5}"/>
              </a:ext>
            </a:extLst>
          </p:cNvPr>
          <p:cNvSpPr/>
          <p:nvPr/>
        </p:nvSpPr>
        <p:spPr>
          <a:xfrm>
            <a:off x="2438010" y="3765898"/>
            <a:ext cx="303288" cy="369332"/>
          </a:xfrm>
          <a:prstGeom prst="rect">
            <a:avLst/>
          </a:prstGeom>
        </p:spPr>
        <p:txBody>
          <a:bodyPr wrap="none">
            <a:spAutoFit/>
          </a:bodyPr>
          <a:lstStyle/>
          <a:p>
            <a:r>
              <a:rPr lang="en-US" altLang="zh-CN" dirty="0"/>
              <a:t>0</a:t>
            </a:r>
            <a:endParaRPr lang="zh-CN" altLang="en-US" dirty="0"/>
          </a:p>
        </p:txBody>
      </p:sp>
      <p:sp>
        <p:nvSpPr>
          <p:cNvPr id="110" name="Rectangle 109">
            <a:extLst>
              <a:ext uri="{FF2B5EF4-FFF2-40B4-BE49-F238E27FC236}">
                <a16:creationId xmlns:a16="http://schemas.microsoft.com/office/drawing/2014/main" id="{049A61D5-BA24-4F5B-93CD-4DCE6674E696}"/>
              </a:ext>
            </a:extLst>
          </p:cNvPr>
          <p:cNvSpPr/>
          <p:nvPr/>
        </p:nvSpPr>
        <p:spPr>
          <a:xfrm>
            <a:off x="2438010" y="4929110"/>
            <a:ext cx="303288" cy="369332"/>
          </a:xfrm>
          <a:prstGeom prst="rect">
            <a:avLst/>
          </a:prstGeom>
        </p:spPr>
        <p:txBody>
          <a:bodyPr wrap="none">
            <a:spAutoFit/>
          </a:bodyPr>
          <a:lstStyle/>
          <a:p>
            <a:r>
              <a:rPr lang="en-US" altLang="zh-CN" dirty="0"/>
              <a:t>0</a:t>
            </a:r>
            <a:endParaRPr lang="zh-CN" altLang="en-US" dirty="0"/>
          </a:p>
        </p:txBody>
      </p:sp>
      <p:sp>
        <p:nvSpPr>
          <p:cNvPr id="111" name="Rectangle 110">
            <a:extLst>
              <a:ext uri="{FF2B5EF4-FFF2-40B4-BE49-F238E27FC236}">
                <a16:creationId xmlns:a16="http://schemas.microsoft.com/office/drawing/2014/main" id="{1B788A62-37D6-4958-96F6-49163BFB4871}"/>
              </a:ext>
            </a:extLst>
          </p:cNvPr>
          <p:cNvSpPr/>
          <p:nvPr/>
        </p:nvSpPr>
        <p:spPr>
          <a:xfrm>
            <a:off x="4415369" y="1482652"/>
            <a:ext cx="877163" cy="369332"/>
          </a:xfrm>
          <a:prstGeom prst="rect">
            <a:avLst/>
          </a:prstGeom>
        </p:spPr>
        <p:txBody>
          <a:bodyPr wrap="none">
            <a:spAutoFit/>
          </a:bodyPr>
          <a:lstStyle/>
          <a:p>
            <a:r>
              <a:rPr lang="zh-CN" altLang="en-US" b="1" dirty="0"/>
              <a:t>置信度</a:t>
            </a:r>
          </a:p>
        </p:txBody>
      </p:sp>
      <p:sp>
        <p:nvSpPr>
          <p:cNvPr id="112" name="Rectangle 111">
            <a:extLst>
              <a:ext uri="{FF2B5EF4-FFF2-40B4-BE49-F238E27FC236}">
                <a16:creationId xmlns:a16="http://schemas.microsoft.com/office/drawing/2014/main" id="{D1D387C0-D5E8-4594-BFDD-E22E635FC11A}"/>
              </a:ext>
            </a:extLst>
          </p:cNvPr>
          <p:cNvSpPr/>
          <p:nvPr/>
        </p:nvSpPr>
        <p:spPr>
          <a:xfrm>
            <a:off x="4569673" y="1993925"/>
            <a:ext cx="601447" cy="369332"/>
          </a:xfrm>
          <a:prstGeom prst="rect">
            <a:avLst/>
          </a:prstGeom>
        </p:spPr>
        <p:txBody>
          <a:bodyPr wrap="none">
            <a:spAutoFit/>
          </a:bodyPr>
          <a:lstStyle/>
          <a:p>
            <a:r>
              <a:rPr lang="en-US" altLang="zh-CN" dirty="0"/>
              <a:t>0.80</a:t>
            </a:r>
            <a:endParaRPr lang="zh-CN" altLang="en-US" dirty="0"/>
          </a:p>
        </p:txBody>
      </p:sp>
      <p:sp>
        <p:nvSpPr>
          <p:cNvPr id="113" name="Rectangle 112">
            <a:extLst>
              <a:ext uri="{FF2B5EF4-FFF2-40B4-BE49-F238E27FC236}">
                <a16:creationId xmlns:a16="http://schemas.microsoft.com/office/drawing/2014/main" id="{7F5678E7-DEC1-4273-B78D-0049EBCE0460}"/>
              </a:ext>
            </a:extLst>
          </p:cNvPr>
          <p:cNvSpPr/>
          <p:nvPr/>
        </p:nvSpPr>
        <p:spPr>
          <a:xfrm>
            <a:off x="4551624" y="5478208"/>
            <a:ext cx="604653" cy="369332"/>
          </a:xfrm>
          <a:prstGeom prst="rect">
            <a:avLst/>
          </a:prstGeom>
        </p:spPr>
        <p:txBody>
          <a:bodyPr wrap="none">
            <a:spAutoFit/>
          </a:bodyPr>
          <a:lstStyle/>
          <a:p>
            <a:r>
              <a:rPr lang="en-US" altLang="zh-CN" dirty="0"/>
              <a:t>0.90</a:t>
            </a:r>
            <a:endParaRPr lang="zh-CN" altLang="en-US" dirty="0"/>
          </a:p>
        </p:txBody>
      </p:sp>
      <p:sp>
        <p:nvSpPr>
          <p:cNvPr id="114" name="Rectangle 113">
            <a:extLst>
              <a:ext uri="{FF2B5EF4-FFF2-40B4-BE49-F238E27FC236}">
                <a16:creationId xmlns:a16="http://schemas.microsoft.com/office/drawing/2014/main" id="{28DDF197-C529-4156-8878-B030FA91D36A}"/>
              </a:ext>
            </a:extLst>
          </p:cNvPr>
          <p:cNvSpPr/>
          <p:nvPr/>
        </p:nvSpPr>
        <p:spPr>
          <a:xfrm>
            <a:off x="4555471" y="3155353"/>
            <a:ext cx="585417" cy="369332"/>
          </a:xfrm>
          <a:prstGeom prst="rect">
            <a:avLst/>
          </a:prstGeom>
        </p:spPr>
        <p:txBody>
          <a:bodyPr wrap="none">
            <a:spAutoFit/>
          </a:bodyPr>
          <a:lstStyle/>
          <a:p>
            <a:r>
              <a:rPr lang="en-US" altLang="zh-CN" dirty="0"/>
              <a:t>0.55</a:t>
            </a:r>
            <a:endParaRPr lang="zh-CN" altLang="en-US" dirty="0"/>
          </a:p>
        </p:txBody>
      </p:sp>
      <p:sp>
        <p:nvSpPr>
          <p:cNvPr id="115" name="Rectangle 114">
            <a:extLst>
              <a:ext uri="{FF2B5EF4-FFF2-40B4-BE49-F238E27FC236}">
                <a16:creationId xmlns:a16="http://schemas.microsoft.com/office/drawing/2014/main" id="{E65A9F1A-7228-4093-A934-159022376CAF}"/>
              </a:ext>
            </a:extLst>
          </p:cNvPr>
          <p:cNvSpPr/>
          <p:nvPr/>
        </p:nvSpPr>
        <p:spPr>
          <a:xfrm>
            <a:off x="4551624" y="2574639"/>
            <a:ext cx="604653" cy="369332"/>
          </a:xfrm>
          <a:prstGeom prst="rect">
            <a:avLst/>
          </a:prstGeom>
        </p:spPr>
        <p:txBody>
          <a:bodyPr wrap="none">
            <a:spAutoFit/>
          </a:bodyPr>
          <a:lstStyle/>
          <a:p>
            <a:r>
              <a:rPr lang="en-US" altLang="zh-CN" dirty="0"/>
              <a:t>0.60</a:t>
            </a:r>
            <a:endParaRPr lang="zh-CN" altLang="en-US" dirty="0"/>
          </a:p>
        </p:txBody>
      </p:sp>
      <p:sp>
        <p:nvSpPr>
          <p:cNvPr id="116" name="Rectangle 115">
            <a:extLst>
              <a:ext uri="{FF2B5EF4-FFF2-40B4-BE49-F238E27FC236}">
                <a16:creationId xmlns:a16="http://schemas.microsoft.com/office/drawing/2014/main" id="{E757D4B7-68E6-4BDD-9ECB-59A6A89C8040}"/>
              </a:ext>
            </a:extLst>
          </p:cNvPr>
          <p:cNvSpPr/>
          <p:nvPr/>
        </p:nvSpPr>
        <p:spPr>
          <a:xfrm>
            <a:off x="4553227" y="4897495"/>
            <a:ext cx="568554" cy="369332"/>
          </a:xfrm>
          <a:prstGeom prst="rect">
            <a:avLst/>
          </a:prstGeom>
        </p:spPr>
        <p:txBody>
          <a:bodyPr wrap="none">
            <a:spAutoFit/>
          </a:bodyPr>
          <a:lstStyle/>
          <a:p>
            <a:r>
              <a:rPr lang="en-US" altLang="zh-CN" dirty="0"/>
              <a:t>0.75</a:t>
            </a:r>
            <a:endParaRPr lang="zh-CN" altLang="en-US" dirty="0"/>
          </a:p>
        </p:txBody>
      </p:sp>
      <p:sp>
        <p:nvSpPr>
          <p:cNvPr id="117" name="Rectangle 116">
            <a:extLst>
              <a:ext uri="{FF2B5EF4-FFF2-40B4-BE49-F238E27FC236}">
                <a16:creationId xmlns:a16="http://schemas.microsoft.com/office/drawing/2014/main" id="{FCA161E8-3175-420C-89F5-E7D25B810A5C}"/>
              </a:ext>
            </a:extLst>
          </p:cNvPr>
          <p:cNvSpPr/>
          <p:nvPr/>
        </p:nvSpPr>
        <p:spPr>
          <a:xfrm>
            <a:off x="4559478" y="4316781"/>
            <a:ext cx="596958" cy="369332"/>
          </a:xfrm>
          <a:prstGeom prst="rect">
            <a:avLst/>
          </a:prstGeom>
        </p:spPr>
        <p:txBody>
          <a:bodyPr wrap="none">
            <a:spAutoFit/>
          </a:bodyPr>
          <a:lstStyle/>
          <a:p>
            <a:r>
              <a:rPr lang="en-US" altLang="zh-CN" dirty="0"/>
              <a:t>0.20</a:t>
            </a:r>
            <a:endParaRPr lang="zh-CN" altLang="en-US" dirty="0"/>
          </a:p>
        </p:txBody>
      </p:sp>
      <p:sp>
        <p:nvSpPr>
          <p:cNvPr id="118" name="Rectangle 117">
            <a:extLst>
              <a:ext uri="{FF2B5EF4-FFF2-40B4-BE49-F238E27FC236}">
                <a16:creationId xmlns:a16="http://schemas.microsoft.com/office/drawing/2014/main" id="{4868230D-E8D8-495E-AD76-64547225B550}"/>
              </a:ext>
            </a:extLst>
          </p:cNvPr>
          <p:cNvSpPr/>
          <p:nvPr/>
        </p:nvSpPr>
        <p:spPr>
          <a:xfrm>
            <a:off x="4561242" y="3736067"/>
            <a:ext cx="474810" cy="369332"/>
          </a:xfrm>
          <a:prstGeom prst="rect">
            <a:avLst/>
          </a:prstGeom>
        </p:spPr>
        <p:txBody>
          <a:bodyPr wrap="none">
            <a:spAutoFit/>
          </a:bodyPr>
          <a:lstStyle/>
          <a:p>
            <a:r>
              <a:rPr lang="en-US" altLang="zh-CN" dirty="0"/>
              <a:t>0.5</a:t>
            </a:r>
            <a:endParaRPr lang="zh-CN" altLang="en-US" dirty="0"/>
          </a:p>
        </p:txBody>
      </p:sp>
      <p:sp>
        <p:nvSpPr>
          <p:cNvPr id="119" name="Rectangle 118">
            <a:extLst>
              <a:ext uri="{FF2B5EF4-FFF2-40B4-BE49-F238E27FC236}">
                <a16:creationId xmlns:a16="http://schemas.microsoft.com/office/drawing/2014/main" id="{E93C03EB-C52E-4EFB-8B02-E8826FF61CB9}"/>
              </a:ext>
            </a:extLst>
          </p:cNvPr>
          <p:cNvSpPr/>
          <p:nvPr/>
        </p:nvSpPr>
        <p:spPr>
          <a:xfrm>
            <a:off x="3531125" y="2021080"/>
            <a:ext cx="288862" cy="369332"/>
          </a:xfrm>
          <a:prstGeom prst="rect">
            <a:avLst/>
          </a:prstGeom>
        </p:spPr>
        <p:txBody>
          <a:bodyPr wrap="none">
            <a:spAutoFit/>
          </a:bodyPr>
          <a:lstStyle/>
          <a:p>
            <a:r>
              <a:rPr lang="en-US" altLang="zh-CN" dirty="0"/>
              <a:t>1</a:t>
            </a:r>
            <a:endParaRPr lang="zh-CN" altLang="en-US" dirty="0"/>
          </a:p>
        </p:txBody>
      </p:sp>
      <p:sp>
        <p:nvSpPr>
          <p:cNvPr id="120" name="Rectangle 119">
            <a:extLst>
              <a:ext uri="{FF2B5EF4-FFF2-40B4-BE49-F238E27FC236}">
                <a16:creationId xmlns:a16="http://schemas.microsoft.com/office/drawing/2014/main" id="{C3858519-08E6-475B-95C3-C6ACD402DF07}"/>
              </a:ext>
            </a:extLst>
          </p:cNvPr>
          <p:cNvSpPr/>
          <p:nvPr/>
        </p:nvSpPr>
        <p:spPr>
          <a:xfrm>
            <a:off x="3531125" y="5510717"/>
            <a:ext cx="303288" cy="369332"/>
          </a:xfrm>
          <a:prstGeom prst="rect">
            <a:avLst/>
          </a:prstGeom>
        </p:spPr>
        <p:txBody>
          <a:bodyPr wrap="none">
            <a:spAutoFit/>
          </a:bodyPr>
          <a:lstStyle/>
          <a:p>
            <a:r>
              <a:rPr lang="en-US" altLang="zh-CN" dirty="0"/>
              <a:t>0</a:t>
            </a:r>
            <a:endParaRPr lang="zh-CN" altLang="en-US" dirty="0"/>
          </a:p>
        </p:txBody>
      </p:sp>
      <p:sp>
        <p:nvSpPr>
          <p:cNvPr id="121" name="Rectangle 120">
            <a:extLst>
              <a:ext uri="{FF2B5EF4-FFF2-40B4-BE49-F238E27FC236}">
                <a16:creationId xmlns:a16="http://schemas.microsoft.com/office/drawing/2014/main" id="{F6A60AF5-575A-4037-B7DF-E457D063753D}"/>
              </a:ext>
            </a:extLst>
          </p:cNvPr>
          <p:cNvSpPr/>
          <p:nvPr/>
        </p:nvSpPr>
        <p:spPr>
          <a:xfrm>
            <a:off x="3531125" y="3184292"/>
            <a:ext cx="288862" cy="369332"/>
          </a:xfrm>
          <a:prstGeom prst="rect">
            <a:avLst/>
          </a:prstGeom>
        </p:spPr>
        <p:txBody>
          <a:bodyPr wrap="none">
            <a:spAutoFit/>
          </a:bodyPr>
          <a:lstStyle/>
          <a:p>
            <a:r>
              <a:rPr lang="en-US" altLang="zh-CN" dirty="0"/>
              <a:t>1</a:t>
            </a:r>
            <a:endParaRPr lang="zh-CN" altLang="en-US" dirty="0"/>
          </a:p>
        </p:txBody>
      </p:sp>
      <p:sp>
        <p:nvSpPr>
          <p:cNvPr id="122" name="Rectangle 121">
            <a:extLst>
              <a:ext uri="{FF2B5EF4-FFF2-40B4-BE49-F238E27FC236}">
                <a16:creationId xmlns:a16="http://schemas.microsoft.com/office/drawing/2014/main" id="{2418D2A9-AEA2-4566-907D-9BBF3891BD85}"/>
              </a:ext>
            </a:extLst>
          </p:cNvPr>
          <p:cNvSpPr/>
          <p:nvPr/>
        </p:nvSpPr>
        <p:spPr>
          <a:xfrm>
            <a:off x="3538338" y="2602686"/>
            <a:ext cx="288862" cy="369332"/>
          </a:xfrm>
          <a:prstGeom prst="rect">
            <a:avLst/>
          </a:prstGeom>
        </p:spPr>
        <p:txBody>
          <a:bodyPr wrap="none">
            <a:spAutoFit/>
          </a:bodyPr>
          <a:lstStyle/>
          <a:p>
            <a:r>
              <a:rPr lang="en-US" altLang="zh-CN" dirty="0"/>
              <a:t>1</a:t>
            </a:r>
            <a:endParaRPr lang="zh-CN" altLang="en-US" dirty="0"/>
          </a:p>
        </p:txBody>
      </p:sp>
      <p:sp>
        <p:nvSpPr>
          <p:cNvPr id="123" name="Rectangle 122">
            <a:extLst>
              <a:ext uri="{FF2B5EF4-FFF2-40B4-BE49-F238E27FC236}">
                <a16:creationId xmlns:a16="http://schemas.microsoft.com/office/drawing/2014/main" id="{0B9C8D5D-6CE4-4644-879D-38800778AE25}"/>
              </a:ext>
            </a:extLst>
          </p:cNvPr>
          <p:cNvSpPr/>
          <p:nvPr/>
        </p:nvSpPr>
        <p:spPr>
          <a:xfrm>
            <a:off x="3538338" y="4929110"/>
            <a:ext cx="303288" cy="369332"/>
          </a:xfrm>
          <a:prstGeom prst="rect">
            <a:avLst/>
          </a:prstGeom>
        </p:spPr>
        <p:txBody>
          <a:bodyPr wrap="none">
            <a:spAutoFit/>
          </a:bodyPr>
          <a:lstStyle/>
          <a:p>
            <a:r>
              <a:rPr lang="en-US" altLang="zh-CN" dirty="0"/>
              <a:t>0</a:t>
            </a:r>
            <a:endParaRPr lang="zh-CN" altLang="en-US" dirty="0"/>
          </a:p>
        </p:txBody>
      </p:sp>
      <p:sp>
        <p:nvSpPr>
          <p:cNvPr id="124" name="Rectangle 123">
            <a:extLst>
              <a:ext uri="{FF2B5EF4-FFF2-40B4-BE49-F238E27FC236}">
                <a16:creationId xmlns:a16="http://schemas.microsoft.com/office/drawing/2014/main" id="{0B2F5C6B-F8F6-4BFB-82F2-61682EB2CD4F}"/>
              </a:ext>
            </a:extLst>
          </p:cNvPr>
          <p:cNvSpPr/>
          <p:nvPr/>
        </p:nvSpPr>
        <p:spPr>
          <a:xfrm>
            <a:off x="3538338" y="4347504"/>
            <a:ext cx="303288" cy="369332"/>
          </a:xfrm>
          <a:prstGeom prst="rect">
            <a:avLst/>
          </a:prstGeom>
        </p:spPr>
        <p:txBody>
          <a:bodyPr wrap="none">
            <a:spAutoFit/>
          </a:bodyPr>
          <a:lstStyle/>
          <a:p>
            <a:r>
              <a:rPr lang="en-US" altLang="zh-CN" dirty="0"/>
              <a:t>0</a:t>
            </a:r>
            <a:endParaRPr lang="zh-CN" altLang="en-US" dirty="0"/>
          </a:p>
        </p:txBody>
      </p:sp>
      <p:sp>
        <p:nvSpPr>
          <p:cNvPr id="125" name="Rectangle 124">
            <a:extLst>
              <a:ext uri="{FF2B5EF4-FFF2-40B4-BE49-F238E27FC236}">
                <a16:creationId xmlns:a16="http://schemas.microsoft.com/office/drawing/2014/main" id="{24C13A37-429D-48CC-A3C5-7071FA9B5642}"/>
              </a:ext>
            </a:extLst>
          </p:cNvPr>
          <p:cNvSpPr/>
          <p:nvPr/>
        </p:nvSpPr>
        <p:spPr>
          <a:xfrm>
            <a:off x="3538338" y="3765898"/>
            <a:ext cx="288862" cy="369332"/>
          </a:xfrm>
          <a:prstGeom prst="rect">
            <a:avLst/>
          </a:prstGeom>
        </p:spPr>
        <p:txBody>
          <a:bodyPr wrap="none">
            <a:spAutoFit/>
          </a:bodyPr>
          <a:lstStyle/>
          <a:p>
            <a:r>
              <a:rPr lang="en-US" altLang="zh-CN" dirty="0"/>
              <a:t>1</a:t>
            </a:r>
            <a:endParaRPr lang="zh-CN" altLang="en-US" dirty="0"/>
          </a:p>
        </p:txBody>
      </p:sp>
      <p:sp>
        <p:nvSpPr>
          <p:cNvPr id="70" name="Rectangle 69">
            <a:extLst>
              <a:ext uri="{FF2B5EF4-FFF2-40B4-BE49-F238E27FC236}">
                <a16:creationId xmlns:a16="http://schemas.microsoft.com/office/drawing/2014/main" id="{9A5AB1C9-73D7-48AA-AAEE-AD9AC0E60B50}"/>
              </a:ext>
            </a:extLst>
          </p:cNvPr>
          <p:cNvSpPr/>
          <p:nvPr/>
        </p:nvSpPr>
        <p:spPr>
          <a:xfrm>
            <a:off x="6817482" y="1467263"/>
            <a:ext cx="877163" cy="369332"/>
          </a:xfrm>
          <a:prstGeom prst="rect">
            <a:avLst/>
          </a:prstGeom>
        </p:spPr>
        <p:txBody>
          <a:bodyPr wrap="none">
            <a:spAutoFit/>
          </a:bodyPr>
          <a:lstStyle/>
          <a:p>
            <a:r>
              <a:rPr lang="zh-CN" altLang="en-US" b="1" dirty="0"/>
              <a:t>精确度</a:t>
            </a:r>
          </a:p>
        </p:txBody>
      </p:sp>
      <p:sp>
        <p:nvSpPr>
          <p:cNvPr id="71" name="Rectangle 70">
            <a:extLst>
              <a:ext uri="{FF2B5EF4-FFF2-40B4-BE49-F238E27FC236}">
                <a16:creationId xmlns:a16="http://schemas.microsoft.com/office/drawing/2014/main" id="{5B323355-6210-4BC1-99EA-99CE9D53275E}"/>
              </a:ext>
            </a:extLst>
          </p:cNvPr>
          <p:cNvSpPr/>
          <p:nvPr/>
        </p:nvSpPr>
        <p:spPr>
          <a:xfrm>
            <a:off x="9002402" y="1482652"/>
            <a:ext cx="877163" cy="369332"/>
          </a:xfrm>
          <a:prstGeom prst="rect">
            <a:avLst/>
          </a:prstGeom>
        </p:spPr>
        <p:txBody>
          <a:bodyPr wrap="none">
            <a:spAutoFit/>
          </a:bodyPr>
          <a:lstStyle/>
          <a:p>
            <a:r>
              <a:rPr lang="zh-CN" altLang="en-US" b="1" dirty="0"/>
              <a:t>召回率</a:t>
            </a:r>
          </a:p>
        </p:txBody>
      </p:sp>
      <p:cxnSp>
        <p:nvCxnSpPr>
          <p:cNvPr id="6" name="Straight Connector 5">
            <a:extLst>
              <a:ext uri="{FF2B5EF4-FFF2-40B4-BE49-F238E27FC236}">
                <a16:creationId xmlns:a16="http://schemas.microsoft.com/office/drawing/2014/main" id="{FA86ED75-28EE-4936-A0ED-00C2AA764651}"/>
              </a:ext>
            </a:extLst>
          </p:cNvPr>
          <p:cNvCxnSpPr/>
          <p:nvPr/>
        </p:nvCxnSpPr>
        <p:spPr bwMode="auto">
          <a:xfrm flipV="1">
            <a:off x="4976362" y="4820482"/>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BB97F3E9-4CC0-4A3A-A300-13DA143363A5}"/>
              </a:ext>
            </a:extLst>
          </p:cNvPr>
          <p:cNvSpPr/>
          <p:nvPr/>
        </p:nvSpPr>
        <p:spPr>
          <a:xfrm>
            <a:off x="9174599" y="1993925"/>
            <a:ext cx="572593" cy="369332"/>
          </a:xfrm>
          <a:prstGeom prst="rect">
            <a:avLst/>
          </a:prstGeom>
        </p:spPr>
        <p:txBody>
          <a:bodyPr wrap="none">
            <a:spAutoFit/>
          </a:bodyPr>
          <a:lstStyle/>
          <a:p>
            <a:r>
              <a:rPr lang="en-US" altLang="zh-CN" dirty="0"/>
              <a:t>0.33</a:t>
            </a:r>
            <a:endParaRPr lang="zh-CN" altLang="en-US" dirty="0"/>
          </a:p>
        </p:txBody>
      </p:sp>
      <p:sp>
        <p:nvSpPr>
          <p:cNvPr id="55" name="Rectangle 54">
            <a:extLst>
              <a:ext uri="{FF2B5EF4-FFF2-40B4-BE49-F238E27FC236}">
                <a16:creationId xmlns:a16="http://schemas.microsoft.com/office/drawing/2014/main" id="{8F44C1E6-4024-46B8-8A67-2EA764544F79}"/>
              </a:ext>
            </a:extLst>
          </p:cNvPr>
          <p:cNvSpPr/>
          <p:nvPr/>
        </p:nvSpPr>
        <p:spPr>
          <a:xfrm>
            <a:off x="9156550" y="5478208"/>
            <a:ext cx="468398" cy="369332"/>
          </a:xfrm>
          <a:prstGeom prst="rect">
            <a:avLst/>
          </a:prstGeom>
        </p:spPr>
        <p:txBody>
          <a:bodyPr wrap="none">
            <a:spAutoFit/>
          </a:bodyPr>
          <a:lstStyle/>
          <a:p>
            <a:r>
              <a:rPr lang="en-US" altLang="zh-CN" dirty="0"/>
              <a:t>1.0</a:t>
            </a:r>
            <a:endParaRPr lang="zh-CN" altLang="en-US" dirty="0"/>
          </a:p>
        </p:txBody>
      </p:sp>
      <p:sp>
        <p:nvSpPr>
          <p:cNvPr id="56" name="Rectangle 55">
            <a:extLst>
              <a:ext uri="{FF2B5EF4-FFF2-40B4-BE49-F238E27FC236}">
                <a16:creationId xmlns:a16="http://schemas.microsoft.com/office/drawing/2014/main" id="{A778B24D-86A0-4502-8AE5-BBDDC7B4AF49}"/>
              </a:ext>
            </a:extLst>
          </p:cNvPr>
          <p:cNvSpPr/>
          <p:nvPr/>
        </p:nvSpPr>
        <p:spPr>
          <a:xfrm>
            <a:off x="9160397" y="3155353"/>
            <a:ext cx="607859" cy="369332"/>
          </a:xfrm>
          <a:prstGeom prst="rect">
            <a:avLst/>
          </a:prstGeom>
        </p:spPr>
        <p:txBody>
          <a:bodyPr wrap="none">
            <a:spAutoFit/>
          </a:bodyPr>
          <a:lstStyle/>
          <a:p>
            <a:r>
              <a:rPr lang="en-US" altLang="zh-CN" dirty="0"/>
              <a:t>0.66</a:t>
            </a:r>
            <a:endParaRPr lang="zh-CN" altLang="en-US" dirty="0"/>
          </a:p>
        </p:txBody>
      </p:sp>
      <p:sp>
        <p:nvSpPr>
          <p:cNvPr id="57" name="Rectangle 56">
            <a:extLst>
              <a:ext uri="{FF2B5EF4-FFF2-40B4-BE49-F238E27FC236}">
                <a16:creationId xmlns:a16="http://schemas.microsoft.com/office/drawing/2014/main" id="{773A722C-BD38-46CA-B57A-99F1D8B60B58}"/>
              </a:ext>
            </a:extLst>
          </p:cNvPr>
          <p:cNvSpPr/>
          <p:nvPr/>
        </p:nvSpPr>
        <p:spPr>
          <a:xfrm>
            <a:off x="9156550" y="2574639"/>
            <a:ext cx="572593" cy="369332"/>
          </a:xfrm>
          <a:prstGeom prst="rect">
            <a:avLst/>
          </a:prstGeom>
        </p:spPr>
        <p:txBody>
          <a:bodyPr wrap="none">
            <a:spAutoFit/>
          </a:bodyPr>
          <a:lstStyle/>
          <a:p>
            <a:r>
              <a:rPr lang="en-US" altLang="zh-CN" dirty="0"/>
              <a:t>0.33</a:t>
            </a:r>
            <a:endParaRPr lang="zh-CN" altLang="en-US" dirty="0"/>
          </a:p>
        </p:txBody>
      </p:sp>
      <p:sp>
        <p:nvSpPr>
          <p:cNvPr id="58" name="Rectangle 57">
            <a:extLst>
              <a:ext uri="{FF2B5EF4-FFF2-40B4-BE49-F238E27FC236}">
                <a16:creationId xmlns:a16="http://schemas.microsoft.com/office/drawing/2014/main" id="{4EE5F304-BD41-4184-B188-EDA697287F77}"/>
              </a:ext>
            </a:extLst>
          </p:cNvPr>
          <p:cNvSpPr/>
          <p:nvPr/>
        </p:nvSpPr>
        <p:spPr>
          <a:xfrm>
            <a:off x="9158153" y="4897495"/>
            <a:ext cx="468398" cy="369332"/>
          </a:xfrm>
          <a:prstGeom prst="rect">
            <a:avLst/>
          </a:prstGeom>
        </p:spPr>
        <p:txBody>
          <a:bodyPr wrap="none">
            <a:spAutoFit/>
          </a:bodyPr>
          <a:lstStyle/>
          <a:p>
            <a:r>
              <a:rPr lang="en-US" altLang="zh-CN" dirty="0"/>
              <a:t>1.0</a:t>
            </a:r>
            <a:endParaRPr lang="zh-CN" altLang="en-US" dirty="0"/>
          </a:p>
        </p:txBody>
      </p:sp>
      <p:sp>
        <p:nvSpPr>
          <p:cNvPr id="59" name="Rectangle 58">
            <a:extLst>
              <a:ext uri="{FF2B5EF4-FFF2-40B4-BE49-F238E27FC236}">
                <a16:creationId xmlns:a16="http://schemas.microsoft.com/office/drawing/2014/main" id="{94CE5EDC-C128-4D94-BB2E-B35E958A1550}"/>
              </a:ext>
            </a:extLst>
          </p:cNvPr>
          <p:cNvSpPr/>
          <p:nvPr/>
        </p:nvSpPr>
        <p:spPr>
          <a:xfrm>
            <a:off x="9164404" y="4316781"/>
            <a:ext cx="468398" cy="369332"/>
          </a:xfrm>
          <a:prstGeom prst="rect">
            <a:avLst/>
          </a:prstGeom>
        </p:spPr>
        <p:txBody>
          <a:bodyPr wrap="none">
            <a:spAutoFit/>
          </a:bodyPr>
          <a:lstStyle/>
          <a:p>
            <a:r>
              <a:rPr lang="en-US" altLang="zh-CN" dirty="0"/>
              <a:t>1.0</a:t>
            </a:r>
            <a:endParaRPr lang="zh-CN" altLang="en-US" dirty="0"/>
          </a:p>
        </p:txBody>
      </p:sp>
      <p:sp>
        <p:nvSpPr>
          <p:cNvPr id="60" name="Rectangle 59">
            <a:extLst>
              <a:ext uri="{FF2B5EF4-FFF2-40B4-BE49-F238E27FC236}">
                <a16:creationId xmlns:a16="http://schemas.microsoft.com/office/drawing/2014/main" id="{7D5350CD-0A1F-4EEB-9595-F11F11320278}"/>
              </a:ext>
            </a:extLst>
          </p:cNvPr>
          <p:cNvSpPr/>
          <p:nvPr/>
        </p:nvSpPr>
        <p:spPr>
          <a:xfrm>
            <a:off x="9166168" y="3736067"/>
            <a:ext cx="607859" cy="369332"/>
          </a:xfrm>
          <a:prstGeom prst="rect">
            <a:avLst/>
          </a:prstGeom>
        </p:spPr>
        <p:txBody>
          <a:bodyPr wrap="none">
            <a:spAutoFit/>
          </a:bodyPr>
          <a:lstStyle/>
          <a:p>
            <a:r>
              <a:rPr lang="en-US" altLang="zh-CN" dirty="0"/>
              <a:t>0.66</a:t>
            </a:r>
            <a:endParaRPr lang="zh-CN" altLang="en-US" dirty="0"/>
          </a:p>
        </p:txBody>
      </p:sp>
      <p:sp>
        <p:nvSpPr>
          <p:cNvPr id="61" name="Rectangle 60">
            <a:extLst>
              <a:ext uri="{FF2B5EF4-FFF2-40B4-BE49-F238E27FC236}">
                <a16:creationId xmlns:a16="http://schemas.microsoft.com/office/drawing/2014/main" id="{6ACCAB7D-C5FC-44BD-8A33-3ED669F7E16E}"/>
              </a:ext>
            </a:extLst>
          </p:cNvPr>
          <p:cNvSpPr/>
          <p:nvPr/>
        </p:nvSpPr>
        <p:spPr>
          <a:xfrm>
            <a:off x="6977818" y="1993925"/>
            <a:ext cx="468398" cy="369332"/>
          </a:xfrm>
          <a:prstGeom prst="rect">
            <a:avLst/>
          </a:prstGeom>
        </p:spPr>
        <p:txBody>
          <a:bodyPr wrap="none">
            <a:spAutoFit/>
          </a:bodyPr>
          <a:lstStyle/>
          <a:p>
            <a:r>
              <a:rPr lang="en-US" altLang="zh-CN" dirty="0"/>
              <a:t>1.0</a:t>
            </a:r>
            <a:endParaRPr lang="zh-CN" altLang="en-US" dirty="0"/>
          </a:p>
        </p:txBody>
      </p:sp>
      <p:sp>
        <p:nvSpPr>
          <p:cNvPr id="62" name="Rectangle 61">
            <a:extLst>
              <a:ext uri="{FF2B5EF4-FFF2-40B4-BE49-F238E27FC236}">
                <a16:creationId xmlns:a16="http://schemas.microsoft.com/office/drawing/2014/main" id="{440FCDD9-E9EA-46A2-8F93-F6F048E93828}"/>
              </a:ext>
            </a:extLst>
          </p:cNvPr>
          <p:cNvSpPr/>
          <p:nvPr/>
        </p:nvSpPr>
        <p:spPr>
          <a:xfrm>
            <a:off x="6959769" y="5478208"/>
            <a:ext cx="587020" cy="369332"/>
          </a:xfrm>
          <a:prstGeom prst="rect">
            <a:avLst/>
          </a:prstGeom>
        </p:spPr>
        <p:txBody>
          <a:bodyPr wrap="none">
            <a:spAutoFit/>
          </a:bodyPr>
          <a:lstStyle/>
          <a:p>
            <a:r>
              <a:rPr lang="en-US" altLang="zh-CN" dirty="0"/>
              <a:t>0.43</a:t>
            </a:r>
            <a:endParaRPr lang="zh-CN" altLang="en-US" dirty="0"/>
          </a:p>
        </p:txBody>
      </p:sp>
      <p:sp>
        <p:nvSpPr>
          <p:cNvPr id="63" name="Rectangle 62">
            <a:extLst>
              <a:ext uri="{FF2B5EF4-FFF2-40B4-BE49-F238E27FC236}">
                <a16:creationId xmlns:a16="http://schemas.microsoft.com/office/drawing/2014/main" id="{A7C95D5B-E3FA-4EE2-B58F-04BC224B9AB9}"/>
              </a:ext>
            </a:extLst>
          </p:cNvPr>
          <p:cNvSpPr/>
          <p:nvPr/>
        </p:nvSpPr>
        <p:spPr>
          <a:xfrm>
            <a:off x="6963616" y="3155353"/>
            <a:ext cx="607859" cy="369332"/>
          </a:xfrm>
          <a:prstGeom prst="rect">
            <a:avLst/>
          </a:prstGeom>
        </p:spPr>
        <p:txBody>
          <a:bodyPr wrap="none">
            <a:spAutoFit/>
          </a:bodyPr>
          <a:lstStyle/>
          <a:p>
            <a:r>
              <a:rPr lang="en-US" altLang="zh-CN" dirty="0"/>
              <a:t>0.66</a:t>
            </a:r>
            <a:endParaRPr lang="zh-CN" altLang="en-US" dirty="0"/>
          </a:p>
        </p:txBody>
      </p:sp>
      <p:sp>
        <p:nvSpPr>
          <p:cNvPr id="64" name="Rectangle 63">
            <a:extLst>
              <a:ext uri="{FF2B5EF4-FFF2-40B4-BE49-F238E27FC236}">
                <a16:creationId xmlns:a16="http://schemas.microsoft.com/office/drawing/2014/main" id="{2DC5F8CB-84E1-467A-975E-82939BFB533E}"/>
              </a:ext>
            </a:extLst>
          </p:cNvPr>
          <p:cNvSpPr/>
          <p:nvPr/>
        </p:nvSpPr>
        <p:spPr>
          <a:xfrm>
            <a:off x="6959769" y="2574639"/>
            <a:ext cx="474810" cy="369332"/>
          </a:xfrm>
          <a:prstGeom prst="rect">
            <a:avLst/>
          </a:prstGeom>
        </p:spPr>
        <p:txBody>
          <a:bodyPr wrap="none">
            <a:spAutoFit/>
          </a:bodyPr>
          <a:lstStyle/>
          <a:p>
            <a:r>
              <a:rPr lang="en-US" altLang="zh-CN" dirty="0"/>
              <a:t>0.5</a:t>
            </a:r>
            <a:endParaRPr lang="zh-CN" altLang="en-US" dirty="0"/>
          </a:p>
        </p:txBody>
      </p:sp>
      <p:sp>
        <p:nvSpPr>
          <p:cNvPr id="65" name="Rectangle 64">
            <a:extLst>
              <a:ext uri="{FF2B5EF4-FFF2-40B4-BE49-F238E27FC236}">
                <a16:creationId xmlns:a16="http://schemas.microsoft.com/office/drawing/2014/main" id="{1F29D0A3-5BF2-44F1-A2ED-D6077028DF96}"/>
              </a:ext>
            </a:extLst>
          </p:cNvPr>
          <p:cNvSpPr/>
          <p:nvPr/>
        </p:nvSpPr>
        <p:spPr>
          <a:xfrm>
            <a:off x="6961372" y="4897495"/>
            <a:ext cx="474810" cy="369332"/>
          </a:xfrm>
          <a:prstGeom prst="rect">
            <a:avLst/>
          </a:prstGeom>
        </p:spPr>
        <p:txBody>
          <a:bodyPr wrap="none">
            <a:spAutoFit/>
          </a:bodyPr>
          <a:lstStyle/>
          <a:p>
            <a:r>
              <a:rPr lang="en-US" altLang="zh-CN" dirty="0"/>
              <a:t>0.5</a:t>
            </a:r>
            <a:endParaRPr lang="zh-CN" altLang="en-US" dirty="0"/>
          </a:p>
        </p:txBody>
      </p:sp>
      <p:sp>
        <p:nvSpPr>
          <p:cNvPr id="66" name="Rectangle 65">
            <a:extLst>
              <a:ext uri="{FF2B5EF4-FFF2-40B4-BE49-F238E27FC236}">
                <a16:creationId xmlns:a16="http://schemas.microsoft.com/office/drawing/2014/main" id="{5101365F-25D6-44F5-85EB-7D06AD94352F}"/>
              </a:ext>
            </a:extLst>
          </p:cNvPr>
          <p:cNvSpPr/>
          <p:nvPr/>
        </p:nvSpPr>
        <p:spPr>
          <a:xfrm>
            <a:off x="6967623" y="4316781"/>
            <a:ext cx="486030" cy="369332"/>
          </a:xfrm>
          <a:prstGeom prst="rect">
            <a:avLst/>
          </a:prstGeom>
        </p:spPr>
        <p:txBody>
          <a:bodyPr wrap="none">
            <a:spAutoFit/>
          </a:bodyPr>
          <a:lstStyle/>
          <a:p>
            <a:r>
              <a:rPr lang="en-US" altLang="zh-CN" dirty="0"/>
              <a:t>0.6</a:t>
            </a:r>
            <a:endParaRPr lang="zh-CN" altLang="en-US" dirty="0"/>
          </a:p>
        </p:txBody>
      </p:sp>
      <p:sp>
        <p:nvSpPr>
          <p:cNvPr id="67" name="Rectangle 66">
            <a:extLst>
              <a:ext uri="{FF2B5EF4-FFF2-40B4-BE49-F238E27FC236}">
                <a16:creationId xmlns:a16="http://schemas.microsoft.com/office/drawing/2014/main" id="{6921B820-FEB2-462A-9806-4DF0A48F5871}"/>
              </a:ext>
            </a:extLst>
          </p:cNvPr>
          <p:cNvSpPr/>
          <p:nvPr/>
        </p:nvSpPr>
        <p:spPr>
          <a:xfrm>
            <a:off x="6969387" y="3736067"/>
            <a:ext cx="474810" cy="369332"/>
          </a:xfrm>
          <a:prstGeom prst="rect">
            <a:avLst/>
          </a:prstGeom>
        </p:spPr>
        <p:txBody>
          <a:bodyPr wrap="none">
            <a:spAutoFit/>
          </a:bodyPr>
          <a:lstStyle/>
          <a:p>
            <a:r>
              <a:rPr lang="en-US" altLang="zh-CN" dirty="0"/>
              <a:t>0.5</a:t>
            </a:r>
            <a:endParaRPr lang="zh-CN" altLang="en-US" dirty="0"/>
          </a:p>
        </p:txBody>
      </p:sp>
      <p:cxnSp>
        <p:nvCxnSpPr>
          <p:cNvPr id="68" name="Straight Connector 67">
            <a:extLst>
              <a:ext uri="{FF2B5EF4-FFF2-40B4-BE49-F238E27FC236}">
                <a16:creationId xmlns:a16="http://schemas.microsoft.com/office/drawing/2014/main" id="{AA9147F1-30F7-4246-8864-12A59E42DFC2}"/>
              </a:ext>
            </a:extLst>
          </p:cNvPr>
          <p:cNvCxnSpPr/>
          <p:nvPr/>
        </p:nvCxnSpPr>
        <p:spPr bwMode="auto">
          <a:xfrm flipV="1">
            <a:off x="4976362" y="4224343"/>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DB38256-1611-4418-9136-DD93F3B35D7E}"/>
              </a:ext>
            </a:extLst>
          </p:cNvPr>
          <p:cNvCxnSpPr/>
          <p:nvPr/>
        </p:nvCxnSpPr>
        <p:spPr bwMode="auto">
          <a:xfrm flipV="1">
            <a:off x="4976362" y="6012759"/>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1BEF00E8-96FB-4250-B4F4-F9C88A4F130E}"/>
              </a:ext>
            </a:extLst>
          </p:cNvPr>
          <p:cNvCxnSpPr/>
          <p:nvPr/>
        </p:nvCxnSpPr>
        <p:spPr bwMode="auto">
          <a:xfrm flipV="1">
            <a:off x="4976362" y="5416621"/>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76D87705-AC53-41C0-BACD-D38F83363CFB}"/>
              </a:ext>
            </a:extLst>
          </p:cNvPr>
          <p:cNvCxnSpPr/>
          <p:nvPr/>
        </p:nvCxnSpPr>
        <p:spPr bwMode="auto">
          <a:xfrm flipV="1">
            <a:off x="4976362" y="3628204"/>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540A8A18-B3AC-43E0-B621-1199A146759F}"/>
              </a:ext>
            </a:extLst>
          </p:cNvPr>
          <p:cNvCxnSpPr/>
          <p:nvPr/>
        </p:nvCxnSpPr>
        <p:spPr bwMode="auto">
          <a:xfrm flipV="1">
            <a:off x="4976362" y="3032065"/>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5715EEE5-4493-4442-B48C-34AD4E836073}"/>
              </a:ext>
            </a:extLst>
          </p:cNvPr>
          <p:cNvCxnSpPr/>
          <p:nvPr/>
        </p:nvCxnSpPr>
        <p:spPr bwMode="auto">
          <a:xfrm flipV="1">
            <a:off x="4976362" y="2435926"/>
            <a:ext cx="51120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232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43FCCD9-0A7D-4A0E-8FCA-4431FFE13ACD}"/>
              </a:ext>
            </a:extLst>
          </p:cNvPr>
          <p:cNvSpPr>
            <a:spLocks noGrp="1"/>
          </p:cNvSpPr>
          <p:nvPr>
            <p:ph type="ctrTitle"/>
          </p:nvPr>
        </p:nvSpPr>
        <p:spPr>
          <a:xfrm>
            <a:off x="1051152" y="2092568"/>
            <a:ext cx="10363200" cy="899980"/>
          </a:xfrm>
        </p:spPr>
        <p:txBody>
          <a:bodyPr/>
          <a:lstStyle/>
          <a:p>
            <a:r>
              <a:rPr lang="zh-CN" altLang="en-US" dirty="0">
                <a:solidFill>
                  <a:schemeClr val="tx1"/>
                </a:solidFill>
                <a:latin typeface="华文楷体" panose="02010600040101010101" pitchFamily="2" charset="-122"/>
              </a:rPr>
              <a:t>第二章  </a:t>
            </a:r>
            <a:r>
              <a:rPr lang="zh-CN" altLang="en-US" dirty="0">
                <a:solidFill>
                  <a:srgbClr val="0000FF"/>
                </a:solidFill>
                <a:latin typeface="微软雅黑"/>
              </a:rPr>
              <a:t>模型评估与选择</a:t>
            </a:r>
            <a:br>
              <a:rPr lang="zh-CN" altLang="en-US" kern="1200" dirty="0">
                <a:solidFill>
                  <a:srgbClr val="000000"/>
                </a:solidFill>
                <a:latin typeface="华文楷体" panose="02010600040101010101" pitchFamily="2" charset="-122"/>
              </a:rPr>
            </a:br>
            <a:br>
              <a:rPr lang="en-US" altLang="zh-CN" dirty="0">
                <a:solidFill>
                  <a:schemeClr val="tx1"/>
                </a:solidFill>
                <a:latin typeface="华文楷体" panose="02010600040101010101" pitchFamily="2" charset="-122"/>
              </a:rPr>
            </a:br>
            <a:endParaRPr lang="zh-CN" altLang="en-US" dirty="0"/>
          </a:p>
        </p:txBody>
      </p:sp>
      <p:sp>
        <p:nvSpPr>
          <p:cNvPr id="2" name="日期占位符 1"/>
          <p:cNvSpPr>
            <a:spLocks noGrp="1"/>
          </p:cNvSpPr>
          <p:nvPr>
            <p:ph type="dt" sz="half" idx="10"/>
          </p:nvPr>
        </p:nvSpPr>
        <p:spPr/>
        <p:txBody>
          <a:bodyPr/>
          <a:lstStyle/>
          <a:p>
            <a:pPr>
              <a:defRPr/>
            </a:pPr>
            <a:fld id="{475F2974-A565-48EB-BE06-0BED6BD5DC9C}" type="datetime1">
              <a:rPr lang="zh-CN" altLang="en-US" smtClean="0"/>
              <a:t>2020/9/29</a:t>
            </a:fld>
            <a:endParaRPr lang="en-US" altLang="zh-CN" dirty="0"/>
          </a:p>
        </p:txBody>
      </p:sp>
      <p:sp>
        <p:nvSpPr>
          <p:cNvPr id="3" name="灯片编号占位符 2"/>
          <p:cNvSpPr>
            <a:spLocks noGrp="1"/>
          </p:cNvSpPr>
          <p:nvPr>
            <p:ph type="sldNum" sz="quarter" idx="12"/>
          </p:nvPr>
        </p:nvSpPr>
        <p:spPr/>
        <p:txBody>
          <a:bodyPr/>
          <a:lstStyle/>
          <a:p>
            <a:fld id="{8A43780D-5C61-47C7-84FD-DBDC025933FC}" type="slidenum">
              <a:rPr lang="en-US" altLang="zh-CN" smtClean="0"/>
              <a:t>2</a:t>
            </a:fld>
            <a:endParaRPr lang="en-US" altLang="zh-CN"/>
          </a:p>
        </p:txBody>
      </p:sp>
      <p:sp>
        <p:nvSpPr>
          <p:cNvPr id="4" name="Rectangle 4"/>
          <p:cNvSpPr>
            <a:spLocks noChangeArrowheads="1"/>
          </p:cNvSpPr>
          <p:nvPr/>
        </p:nvSpPr>
        <p:spPr bwMode="auto">
          <a:xfrm>
            <a:off x="537664" y="2204328"/>
            <a:ext cx="11573056" cy="237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4800" b="1">
                <a:solidFill>
                  <a:schemeClr val="tx2"/>
                </a:solidFill>
                <a:latin typeface="Verdana" panose="020B0604030504040204" pitchFamily="34" charset="0"/>
                <a:ea typeface="方正隶书简体" pitchFamily="65" charset="-122"/>
              </a:defRPr>
            </a:lvl1pPr>
            <a:lvl2pPr marL="908050" indent="-436880" eaLnBrk="0" hangingPunct="0">
              <a:defRPr sz="4800" b="1">
                <a:solidFill>
                  <a:schemeClr val="tx2"/>
                </a:solidFill>
                <a:latin typeface="Verdana" panose="020B0604030504040204" pitchFamily="34" charset="0"/>
                <a:ea typeface="方正隶书简体" pitchFamily="65" charset="-122"/>
              </a:defRPr>
            </a:lvl2pPr>
            <a:lvl3pPr marL="1143000" indent="-228600" eaLnBrk="0" hangingPunct="0">
              <a:defRPr sz="4800" b="1">
                <a:solidFill>
                  <a:schemeClr val="tx2"/>
                </a:solidFill>
                <a:latin typeface="Verdana" panose="020B0604030504040204" pitchFamily="34" charset="0"/>
                <a:ea typeface="方正隶书简体" pitchFamily="65" charset="-122"/>
              </a:defRPr>
            </a:lvl3pPr>
            <a:lvl4pPr marL="1600200" indent="-228600" eaLnBrk="0" hangingPunct="0">
              <a:defRPr sz="4800" b="1">
                <a:solidFill>
                  <a:schemeClr val="tx2"/>
                </a:solidFill>
                <a:latin typeface="Verdana" panose="020B0604030504040204" pitchFamily="34" charset="0"/>
                <a:ea typeface="方正隶书简体" pitchFamily="65" charset="-122"/>
              </a:defRPr>
            </a:lvl4pPr>
            <a:lvl5pPr marL="2057400" indent="-228600" eaLnBrk="0" hangingPunct="0">
              <a:defRPr sz="4800" b="1">
                <a:solidFill>
                  <a:schemeClr val="tx2"/>
                </a:solidFill>
                <a:latin typeface="Verdana" panose="020B0604030504040204" pitchFamily="34" charset="0"/>
                <a:ea typeface="方正隶书简体" pitchFamily="65" charset="-122"/>
              </a:defRPr>
            </a:lvl5pPr>
            <a:lvl6pPr marL="25146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6pPr>
            <a:lvl7pPr marL="29718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7pPr>
            <a:lvl8pPr marL="34290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8pPr>
            <a:lvl9pPr marL="38862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9pPr>
          </a:lstStyle>
          <a:p>
            <a:pPr algn="ctr" eaLnBrk="1" hangingPunct="1">
              <a:lnSpc>
                <a:spcPct val="90000"/>
              </a:lnSpc>
              <a:spcBef>
                <a:spcPct val="20000"/>
              </a:spcBef>
              <a:buClr>
                <a:schemeClr val="hlink"/>
              </a:buClr>
              <a:buFont typeface="Wingdings" panose="05000000000000000000" pitchFamily="2" charset="2"/>
              <a:buNone/>
            </a:pPr>
            <a:endParaRPr lang="en-US" altLang="zh-CN" sz="28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8D33E0D-663C-4CC7-AD1B-C705130F8D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a:extLst>
              <a:ext uri="{FF2B5EF4-FFF2-40B4-BE49-F238E27FC236}">
                <a16:creationId xmlns:a16="http://schemas.microsoft.com/office/drawing/2014/main" id="{8296D12B-55B6-43DD-91B4-36B52DC9E3DD}"/>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pic>
        <p:nvPicPr>
          <p:cNvPr id="4" name="图片 3">
            <a:extLst>
              <a:ext uri="{FF2B5EF4-FFF2-40B4-BE49-F238E27FC236}">
                <a16:creationId xmlns:a16="http://schemas.microsoft.com/office/drawing/2014/main" id="{F4EAC6BF-D438-4F61-AFC1-006B7080F579}"/>
              </a:ext>
            </a:extLst>
          </p:cNvPr>
          <p:cNvPicPr>
            <a:picLocks noChangeAspect="1"/>
          </p:cNvPicPr>
          <p:nvPr/>
        </p:nvPicPr>
        <p:blipFill rotWithShape="1">
          <a:blip r:embed="rId2"/>
          <a:srcRect t="25454" r="40303" b="6936"/>
          <a:stretch/>
        </p:blipFill>
        <p:spPr>
          <a:xfrm>
            <a:off x="7437183" y="1261906"/>
            <a:ext cx="4765581" cy="3392604"/>
          </a:xfrm>
          <a:prstGeom prst="rect">
            <a:avLst/>
          </a:prstGeom>
        </p:spPr>
      </p:pic>
      <p:sp>
        <p:nvSpPr>
          <p:cNvPr id="9" name="矩形 8">
            <a:extLst>
              <a:ext uri="{FF2B5EF4-FFF2-40B4-BE49-F238E27FC236}">
                <a16:creationId xmlns:a16="http://schemas.microsoft.com/office/drawing/2014/main" id="{17063015-B4BC-4A88-ABB0-6F9B03F81791}"/>
              </a:ext>
            </a:extLst>
          </p:cNvPr>
          <p:cNvSpPr/>
          <p:nvPr/>
        </p:nvSpPr>
        <p:spPr>
          <a:xfrm>
            <a:off x="9454712" y="4889686"/>
            <a:ext cx="100540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P-R</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曲线</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0" name="矩形 9">
            <a:extLst>
              <a:ext uri="{FF2B5EF4-FFF2-40B4-BE49-F238E27FC236}">
                <a16:creationId xmlns:a16="http://schemas.microsoft.com/office/drawing/2014/main" id="{A0453903-AE6D-428F-A893-5CCBC64D407D}"/>
              </a:ext>
            </a:extLst>
          </p:cNvPr>
          <p:cNvSpPr/>
          <p:nvPr/>
        </p:nvSpPr>
        <p:spPr>
          <a:xfrm>
            <a:off x="654151" y="1463912"/>
            <a:ext cx="6642630" cy="809261"/>
          </a:xfrm>
          <a:prstGeom prst="rect">
            <a:avLst/>
          </a:prstGeom>
        </p:spPr>
        <p:txBody>
          <a:bodyPr wrap="square">
            <a:spAutoFit/>
          </a:bodyPr>
          <a:lstStyle/>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若一个学习器的</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曲线被另一个学习器的曲线完全“包住”，则可以断言后者的性能优于前者。</a:t>
            </a:r>
            <a:endPar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1" name="矩形 10">
            <a:extLst>
              <a:ext uri="{FF2B5EF4-FFF2-40B4-BE49-F238E27FC236}">
                <a16:creationId xmlns:a16="http://schemas.microsoft.com/office/drawing/2014/main" id="{DE4A834D-077E-419A-B137-D75455D80811}"/>
              </a:ext>
            </a:extLst>
          </p:cNvPr>
          <p:cNvSpPr/>
          <p:nvPr/>
        </p:nvSpPr>
        <p:spPr>
          <a:xfrm>
            <a:off x="513749" y="1077169"/>
            <a:ext cx="4692310" cy="400110"/>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en-US" altLang="zh-CN" sz="20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   P-R</a:t>
            </a:r>
            <a:r>
              <a:rPr kumimoji="0" lang="zh-CN" altLang="en-US" sz="20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图解读</a:t>
            </a:r>
            <a:endParaRPr kumimoji="0" lang="en-US" altLang="zh-CN" sz="20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2" name="箭头: 右 11">
            <a:extLst>
              <a:ext uri="{FF2B5EF4-FFF2-40B4-BE49-F238E27FC236}">
                <a16:creationId xmlns:a16="http://schemas.microsoft.com/office/drawing/2014/main" id="{0971F325-14C2-4DB8-A06D-CFBF4A7907DF}"/>
              </a:ext>
            </a:extLst>
          </p:cNvPr>
          <p:cNvSpPr/>
          <p:nvPr/>
        </p:nvSpPr>
        <p:spPr bwMode="auto">
          <a:xfrm>
            <a:off x="816989" y="2435839"/>
            <a:ext cx="276225" cy="266700"/>
          </a:xfrm>
          <a:prstGeom prst="rightArrow">
            <a:avLst>
              <a:gd name="adj1" fmla="val 50000"/>
              <a:gd name="adj2" fmla="val 50000"/>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13" name="矩形 12">
            <a:extLst>
              <a:ext uri="{FF2B5EF4-FFF2-40B4-BE49-F238E27FC236}">
                <a16:creationId xmlns:a16="http://schemas.microsoft.com/office/drawing/2014/main" id="{610FC122-7C91-4943-9C64-F473B44B0409}"/>
              </a:ext>
            </a:extLst>
          </p:cNvPr>
          <p:cNvSpPr/>
          <p:nvPr/>
        </p:nvSpPr>
        <p:spPr>
          <a:xfrm>
            <a:off x="630767" y="2958208"/>
            <a:ext cx="6783032" cy="1917256"/>
          </a:xfrm>
          <a:prstGeom prst="rect">
            <a:avLst/>
          </a:prstGeom>
        </p:spPr>
        <p:txBody>
          <a:bodyPr wrap="square">
            <a:spAutoFit/>
          </a:bodyPr>
          <a:lstStyle/>
          <a:p>
            <a:pPr marL="285750" lvl="0" indent="-285750">
              <a:lnSpc>
                <a:spcPct val="120000"/>
              </a:lnSpc>
              <a:buFont typeface="Arial" panose="020B0604020202020204" pitchFamily="34" charset="0"/>
              <a:buChar char="•"/>
              <a:defRPr/>
            </a:pP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若两个学习器的</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曲线有交叉，就难以一般性地断言两者哪个更优</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 </a:t>
            </a:r>
            <a:r>
              <a:rPr kumimoji="0" lang="en-US" altLang="zh-CN" sz="2000" b="0" i="0" u="none" strike="noStrike" kern="1200" cap="none" spc="0" normalizeH="0" baseline="0" noProof="0" dirty="0" err="1">
                <a:ln>
                  <a:noFill/>
                </a:ln>
                <a:solidFill>
                  <a:srgbClr val="000000"/>
                </a:solidFill>
                <a:effectLst/>
                <a:uLnTx/>
                <a:uFillTx/>
                <a:latin typeface="Corbel"/>
                <a:ea typeface="华文楷体" panose="02010600040101010101" pitchFamily="2" charset="-122"/>
                <a:cs typeface="+mn-cs"/>
              </a:rPr>
              <a:t>v.s</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 B)</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。一个比较合理的判据是比较</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曲线下面积的大小</a:t>
            </a:r>
            <a:r>
              <a:rPr lang="en-US" altLang="zh-CN" dirty="0">
                <a:solidFill>
                  <a:srgbClr val="000000"/>
                </a:solidFill>
              </a:rPr>
              <a:t>(AUC</a:t>
            </a:r>
            <a:r>
              <a:rPr lang="zh-CN" altLang="en-US" dirty="0">
                <a:solidFill>
                  <a:srgbClr val="000000"/>
                </a:solidFill>
              </a:rPr>
              <a:t>，</a:t>
            </a:r>
            <a:r>
              <a:rPr lang="en-US" altLang="zh-CN" dirty="0">
                <a:solidFill>
                  <a:srgbClr val="000000"/>
                </a:solidFill>
                <a:latin typeface="TimesNewRomanPSMT"/>
              </a:rPr>
              <a:t>Area Under Curve</a:t>
            </a:r>
            <a:r>
              <a:rPr lang="en-US" altLang="zh-CN" dirty="0">
                <a:solidFill>
                  <a:srgbClr val="000000"/>
                </a:solidFill>
              </a:rPr>
              <a:t>) </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，但是这个值不容易估算。设计了平衡点以帮助判断性能，平衡点值较大的学习器性能较优。</a:t>
            </a:r>
            <a:endPar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6" name="矩形 15">
            <a:extLst>
              <a:ext uri="{FF2B5EF4-FFF2-40B4-BE49-F238E27FC236}">
                <a16:creationId xmlns:a16="http://schemas.microsoft.com/office/drawing/2014/main" id="{BD57808A-D0EB-4979-8331-EB0675624A41}"/>
              </a:ext>
            </a:extLst>
          </p:cNvPr>
          <p:cNvSpPr/>
          <p:nvPr/>
        </p:nvSpPr>
        <p:spPr>
          <a:xfrm>
            <a:off x="1115370" y="2366198"/>
            <a:ext cx="5958785" cy="430502"/>
          </a:xfrm>
          <a:prstGeom prst="rect">
            <a:avLst/>
          </a:prstGeom>
          <a:ln w="19050">
            <a:solidFill>
              <a:schemeClr val="accent6"/>
            </a:solidFill>
          </a:ln>
        </p:spPr>
        <p:txBody>
          <a:bodyPr wrap="square">
            <a:spAutoFit/>
          </a:bodyPr>
          <a:lstStyle/>
          <a:p>
            <a:pPr marL="0" marR="0" lvl="0" indent="0" algn="l" defTabSz="914400" rtl="0" eaLnBrk="1" fontAlgn="auto" latinLnBrk="0" hangingPunct="1">
              <a:lnSpc>
                <a:spcPts val="2765"/>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学习器 </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A </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优于 学习器 </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学习器 </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B </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优于 学习器 </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C</a:t>
            </a:r>
          </a:p>
        </p:txBody>
      </p:sp>
      <p:sp>
        <p:nvSpPr>
          <p:cNvPr id="17" name="矩形 16">
            <a:extLst>
              <a:ext uri="{FF2B5EF4-FFF2-40B4-BE49-F238E27FC236}">
                <a16:creationId xmlns:a16="http://schemas.microsoft.com/office/drawing/2014/main" id="{978C7593-F404-4BDE-8BF0-0253434D3079}"/>
              </a:ext>
            </a:extLst>
          </p:cNvPr>
          <p:cNvSpPr/>
          <p:nvPr/>
        </p:nvSpPr>
        <p:spPr>
          <a:xfrm>
            <a:off x="654151" y="4929032"/>
            <a:ext cx="6991016" cy="400110"/>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平衡点</a:t>
            </a:r>
            <a:r>
              <a:rPr kumimoji="0" lang="en-US" altLang="zh-CN" sz="20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(BEP)</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：在</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曲线中“查准率</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查全率”时的取值。</a:t>
            </a:r>
            <a:endPar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8" name="矩形 17">
            <a:extLst>
              <a:ext uri="{FF2B5EF4-FFF2-40B4-BE49-F238E27FC236}">
                <a16:creationId xmlns:a16="http://schemas.microsoft.com/office/drawing/2014/main" id="{2D9CEA43-DE46-47E8-9469-E1AF03D67904}"/>
              </a:ext>
            </a:extLst>
          </p:cNvPr>
          <p:cNvSpPr/>
          <p:nvPr/>
        </p:nvSpPr>
        <p:spPr>
          <a:xfrm>
            <a:off x="1500473" y="5507369"/>
            <a:ext cx="5573682" cy="707886"/>
          </a:xfrm>
          <a:prstGeom prst="rect">
            <a:avLst/>
          </a:prstGeom>
          <a:ln w="19050">
            <a:solidFill>
              <a:schemeClr val="accent6"/>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学习器</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B</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的</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BEP</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是</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0.74</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，学习器</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的</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BEP</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是</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0.8</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，则可认为学习器</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的性能优于学习器</a:t>
            </a:r>
            <a:r>
              <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B</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endPar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9" name="箭头: 右 18">
            <a:extLst>
              <a:ext uri="{FF2B5EF4-FFF2-40B4-BE49-F238E27FC236}">
                <a16:creationId xmlns:a16="http://schemas.microsoft.com/office/drawing/2014/main" id="{16550949-63AE-4307-BF28-64116FAF2909}"/>
              </a:ext>
            </a:extLst>
          </p:cNvPr>
          <p:cNvSpPr/>
          <p:nvPr/>
        </p:nvSpPr>
        <p:spPr bwMode="auto">
          <a:xfrm>
            <a:off x="1083856" y="5610609"/>
            <a:ext cx="276225" cy="266700"/>
          </a:xfrm>
          <a:prstGeom prst="rightArrow">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22" name="文本框 21">
            <a:extLst>
              <a:ext uri="{FF2B5EF4-FFF2-40B4-BE49-F238E27FC236}">
                <a16:creationId xmlns:a16="http://schemas.microsoft.com/office/drawing/2014/main" id="{712A4386-80A7-4381-8065-2D4383C78677}"/>
              </a:ext>
            </a:extLst>
          </p:cNvPr>
          <p:cNvSpPr txBox="1"/>
          <p:nvPr/>
        </p:nvSpPr>
        <p:spPr>
          <a:xfrm>
            <a:off x="442326" y="384820"/>
            <a:ext cx="4042947" cy="462627"/>
          </a:xfrm>
          <a:prstGeom prst="rect">
            <a:avLst/>
          </a:prstGeom>
          <a:noFill/>
        </p:spPr>
        <p:txBody>
          <a:bodyPr wrap="square" rtlCol="0">
            <a:spAutoFit/>
          </a:bodyPr>
          <a:lstStyle/>
          <a:p>
            <a:pPr lvl="0">
              <a:lnSpc>
                <a:spcPts val="2687"/>
              </a:lnSpc>
              <a:defRPr/>
            </a:pPr>
            <a:r>
              <a:rPr lang="zh-CN" altLang="en-US" sz="3200" b="1" dirty="0">
                <a:solidFill>
                  <a:srgbClr val="000000"/>
                </a:solidFill>
                <a:latin typeface="微软雅黑"/>
              </a:rPr>
              <a:t>性能度量</a:t>
            </a:r>
          </a:p>
        </p:txBody>
      </p:sp>
    </p:spTree>
    <p:extLst>
      <p:ext uri="{BB962C8B-B14F-4D97-AF65-F5344CB8AC3E}">
        <p14:creationId xmlns:p14="http://schemas.microsoft.com/office/powerpoint/2010/main" val="4293855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71F253-A6FF-44E9-B33E-007E4B1A745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a:extLst>
              <a:ext uri="{FF2B5EF4-FFF2-40B4-BE49-F238E27FC236}">
                <a16:creationId xmlns:a16="http://schemas.microsoft.com/office/drawing/2014/main" id="{68465935-9819-40FE-8027-D0CC471E01FC}"/>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5" name="矩形 4">
            <a:extLst>
              <a:ext uri="{FF2B5EF4-FFF2-40B4-BE49-F238E27FC236}">
                <a16:creationId xmlns:a16="http://schemas.microsoft.com/office/drawing/2014/main" id="{96B0BC37-CE51-43B4-8EA8-1CC98FA16E00}"/>
              </a:ext>
            </a:extLst>
          </p:cNvPr>
          <p:cNvSpPr/>
          <p:nvPr/>
        </p:nvSpPr>
        <p:spPr>
          <a:xfrm>
            <a:off x="491594" y="988908"/>
            <a:ext cx="6498485" cy="369332"/>
          </a:xfrm>
          <a:prstGeom prst="rect">
            <a:avLst/>
          </a:prstGeom>
        </p:spPr>
        <p:txBody>
          <a:bodyPr wrap="square">
            <a:spAutoFit/>
          </a:bodyPr>
          <a:lstStyle/>
          <a:p>
            <a:pPr lvl="0">
              <a:defRPr/>
            </a:pP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ROC</a:t>
            </a:r>
            <a:r>
              <a:rPr lang="en-US" altLang="zh-CN" dirty="0">
                <a:solidFill>
                  <a:srgbClr val="FF0000"/>
                </a:solidFill>
                <a:latin typeface="Times New Roman"/>
              </a:rPr>
              <a:t> </a:t>
            </a:r>
            <a:r>
              <a:rPr lang="zh-CN" altLang="en-US" dirty="0">
                <a:solidFill>
                  <a:srgbClr val="FF0000"/>
                </a:solidFill>
                <a:latin typeface="Times New Roman"/>
              </a:rPr>
              <a:t>（</a:t>
            </a:r>
            <a:r>
              <a:rPr lang="en-US" altLang="zh-CN" dirty="0">
                <a:solidFill>
                  <a:srgbClr val="FF0000"/>
                </a:solidFill>
                <a:latin typeface="Times New Roman"/>
              </a:rPr>
              <a:t>Receiver Operating Characteristic</a:t>
            </a:r>
            <a:r>
              <a:rPr lang="zh-CN" altLang="en-US" dirty="0">
                <a:solidFill>
                  <a:srgbClr val="FF0000"/>
                </a:solidFill>
                <a:latin typeface="Times New Roman"/>
              </a:rPr>
              <a:t>）</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曲线与</a:t>
            </a: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AUC</a:t>
            </a:r>
          </a:p>
        </p:txBody>
      </p:sp>
      <p:sp>
        <p:nvSpPr>
          <p:cNvPr id="6" name="矩形 5">
            <a:extLst>
              <a:ext uri="{FF2B5EF4-FFF2-40B4-BE49-F238E27FC236}">
                <a16:creationId xmlns:a16="http://schemas.microsoft.com/office/drawing/2014/main" id="{E8257E1B-EBCB-4A85-A315-EB001CEC32CC}"/>
              </a:ext>
            </a:extLst>
          </p:cNvPr>
          <p:cNvSpPr/>
          <p:nvPr/>
        </p:nvSpPr>
        <p:spPr>
          <a:xfrm>
            <a:off x="491594" y="1417895"/>
            <a:ext cx="11329989"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ROC</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曲线</a:t>
            </a:r>
            <a:r>
              <a:rPr kumimoji="0" lang="zh-CN" altLang="en-US" sz="18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从阈值选取角度出发来研究学习器泛化性能。当阈值从</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0</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变到最大，逐个把样本作为正例进行预测 ，计算两个重要的量，分别以它们为横、纵坐标作图。</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7" name="矩形 6">
            <a:extLst>
              <a:ext uri="{FF2B5EF4-FFF2-40B4-BE49-F238E27FC236}">
                <a16:creationId xmlns:a16="http://schemas.microsoft.com/office/drawing/2014/main" id="{0C937FBB-357C-449A-82CE-534C667053AD}"/>
              </a:ext>
            </a:extLst>
          </p:cNvPr>
          <p:cNvSpPr/>
          <p:nvPr/>
        </p:nvSpPr>
        <p:spPr>
          <a:xfrm>
            <a:off x="977660" y="2083262"/>
            <a:ext cx="1023667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阈值的选取与分类的关系</a:t>
            </a:r>
            <a:r>
              <a:rPr kumimoji="0" lang="zh-CN" altLang="en-US" sz="16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将学习器为测试样本产生的预测值与一个分类阈值进行比较，若大于阈值则分为正类，否则为反类。例如，若我们更重视“查准率”，则可以把阈值设置的大一些，让分类器的预测结果更有把握；若我们更重视“查全率”，则可以把阈值设置的小一些，让分类器预测出更多的正例。</a:t>
            </a:r>
          </a:p>
        </p:txBody>
      </p:sp>
      <p:sp>
        <p:nvSpPr>
          <p:cNvPr id="8" name="矩形 7">
            <a:extLst>
              <a:ext uri="{FF2B5EF4-FFF2-40B4-BE49-F238E27FC236}">
                <a16:creationId xmlns:a16="http://schemas.microsoft.com/office/drawing/2014/main" id="{3582632C-B1FC-45A0-BB85-C54CB5A3824C}"/>
              </a:ext>
            </a:extLst>
          </p:cNvPr>
          <p:cNvSpPr/>
          <p:nvPr/>
        </p:nvSpPr>
        <p:spPr>
          <a:xfrm>
            <a:off x="455071" y="2990660"/>
            <a:ext cx="7412220"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ROC</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曲线与</a:t>
            </a: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P-R</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曲线的区别</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曲线的纵、横轴分别为查准率与查全率，</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ROC</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曲线的纵、横轴为真正例率与假正例率</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1" name="矩形 10">
            <a:extLst>
              <a:ext uri="{FF2B5EF4-FFF2-40B4-BE49-F238E27FC236}">
                <a16:creationId xmlns:a16="http://schemas.microsoft.com/office/drawing/2014/main" id="{BFDE9BEF-EF01-4133-A5A4-057E6A53F65D}"/>
              </a:ext>
            </a:extLst>
          </p:cNvPr>
          <p:cNvSpPr/>
          <p:nvPr/>
        </p:nvSpPr>
        <p:spPr>
          <a:xfrm>
            <a:off x="630767" y="3816752"/>
            <a:ext cx="153760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纵</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真正例率</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9373FFB-8562-4830-9A3E-71B31D1D1527}"/>
                  </a:ext>
                </a:extLst>
              </p:cNvPr>
              <p:cNvSpPr/>
              <p:nvPr/>
            </p:nvSpPr>
            <p:spPr>
              <a:xfrm>
                <a:off x="2084127" y="3667095"/>
                <a:ext cx="1873033" cy="61549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TPR</m:t>
                      </m:r>
                      <m:r>
                        <a:rPr kumimoji="0" lang="zh-CN" altLang="en-US"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f>
                        <m:fPr>
                          <m:ctrlP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𝑇𝑃</m:t>
                          </m:r>
                        </m:num>
                        <m:den>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𝑇𝑃</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𝐹𝑁</m:t>
                          </m:r>
                        </m:den>
                      </m:f>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12" name="矩形 11">
                <a:extLst>
                  <a:ext uri="{FF2B5EF4-FFF2-40B4-BE49-F238E27FC236}">
                    <a16:creationId xmlns:a16="http://schemas.microsoft.com/office/drawing/2014/main" id="{F9373FFB-8562-4830-9A3E-71B31D1D1527}"/>
                  </a:ext>
                </a:extLst>
              </p:cNvPr>
              <p:cNvSpPr>
                <a:spLocks noRot="1" noChangeAspect="1" noMove="1" noResize="1" noEditPoints="1" noAdjustHandles="1" noChangeArrowheads="1" noChangeShapeType="1" noTextEdit="1"/>
              </p:cNvSpPr>
              <p:nvPr/>
            </p:nvSpPr>
            <p:spPr>
              <a:xfrm>
                <a:off x="2084127" y="3667095"/>
                <a:ext cx="1873033" cy="615490"/>
              </a:xfrm>
              <a:prstGeom prst="rect">
                <a:avLst/>
              </a:prstGeom>
              <a:blipFill>
                <a:blip r:embed="rId3"/>
                <a:stretch>
                  <a:fillRect/>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944DE19A-08A4-4BB4-A03B-B557BBF50FAC}"/>
              </a:ext>
            </a:extLst>
          </p:cNvPr>
          <p:cNvSpPr/>
          <p:nvPr/>
        </p:nvSpPr>
        <p:spPr>
          <a:xfrm>
            <a:off x="4089307" y="3819637"/>
            <a:ext cx="153760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横</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假正例率</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81E76B3-7733-4861-9F4C-EBE1B07145DC}"/>
                  </a:ext>
                </a:extLst>
              </p:cNvPr>
              <p:cNvSpPr/>
              <p:nvPr/>
            </p:nvSpPr>
            <p:spPr>
              <a:xfrm>
                <a:off x="5626907" y="3667095"/>
                <a:ext cx="1873033" cy="615490"/>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cs typeface="+mn-cs"/>
                        </a:rPr>
                        <m:t>F</m:t>
                      </m:r>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PR</m:t>
                      </m:r>
                      <m:r>
                        <a:rPr kumimoji="0" lang="zh-CN" altLang="en-US"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f>
                        <m:fPr>
                          <m:ctrlP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m:rPr>
                              <m:sty m:val="p"/>
                            </m:rP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F</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num>
                        <m:den>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𝑇𝑁</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𝐹𝑃</m:t>
                          </m:r>
                        </m:den>
                      </m:f>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14" name="矩形 13">
                <a:extLst>
                  <a:ext uri="{FF2B5EF4-FFF2-40B4-BE49-F238E27FC236}">
                    <a16:creationId xmlns:a16="http://schemas.microsoft.com/office/drawing/2014/main" id="{A81E76B3-7733-4861-9F4C-EBE1B07145DC}"/>
                  </a:ext>
                </a:extLst>
              </p:cNvPr>
              <p:cNvSpPr>
                <a:spLocks noRot="1" noChangeAspect="1" noMove="1" noResize="1" noEditPoints="1" noAdjustHandles="1" noChangeArrowheads="1" noChangeShapeType="1" noTextEdit="1"/>
              </p:cNvSpPr>
              <p:nvPr/>
            </p:nvSpPr>
            <p:spPr>
              <a:xfrm>
                <a:off x="5626907" y="3667095"/>
                <a:ext cx="1873033" cy="615490"/>
              </a:xfrm>
              <a:prstGeom prst="rect">
                <a:avLst/>
              </a:prstGeom>
              <a:blipFill>
                <a:blip r:embed="rId4"/>
                <a:stretch>
                  <a:fillRect/>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E001E948-5742-4058-A70E-21B36044ABFD}"/>
              </a:ext>
            </a:extLst>
          </p:cNvPr>
          <p:cNvPicPr>
            <a:picLocks noChangeAspect="1"/>
          </p:cNvPicPr>
          <p:nvPr/>
        </p:nvPicPr>
        <p:blipFill rotWithShape="1">
          <a:blip r:embed="rId5"/>
          <a:srcRect l="14302" t="15446" r="46171" b="12606"/>
          <a:stretch/>
        </p:blipFill>
        <p:spPr>
          <a:xfrm>
            <a:off x="8602723" y="4223096"/>
            <a:ext cx="2884808" cy="2219630"/>
          </a:xfrm>
          <a:prstGeom prst="rect">
            <a:avLst/>
          </a:prstGeom>
        </p:spPr>
      </p:pic>
      <p:sp>
        <p:nvSpPr>
          <p:cNvPr id="18" name="矩形 17">
            <a:extLst>
              <a:ext uri="{FF2B5EF4-FFF2-40B4-BE49-F238E27FC236}">
                <a16:creationId xmlns:a16="http://schemas.microsoft.com/office/drawing/2014/main" id="{0A25E165-6A5D-4C69-83BC-FE9B1FF24A36}"/>
              </a:ext>
            </a:extLst>
          </p:cNvPr>
          <p:cNvSpPr/>
          <p:nvPr/>
        </p:nvSpPr>
        <p:spPr>
          <a:xfrm>
            <a:off x="10042004" y="5617549"/>
            <a:ext cx="458780" cy="261610"/>
          </a:xfrm>
          <a:prstGeom prst="rect">
            <a:avLst/>
          </a:prstGeom>
          <a:solidFill>
            <a:schemeClr val="bg1"/>
          </a:solid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1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AUC</a:t>
            </a:r>
            <a:endParaRPr kumimoji="0" lang="zh-CN" altLang="en-US" sz="11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pic>
        <p:nvPicPr>
          <p:cNvPr id="15" name="图片 14">
            <a:extLst>
              <a:ext uri="{FF2B5EF4-FFF2-40B4-BE49-F238E27FC236}">
                <a16:creationId xmlns:a16="http://schemas.microsoft.com/office/drawing/2014/main" id="{BC9AD8F0-18BB-40DF-BF74-4EABF0A5BA96}"/>
              </a:ext>
            </a:extLst>
          </p:cNvPr>
          <p:cNvPicPr>
            <a:picLocks noChangeAspect="1"/>
          </p:cNvPicPr>
          <p:nvPr/>
        </p:nvPicPr>
        <p:blipFill>
          <a:blip r:embed="rId6"/>
          <a:stretch>
            <a:fillRect/>
          </a:stretch>
        </p:blipFill>
        <p:spPr>
          <a:xfrm>
            <a:off x="8131585" y="3028547"/>
            <a:ext cx="3281432" cy="1438697"/>
          </a:xfrm>
          <a:prstGeom prst="rect">
            <a:avLst/>
          </a:prstGeom>
        </p:spPr>
      </p:pic>
      <p:sp>
        <p:nvSpPr>
          <p:cNvPr id="19" name="矩形 18">
            <a:extLst>
              <a:ext uri="{FF2B5EF4-FFF2-40B4-BE49-F238E27FC236}">
                <a16:creationId xmlns:a16="http://schemas.microsoft.com/office/drawing/2014/main" id="{CB9F9538-C8D0-465B-A584-2236EE9F3900}"/>
              </a:ext>
            </a:extLst>
          </p:cNvPr>
          <p:cNvSpPr/>
          <p:nvPr/>
        </p:nvSpPr>
        <p:spPr bwMode="auto">
          <a:xfrm>
            <a:off x="8964962" y="3765148"/>
            <a:ext cx="2387400" cy="306178"/>
          </a:xfrm>
          <a:prstGeom prst="rect">
            <a:avLst/>
          </a:prstGeom>
          <a:noFill/>
          <a:ln w="28575" cap="flat" cmpd="sng" algn="ctr">
            <a:solidFill>
              <a:srgbClr val="00B05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21" name="矩形 20">
            <a:extLst>
              <a:ext uri="{FF2B5EF4-FFF2-40B4-BE49-F238E27FC236}">
                <a16:creationId xmlns:a16="http://schemas.microsoft.com/office/drawing/2014/main" id="{CFA4AC91-0F75-41C4-80C1-E3EB67A892D1}"/>
              </a:ext>
            </a:extLst>
          </p:cNvPr>
          <p:cNvSpPr/>
          <p:nvPr/>
        </p:nvSpPr>
        <p:spPr bwMode="auto">
          <a:xfrm>
            <a:off x="8964962" y="4063214"/>
            <a:ext cx="2387400" cy="306178"/>
          </a:xfrm>
          <a:prstGeom prst="rect">
            <a:avLst/>
          </a:prstGeom>
          <a:noFill/>
          <a:ln w="28575" cap="flat" cmpd="sng" algn="ctr">
            <a:solidFill>
              <a:srgbClr val="0070C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22" name="矩形 21">
            <a:extLst>
              <a:ext uri="{FF2B5EF4-FFF2-40B4-BE49-F238E27FC236}">
                <a16:creationId xmlns:a16="http://schemas.microsoft.com/office/drawing/2014/main" id="{22FFF3FA-3156-4070-AC72-702381A03A00}"/>
              </a:ext>
            </a:extLst>
          </p:cNvPr>
          <p:cNvSpPr/>
          <p:nvPr/>
        </p:nvSpPr>
        <p:spPr>
          <a:xfrm>
            <a:off x="317417" y="4540730"/>
            <a:ext cx="8049737" cy="175432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有助于选择最佳的阈值</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。ROC曲线越靠近左上角，模型的查全率就越高。最靠近左上角的ROC曲线上的点是分类错误最少的最好阈值，其假正例和假反例总数最少。</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可以对不同的学习器比较性能</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。与</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P-R</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图相似，若一个学习器的</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ROC</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曲线被另一个学习器曲线完全“包住”，则后者优于前者；若有交叉，则计算</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ROC</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下区域面积</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(AUC)</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AUC</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值越大越优。其中：</a:t>
            </a:r>
            <a:r>
              <a:rPr kumimoji="0" lang="en-US" altLang="zh-CN" sz="1800" b="0" i="0" u="none" strike="noStrike" kern="1200" cap="none" spc="0" normalizeH="0" baseline="0" noProof="0" dirty="0">
                <a:ln>
                  <a:noFill/>
                </a:ln>
                <a:solidFill>
                  <a:srgbClr val="000000"/>
                </a:solidFill>
                <a:effectLst/>
                <a:uLnTx/>
                <a:uFillTx/>
                <a:latin typeface="TimesNewRomanPSMT"/>
                <a:ea typeface="华文楷体" panose="02010600040101010101" pitchFamily="2" charset="-122"/>
                <a:cs typeface="+mn-cs"/>
              </a:rPr>
              <a:t>AUC(Area Under ROC Curve</a:t>
            </a:r>
            <a:r>
              <a:rPr kumimoji="0" lang="zh-CN" altLang="en-US" sz="1800" b="0" i="0" u="none" strike="noStrike" kern="1200" cap="none" spc="0" normalizeH="0" baseline="0" noProof="0" dirty="0">
                <a:ln>
                  <a:noFill/>
                </a:ln>
                <a:solidFill>
                  <a:srgbClr val="000000"/>
                </a:solidFill>
                <a:effectLst/>
                <a:uLnTx/>
                <a:uFillTx/>
                <a:latin typeface="TimesNewRomanPSMT"/>
                <a:ea typeface="华文楷体" panose="02010600040101010101" pitchFamily="2" charset="-122"/>
                <a:cs typeface="+mn-cs"/>
              </a:rPr>
              <a:t>）</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23" name="矩形 22">
            <a:extLst>
              <a:ext uri="{FF2B5EF4-FFF2-40B4-BE49-F238E27FC236}">
                <a16:creationId xmlns:a16="http://schemas.microsoft.com/office/drawing/2014/main" id="{E829D42F-9280-447D-AD14-9067BCE43D8F}"/>
              </a:ext>
            </a:extLst>
          </p:cNvPr>
          <p:cNvSpPr/>
          <p:nvPr/>
        </p:nvSpPr>
        <p:spPr>
          <a:xfrm>
            <a:off x="10746389" y="5147207"/>
            <a:ext cx="990540" cy="307777"/>
          </a:xfrm>
          <a:prstGeom prst="rect">
            <a:avLst/>
          </a:prstGeom>
          <a:solidFill>
            <a:schemeClr val="bg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随机猜测</a:t>
            </a:r>
          </a:p>
        </p:txBody>
      </p:sp>
      <p:cxnSp>
        <p:nvCxnSpPr>
          <p:cNvPr id="25" name="直接箭头连接符 24">
            <a:extLst>
              <a:ext uri="{FF2B5EF4-FFF2-40B4-BE49-F238E27FC236}">
                <a16:creationId xmlns:a16="http://schemas.microsoft.com/office/drawing/2014/main" id="{8D17D075-3992-4C7E-8092-195975C6413C}"/>
              </a:ext>
            </a:extLst>
          </p:cNvPr>
          <p:cNvCxnSpPr>
            <a:endCxn id="23" idx="1"/>
          </p:cNvCxnSpPr>
          <p:nvPr/>
        </p:nvCxnSpPr>
        <p:spPr bwMode="auto">
          <a:xfrm>
            <a:off x="10158662" y="5301095"/>
            <a:ext cx="587727" cy="1"/>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4" name="文本框 23">
            <a:extLst>
              <a:ext uri="{FF2B5EF4-FFF2-40B4-BE49-F238E27FC236}">
                <a16:creationId xmlns:a16="http://schemas.microsoft.com/office/drawing/2014/main" id="{95C9AC55-2454-4B0A-A84C-EA42F7841DC5}"/>
              </a:ext>
            </a:extLst>
          </p:cNvPr>
          <p:cNvSpPr txBox="1"/>
          <p:nvPr/>
        </p:nvSpPr>
        <p:spPr>
          <a:xfrm>
            <a:off x="442326" y="384820"/>
            <a:ext cx="4042947" cy="462627"/>
          </a:xfrm>
          <a:prstGeom prst="rect">
            <a:avLst/>
          </a:prstGeom>
          <a:noFill/>
        </p:spPr>
        <p:txBody>
          <a:bodyPr wrap="square" rtlCol="0">
            <a:spAutoFit/>
          </a:bodyPr>
          <a:lstStyle/>
          <a:p>
            <a:pPr lvl="0">
              <a:lnSpc>
                <a:spcPts val="2687"/>
              </a:lnSpc>
              <a:defRPr/>
            </a:pPr>
            <a:r>
              <a:rPr lang="zh-CN" altLang="en-US" sz="3200" b="1" dirty="0">
                <a:solidFill>
                  <a:srgbClr val="000000"/>
                </a:solidFill>
                <a:latin typeface="微软雅黑"/>
              </a:rPr>
              <a:t>性能度量</a:t>
            </a:r>
          </a:p>
        </p:txBody>
      </p:sp>
      <p:sp>
        <p:nvSpPr>
          <p:cNvPr id="9" name="文本框 8">
            <a:extLst>
              <a:ext uri="{FF2B5EF4-FFF2-40B4-BE49-F238E27FC236}">
                <a16:creationId xmlns:a16="http://schemas.microsoft.com/office/drawing/2014/main" id="{C9F02998-45A6-4F95-8EBD-E3C8976543DD}"/>
              </a:ext>
            </a:extLst>
          </p:cNvPr>
          <p:cNvSpPr txBox="1"/>
          <p:nvPr/>
        </p:nvSpPr>
        <p:spPr>
          <a:xfrm>
            <a:off x="675648" y="4114051"/>
            <a:ext cx="2298771" cy="369332"/>
          </a:xfrm>
          <a:prstGeom prst="rect">
            <a:avLst/>
          </a:prstGeom>
          <a:noFill/>
        </p:spPr>
        <p:txBody>
          <a:bodyPr wrap="none" rtlCol="0">
            <a:spAutoFit/>
          </a:bodyPr>
          <a:lstStyle/>
          <a:p>
            <a:r>
              <a:rPr lang="zh-CN" altLang="en-US" dirty="0"/>
              <a:t>（</a:t>
            </a:r>
            <a:r>
              <a:rPr lang="en-US" altLang="zh-CN" dirty="0"/>
              <a:t>Ture positive rate</a:t>
            </a:r>
            <a:r>
              <a:rPr lang="zh-CN" altLang="en-US" dirty="0"/>
              <a:t>）</a:t>
            </a:r>
          </a:p>
        </p:txBody>
      </p:sp>
      <p:sp>
        <p:nvSpPr>
          <p:cNvPr id="26" name="文本框 25">
            <a:extLst>
              <a:ext uri="{FF2B5EF4-FFF2-40B4-BE49-F238E27FC236}">
                <a16:creationId xmlns:a16="http://schemas.microsoft.com/office/drawing/2014/main" id="{E07DE3EB-B875-4953-9B07-CCC0F77E9348}"/>
              </a:ext>
            </a:extLst>
          </p:cNvPr>
          <p:cNvSpPr txBox="1"/>
          <p:nvPr/>
        </p:nvSpPr>
        <p:spPr>
          <a:xfrm>
            <a:off x="3856701" y="4134655"/>
            <a:ext cx="2411238" cy="369332"/>
          </a:xfrm>
          <a:prstGeom prst="rect">
            <a:avLst/>
          </a:prstGeom>
          <a:noFill/>
        </p:spPr>
        <p:txBody>
          <a:bodyPr wrap="none" rtlCol="0">
            <a:spAutoFit/>
          </a:bodyPr>
          <a:lstStyle/>
          <a:p>
            <a:r>
              <a:rPr lang="zh-CN" altLang="en-US" dirty="0"/>
              <a:t>（</a:t>
            </a:r>
            <a:r>
              <a:rPr lang="en-US" altLang="zh-CN" dirty="0"/>
              <a:t>False  positive rate</a:t>
            </a:r>
            <a:r>
              <a:rPr lang="zh-CN" altLang="en-US" dirty="0"/>
              <a:t>）</a:t>
            </a:r>
          </a:p>
        </p:txBody>
      </p:sp>
    </p:spTree>
    <p:extLst>
      <p:ext uri="{BB962C8B-B14F-4D97-AF65-F5344CB8AC3E}">
        <p14:creationId xmlns:p14="http://schemas.microsoft.com/office/powerpoint/2010/main" val="1401180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56000"/>
          </a:schemeClr>
        </a:solid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D2ED0EE-409F-40F7-8B9E-9515727DD17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a:extLst>
              <a:ext uri="{FF2B5EF4-FFF2-40B4-BE49-F238E27FC236}">
                <a16:creationId xmlns:a16="http://schemas.microsoft.com/office/drawing/2014/main" id="{CF4C4EA1-E533-46F7-B5D4-524B201C0883}"/>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4" name="文本框 3">
            <a:extLst>
              <a:ext uri="{FF2B5EF4-FFF2-40B4-BE49-F238E27FC236}">
                <a16:creationId xmlns:a16="http://schemas.microsoft.com/office/drawing/2014/main" id="{6B16E908-53B0-48CF-ABF0-26AF197538B8}"/>
              </a:ext>
            </a:extLst>
          </p:cNvPr>
          <p:cNvSpPr txBox="1"/>
          <p:nvPr/>
        </p:nvSpPr>
        <p:spPr>
          <a:xfrm>
            <a:off x="442326" y="384820"/>
            <a:ext cx="4042947" cy="462627"/>
          </a:xfrm>
          <a:prstGeom prst="rect">
            <a:avLst/>
          </a:prstGeom>
          <a:noFill/>
        </p:spPr>
        <p:txBody>
          <a:bodyPr wrap="square"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性能度量</a:t>
            </a:r>
          </a:p>
        </p:txBody>
      </p:sp>
      <p:grpSp>
        <p:nvGrpSpPr>
          <p:cNvPr id="26" name="组合 25">
            <a:extLst>
              <a:ext uri="{FF2B5EF4-FFF2-40B4-BE49-F238E27FC236}">
                <a16:creationId xmlns:a16="http://schemas.microsoft.com/office/drawing/2014/main" id="{44DA8D09-95EF-410F-81C7-878CA8400F4C}"/>
              </a:ext>
            </a:extLst>
          </p:cNvPr>
          <p:cNvGrpSpPr/>
          <p:nvPr/>
        </p:nvGrpSpPr>
        <p:grpSpPr>
          <a:xfrm>
            <a:off x="6130468" y="3429000"/>
            <a:ext cx="5476672" cy="2712471"/>
            <a:chOff x="6149547" y="3511199"/>
            <a:chExt cx="5476672" cy="2712471"/>
          </a:xfrm>
        </p:grpSpPr>
        <p:sp>
          <p:nvSpPr>
            <p:cNvPr id="22" name="矩形 21">
              <a:extLst>
                <a:ext uri="{FF2B5EF4-FFF2-40B4-BE49-F238E27FC236}">
                  <a16:creationId xmlns:a16="http://schemas.microsoft.com/office/drawing/2014/main" id="{5E13F7FA-9CE0-4D3B-83FF-407B7F3E6CC1}"/>
                </a:ext>
              </a:extLst>
            </p:cNvPr>
            <p:cNvSpPr/>
            <p:nvPr/>
          </p:nvSpPr>
          <p:spPr bwMode="auto">
            <a:xfrm>
              <a:off x="6149547" y="3511199"/>
              <a:ext cx="5476672" cy="2712471"/>
            </a:xfrm>
            <a:prstGeom prst="rect">
              <a:avLst/>
            </a:prstGeom>
            <a:solidFill>
              <a:schemeClr val="accent1">
                <a:alpha val="0"/>
              </a:schemeClr>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7" name="TextBox 27">
              <a:extLst>
                <a:ext uri="{FF2B5EF4-FFF2-40B4-BE49-F238E27FC236}">
                  <a16:creationId xmlns:a16="http://schemas.microsoft.com/office/drawing/2014/main" id="{7909DAA5-0AD4-44C5-8E72-FE097D128991}"/>
                </a:ext>
              </a:extLst>
            </p:cNvPr>
            <p:cNvSpPr txBox="1"/>
            <p:nvPr/>
          </p:nvSpPr>
          <p:spPr>
            <a:xfrm>
              <a:off x="6430027" y="3653404"/>
              <a:ext cx="4786567" cy="361830"/>
            </a:xfrm>
            <a:prstGeom prst="rect">
              <a:avLst/>
            </a:prstGeom>
            <a:noFill/>
          </p:spPr>
          <p:txBody>
            <a:bodyPr vert="horz" wrap="none" lIns="0" tIns="0" rIns="0" bIns="0" rtlCol="0">
              <a:spAutoFit/>
            </a:bodyPr>
            <a:lstStyle/>
            <a:p>
              <a:pPr marL="342900" marR="0" lvl="0" indent="-342900" algn="l" defTabSz="914400" rtl="0" eaLnBrk="1" fontAlgn="auto" latinLnBrk="0" hangingPunct="1">
                <a:lnSpc>
                  <a:spcPts val="2909"/>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若对查准率</a:t>
              </a:r>
              <a:r>
                <a:rPr kumimoji="0" lang="en-US" altLang="zh-CN"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a:t>
              </a:r>
              <a:r>
                <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查全率有不同偏好：</a:t>
              </a:r>
            </a:p>
          </p:txBody>
        </p:sp>
        <p:pic>
          <p:nvPicPr>
            <p:cNvPr id="8" name="图片 7" descr="ws_34DD.tmp">
              <a:extLst>
                <a:ext uri="{FF2B5EF4-FFF2-40B4-BE49-F238E27FC236}">
                  <a16:creationId xmlns:a16="http://schemas.microsoft.com/office/drawing/2014/main" id="{7A8D02C8-9B9A-4312-8666-EAA4865336C9}"/>
                </a:ext>
              </a:extLst>
            </p:cNvPr>
            <p:cNvPicPr>
              <a:picLocks/>
            </p:cNvPicPr>
            <p:nvPr/>
          </p:nvPicPr>
          <p:blipFill>
            <a:blip r:embed="rId2" cstate="print"/>
            <a:stretch>
              <a:fillRect/>
            </a:stretch>
          </p:blipFill>
          <p:spPr>
            <a:xfrm>
              <a:off x="7115337" y="4268994"/>
              <a:ext cx="2942847" cy="916789"/>
            </a:xfrm>
            <a:prstGeom prst="rect">
              <a:avLst/>
            </a:prstGeom>
          </p:spPr>
        </p:pic>
        <p:pic>
          <p:nvPicPr>
            <p:cNvPr id="9" name="图片 8" descr="ws_34EE.tmp">
              <a:extLst>
                <a:ext uri="{FF2B5EF4-FFF2-40B4-BE49-F238E27FC236}">
                  <a16:creationId xmlns:a16="http://schemas.microsoft.com/office/drawing/2014/main" id="{AFAC493F-F556-4CAE-84D7-A984FABBEDBD}"/>
                </a:ext>
              </a:extLst>
            </p:cNvPr>
            <p:cNvPicPr>
              <a:picLocks/>
            </p:cNvPicPr>
            <p:nvPr/>
          </p:nvPicPr>
          <p:blipFill>
            <a:blip r:embed="rId3" cstate="print"/>
            <a:stretch>
              <a:fillRect/>
            </a:stretch>
          </p:blipFill>
          <p:spPr>
            <a:xfrm>
              <a:off x="6531627" y="5515313"/>
              <a:ext cx="4915712" cy="347788"/>
            </a:xfrm>
            <a:prstGeom prst="rect">
              <a:avLst/>
            </a:prstGeom>
          </p:spPr>
        </p:pic>
      </p:grpSp>
      <p:sp>
        <p:nvSpPr>
          <p:cNvPr id="13" name="文本框 12">
            <a:extLst>
              <a:ext uri="{FF2B5EF4-FFF2-40B4-BE49-F238E27FC236}">
                <a16:creationId xmlns:a16="http://schemas.microsoft.com/office/drawing/2014/main" id="{D1C354E1-BF7B-4186-8E67-D1874631CD91}"/>
              </a:ext>
            </a:extLst>
          </p:cNvPr>
          <p:cNvSpPr txBox="1"/>
          <p:nvPr/>
        </p:nvSpPr>
        <p:spPr>
          <a:xfrm>
            <a:off x="826850" y="1246699"/>
            <a:ext cx="9389109" cy="46166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F</a:t>
            </a:r>
            <a:r>
              <a:rPr kumimoji="0" lang="zh-CN" altLang="en-US"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测度（加权调和平均值）：评估精确度</a:t>
            </a:r>
            <a:r>
              <a:rPr kumimoji="0" lang="en-US" altLang="zh-CN"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召回率权衡的综合指标。</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C6C7D38A-1773-49BB-8CC0-E947A29116B3}"/>
                  </a:ext>
                </a:extLst>
              </p:cNvPr>
              <p:cNvSpPr txBox="1"/>
              <p:nvPr/>
            </p:nvSpPr>
            <p:spPr>
              <a:xfrm>
                <a:off x="2426439" y="1927813"/>
                <a:ext cx="5613003" cy="11290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𝛼</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en>
                          </m:f>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𝛼</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𝑅</m:t>
                              </m:r>
                            </m:den>
                          </m:f>
                        </m:den>
                      </m:f>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𝛽</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𝑃𝑅</m:t>
                          </m:r>
                        </m:num>
                        <m:den>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𝛽</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𝑅</m:t>
                          </m:r>
                        </m:den>
                      </m:f>
                    </m:oMath>
                  </m:oMathPara>
                </a14:m>
                <a:endParaRPr kumimoji="0" lang="zh-CN" altLang="en-US"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16" name="文本框 15">
                <a:extLst>
                  <a:ext uri="{FF2B5EF4-FFF2-40B4-BE49-F238E27FC236}">
                    <a16:creationId xmlns:a16="http://schemas.microsoft.com/office/drawing/2014/main" id="{C6C7D38A-1773-49BB-8CC0-E947A29116B3}"/>
                  </a:ext>
                </a:extLst>
              </p:cNvPr>
              <p:cNvSpPr txBox="1">
                <a:spLocks noRot="1" noChangeAspect="1" noMove="1" noResize="1" noEditPoints="1" noAdjustHandles="1" noChangeArrowheads="1" noChangeShapeType="1" noTextEdit="1"/>
              </p:cNvSpPr>
              <p:nvPr/>
            </p:nvSpPr>
            <p:spPr>
              <a:xfrm>
                <a:off x="2426439" y="1927813"/>
                <a:ext cx="5613003" cy="1129027"/>
              </a:xfrm>
              <a:prstGeom prst="rect">
                <a:avLst/>
              </a:prstGeom>
              <a:blipFill>
                <a:blip r:embed="rId4"/>
                <a:stretch>
                  <a:fillRect/>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30F5DA36-7965-4343-B1DF-650BC9217890}"/>
              </a:ext>
            </a:extLst>
          </p:cNvPr>
          <p:cNvGrpSpPr/>
          <p:nvPr/>
        </p:nvGrpSpPr>
        <p:grpSpPr>
          <a:xfrm>
            <a:off x="943294" y="3429000"/>
            <a:ext cx="4658146" cy="2647088"/>
            <a:chOff x="943294" y="3494383"/>
            <a:chExt cx="4658146" cy="2647088"/>
          </a:xfrm>
        </p:grpSpPr>
        <p:sp>
          <p:nvSpPr>
            <p:cNvPr id="23" name="矩形 22">
              <a:extLst>
                <a:ext uri="{FF2B5EF4-FFF2-40B4-BE49-F238E27FC236}">
                  <a16:creationId xmlns:a16="http://schemas.microsoft.com/office/drawing/2014/main" id="{79963F6F-F429-4883-82D4-A76C7F704385}"/>
                </a:ext>
              </a:extLst>
            </p:cNvPr>
            <p:cNvSpPr/>
            <p:nvPr/>
          </p:nvSpPr>
          <p:spPr bwMode="auto">
            <a:xfrm>
              <a:off x="943294" y="3494383"/>
              <a:ext cx="4658146" cy="2647088"/>
            </a:xfrm>
            <a:prstGeom prst="rect">
              <a:avLst/>
            </a:prstGeom>
            <a:solidFill>
              <a:schemeClr val="accent1">
                <a:lumMod val="40000"/>
                <a:lumOff val="60000"/>
                <a:alpha val="12000"/>
              </a:schemeClr>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dirty="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5" name="矩形 4">
              <a:extLst>
                <a:ext uri="{FF2B5EF4-FFF2-40B4-BE49-F238E27FC236}">
                  <a16:creationId xmlns:a16="http://schemas.microsoft.com/office/drawing/2014/main" id="{586DC6AE-52FB-486A-A639-374B74A381AD}"/>
                </a:ext>
              </a:extLst>
            </p:cNvPr>
            <p:cNvSpPr/>
            <p:nvPr/>
          </p:nvSpPr>
          <p:spPr>
            <a:xfrm>
              <a:off x="1541663" y="5599454"/>
              <a:ext cx="3946914"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F1</a:t>
              </a:r>
              <a:r>
                <a:rPr kumimoji="0" lang="zh-CN" altLang="en-US" sz="24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测度</a:t>
              </a:r>
              <a:r>
                <a:rPr kumimoji="0" lang="en-US" altLang="zh-CN" sz="24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比</a:t>
              </a:r>
              <a:r>
                <a:rPr kumimoji="0" lang="en-US" altLang="zh-CN"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BEP</a:t>
              </a:r>
              <a:r>
                <a:rPr kumimoji="0" lang="zh-CN" altLang="en-US" sz="24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更常用的度量</a:t>
              </a:r>
              <a:endParaRPr kumimoji="0" lang="zh-CN" altLang="en-US" sz="24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ED2E2EA-34D5-4413-8D2D-20E4DC26B8DD}"/>
                    </a:ext>
                  </a:extLst>
                </p:cNvPr>
                <p:cNvSpPr txBox="1"/>
                <p:nvPr/>
              </p:nvSpPr>
              <p:spPr>
                <a:xfrm>
                  <a:off x="954259" y="3663288"/>
                  <a:ext cx="4534318" cy="46166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当</a:t>
                  </a:r>
                  <a14:m>
                    <m:oMath xmlns:m="http://schemas.openxmlformats.org/officeDocument/2006/math">
                      <m:r>
                        <a:rPr kumimoji="0" lang="zh-CN" altLang="en-US" sz="2400" b="0" i="0" u="none" strike="noStrike" kern="1200" cap="none" spc="0" normalizeH="0" baseline="0" noProof="0">
                          <a:ln>
                            <a:noFill/>
                          </a:ln>
                          <a:solidFill>
                            <a:srgbClr val="0000FF"/>
                          </a:solidFill>
                          <a:effectLst/>
                          <a:uLnTx/>
                          <a:uFillTx/>
                          <a:latin typeface="Cambria Math" panose="02040503050406030204" pitchFamily="18" charset="0"/>
                          <a:cs typeface="+mn-cs"/>
                        </a:rPr>
                        <m:t>𝛼</m:t>
                      </m:r>
                      <m:r>
                        <a:rPr kumimoji="0" lang="en-US" altLang="zh-CN" sz="2400" b="0" i="0" u="none" strike="noStrike" kern="1200" cap="none" spc="0" normalizeH="0" baseline="0" noProof="0">
                          <a:ln>
                            <a:noFill/>
                          </a:ln>
                          <a:solidFill>
                            <a:srgbClr val="0000FF"/>
                          </a:solidFill>
                          <a:effectLst/>
                          <a:uLnTx/>
                          <a:uFillTx/>
                          <a:latin typeface="Cambria Math" panose="02040503050406030204" pitchFamily="18" charset="0"/>
                          <a:cs typeface="+mn-cs"/>
                        </a:rPr>
                        <m:t>=0.5</m:t>
                      </m:r>
                      <m:r>
                        <a:rPr kumimoji="0" lang="zh-CN" altLang="en-US" sz="2400" b="0" i="0" u="none" strike="noStrike" kern="1200" cap="none" spc="0" normalizeH="0" baseline="0" noProof="0">
                          <a:ln>
                            <a:noFill/>
                          </a:ln>
                          <a:solidFill>
                            <a:srgbClr val="0000FF"/>
                          </a:solidFill>
                          <a:effectLst/>
                          <a:uLnTx/>
                          <a:uFillTx/>
                          <a:latin typeface="Cambria Math" panose="02040503050406030204" pitchFamily="18" charset="0"/>
                          <a:cs typeface="+mn-cs"/>
                        </a:rPr>
                        <m:t>，</m:t>
                      </m:r>
                      <m:r>
                        <a:rPr kumimoji="0" lang="en-US" altLang="zh-CN" sz="2400" b="0" i="0" u="none" strike="noStrike" kern="1200" cap="none" spc="0" normalizeH="0" baseline="0" noProof="0">
                          <a:ln>
                            <a:noFill/>
                          </a:ln>
                          <a:solidFill>
                            <a:srgbClr val="0000FF"/>
                          </a:solidFill>
                          <a:effectLst/>
                          <a:uLnTx/>
                          <a:uFillTx/>
                          <a:latin typeface="Cambria Math" panose="02040503050406030204" pitchFamily="18" charset="0"/>
                          <a:cs typeface="+mn-cs"/>
                        </a:rPr>
                        <m:t>𝐹</m:t>
                      </m:r>
                      <m:r>
                        <a:rPr kumimoji="0" lang="zh-CN" altLang="en-US" sz="2400" b="0" i="0" u="none" strike="noStrike" kern="1200" cap="none" spc="0" normalizeH="0" baseline="0" noProof="0">
                          <a:ln>
                            <a:noFill/>
                          </a:ln>
                          <a:solidFill>
                            <a:srgbClr val="0000FF"/>
                          </a:solidFill>
                          <a:effectLst/>
                          <a:uLnTx/>
                          <a:uFillTx/>
                          <a:latin typeface="Cambria Math" panose="02040503050406030204" pitchFamily="18" charset="0"/>
                          <a:cs typeface="+mn-cs"/>
                        </a:rPr>
                        <m:t>测度</m:t>
                      </m:r>
                      <m:r>
                        <m:rPr>
                          <m:nor/>
                        </m:rPr>
                        <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m:t>称为</m:t>
                      </m:r>
                      <m:r>
                        <a:rPr kumimoji="0" lang="en-US" altLang="zh-CN" sz="2400" b="0" i="0" u="none" strike="noStrike" kern="1200" cap="none" spc="0" normalizeH="0" baseline="0" noProof="0" dirty="0">
                          <a:ln>
                            <a:noFill/>
                          </a:ln>
                          <a:solidFill>
                            <a:srgbClr val="0000FF"/>
                          </a:solidFill>
                          <a:effectLst/>
                          <a:uLnTx/>
                          <a:uFillTx/>
                          <a:latin typeface="Cambria Math" panose="02040503050406030204" pitchFamily="18" charset="0"/>
                          <a:cs typeface="+mn-cs"/>
                        </a:rPr>
                        <m:t>𝐹</m:t>
                      </m:r>
                      <m:r>
                        <a:rPr kumimoji="0" lang="en-US" altLang="zh-CN" sz="2400" b="0" i="0" u="none" strike="noStrike" kern="1200" cap="none" spc="0" normalizeH="0" baseline="0" noProof="0" dirty="0">
                          <a:ln>
                            <a:noFill/>
                          </a:ln>
                          <a:solidFill>
                            <a:srgbClr val="0000FF"/>
                          </a:solidFill>
                          <a:effectLst/>
                          <a:uLnTx/>
                          <a:uFillTx/>
                          <a:latin typeface="Cambria Math" panose="02040503050406030204" pitchFamily="18" charset="0"/>
                          <a:cs typeface="+mn-cs"/>
                        </a:rPr>
                        <m:t>1</m:t>
                      </m:r>
                      <m:r>
                        <m:rPr>
                          <m:nor/>
                        </m:rPr>
                        <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m:t>测度</m:t>
                      </m:r>
                    </m:oMath>
                  </a14:m>
                  <a:endPar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endParaRPr>
                </a:p>
              </p:txBody>
            </p:sp>
          </mc:Choice>
          <mc:Fallback xmlns="">
            <p:sp>
              <p:nvSpPr>
                <p:cNvPr id="17" name="文本框 16">
                  <a:extLst>
                    <a:ext uri="{FF2B5EF4-FFF2-40B4-BE49-F238E27FC236}">
                      <a16:creationId xmlns:a16="http://schemas.microsoft.com/office/drawing/2014/main" id="{7ED2E2EA-34D5-4413-8D2D-20E4DC26B8DD}"/>
                    </a:ext>
                  </a:extLst>
                </p:cNvPr>
                <p:cNvSpPr txBox="1">
                  <a:spLocks noRot="1" noChangeAspect="1" noMove="1" noResize="1" noEditPoints="1" noAdjustHandles="1" noChangeArrowheads="1" noChangeShapeType="1" noTextEdit="1"/>
                </p:cNvSpPr>
                <p:nvPr/>
              </p:nvSpPr>
              <p:spPr>
                <a:xfrm>
                  <a:off x="954259" y="3663288"/>
                  <a:ext cx="4534318" cy="461665"/>
                </a:xfrm>
                <a:prstGeom prst="rect">
                  <a:avLst/>
                </a:prstGeom>
                <a:blipFill>
                  <a:blip r:embed="rId5"/>
                  <a:stretch>
                    <a:fillRect l="-1884" t="-9211" r="-269"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1361474-7645-46CC-AA8C-B57D583F49BB}"/>
                    </a:ext>
                  </a:extLst>
                </p:cNvPr>
                <p:cNvSpPr txBox="1"/>
                <p:nvPr/>
              </p:nvSpPr>
              <p:spPr>
                <a:xfrm>
                  <a:off x="1247961" y="4364503"/>
                  <a:ext cx="3746143" cy="91678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f>
                          <m:f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m:t>
                            </m:r>
                            <m:f>
                              <m:f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en>
                            </m:f>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+0.5</m:t>
                            </m:r>
                            <m:f>
                              <m:f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en>
                            </m:f>
                          </m:den>
                        </m:f>
                        <m:r>
                          <a:rPr kumimoji="0" lang="en-US" altLang="zh-CN" sz="20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𝑃𝑅</m:t>
                            </m:r>
                          </m:num>
                          <m:den>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𝑅</m:t>
                            </m:r>
                          </m:den>
                        </m:f>
                      </m:oMath>
                    </m:oMathPara>
                  </a14:m>
                  <a:endPar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21" name="文本框 20">
                  <a:extLst>
                    <a:ext uri="{FF2B5EF4-FFF2-40B4-BE49-F238E27FC236}">
                      <a16:creationId xmlns:a16="http://schemas.microsoft.com/office/drawing/2014/main" id="{31361474-7645-46CC-AA8C-B57D583F49BB}"/>
                    </a:ext>
                  </a:extLst>
                </p:cNvPr>
                <p:cNvSpPr txBox="1">
                  <a:spLocks noRot="1" noChangeAspect="1" noMove="1" noResize="1" noEditPoints="1" noAdjustHandles="1" noChangeArrowheads="1" noChangeShapeType="1" noTextEdit="1"/>
                </p:cNvSpPr>
                <p:nvPr/>
              </p:nvSpPr>
              <p:spPr>
                <a:xfrm>
                  <a:off x="1247961" y="4364503"/>
                  <a:ext cx="3746143" cy="916789"/>
                </a:xfrm>
                <a:prstGeom prst="rect">
                  <a:avLst/>
                </a:prstGeom>
                <a:blipFill>
                  <a:blip r:embed="rId6"/>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46732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95A5A7-6FDA-44DF-94F0-7F3F39C5F463}"/>
              </a:ext>
            </a:extLst>
          </p:cNvPr>
          <p:cNvSpPr>
            <a:spLocks noGrp="1"/>
          </p:cNvSpPr>
          <p:nvPr>
            <p:ph type="dt" sz="half" idx="10"/>
          </p:nvPr>
        </p:nvSpPr>
        <p:spPr/>
        <p:txBody>
          <a:bodyPr/>
          <a:lstStyle/>
          <a:p>
            <a:pPr>
              <a:defRPr/>
            </a:pPr>
            <a:fld id="{475F2974-A565-48EB-BE06-0BED6BD5DC9C}" type="datetime1">
              <a:rPr lang="zh-CN" altLang="en-US" smtClean="0"/>
              <a:t>2020/9/29</a:t>
            </a:fld>
            <a:endParaRPr lang="en-US" altLang="zh-CN" dirty="0"/>
          </a:p>
        </p:txBody>
      </p:sp>
      <p:sp>
        <p:nvSpPr>
          <p:cNvPr id="3" name="灯片编号占位符 2">
            <a:extLst>
              <a:ext uri="{FF2B5EF4-FFF2-40B4-BE49-F238E27FC236}">
                <a16:creationId xmlns:a16="http://schemas.microsoft.com/office/drawing/2014/main" id="{45905564-65C5-44A2-9CDD-C67AF913DFB6}"/>
              </a:ext>
            </a:extLst>
          </p:cNvPr>
          <p:cNvSpPr>
            <a:spLocks noGrp="1"/>
          </p:cNvSpPr>
          <p:nvPr>
            <p:ph type="sldNum" sz="quarter" idx="11"/>
          </p:nvPr>
        </p:nvSpPr>
        <p:spPr/>
        <p:txBody>
          <a:bodyPr/>
          <a:lstStyle/>
          <a:p>
            <a:fld id="{8A43780D-5C61-47C7-84FD-DBDC025933FC}" type="slidenum">
              <a:rPr lang="en-US" altLang="zh-CN" smtClean="0"/>
              <a:t>23</a:t>
            </a:fld>
            <a:endParaRPr lang="en-US" altLang="zh-CN"/>
          </a:p>
        </p:txBody>
      </p:sp>
      <p:sp>
        <p:nvSpPr>
          <p:cNvPr id="4" name="文本框 3">
            <a:extLst>
              <a:ext uri="{FF2B5EF4-FFF2-40B4-BE49-F238E27FC236}">
                <a16:creationId xmlns:a16="http://schemas.microsoft.com/office/drawing/2014/main" id="{E5203807-5341-48F8-96BF-202743B18A66}"/>
              </a:ext>
            </a:extLst>
          </p:cNvPr>
          <p:cNvSpPr txBox="1"/>
          <p:nvPr/>
        </p:nvSpPr>
        <p:spPr>
          <a:xfrm>
            <a:off x="1381328" y="1439694"/>
            <a:ext cx="8905002" cy="1815882"/>
          </a:xfrm>
          <a:prstGeom prst="rect">
            <a:avLst/>
          </a:prstGeom>
          <a:noFill/>
        </p:spPr>
        <p:txBody>
          <a:bodyPr wrap="none" rtlCol="0">
            <a:spAutoFit/>
          </a:bodyPr>
          <a:lstStyle/>
          <a:p>
            <a:r>
              <a:rPr lang="zh-CN" altLang="en-US" sz="2800" dirty="0"/>
              <a:t>总结：</a:t>
            </a:r>
            <a:endParaRPr lang="en-US" altLang="zh-CN" sz="2800" dirty="0"/>
          </a:p>
          <a:p>
            <a:endParaRPr lang="en-US" altLang="zh-CN" sz="2800" dirty="0"/>
          </a:p>
          <a:p>
            <a:pPr marL="457200" indent="-457200">
              <a:buFont typeface="Wingdings" panose="05000000000000000000" pitchFamily="2" charset="2"/>
              <a:buChar char="n"/>
            </a:pPr>
            <a:r>
              <a:rPr lang="zh-CN" altLang="en-US" sz="2800" dirty="0"/>
              <a:t>不平衡数据问题，准确率通常不是适当的评估指标。</a:t>
            </a:r>
            <a:endParaRPr lang="en-US" altLang="zh-CN" sz="2800" dirty="0"/>
          </a:p>
          <a:p>
            <a:endParaRPr lang="zh-CN" altLang="en-US" sz="2800" dirty="0"/>
          </a:p>
        </p:txBody>
      </p:sp>
      <p:sp>
        <p:nvSpPr>
          <p:cNvPr id="5" name="文本框 4">
            <a:extLst>
              <a:ext uri="{FF2B5EF4-FFF2-40B4-BE49-F238E27FC236}">
                <a16:creationId xmlns:a16="http://schemas.microsoft.com/office/drawing/2014/main" id="{8C6749A1-88ED-4979-861D-C3A0FE3A822B}"/>
              </a:ext>
            </a:extLst>
          </p:cNvPr>
          <p:cNvSpPr txBox="1"/>
          <p:nvPr/>
        </p:nvSpPr>
        <p:spPr>
          <a:xfrm>
            <a:off x="1381328" y="3079205"/>
            <a:ext cx="6849952" cy="523220"/>
          </a:xfrm>
          <a:prstGeom prst="rect">
            <a:avLst/>
          </a:prstGeom>
          <a:noFill/>
        </p:spPr>
        <p:txBody>
          <a:bodyPr wrap="none" rtlCol="0">
            <a:spAutoFit/>
          </a:bodyPr>
          <a:lstStyle/>
          <a:p>
            <a:pPr marL="457200" indent="-457200">
              <a:buFont typeface="Wingdings" panose="05000000000000000000" pitchFamily="2" charset="2"/>
              <a:buChar char="n"/>
            </a:pPr>
            <a:r>
              <a:rPr lang="zh-CN" altLang="en-US" sz="2800" dirty="0"/>
              <a:t>精确度</a:t>
            </a:r>
            <a:r>
              <a:rPr lang="en-US" altLang="zh-CN" sz="2800" dirty="0"/>
              <a:t>/</a:t>
            </a:r>
            <a:r>
              <a:rPr lang="zh-CN" altLang="en-US" sz="2800" dirty="0"/>
              <a:t>召回率关注分类器的不同特征；</a:t>
            </a:r>
            <a:endParaRPr lang="en-US" altLang="zh-CN" sz="2800" dirty="0"/>
          </a:p>
        </p:txBody>
      </p:sp>
      <p:sp>
        <p:nvSpPr>
          <p:cNvPr id="6" name="文本框 5">
            <a:extLst>
              <a:ext uri="{FF2B5EF4-FFF2-40B4-BE49-F238E27FC236}">
                <a16:creationId xmlns:a16="http://schemas.microsoft.com/office/drawing/2014/main" id="{8479F3BD-54A7-472F-8FA8-B238ED7A1B49}"/>
              </a:ext>
            </a:extLst>
          </p:cNvPr>
          <p:cNvSpPr txBox="1"/>
          <p:nvPr/>
        </p:nvSpPr>
        <p:spPr>
          <a:xfrm>
            <a:off x="1381328" y="3946134"/>
            <a:ext cx="9567043" cy="523220"/>
          </a:xfrm>
          <a:prstGeom prst="rect">
            <a:avLst/>
          </a:prstGeom>
          <a:noFill/>
        </p:spPr>
        <p:txBody>
          <a:bodyPr wrap="none" rtlCol="0">
            <a:spAutoFit/>
          </a:bodyPr>
          <a:lstStyle/>
          <a:p>
            <a:pPr marL="457200" indent="-457200">
              <a:buFont typeface="Wingdings" panose="05000000000000000000" pitchFamily="2" charset="2"/>
              <a:buChar char="n"/>
            </a:pPr>
            <a:r>
              <a:rPr lang="en-US" altLang="zh-CN" sz="2800" dirty="0"/>
              <a:t>AUC</a:t>
            </a:r>
            <a:r>
              <a:rPr lang="zh-CN" altLang="en-US" sz="2800" dirty="0"/>
              <a:t>和</a:t>
            </a:r>
            <a:r>
              <a:rPr lang="en-US" altLang="zh-CN" sz="2800" dirty="0"/>
              <a:t>F1</a:t>
            </a:r>
            <a:r>
              <a:rPr lang="zh-CN" altLang="en-US" sz="2800" dirty="0"/>
              <a:t>可作为单个度量来区分比较算法，调整超参数。</a:t>
            </a:r>
          </a:p>
        </p:txBody>
      </p:sp>
    </p:spTree>
    <p:extLst>
      <p:ext uri="{BB962C8B-B14F-4D97-AF65-F5344CB8AC3E}">
        <p14:creationId xmlns:p14="http://schemas.microsoft.com/office/powerpoint/2010/main" val="1384473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2931541" y="1878842"/>
            <a:ext cx="5437386" cy="461088"/>
          </a:xfrm>
          <a:prstGeom prst="rect">
            <a:avLst/>
          </a:prstGeom>
          <a:noFill/>
        </p:spPr>
        <p:txBody>
          <a:bodyPr vert="horz" wrap="none" lIns="0" tIns="0" rIns="0" bIns="0" rtlCol="0">
            <a:spAutoFit/>
          </a:bodyPr>
          <a:lstStyle/>
          <a:p>
            <a:pPr>
              <a:lnSpc>
                <a:spcPts val="3462"/>
              </a:lnSpc>
            </a:pPr>
            <a:r>
              <a:rPr lang="zh-CN" altLang="en-US" sz="3602">
                <a:solidFill>
                  <a:srgbClr val="000000"/>
                </a:solidFill>
                <a:latin typeface="微软雅黑"/>
              </a:rPr>
              <a:t>“误差”包含了哪些因素 </a:t>
            </a:r>
            <a:r>
              <a:rPr lang="en-US" altLang="zh-CN" sz="3602">
                <a:solidFill>
                  <a:srgbClr val="000000"/>
                </a:solidFill>
                <a:latin typeface="微软雅黑"/>
              </a:rPr>
              <a:t>?</a:t>
            </a:r>
            <a:endParaRPr lang="zh-CN" altLang="en-US" sz="3602">
              <a:solidFill>
                <a:srgbClr val="000000"/>
              </a:solidFill>
              <a:latin typeface="微软雅黑"/>
            </a:endParaRPr>
          </a:p>
        </p:txBody>
      </p:sp>
      <p:sp>
        <p:nvSpPr>
          <p:cNvPr id="25" name="TextBox 24"/>
          <p:cNvSpPr txBox="1"/>
          <p:nvPr/>
        </p:nvSpPr>
        <p:spPr>
          <a:xfrm>
            <a:off x="3128518" y="3261197"/>
            <a:ext cx="5745163" cy="408894"/>
          </a:xfrm>
          <a:prstGeom prst="rect">
            <a:avLst/>
          </a:prstGeom>
          <a:noFill/>
        </p:spPr>
        <p:txBody>
          <a:bodyPr vert="horz" wrap="none" lIns="0" tIns="0" rIns="0" bIns="0" rtlCol="0">
            <a:spAutoFit/>
          </a:bodyPr>
          <a:lstStyle/>
          <a:p>
            <a:pPr>
              <a:lnSpc>
                <a:spcPts val="3079"/>
              </a:lnSpc>
            </a:pPr>
            <a:r>
              <a:rPr lang="zh-CN" altLang="en-US" sz="3204">
                <a:solidFill>
                  <a:srgbClr val="000000"/>
                </a:solidFill>
                <a:latin typeface="微软雅黑"/>
              </a:rPr>
              <a:t>换言之，从机器学习的角度看，</a:t>
            </a:r>
          </a:p>
        </p:txBody>
      </p:sp>
      <p:sp>
        <p:nvSpPr>
          <p:cNvPr id="26" name="TextBox 25"/>
          <p:cNvSpPr txBox="1"/>
          <p:nvPr/>
        </p:nvSpPr>
        <p:spPr>
          <a:xfrm>
            <a:off x="4245610" y="3992467"/>
            <a:ext cx="3481722" cy="408958"/>
          </a:xfrm>
          <a:prstGeom prst="rect">
            <a:avLst/>
          </a:prstGeom>
          <a:noFill/>
        </p:spPr>
        <p:txBody>
          <a:bodyPr vert="horz" wrap="none" lIns="0" tIns="0" rIns="0" bIns="0" rtlCol="0">
            <a:spAutoFit/>
          </a:bodyPr>
          <a:lstStyle/>
          <a:p>
            <a:pPr>
              <a:lnSpc>
                <a:spcPts val="3081"/>
              </a:lnSpc>
            </a:pPr>
            <a:r>
              <a:rPr lang="zh-CN" altLang="en-US" sz="3206">
                <a:solidFill>
                  <a:srgbClr val="000000"/>
                </a:solidFill>
                <a:latin typeface="微软雅黑"/>
              </a:rPr>
              <a:t>“误差”从何而来</a:t>
            </a:r>
            <a:r>
              <a:rPr lang="en-US" altLang="zh-CN" sz="3206">
                <a:solidFill>
                  <a:srgbClr val="000000"/>
                </a:solidFill>
                <a:latin typeface="微软雅黑"/>
              </a:rPr>
              <a:t>?</a:t>
            </a:r>
            <a:endParaRPr lang="zh-CN" altLang="en-US" sz="3206">
              <a:solidFill>
                <a:srgbClr val="000000"/>
              </a:solidFill>
              <a:latin typeface="微软雅黑"/>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5" name="文本框 4">
            <a:extLst>
              <a:ext uri="{FF2B5EF4-FFF2-40B4-BE49-F238E27FC236}">
                <a16:creationId xmlns:a16="http://schemas.microsoft.com/office/drawing/2014/main" id="{5873D22C-72FE-48BA-BAF8-A6856F6E7AF8}"/>
              </a:ext>
            </a:extLst>
          </p:cNvPr>
          <p:cNvSpPr txBox="1"/>
          <p:nvPr/>
        </p:nvSpPr>
        <p:spPr>
          <a:xfrm>
            <a:off x="460917" y="319669"/>
            <a:ext cx="404294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对泛化误差的分解</a:t>
            </a:r>
          </a:p>
        </p:txBody>
      </p:sp>
      <p:sp>
        <p:nvSpPr>
          <p:cNvPr id="10" name="矩形 9">
            <a:extLst>
              <a:ext uri="{FF2B5EF4-FFF2-40B4-BE49-F238E27FC236}">
                <a16:creationId xmlns:a16="http://schemas.microsoft.com/office/drawing/2014/main" id="{F065A469-2489-4780-866D-AF0FA44A8B8E}"/>
              </a:ext>
            </a:extLst>
          </p:cNvPr>
          <p:cNvSpPr/>
          <p:nvPr/>
        </p:nvSpPr>
        <p:spPr>
          <a:xfrm>
            <a:off x="6277129" y="3975242"/>
            <a:ext cx="334106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泛化误差与偏差、方差间关系</a:t>
            </a:r>
            <a:endPar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endParaRPr>
          </a:p>
        </p:txBody>
      </p:sp>
      <p:sp>
        <p:nvSpPr>
          <p:cNvPr id="17" name="矩形 16">
            <a:extLst>
              <a:ext uri="{FF2B5EF4-FFF2-40B4-BE49-F238E27FC236}">
                <a16:creationId xmlns:a16="http://schemas.microsoft.com/office/drawing/2014/main" id="{7C34DFCB-EF95-489C-8E4D-71F943C9A6A6}"/>
              </a:ext>
            </a:extLst>
          </p:cNvPr>
          <p:cNvSpPr/>
          <p:nvPr/>
        </p:nvSpPr>
        <p:spPr>
          <a:xfrm>
            <a:off x="492948" y="1156381"/>
            <a:ext cx="5059092" cy="126188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对回归任务，模型的泛化误差</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可通过“</a:t>
            </a:r>
            <a:r>
              <a:rPr kumimoji="0" lang="zh-CN" altLang="en-US" sz="2000" b="1" i="0" u="none" strike="noStrike" kern="1200" cap="none" spc="0" normalizeH="0" baseline="0" noProof="0" dirty="0">
                <a:ln>
                  <a:noFill/>
                </a:ln>
                <a:solidFill>
                  <a:srgbClr val="B90000"/>
                </a:solidFill>
                <a:effectLst/>
                <a:uLnTx/>
                <a:uFillTx/>
                <a:latin typeface="微软雅黑"/>
                <a:ea typeface="华文楷体" panose="02010600040101010101" pitchFamily="2" charset="-122"/>
                <a:cs typeface="+mn-cs"/>
              </a:rPr>
              <a:t>偏差</a:t>
            </a:r>
            <a:r>
              <a:rPr kumimoji="0" lang="en-US" altLang="zh-CN" sz="2000" b="1" i="0" u="none" strike="noStrike" kern="1200" cap="none" spc="0" normalizeH="0" baseline="0" noProof="0" dirty="0">
                <a:ln>
                  <a:noFill/>
                </a:ln>
                <a:solidFill>
                  <a:srgbClr val="B90000"/>
                </a:solidFill>
                <a:effectLst/>
                <a:uLnTx/>
                <a:uFillTx/>
                <a:latin typeface="Times New Roman"/>
                <a:ea typeface="华文楷体" panose="02010600040101010101" pitchFamily="2" charset="-122"/>
                <a:cs typeface="+mn-cs"/>
              </a:rPr>
              <a:t>-</a:t>
            </a:r>
            <a:r>
              <a:rPr kumimoji="0" lang="zh-CN" altLang="en-US" sz="2000" b="1" i="0" u="none" strike="noStrike" kern="1200" cap="none" spc="0" normalizeH="0" baseline="0" noProof="0" dirty="0">
                <a:ln>
                  <a:noFill/>
                </a:ln>
                <a:solidFill>
                  <a:srgbClr val="B90000"/>
                </a:solidFill>
                <a:effectLst/>
                <a:uLnTx/>
                <a:uFillTx/>
                <a:latin typeface="微软雅黑"/>
                <a:ea typeface="华文楷体" panose="02010600040101010101" pitchFamily="2" charset="-122"/>
                <a:cs typeface="+mn-cs"/>
              </a:rPr>
              <a:t>方差分解</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”拆解为：</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b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8" name="Rectangle 7">
            <a:extLst>
              <a:ext uri="{FF2B5EF4-FFF2-40B4-BE49-F238E27FC236}">
                <a16:creationId xmlns:a16="http://schemas.microsoft.com/office/drawing/2014/main" id="{5D0C37C0-4F65-4C3B-A3A7-25C1D94D164B}"/>
              </a:ext>
            </a:extLst>
          </p:cNvPr>
          <p:cNvSpPr>
            <a:spLocks noChangeArrowheads="1"/>
          </p:cNvSpPr>
          <p:nvPr/>
        </p:nvSpPr>
        <p:spPr bwMode="auto">
          <a:xfrm>
            <a:off x="11142616" y="239486"/>
            <a:ext cx="927463" cy="609600"/>
          </a:xfrm>
          <a:prstGeom prst="rect">
            <a:avLst/>
          </a:prstGeom>
          <a:noFill/>
          <a:ln w="9525">
            <a:noFill/>
            <a:miter lim="800000"/>
          </a:ln>
          <a:effectLst>
            <a:outerShdw dist="35921" dir="2700000" algn="ctr" rotWithShape="0">
              <a:schemeClr val="bg2"/>
            </a:outerShdw>
          </a:effectLst>
        </p:spPr>
        <p:txBody>
          <a:bodyPr anchor="b"/>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第三章</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6" name="矩形 5">
            <a:extLst>
              <a:ext uri="{FF2B5EF4-FFF2-40B4-BE49-F238E27FC236}">
                <a16:creationId xmlns:a16="http://schemas.microsoft.com/office/drawing/2014/main" id="{22202C93-728A-483B-AB47-C8466605CBB5}"/>
              </a:ext>
            </a:extLst>
          </p:cNvPr>
          <p:cNvSpPr/>
          <p:nvPr/>
        </p:nvSpPr>
        <p:spPr>
          <a:xfrm>
            <a:off x="455030" y="3915995"/>
            <a:ext cx="5564676" cy="224676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泛化误差</a:t>
            </a:r>
            <a:r>
              <a:rPr kumimoji="0" lang="en-US"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(Error)</a:t>
            </a: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：反映的是整个模型的准确度</a:t>
            </a:r>
            <a:endParaRPr kumimoji="0" lang="en-US"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endParaRPr>
          </a:p>
          <a:p>
            <a:pPr marL="285750" marR="0" lvl="0" indent="-285750" algn="l" defTabSz="914400" rtl="0" eaLnBrk="1" fontAlgn="auto" latinLnBrk="0" hangingPunct="1">
              <a:lnSpc>
                <a:spcPct val="100000"/>
              </a:lnSpc>
              <a:spcBef>
                <a:spcPts val="1200"/>
              </a:spcBef>
              <a:spcAft>
                <a:spcPts val="0"/>
              </a:spcAft>
              <a:buClrTx/>
              <a:buSzTx/>
              <a:buFont typeface="Wingdings" panose="05000000000000000000" pitchFamily="2" charset="2"/>
              <a:buChar char="n"/>
              <a:tabLst/>
              <a:defRPr/>
            </a:pP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偏差</a:t>
            </a:r>
            <a:r>
              <a:rPr kumimoji="0" lang="en-US"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(Bias)</a:t>
            </a: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：反映的是模型在样本上的输出与真实值之间的误差，即模型本身的精准度</a:t>
            </a:r>
            <a:endParaRPr kumimoji="0" lang="en-US"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endParaRPr>
          </a:p>
          <a:p>
            <a:pPr marL="285750" marR="0" lvl="0" indent="-285750" algn="l" defTabSz="914400" rtl="0" eaLnBrk="1" fontAlgn="auto" latinLnBrk="0" hangingPunct="1">
              <a:lnSpc>
                <a:spcPct val="100000"/>
              </a:lnSpc>
              <a:spcBef>
                <a:spcPts val="1200"/>
              </a:spcBef>
              <a:spcAft>
                <a:spcPts val="0"/>
              </a:spcAft>
              <a:buClrTx/>
              <a:buSzTx/>
              <a:buFont typeface="Wingdings" panose="05000000000000000000" pitchFamily="2" charset="2"/>
              <a:buChar char="n"/>
              <a:tabLst/>
              <a:defRPr/>
            </a:pP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方差</a:t>
            </a:r>
            <a:r>
              <a:rPr kumimoji="0" lang="en-US"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(Variance)</a:t>
            </a: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：反映的是模型每一次输出结果与模型输出期望之间的误差，即模型的稳定性。</a:t>
            </a:r>
            <a:endPar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C21A4670-9EBB-4B67-BDFC-DD1E85E48E63}"/>
                  </a:ext>
                </a:extLst>
              </p:cNvPr>
              <p:cNvSpPr/>
              <p:nvPr/>
            </p:nvSpPr>
            <p:spPr>
              <a:xfrm>
                <a:off x="1151027" y="2010938"/>
                <a:ext cx="325646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𝐸</m:t>
                      </m:r>
                      <m:d>
                        <m:dPr>
                          <m:ctrlPr>
                            <a:rPr kumimoji="0" lang="en-US" altLang="zh-CN" sz="1800" b="0"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𝑓</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𝐷</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18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𝐸</m:t>
                          </m:r>
                        </m:e>
                        <m:sub>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sub>
                      </m:sSub>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p>
                        <m:sSup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𝑓</m:t>
                              </m:r>
                              <m:d>
                                <m:d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𝑥</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𝐷</m:t>
                                  </m:r>
                                </m:e>
                              </m:d>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en-US" altLang="zh-CN" sz="18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Pr>
                                <m:e>
                                  <m:r>
                                    <a:rPr kumimoji="0" lang="en-US" altLang="zh-CN" sz="18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𝑦</m:t>
                                  </m:r>
                                </m:e>
                                <m:sub>
                                  <m:r>
                                    <a:rPr kumimoji="0" lang="en-US" altLang="zh-CN" sz="18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sub>
                              </m:sSub>
                            </m:e>
                          </m:d>
                        </m:e>
                        <m:sup>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p>
                      </m:sSup>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7" name="矩形 6">
                <a:extLst>
                  <a:ext uri="{FF2B5EF4-FFF2-40B4-BE49-F238E27FC236}">
                    <a16:creationId xmlns:a16="http://schemas.microsoft.com/office/drawing/2014/main" id="{C21A4670-9EBB-4B67-BDFC-DD1E85E48E63}"/>
                  </a:ext>
                </a:extLst>
              </p:cNvPr>
              <p:cNvSpPr>
                <a:spLocks noRot="1" noChangeAspect="1" noMove="1" noResize="1" noEditPoints="1" noAdjustHandles="1" noChangeArrowheads="1" noChangeShapeType="1" noTextEdit="1"/>
              </p:cNvSpPr>
              <p:nvPr/>
            </p:nvSpPr>
            <p:spPr>
              <a:xfrm>
                <a:off x="1151027" y="2010938"/>
                <a:ext cx="3256469" cy="369332"/>
              </a:xfrm>
              <a:prstGeom prst="rect">
                <a:avLst/>
              </a:prstGeom>
              <a:blipFill>
                <a:blip r:embed="rId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89C326A-F148-43DF-B833-7432D6C15B75}"/>
                  </a:ext>
                </a:extLst>
              </p:cNvPr>
              <p:cNvSpPr/>
              <p:nvPr/>
            </p:nvSpPr>
            <p:spPr>
              <a:xfrm>
                <a:off x="1951567" y="2530355"/>
                <a:ext cx="289015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𝑏𝑖𝑎𝑠</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𝑣𝑎𝑟</m:t>
                      </m:r>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𝑥</m:t>
                          </m:r>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𝜀</m:t>
                          </m:r>
                        </m:e>
                        <m:sup>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2</m:t>
                          </m:r>
                        </m:sup>
                      </m:sSup>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16" name="矩形 15">
                <a:extLst>
                  <a:ext uri="{FF2B5EF4-FFF2-40B4-BE49-F238E27FC236}">
                    <a16:creationId xmlns:a16="http://schemas.microsoft.com/office/drawing/2014/main" id="{289C326A-F148-43DF-B833-7432D6C15B75}"/>
                  </a:ext>
                </a:extLst>
              </p:cNvPr>
              <p:cNvSpPr>
                <a:spLocks noRot="1" noChangeAspect="1" noMove="1" noResize="1" noEditPoints="1" noAdjustHandles="1" noChangeArrowheads="1" noChangeShapeType="1" noTextEdit="1"/>
              </p:cNvSpPr>
              <p:nvPr/>
            </p:nvSpPr>
            <p:spPr>
              <a:xfrm>
                <a:off x="1951567" y="2530355"/>
                <a:ext cx="2890150" cy="369332"/>
              </a:xfrm>
              <a:prstGeom prst="rect">
                <a:avLst/>
              </a:prstGeom>
              <a:blipFill>
                <a:blip r:embed="rId4"/>
                <a:stretch>
                  <a:fillRect/>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FA7310C8-38AD-42CE-9369-04FC08E5E16E}"/>
              </a:ext>
            </a:extLst>
          </p:cNvPr>
          <p:cNvSpPr/>
          <p:nvPr/>
        </p:nvSpPr>
        <p:spPr>
          <a:xfrm>
            <a:off x="2405252" y="3059276"/>
            <a:ext cx="646331" cy="369332"/>
          </a:xfrm>
          <a:prstGeom prst="rect">
            <a:avLst/>
          </a:prstGeom>
          <a:ln w="28575">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偏差</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9" name="矩形 18">
            <a:extLst>
              <a:ext uri="{FF2B5EF4-FFF2-40B4-BE49-F238E27FC236}">
                <a16:creationId xmlns:a16="http://schemas.microsoft.com/office/drawing/2014/main" id="{53FAD170-F23D-44AA-8B80-D280E8654BDC}"/>
              </a:ext>
            </a:extLst>
          </p:cNvPr>
          <p:cNvSpPr/>
          <p:nvPr/>
        </p:nvSpPr>
        <p:spPr>
          <a:xfrm>
            <a:off x="3396642" y="3049429"/>
            <a:ext cx="646331" cy="369332"/>
          </a:xfrm>
          <a:prstGeom prst="rect">
            <a:avLst/>
          </a:prstGeom>
          <a:ln w="28575">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方差</a:t>
            </a:r>
          </a:p>
        </p:txBody>
      </p:sp>
      <p:sp>
        <p:nvSpPr>
          <p:cNvPr id="20" name="矩形 19">
            <a:extLst>
              <a:ext uri="{FF2B5EF4-FFF2-40B4-BE49-F238E27FC236}">
                <a16:creationId xmlns:a16="http://schemas.microsoft.com/office/drawing/2014/main" id="{60031CAF-D9FD-4979-B18E-CEC6582AD930}"/>
              </a:ext>
            </a:extLst>
          </p:cNvPr>
          <p:cNvSpPr/>
          <p:nvPr/>
        </p:nvSpPr>
        <p:spPr>
          <a:xfrm>
            <a:off x="4233338" y="3051678"/>
            <a:ext cx="646331" cy="369332"/>
          </a:xfrm>
          <a:prstGeom prst="rect">
            <a:avLst/>
          </a:prstGeom>
          <a:ln w="28575">
            <a:solidFill>
              <a:schemeClr val="tx1"/>
            </a:solidFill>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噪声</a:t>
            </a:r>
          </a:p>
        </p:txBody>
      </p:sp>
      <p:cxnSp>
        <p:nvCxnSpPr>
          <p:cNvPr id="21" name="直接箭头连接符 20">
            <a:extLst>
              <a:ext uri="{FF2B5EF4-FFF2-40B4-BE49-F238E27FC236}">
                <a16:creationId xmlns:a16="http://schemas.microsoft.com/office/drawing/2014/main" id="{AF2DFB60-291D-4BC8-8D13-01B85AE62608}"/>
              </a:ext>
            </a:extLst>
          </p:cNvPr>
          <p:cNvCxnSpPr>
            <a:stCxn id="14" idx="0"/>
          </p:cNvCxnSpPr>
          <p:nvPr/>
        </p:nvCxnSpPr>
        <p:spPr bwMode="auto">
          <a:xfrm flipH="1" flipV="1">
            <a:off x="2728417" y="2820829"/>
            <a:ext cx="1" cy="238447"/>
          </a:xfrm>
          <a:prstGeom prst="straightConnector1">
            <a:avLst/>
          </a:prstGeom>
          <a:solidFill>
            <a:schemeClr val="accent1"/>
          </a:solidFill>
          <a:ln w="28575" cap="flat" cmpd="sng" algn="ctr">
            <a:solidFill>
              <a:srgbClr val="000000"/>
            </a:solidFill>
            <a:prstDash val="solid"/>
            <a:round/>
            <a:headEnd type="none" w="med" len="med"/>
            <a:tailEnd type="triangle"/>
          </a:ln>
        </p:spPr>
      </p:cxnSp>
      <p:cxnSp>
        <p:nvCxnSpPr>
          <p:cNvPr id="22" name="直接箭头连接符 21">
            <a:extLst>
              <a:ext uri="{FF2B5EF4-FFF2-40B4-BE49-F238E27FC236}">
                <a16:creationId xmlns:a16="http://schemas.microsoft.com/office/drawing/2014/main" id="{7440BB2C-AE80-4DAE-8906-78B7D05F9981}"/>
              </a:ext>
            </a:extLst>
          </p:cNvPr>
          <p:cNvCxnSpPr/>
          <p:nvPr/>
        </p:nvCxnSpPr>
        <p:spPr bwMode="auto">
          <a:xfrm flipH="1" flipV="1">
            <a:off x="3736072" y="2816944"/>
            <a:ext cx="1" cy="238447"/>
          </a:xfrm>
          <a:prstGeom prst="straightConnector1">
            <a:avLst/>
          </a:prstGeom>
          <a:solidFill>
            <a:schemeClr val="accent1"/>
          </a:solidFill>
          <a:ln w="28575" cap="flat" cmpd="sng" algn="ctr">
            <a:solidFill>
              <a:srgbClr val="000000"/>
            </a:solidFill>
            <a:prstDash val="solid"/>
            <a:round/>
            <a:headEnd type="none" w="med" len="med"/>
            <a:tailEnd type="triangle"/>
          </a:ln>
        </p:spPr>
      </p:cxnSp>
      <p:cxnSp>
        <p:nvCxnSpPr>
          <p:cNvPr id="23" name="直接箭头连接符 22">
            <a:extLst>
              <a:ext uri="{FF2B5EF4-FFF2-40B4-BE49-F238E27FC236}">
                <a16:creationId xmlns:a16="http://schemas.microsoft.com/office/drawing/2014/main" id="{B0DEF4CA-8D9C-47D7-9B02-C41A0ADCAAF4}"/>
              </a:ext>
            </a:extLst>
          </p:cNvPr>
          <p:cNvCxnSpPr/>
          <p:nvPr/>
        </p:nvCxnSpPr>
        <p:spPr bwMode="auto">
          <a:xfrm flipH="1" flipV="1">
            <a:off x="4506336" y="2809421"/>
            <a:ext cx="1" cy="238447"/>
          </a:xfrm>
          <a:prstGeom prst="straightConnector1">
            <a:avLst/>
          </a:prstGeom>
          <a:solidFill>
            <a:schemeClr val="accent1"/>
          </a:solidFill>
          <a:ln w="28575" cap="flat" cmpd="sng" algn="ctr">
            <a:solidFill>
              <a:srgbClr val="000000"/>
            </a:solidFill>
            <a:prstDash val="solid"/>
            <a:round/>
            <a:headEnd type="none" w="med" len="med"/>
            <a:tailEnd type="triangle"/>
          </a:ln>
        </p:spPr>
      </p:cxnSp>
      <p:pic>
        <p:nvPicPr>
          <p:cNvPr id="24" name="图片 23" descr="ws_60F7.tmp">
            <a:extLst>
              <a:ext uri="{FF2B5EF4-FFF2-40B4-BE49-F238E27FC236}">
                <a16:creationId xmlns:a16="http://schemas.microsoft.com/office/drawing/2014/main" id="{031E13F3-9670-4C79-AD36-CC046E123B3D}"/>
              </a:ext>
            </a:extLst>
          </p:cNvPr>
          <p:cNvPicPr>
            <a:picLocks/>
          </p:cNvPicPr>
          <p:nvPr/>
        </p:nvPicPr>
        <p:blipFill rotWithShape="1">
          <a:blip r:embed="rId5" cstate="print"/>
          <a:srcRect l="50201" t="23450" r="3234" b="25506"/>
          <a:stretch/>
        </p:blipFill>
        <p:spPr>
          <a:xfrm>
            <a:off x="7148102" y="1006606"/>
            <a:ext cx="3963901" cy="2747327"/>
          </a:xfrm>
          <a:prstGeom prst="rect">
            <a:avLst/>
          </a:prstGeom>
        </p:spPr>
      </p:pic>
      <p:sp>
        <p:nvSpPr>
          <p:cNvPr id="25" name="TextBox 26">
            <a:extLst>
              <a:ext uri="{FF2B5EF4-FFF2-40B4-BE49-F238E27FC236}">
                <a16:creationId xmlns:a16="http://schemas.microsoft.com/office/drawing/2014/main" id="{29C4E8F9-96C1-461E-893B-57ED94BA9DA4}"/>
              </a:ext>
            </a:extLst>
          </p:cNvPr>
          <p:cNvSpPr txBox="1"/>
          <p:nvPr/>
        </p:nvSpPr>
        <p:spPr>
          <a:xfrm>
            <a:off x="6277129" y="4427417"/>
            <a:ext cx="5658886" cy="1733039"/>
          </a:xfrm>
          <a:prstGeom prst="rect">
            <a:avLst/>
          </a:prstGeom>
          <a:noFill/>
        </p:spPr>
        <p:txBody>
          <a:bodyPr vert="horz" wrap="square" lIns="0" tIns="0" rIns="0" bIns="0" rtlCol="0">
            <a:spAutoFit/>
          </a:bodyPr>
          <a:lstStyle/>
          <a:p>
            <a:pPr marL="0" marR="0" lvl="0" indent="0" algn="l" defTabSz="914400" rtl="0" eaLnBrk="1" fontAlgn="auto" latinLnBrk="0" hangingPunct="1">
              <a:lnSpc>
                <a:spcPts val="2309"/>
              </a:lnSpc>
              <a:spcBef>
                <a:spcPts val="0"/>
              </a:spcBef>
              <a:spcAft>
                <a:spcPts val="0"/>
              </a:spcAft>
              <a:buClrTx/>
              <a:buSzTx/>
              <a:buFontTx/>
              <a:buNone/>
              <a:tabLst>
                <a:tab pos="203200" algn="l"/>
                <a:tab pos="495300" algn="l"/>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一般而言，偏差与方差存在冲突：</a:t>
            </a:r>
          </a:p>
          <a:p>
            <a:pPr marL="0" marR="0" lvl="0" indent="0" algn="l" defTabSz="914400" rtl="0" eaLnBrk="1" fontAlgn="auto" latinLnBrk="0" hangingPunct="1">
              <a:lnSpc>
                <a:spcPts val="1000"/>
              </a:lnSpc>
              <a:spcBef>
                <a:spcPts val="0"/>
              </a:spcBef>
              <a:spcAft>
                <a:spcPts val="0"/>
              </a:spcAft>
              <a:buClrTx/>
              <a:buSzTx/>
              <a:buFontTx/>
              <a:buNone/>
              <a:tabLst>
                <a:tab pos="203200" algn="l"/>
                <a:tab pos="495300" algn="l"/>
              </a:tabLst>
              <a:defRPr/>
            </a:pPr>
            <a:endPar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285750" marR="0" lvl="0" indent="-285750" algn="l" defTabSz="914400" rtl="0" eaLnBrk="1" fontAlgn="auto" latinLnBrk="0" hangingPunct="1">
              <a:lnSpc>
                <a:spcPts val="2774"/>
              </a:lnSpc>
              <a:spcBef>
                <a:spcPts val="0"/>
              </a:spcBef>
              <a:spcAft>
                <a:spcPts val="0"/>
              </a:spcAft>
              <a:buClrTx/>
              <a:buSzTx/>
              <a:buFont typeface="Arial" panose="020B0604020202020204" pitchFamily="34" charset="0"/>
              <a:buChar char="•"/>
              <a:tabLst>
                <a:tab pos="203200" algn="l"/>
                <a:tab pos="495300" algn="l"/>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训练不足时，学习器拟合能力不强，偏差主导</a:t>
            </a:r>
          </a:p>
          <a:p>
            <a:pPr marL="285750" marR="0" lvl="0" indent="-285750" algn="l" defTabSz="914400" rtl="0" eaLnBrk="1" fontAlgn="auto" latinLnBrk="0" hangingPunct="1">
              <a:lnSpc>
                <a:spcPts val="2494"/>
              </a:lnSpc>
              <a:spcBef>
                <a:spcPts val="0"/>
              </a:spcBef>
              <a:spcAft>
                <a:spcPts val="0"/>
              </a:spcAft>
              <a:buClrTx/>
              <a:buSzTx/>
              <a:buFont typeface="Arial" panose="020B0604020202020204" pitchFamily="34" charset="0"/>
              <a:buChar char="•"/>
              <a:tabLst>
                <a:tab pos="203200" algn="l"/>
                <a:tab pos="495300" algn="l"/>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随着训练程度加深，学习器拟合能力逐渐增强，方差逐渐主导</a:t>
            </a:r>
          </a:p>
          <a:p>
            <a:pPr marL="285750" marR="0" lvl="0" indent="-285750" algn="l" defTabSz="914400" rtl="0" eaLnBrk="1" fontAlgn="auto" latinLnBrk="0" hangingPunct="1">
              <a:lnSpc>
                <a:spcPts val="2495"/>
              </a:lnSpc>
              <a:spcBef>
                <a:spcPts val="0"/>
              </a:spcBef>
              <a:spcAft>
                <a:spcPts val="0"/>
              </a:spcAft>
              <a:buClrTx/>
              <a:buSzTx/>
              <a:buFont typeface="Arial" panose="020B0604020202020204" pitchFamily="34" charset="0"/>
              <a:buChar char="•"/>
              <a:tabLst>
                <a:tab pos="203200" algn="l"/>
                <a:tab pos="495300" algn="l"/>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训练充足后，学习器的拟合能力很强，方差主导</a:t>
            </a:r>
          </a:p>
        </p:txBody>
      </p:sp>
      <p:sp>
        <p:nvSpPr>
          <p:cNvPr id="4" name="矩形 3">
            <a:extLst>
              <a:ext uri="{FF2B5EF4-FFF2-40B4-BE49-F238E27FC236}">
                <a16:creationId xmlns:a16="http://schemas.microsoft.com/office/drawing/2014/main" id="{E00C04B4-2E57-48D3-9FC7-1EED0DFC9E33}"/>
              </a:ext>
            </a:extLst>
          </p:cNvPr>
          <p:cNvSpPr/>
          <p:nvPr/>
        </p:nvSpPr>
        <p:spPr bwMode="auto">
          <a:xfrm>
            <a:off x="6186791" y="3915995"/>
            <a:ext cx="5749224" cy="2329162"/>
          </a:xfrm>
          <a:prstGeom prst="rect">
            <a:avLst/>
          </a:prstGeom>
          <a:solidFill>
            <a:srgbClr val="FFFF00">
              <a:alpha val="26000"/>
            </a:srgbClr>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
        <p:nvSpPr>
          <p:cNvPr id="8" name="矩形 7">
            <a:extLst>
              <a:ext uri="{FF2B5EF4-FFF2-40B4-BE49-F238E27FC236}">
                <a16:creationId xmlns:a16="http://schemas.microsoft.com/office/drawing/2014/main" id="{F15CA787-3849-43A2-9B47-EB72B69BCD83}"/>
              </a:ext>
            </a:extLst>
          </p:cNvPr>
          <p:cNvSpPr/>
          <p:nvPr/>
        </p:nvSpPr>
        <p:spPr bwMode="auto">
          <a:xfrm>
            <a:off x="358042" y="1156381"/>
            <a:ext cx="5647168" cy="5088776"/>
          </a:xfrm>
          <a:prstGeom prst="rect">
            <a:avLst/>
          </a:prstGeom>
          <a:solidFill>
            <a:schemeClr val="accent3">
              <a:lumMod val="95000"/>
              <a:alpha val="20000"/>
            </a:schemeClr>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4800" b="1" i="0" u="none" strike="noStrike" cap="none" normalizeH="0" baseline="0">
              <a:ln>
                <a:noFill/>
              </a:ln>
              <a:solidFill>
                <a:schemeClr val="tx2"/>
              </a:solidFill>
              <a:effectLst/>
              <a:latin typeface="Verdana" panose="020B0604030504040204" pitchFamily="34" charset="0"/>
              <a:ea typeface="方正隶书简体" pitchFamily="65" charset="-122"/>
            </a:endParaRPr>
          </a:p>
        </p:txBody>
      </p:sp>
    </p:spTree>
    <p:extLst>
      <p:ext uri="{BB962C8B-B14F-4D97-AF65-F5344CB8AC3E}">
        <p14:creationId xmlns:p14="http://schemas.microsoft.com/office/powerpoint/2010/main" val="24203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4947666" y="2277618"/>
            <a:ext cx="1327025" cy="1"/>
          </a:xfrm>
          <a:custGeom>
            <a:avLst/>
            <a:gdLst/>
            <a:ahLst/>
            <a:cxnLst/>
            <a:rect l="0" t="0" r="0" b="0"/>
            <a:pathLst>
              <a:path w="1327025" h="1">
                <a:moveTo>
                  <a:pt x="0" y="0"/>
                </a:moveTo>
                <a:lnTo>
                  <a:pt x="1327024" y="0"/>
                </a:lnTo>
              </a:path>
            </a:pathLst>
          </a:custGeom>
          <a:ln w="254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任意多边形 2"/>
          <p:cNvSpPr/>
          <p:nvPr/>
        </p:nvSpPr>
        <p:spPr>
          <a:xfrm>
            <a:off x="3218689" y="2712720"/>
            <a:ext cx="3104389" cy="583692"/>
          </a:xfrm>
          <a:custGeom>
            <a:avLst/>
            <a:gdLst/>
            <a:ahLst/>
            <a:cxnLst/>
            <a:rect l="0" t="0" r="0" b="0"/>
            <a:pathLst>
              <a:path w="3104389" h="583692">
                <a:moveTo>
                  <a:pt x="0" y="583691"/>
                </a:moveTo>
                <a:lnTo>
                  <a:pt x="3104388" y="583691"/>
                </a:lnTo>
                <a:lnTo>
                  <a:pt x="3104388" y="0"/>
                </a:lnTo>
                <a:lnTo>
                  <a:pt x="0" y="0"/>
                </a:lnTo>
                <a:close/>
              </a:path>
            </a:pathLst>
          </a:custGeom>
          <a:solidFill>
            <a:srgbClr val="FFCCCC"/>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3416807" y="3503677"/>
            <a:ext cx="4393694" cy="667513"/>
          </a:xfrm>
          <a:custGeom>
            <a:avLst/>
            <a:gdLst/>
            <a:ahLst/>
            <a:cxnLst/>
            <a:rect l="0" t="0" r="0" b="0"/>
            <a:pathLst>
              <a:path w="4393694" h="667513">
                <a:moveTo>
                  <a:pt x="0" y="667512"/>
                </a:moveTo>
                <a:lnTo>
                  <a:pt x="4393693" y="667512"/>
                </a:lnTo>
                <a:lnTo>
                  <a:pt x="4393693" y="0"/>
                </a:lnTo>
                <a:lnTo>
                  <a:pt x="0" y="0"/>
                </a:lnTo>
                <a:close/>
              </a:path>
            </a:pathLst>
          </a:custGeom>
          <a:solidFill>
            <a:srgbClr val="CCCC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7048501" y="4520185"/>
            <a:ext cx="2549653" cy="583693"/>
          </a:xfrm>
          <a:custGeom>
            <a:avLst/>
            <a:gdLst/>
            <a:ahLst/>
            <a:cxnLst/>
            <a:rect l="0" t="0" r="0" b="0"/>
            <a:pathLst>
              <a:path w="2549653" h="583693">
                <a:moveTo>
                  <a:pt x="0" y="583692"/>
                </a:moveTo>
                <a:lnTo>
                  <a:pt x="2549652" y="583692"/>
                </a:lnTo>
                <a:lnTo>
                  <a:pt x="2549652" y="0"/>
                </a:lnTo>
                <a:lnTo>
                  <a:pt x="0" y="0"/>
                </a:lnTo>
                <a:close/>
              </a:path>
            </a:pathLst>
          </a:custGeom>
          <a:solidFill>
            <a:srgbClr val="CCEFDC"/>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876044" y="5466588"/>
            <a:ext cx="8304277" cy="832104"/>
          </a:xfrm>
          <a:custGeom>
            <a:avLst/>
            <a:gdLst/>
            <a:ahLst/>
            <a:cxnLst/>
            <a:rect l="0" t="0" r="0" b="0"/>
            <a:pathLst>
              <a:path w="8304277" h="832104">
                <a:moveTo>
                  <a:pt x="0" y="832103"/>
                </a:moveTo>
                <a:lnTo>
                  <a:pt x="8304276" y="832103"/>
                </a:lnTo>
                <a:lnTo>
                  <a:pt x="8304276"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ws_5C34.tmp"/>
          <p:cNvPicPr>
            <a:picLocks/>
          </p:cNvPicPr>
          <p:nvPr/>
        </p:nvPicPr>
        <p:blipFill>
          <a:blip r:embed="rId2" cstate="print"/>
          <a:stretch>
            <a:fillRect/>
          </a:stretch>
        </p:blipFill>
        <p:spPr>
          <a:xfrm>
            <a:off x="3327400" y="1600200"/>
            <a:ext cx="6286500" cy="3543300"/>
          </a:xfrm>
          <a:prstGeom prst="rect">
            <a:avLst/>
          </a:prstGeom>
        </p:spPr>
      </p:pic>
      <p:sp>
        <p:nvSpPr>
          <p:cNvPr id="32" name="TextBox 31"/>
          <p:cNvSpPr txBox="1"/>
          <p:nvPr/>
        </p:nvSpPr>
        <p:spPr>
          <a:xfrm>
            <a:off x="739515" y="320216"/>
            <a:ext cx="2273058" cy="423386"/>
          </a:xfrm>
          <a:prstGeom prst="rect">
            <a:avLst/>
          </a:prstGeom>
          <a:noFill/>
        </p:spPr>
        <p:txBody>
          <a:bodyPr vert="horz" wrap="none" lIns="0" tIns="0" rIns="0" bIns="0" rtlCol="0">
            <a:spAutoFit/>
          </a:bodyPr>
          <a:lstStyle/>
          <a:p>
            <a:pPr>
              <a:lnSpc>
                <a:spcPts val="3389"/>
              </a:lnSpc>
            </a:pPr>
            <a:r>
              <a:rPr lang="zh-CN" altLang="en-US" sz="2796" dirty="0">
                <a:solidFill>
                  <a:srgbClr val="000000"/>
                </a:solidFill>
                <a:latin typeface="微软雅黑"/>
              </a:rPr>
              <a:t>偏差</a:t>
            </a:r>
            <a:r>
              <a:rPr lang="en-US" altLang="zh-CN" sz="2796" dirty="0">
                <a:solidFill>
                  <a:srgbClr val="000000"/>
                </a:solidFill>
                <a:latin typeface="Times New Roman"/>
              </a:rPr>
              <a:t>-</a:t>
            </a:r>
            <a:r>
              <a:rPr lang="zh-CN" altLang="en-US" sz="2796" dirty="0">
                <a:solidFill>
                  <a:srgbClr val="000000"/>
                </a:solidFill>
                <a:latin typeface="微软雅黑"/>
              </a:rPr>
              <a:t>方差分解</a:t>
            </a:r>
          </a:p>
        </p:txBody>
      </p:sp>
      <p:sp>
        <p:nvSpPr>
          <p:cNvPr id="33" name="TextBox 32"/>
          <p:cNvSpPr txBox="1"/>
          <p:nvPr/>
        </p:nvSpPr>
        <p:spPr>
          <a:xfrm>
            <a:off x="3218689" y="388207"/>
            <a:ext cx="3150414" cy="307777"/>
          </a:xfrm>
          <a:prstGeom prst="rect">
            <a:avLst/>
          </a:prstGeom>
          <a:noFill/>
        </p:spPr>
        <p:txBody>
          <a:bodyPr vert="horz" wrap="none" lIns="0" tIns="0" rIns="0" bIns="0" rtlCol="0">
            <a:spAutoFit/>
          </a:bodyPr>
          <a:lstStyle/>
          <a:p>
            <a:pPr>
              <a:lnSpc>
                <a:spcPts val="2429"/>
              </a:lnSpc>
            </a:pPr>
            <a:r>
              <a:rPr lang="en-US" altLang="zh-CN" sz="2004">
                <a:solidFill>
                  <a:srgbClr val="000000"/>
                </a:solidFill>
                <a:latin typeface="Times New Roman"/>
              </a:rPr>
              <a:t>(bias-variance decomposition)</a:t>
            </a:r>
            <a:endParaRPr lang="zh-CN" altLang="en-US" sz="2004">
              <a:solidFill>
                <a:srgbClr val="000000"/>
              </a:solidFill>
              <a:latin typeface="Times New Roman"/>
            </a:endParaRPr>
          </a:p>
        </p:txBody>
      </p:sp>
      <p:sp>
        <p:nvSpPr>
          <p:cNvPr id="34" name="TextBox 33"/>
          <p:cNvSpPr txBox="1"/>
          <p:nvPr/>
        </p:nvSpPr>
        <p:spPr>
          <a:xfrm>
            <a:off x="1827275" y="1245691"/>
            <a:ext cx="7840288" cy="2744341"/>
          </a:xfrm>
          <a:prstGeom prst="rect">
            <a:avLst/>
          </a:prstGeom>
          <a:noFill/>
        </p:spPr>
        <p:txBody>
          <a:bodyPr vert="horz" wrap="none" lIns="0" tIns="0" rIns="0" bIns="0" rtlCol="0">
            <a:spAutoFit/>
          </a:bodyPr>
          <a:lstStyle/>
          <a:p>
            <a:pPr>
              <a:lnSpc>
                <a:spcPts val="2912"/>
              </a:lnSpc>
              <a:tabLst>
                <a:tab pos="38100" algn="l"/>
                <a:tab pos="50800" algn="l"/>
              </a:tabLst>
              <a:defRPr/>
            </a:pPr>
            <a:r>
              <a:rPr lang="zh-CN" altLang="en-US" dirty="0"/>
              <a:t>		</a:t>
            </a:r>
            <a:r>
              <a:rPr lang="zh-CN" altLang="en-US" sz="2402" dirty="0">
                <a:solidFill>
                  <a:srgbClr val="000000"/>
                </a:solidFill>
                <a:latin typeface="微软雅黑"/>
              </a:rPr>
              <a:t>对回归任务，泛化误差可通过“偏差</a:t>
            </a:r>
            <a:r>
              <a:rPr lang="en-US" altLang="zh-CN" sz="2402" dirty="0">
                <a:solidFill>
                  <a:srgbClr val="000000"/>
                </a:solidFill>
                <a:latin typeface="Times New Roman"/>
              </a:rPr>
              <a:t>-</a:t>
            </a:r>
            <a:r>
              <a:rPr lang="zh-CN" altLang="en-US" sz="2402" dirty="0">
                <a:solidFill>
                  <a:srgbClr val="000000"/>
                </a:solidFill>
                <a:latin typeface="微软雅黑"/>
              </a:rPr>
              <a:t>方差分解”拆解为：</a:t>
            </a: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000"/>
              </a:lnSpc>
              <a:tabLst>
                <a:tab pos="38100" algn="l"/>
                <a:tab pos="50800" algn="l"/>
              </a:tabLst>
              <a:defRPr/>
            </a:pPr>
            <a:endParaRPr lang="zh-CN" altLang="en-US" sz="2402" dirty="0">
              <a:solidFill>
                <a:srgbClr val="000000"/>
              </a:solidFill>
              <a:latin typeface="微软雅黑"/>
            </a:endParaRPr>
          </a:p>
          <a:p>
            <a:pPr>
              <a:lnSpc>
                <a:spcPts val="1638"/>
              </a:lnSpc>
              <a:tabLst>
                <a:tab pos="38100" algn="l"/>
                <a:tab pos="50800" algn="l"/>
              </a:tabLst>
              <a:defRPr/>
            </a:pPr>
            <a:r>
              <a:rPr lang="zh-CN" altLang="en-US" sz="1404" dirty="0">
                <a:solidFill>
                  <a:srgbClr val="FF0000"/>
                </a:solidFill>
                <a:latin typeface="微软雅黑"/>
              </a:rPr>
              <a:t>期望输出与真实</a:t>
            </a:r>
          </a:p>
          <a:p>
            <a:pPr>
              <a:lnSpc>
                <a:spcPts val="1646"/>
              </a:lnSpc>
              <a:tabLst>
                <a:tab pos="38100" algn="l"/>
                <a:tab pos="50800" algn="l"/>
              </a:tabLst>
              <a:defRPr/>
            </a:pPr>
            <a:r>
              <a:rPr lang="zh-CN" altLang="en-US" sz="1404" dirty="0">
                <a:solidFill>
                  <a:srgbClr val="FF0000"/>
                </a:solidFill>
                <a:latin typeface="微软雅黑"/>
              </a:rPr>
              <a:t>输出的差别</a:t>
            </a:r>
          </a:p>
          <a:p>
            <a:pPr>
              <a:lnSpc>
                <a:spcPts val="1000"/>
              </a:lnSpc>
              <a:tabLst>
                <a:tab pos="38100" algn="l"/>
                <a:tab pos="50800" algn="l"/>
              </a:tabLst>
              <a:defRPr/>
            </a:pPr>
            <a:endParaRPr lang="zh-CN" altLang="en-US" sz="1404" dirty="0">
              <a:solidFill>
                <a:srgbClr val="FF0000"/>
              </a:solidFill>
              <a:latin typeface="微软雅黑"/>
            </a:endParaRPr>
          </a:p>
          <a:p>
            <a:pPr>
              <a:lnSpc>
                <a:spcPts val="1000"/>
              </a:lnSpc>
              <a:tabLst>
                <a:tab pos="38100" algn="l"/>
                <a:tab pos="50800" algn="l"/>
              </a:tabLst>
              <a:defRPr/>
            </a:pPr>
            <a:endParaRPr lang="zh-CN" altLang="en-US" sz="1404" dirty="0">
              <a:solidFill>
                <a:srgbClr val="FF0000"/>
              </a:solidFill>
              <a:latin typeface="微软雅黑"/>
            </a:endParaRPr>
          </a:p>
          <a:p>
            <a:pPr>
              <a:lnSpc>
                <a:spcPts val="1000"/>
              </a:lnSpc>
              <a:tabLst>
                <a:tab pos="38100" algn="l"/>
                <a:tab pos="50800" algn="l"/>
              </a:tabLst>
              <a:defRPr/>
            </a:pPr>
            <a:endParaRPr lang="zh-CN" altLang="en-US" sz="1404" dirty="0">
              <a:solidFill>
                <a:srgbClr val="FF0000"/>
              </a:solidFill>
              <a:latin typeface="微软雅黑"/>
            </a:endParaRPr>
          </a:p>
          <a:p>
            <a:pPr>
              <a:lnSpc>
                <a:spcPts val="1596"/>
              </a:lnSpc>
              <a:tabLst>
                <a:tab pos="38100" algn="l"/>
                <a:tab pos="50800" algn="l"/>
              </a:tabLst>
              <a:defRPr/>
            </a:pPr>
            <a:r>
              <a:rPr lang="zh-CN" altLang="en-US" sz="1404" dirty="0">
                <a:solidFill>
                  <a:srgbClr val="FF0000"/>
                </a:solidFill>
                <a:latin typeface="微软雅黑"/>
              </a:rPr>
              <a:t>	</a:t>
            </a:r>
            <a:r>
              <a:rPr lang="zh-CN" altLang="en-US" sz="1404" dirty="0">
                <a:solidFill>
                  <a:srgbClr val="0000FF"/>
                </a:solidFill>
                <a:latin typeface="微软雅黑"/>
              </a:rPr>
              <a:t>同样大小的训练集</a:t>
            </a:r>
          </a:p>
          <a:p>
            <a:pPr>
              <a:lnSpc>
                <a:spcPts val="1680"/>
              </a:lnSpc>
              <a:tabLst>
                <a:tab pos="38100" algn="l"/>
                <a:tab pos="50800" algn="l"/>
              </a:tabLst>
              <a:defRPr/>
            </a:pPr>
            <a:r>
              <a:rPr lang="zh-CN" altLang="en-US" sz="1404" dirty="0">
                <a:solidFill>
                  <a:srgbClr val="0000FF"/>
                </a:solidFill>
                <a:latin typeface="微软雅黑"/>
              </a:rPr>
              <a:t>	的变动，所导致的</a:t>
            </a:r>
          </a:p>
        </p:txBody>
      </p:sp>
      <p:sp>
        <p:nvSpPr>
          <p:cNvPr id="35" name="TextBox 34"/>
          <p:cNvSpPr txBox="1"/>
          <p:nvPr/>
        </p:nvSpPr>
        <p:spPr>
          <a:xfrm>
            <a:off x="1860805" y="4009739"/>
            <a:ext cx="718145" cy="183192"/>
          </a:xfrm>
          <a:prstGeom prst="rect">
            <a:avLst/>
          </a:prstGeom>
          <a:noFill/>
        </p:spPr>
        <p:txBody>
          <a:bodyPr vert="horz" wrap="none" lIns="0" tIns="0" rIns="0" bIns="0" rtlCol="0">
            <a:spAutoFit/>
          </a:bodyPr>
          <a:lstStyle/>
          <a:p>
            <a:pPr>
              <a:lnSpc>
                <a:spcPts val="1352"/>
              </a:lnSpc>
            </a:pPr>
            <a:r>
              <a:rPr lang="zh-CN" altLang="en-US" sz="1406">
                <a:solidFill>
                  <a:srgbClr val="0000FF"/>
                </a:solidFill>
                <a:latin typeface="微软雅黑"/>
              </a:rPr>
              <a:t>性能变化</a:t>
            </a:r>
          </a:p>
        </p:txBody>
      </p:sp>
      <p:sp>
        <p:nvSpPr>
          <p:cNvPr id="37" name="TextBox 36"/>
          <p:cNvSpPr txBox="1"/>
          <p:nvPr/>
        </p:nvSpPr>
        <p:spPr>
          <a:xfrm>
            <a:off x="1968094" y="4204807"/>
            <a:ext cx="8002191" cy="2026196"/>
          </a:xfrm>
          <a:prstGeom prst="rect">
            <a:avLst/>
          </a:prstGeom>
          <a:noFill/>
        </p:spPr>
        <p:txBody>
          <a:bodyPr vert="horz" wrap="none" lIns="0" tIns="0" rIns="0" bIns="0" rtlCol="0">
            <a:spAutoFit/>
          </a:bodyPr>
          <a:lstStyle/>
          <a:p>
            <a:pPr>
              <a:lnSpc>
                <a:spcPts val="1349"/>
              </a:lnSpc>
              <a:tabLst>
                <a:tab pos="2336800" algn="l"/>
                <a:tab pos="6464300" algn="l"/>
              </a:tabLst>
              <a:defRPr/>
            </a:pPr>
            <a:r>
              <a:rPr lang="zh-CN" altLang="en-US" dirty="0"/>
              <a:t>		</a:t>
            </a:r>
            <a:r>
              <a:rPr lang="zh-CN" altLang="en-US" sz="1404" dirty="0">
                <a:solidFill>
                  <a:srgbClr val="00B050"/>
                </a:solidFill>
                <a:latin typeface="微软雅黑"/>
              </a:rPr>
              <a:t>真实标记有区别</a:t>
            </a:r>
          </a:p>
          <a:p>
            <a:pPr>
              <a:lnSpc>
                <a:spcPts val="1000"/>
              </a:lnSpc>
              <a:tabLst>
                <a:tab pos="2336800" algn="l"/>
                <a:tab pos="6464300" algn="l"/>
              </a:tabLst>
              <a:defRPr/>
            </a:pPr>
            <a:endParaRPr lang="zh-CN" altLang="en-US" sz="1404" dirty="0">
              <a:solidFill>
                <a:srgbClr val="00B050"/>
              </a:solidFill>
              <a:latin typeface="微软雅黑"/>
            </a:endParaRPr>
          </a:p>
          <a:p>
            <a:pPr>
              <a:lnSpc>
                <a:spcPts val="1000"/>
              </a:lnSpc>
              <a:tabLst>
                <a:tab pos="2336800" algn="l"/>
                <a:tab pos="6464300" algn="l"/>
              </a:tabLst>
              <a:defRPr/>
            </a:pPr>
            <a:endParaRPr lang="zh-CN" altLang="en-US" sz="1404" dirty="0">
              <a:solidFill>
                <a:srgbClr val="00B050"/>
              </a:solidFill>
              <a:latin typeface="微软雅黑"/>
            </a:endParaRPr>
          </a:p>
          <a:p>
            <a:pPr>
              <a:lnSpc>
                <a:spcPts val="1535"/>
              </a:lnSpc>
              <a:tabLst>
                <a:tab pos="2336800" algn="l"/>
                <a:tab pos="6464300" algn="l"/>
              </a:tabLst>
              <a:defRPr/>
            </a:pPr>
            <a:r>
              <a:rPr lang="zh-CN" altLang="en-US" sz="1404" dirty="0">
                <a:solidFill>
                  <a:srgbClr val="00B050"/>
                </a:solidFill>
                <a:latin typeface="微软雅黑"/>
              </a:rPr>
              <a:t>	表达了当前任务上任何学习算法</a:t>
            </a:r>
          </a:p>
          <a:p>
            <a:pPr>
              <a:lnSpc>
                <a:spcPts val="1644"/>
              </a:lnSpc>
              <a:tabLst>
                <a:tab pos="2336800" algn="l"/>
                <a:tab pos="6464300" algn="l"/>
              </a:tabLst>
              <a:defRPr/>
            </a:pPr>
            <a:r>
              <a:rPr lang="zh-CN" altLang="en-US" sz="1404" dirty="0">
                <a:solidFill>
                  <a:srgbClr val="00B050"/>
                </a:solidFill>
                <a:latin typeface="微软雅黑"/>
              </a:rPr>
              <a:t>	所能达到的期望泛化误差下界</a:t>
            </a:r>
          </a:p>
          <a:p>
            <a:pPr>
              <a:lnSpc>
                <a:spcPts val="1000"/>
              </a:lnSpc>
              <a:tabLst>
                <a:tab pos="2336800" algn="l"/>
                <a:tab pos="6464300" algn="l"/>
              </a:tabLst>
              <a:defRPr/>
            </a:pPr>
            <a:endParaRPr lang="zh-CN" altLang="en-US" sz="1404" dirty="0">
              <a:solidFill>
                <a:srgbClr val="00B050"/>
              </a:solidFill>
              <a:latin typeface="微软雅黑"/>
            </a:endParaRPr>
          </a:p>
          <a:p>
            <a:pPr>
              <a:lnSpc>
                <a:spcPts val="1000"/>
              </a:lnSpc>
              <a:tabLst>
                <a:tab pos="2336800" algn="l"/>
                <a:tab pos="6464300" algn="l"/>
              </a:tabLst>
              <a:defRPr/>
            </a:pPr>
            <a:endParaRPr lang="zh-CN" altLang="en-US" sz="1404" dirty="0">
              <a:solidFill>
                <a:srgbClr val="00B050"/>
              </a:solidFill>
              <a:latin typeface="微软雅黑"/>
            </a:endParaRPr>
          </a:p>
          <a:p>
            <a:pPr>
              <a:lnSpc>
                <a:spcPts val="1000"/>
              </a:lnSpc>
              <a:tabLst>
                <a:tab pos="2336800" algn="l"/>
                <a:tab pos="6464300" algn="l"/>
              </a:tabLst>
              <a:defRPr/>
            </a:pPr>
            <a:endParaRPr lang="zh-CN" altLang="en-US" sz="1404" dirty="0">
              <a:solidFill>
                <a:srgbClr val="00B050"/>
              </a:solidFill>
              <a:latin typeface="微软雅黑"/>
            </a:endParaRPr>
          </a:p>
          <a:p>
            <a:pPr>
              <a:lnSpc>
                <a:spcPts val="1000"/>
              </a:lnSpc>
              <a:tabLst>
                <a:tab pos="2336800" algn="l"/>
                <a:tab pos="6464300" algn="l"/>
              </a:tabLst>
              <a:defRPr/>
            </a:pPr>
            <a:endParaRPr lang="zh-CN" altLang="en-US" sz="1404" dirty="0">
              <a:solidFill>
                <a:srgbClr val="00B050"/>
              </a:solidFill>
              <a:latin typeface="微软雅黑"/>
            </a:endParaRPr>
          </a:p>
          <a:p>
            <a:pPr>
              <a:lnSpc>
                <a:spcPts val="2592"/>
              </a:lnSpc>
              <a:tabLst>
                <a:tab pos="2336800" algn="l"/>
                <a:tab pos="6464300" algn="l"/>
              </a:tabLst>
              <a:defRPr/>
            </a:pPr>
            <a:r>
              <a:rPr lang="zh-CN" altLang="en-US" sz="2400" dirty="0">
                <a:solidFill>
                  <a:srgbClr val="000000"/>
                </a:solidFill>
                <a:latin typeface="微软雅黑"/>
              </a:rPr>
              <a:t>泛化性能是由</a:t>
            </a:r>
            <a:r>
              <a:rPr lang="zh-CN" altLang="en-US" sz="2400" dirty="0">
                <a:solidFill>
                  <a:srgbClr val="FF0000"/>
                </a:solidFill>
                <a:latin typeface="微软雅黑"/>
              </a:rPr>
              <a:t>学习算法的能力</a:t>
            </a:r>
            <a:r>
              <a:rPr lang="zh-CN" altLang="en-US" sz="2400" dirty="0">
                <a:solidFill>
                  <a:srgbClr val="000000"/>
                </a:solidFill>
                <a:latin typeface="微软雅黑"/>
              </a:rPr>
              <a:t>、</a:t>
            </a:r>
            <a:r>
              <a:rPr lang="zh-CN" altLang="en-US" sz="2400" dirty="0">
                <a:solidFill>
                  <a:srgbClr val="0000FF"/>
                </a:solidFill>
                <a:latin typeface="微软雅黑"/>
              </a:rPr>
              <a:t>数据的充分性</a:t>
            </a:r>
            <a:r>
              <a:rPr lang="zh-CN" altLang="en-US" sz="2400" dirty="0">
                <a:solidFill>
                  <a:srgbClr val="000000"/>
                </a:solidFill>
                <a:latin typeface="微软雅黑"/>
              </a:rPr>
              <a:t>以及</a:t>
            </a:r>
            <a:r>
              <a:rPr lang="zh-CN" altLang="en-US" sz="2400" dirty="0">
                <a:solidFill>
                  <a:srgbClr val="00B050"/>
                </a:solidFill>
                <a:latin typeface="微软雅黑"/>
              </a:rPr>
              <a:t>学习任务</a:t>
            </a:r>
          </a:p>
          <a:p>
            <a:pPr>
              <a:lnSpc>
                <a:spcPts val="2808"/>
              </a:lnSpc>
              <a:tabLst>
                <a:tab pos="2336800" algn="l"/>
                <a:tab pos="6464300" algn="l"/>
              </a:tabLst>
              <a:defRPr/>
            </a:pPr>
            <a:r>
              <a:rPr lang="zh-CN" altLang="en-US" sz="2400" dirty="0">
                <a:solidFill>
                  <a:srgbClr val="00B050"/>
                </a:solidFill>
                <a:latin typeface="微软雅黑"/>
              </a:rPr>
              <a:t>本身的难度</a:t>
            </a:r>
            <a:r>
              <a:rPr lang="zh-CN" altLang="en-US" sz="2400" dirty="0">
                <a:solidFill>
                  <a:srgbClr val="000000"/>
                </a:solidFill>
                <a:latin typeface="微软雅黑"/>
              </a:rPr>
              <a:t>共同决定</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75F2974-A565-48EB-BE06-0BED6BD5DC9C}" type="datetime1">
              <a:rPr lang="zh-CN" altLang="en-US" smtClean="0"/>
              <a:t>2020/9/29</a:t>
            </a:fld>
            <a:endParaRPr lang="en-US" altLang="zh-CN" dirty="0"/>
          </a:p>
        </p:txBody>
      </p:sp>
      <p:sp>
        <p:nvSpPr>
          <p:cNvPr id="3" name="灯片编号占位符 2"/>
          <p:cNvSpPr>
            <a:spLocks noGrp="1"/>
          </p:cNvSpPr>
          <p:nvPr>
            <p:ph type="sldNum" sz="quarter" idx="11"/>
          </p:nvPr>
        </p:nvSpPr>
        <p:spPr/>
        <p:txBody>
          <a:bodyPr/>
          <a:lstStyle/>
          <a:p>
            <a:fld id="{8A43780D-5C61-47C7-84FD-DBDC025933FC}" type="slidenum">
              <a:rPr lang="en-US" altLang="zh-CN" smtClean="0"/>
              <a:t>27</a:t>
            </a:fld>
            <a:endParaRPr lang="en-US" altLang="zh-CN"/>
          </a:p>
        </p:txBody>
      </p:sp>
      <p:sp>
        <p:nvSpPr>
          <p:cNvPr id="4" name="Rectangle 4"/>
          <p:cNvSpPr>
            <a:spLocks noChangeArrowheads="1"/>
          </p:cNvSpPr>
          <p:nvPr/>
        </p:nvSpPr>
        <p:spPr bwMode="auto">
          <a:xfrm>
            <a:off x="3949519" y="3033479"/>
            <a:ext cx="454977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sz="4800" b="1">
                <a:solidFill>
                  <a:schemeClr val="tx2"/>
                </a:solidFill>
                <a:latin typeface="Verdana" panose="020B0604030504040204" pitchFamily="34" charset="0"/>
                <a:ea typeface="方正隶书简体" pitchFamily="65" charset="-122"/>
              </a:defRPr>
            </a:lvl1pPr>
            <a:lvl2pPr marL="742950" indent="-285750" eaLnBrk="0" hangingPunct="0">
              <a:defRPr sz="4800" b="1">
                <a:solidFill>
                  <a:schemeClr val="tx2"/>
                </a:solidFill>
                <a:latin typeface="Verdana" panose="020B0604030504040204" pitchFamily="34" charset="0"/>
                <a:ea typeface="方正隶书简体" pitchFamily="65" charset="-122"/>
              </a:defRPr>
            </a:lvl2pPr>
            <a:lvl3pPr marL="1143000" indent="-228600" eaLnBrk="0" hangingPunct="0">
              <a:defRPr sz="4800" b="1">
                <a:solidFill>
                  <a:schemeClr val="tx2"/>
                </a:solidFill>
                <a:latin typeface="Verdana" panose="020B0604030504040204" pitchFamily="34" charset="0"/>
                <a:ea typeface="方正隶书简体" pitchFamily="65" charset="-122"/>
              </a:defRPr>
            </a:lvl3pPr>
            <a:lvl4pPr marL="1600200" indent="-228600" eaLnBrk="0" hangingPunct="0">
              <a:defRPr sz="4800" b="1">
                <a:solidFill>
                  <a:schemeClr val="tx2"/>
                </a:solidFill>
                <a:latin typeface="Verdana" panose="020B0604030504040204" pitchFamily="34" charset="0"/>
                <a:ea typeface="方正隶书简体" pitchFamily="65" charset="-122"/>
              </a:defRPr>
            </a:lvl4pPr>
            <a:lvl5pPr marL="2057400" indent="-228600" eaLnBrk="0" hangingPunct="0">
              <a:defRPr sz="4800" b="1">
                <a:solidFill>
                  <a:schemeClr val="tx2"/>
                </a:solidFill>
                <a:latin typeface="Verdana" panose="020B0604030504040204" pitchFamily="34" charset="0"/>
                <a:ea typeface="方正隶书简体" pitchFamily="65" charset="-122"/>
              </a:defRPr>
            </a:lvl5pPr>
            <a:lvl6pPr marL="25146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6pPr>
            <a:lvl7pPr marL="29718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7pPr>
            <a:lvl8pPr marL="34290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8pPr>
            <a:lvl9pPr marL="3886200" indent="-228600" algn="ctr" eaLnBrk="0" fontAlgn="base" hangingPunct="0">
              <a:spcBef>
                <a:spcPct val="0"/>
              </a:spcBef>
              <a:spcAft>
                <a:spcPct val="0"/>
              </a:spcAft>
              <a:defRPr sz="4800" b="1">
                <a:solidFill>
                  <a:schemeClr val="tx2"/>
                </a:solidFill>
                <a:latin typeface="Verdana" panose="020B0604030504040204" pitchFamily="34" charset="0"/>
                <a:ea typeface="方正隶书简体" pitchFamily="65" charset="-122"/>
              </a:defRPr>
            </a:lvl9pPr>
          </a:lstStyle>
          <a:p>
            <a:pPr algn="ctr" eaLnBrk="1" hangingPunct="1">
              <a:lnSpc>
                <a:spcPct val="90000"/>
              </a:lnSpc>
              <a:spcBef>
                <a:spcPct val="20000"/>
              </a:spcBef>
              <a:buClr>
                <a:schemeClr val="hlink"/>
              </a:buClr>
              <a:buFont typeface="Wingdings" panose="05000000000000000000" pitchFamily="2" charset="2"/>
              <a:buNone/>
            </a:pPr>
            <a:r>
              <a:rPr lang="zh-CN" altLang="en-US" sz="4000" dirty="0">
                <a:solidFill>
                  <a:schemeClr val="tx1"/>
                </a:solidFill>
                <a:latin typeface="华文楷体" panose="02010600040101010101" pitchFamily="2" charset="-122"/>
                <a:ea typeface="华文楷体" panose="02010600040101010101" pitchFamily="2" charset="-122"/>
              </a:rPr>
              <a:t>本章结束</a:t>
            </a:r>
            <a:endParaRPr lang="en-US" altLang="zh-CN" sz="28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440935" y="4590793"/>
            <a:ext cx="3863237" cy="313740"/>
          </a:xfrm>
          <a:prstGeom prst="rect">
            <a:avLst/>
          </a:prstGeom>
          <a:noFill/>
        </p:spPr>
        <p:txBody>
          <a:bodyPr vert="horz" wrap="none" lIns="0" tIns="0" rIns="0" bIns="0" rtlCol="0">
            <a:spAutoFit/>
          </a:bodyPr>
          <a:lstStyle/>
          <a:p>
            <a:pPr>
              <a:lnSpc>
                <a:spcPts val="2429"/>
              </a:lnSpc>
            </a:pPr>
            <a:r>
              <a:rPr lang="zh-CN" altLang="en-US" sz="2400">
                <a:solidFill>
                  <a:srgbClr val="0000FF"/>
                </a:solidFill>
                <a:latin typeface="微软雅黑"/>
              </a:rPr>
              <a:t>能很好地适用于 </a:t>
            </a:r>
            <a:r>
              <a:rPr lang="en-US" altLang="zh-CN" sz="2004">
                <a:solidFill>
                  <a:srgbClr val="0000FF"/>
                </a:solidFill>
                <a:latin typeface="Times New Roman"/>
              </a:rPr>
              <a:t>unseen instance</a:t>
            </a:r>
            <a:endParaRPr lang="zh-CN" altLang="en-US" sz="2004">
              <a:solidFill>
                <a:srgbClr val="0000FF"/>
              </a:solidFill>
              <a:latin typeface="Times New Roman"/>
            </a:endParaRPr>
          </a:p>
        </p:txBody>
      </p:sp>
      <p:sp>
        <p:nvSpPr>
          <p:cNvPr id="29" name="TextBox 28"/>
          <p:cNvSpPr txBox="1"/>
          <p:nvPr/>
        </p:nvSpPr>
        <p:spPr>
          <a:xfrm>
            <a:off x="3325622" y="5156580"/>
            <a:ext cx="4680769" cy="625620"/>
          </a:xfrm>
          <a:prstGeom prst="rect">
            <a:avLst/>
          </a:prstGeom>
          <a:noFill/>
        </p:spPr>
        <p:txBody>
          <a:bodyPr vert="horz" wrap="none" lIns="0" tIns="0" rIns="0" bIns="0" rtlCol="0">
            <a:spAutoFit/>
          </a:bodyPr>
          <a:lstStyle/>
          <a:p>
            <a:pPr>
              <a:lnSpc>
                <a:spcPts val="1730"/>
              </a:lnSpc>
              <a:tabLst>
                <a:tab pos="2120900" algn="l"/>
              </a:tabLst>
              <a:defRPr/>
            </a:pPr>
            <a:r>
              <a:rPr lang="zh-CN" altLang="en-US" dirty="0"/>
              <a:t>	</a:t>
            </a:r>
            <a:r>
              <a:rPr lang="zh-CN" altLang="en-US" dirty="0">
                <a:solidFill>
                  <a:srgbClr val="000000"/>
                </a:solidFill>
                <a:latin typeface="微软雅黑"/>
              </a:rPr>
              <a:t>例如，错误率低、精度高</a:t>
            </a:r>
          </a:p>
          <a:p>
            <a:pPr>
              <a:lnSpc>
                <a:spcPts val="1000"/>
              </a:lnSpc>
              <a:tabLst>
                <a:tab pos="2120900" algn="l"/>
              </a:tabLst>
              <a:defRPr/>
            </a:pPr>
            <a:endParaRPr lang="zh-CN" altLang="en-US" dirty="0">
              <a:solidFill>
                <a:srgbClr val="000000"/>
              </a:solidFill>
              <a:latin typeface="微软雅黑"/>
            </a:endParaRPr>
          </a:p>
          <a:p>
            <a:pPr>
              <a:lnSpc>
                <a:spcPts val="1000"/>
              </a:lnSpc>
              <a:tabLst>
                <a:tab pos="2120900" algn="l"/>
              </a:tabLst>
              <a:defRPr/>
            </a:pPr>
            <a:endParaRPr lang="zh-CN" altLang="en-US" dirty="0">
              <a:solidFill>
                <a:srgbClr val="000000"/>
              </a:solidFill>
              <a:latin typeface="微软雅黑"/>
            </a:endParaRPr>
          </a:p>
          <a:p>
            <a:pPr>
              <a:lnSpc>
                <a:spcPts val="1000"/>
              </a:lnSpc>
              <a:tabLst>
                <a:tab pos="2120900" algn="l"/>
              </a:tabLst>
              <a:defRPr/>
            </a:pPr>
            <a:endParaRPr lang="zh-CN" altLang="en-US" dirty="0">
              <a:solidFill>
                <a:srgbClr val="000000"/>
              </a:solidFill>
              <a:latin typeface="微软雅黑"/>
            </a:endParaRPr>
          </a:p>
        </p:txBody>
      </p:sp>
      <p:sp>
        <p:nvSpPr>
          <p:cNvPr id="30" name="矩形 29">
            <a:extLst>
              <a:ext uri="{FF2B5EF4-FFF2-40B4-BE49-F238E27FC236}">
                <a16:creationId xmlns:a16="http://schemas.microsoft.com/office/drawing/2014/main" id="{41B8005B-8396-41B4-901F-953BC9D3FEFF}"/>
              </a:ext>
            </a:extLst>
          </p:cNvPr>
          <p:cNvSpPr/>
          <p:nvPr/>
        </p:nvSpPr>
        <p:spPr>
          <a:xfrm>
            <a:off x="739968" y="283676"/>
            <a:ext cx="3416320" cy="448649"/>
          </a:xfrm>
          <a:prstGeom prst="rect">
            <a:avLst/>
          </a:prstGeom>
        </p:spPr>
        <p:txBody>
          <a:bodyPr wrap="none">
            <a:spAutoFit/>
          </a:bodyPr>
          <a:lstStyle/>
          <a:p>
            <a:pPr lvl="0">
              <a:lnSpc>
                <a:spcPts val="2687"/>
              </a:lnSpc>
              <a:tabLst>
                <a:tab pos="6629400" algn="l"/>
              </a:tabLst>
              <a:defRPr/>
            </a:pPr>
            <a:r>
              <a:rPr lang="zh-CN" altLang="en-US" sz="2796" dirty="0">
                <a:solidFill>
                  <a:srgbClr val="000000"/>
                </a:solidFill>
                <a:latin typeface="微软雅黑"/>
              </a:rPr>
              <a:t>典型的机器学习过程</a:t>
            </a:r>
          </a:p>
        </p:txBody>
      </p:sp>
      <p:pic>
        <p:nvPicPr>
          <p:cNvPr id="3" name="图片 2" descr="ws_BDF.tmp"/>
          <p:cNvPicPr>
            <a:picLocks/>
          </p:cNvPicPr>
          <p:nvPr/>
        </p:nvPicPr>
        <p:blipFill>
          <a:blip r:embed="rId2" cstate="print"/>
          <a:stretch>
            <a:fillRect/>
          </a:stretch>
        </p:blipFill>
        <p:spPr>
          <a:xfrm>
            <a:off x="2470826" y="1015999"/>
            <a:ext cx="6381074" cy="3574794"/>
          </a:xfrm>
          <a:prstGeom prst="rect">
            <a:avLst/>
          </a:prstGeom>
        </p:spPr>
      </p:pic>
      <p:sp>
        <p:nvSpPr>
          <p:cNvPr id="28" name="TextBox 27"/>
          <p:cNvSpPr txBox="1"/>
          <p:nvPr/>
        </p:nvSpPr>
        <p:spPr>
          <a:xfrm>
            <a:off x="3449780" y="4495671"/>
            <a:ext cx="1538883" cy="251992"/>
          </a:xfrm>
          <a:prstGeom prst="rect">
            <a:avLst/>
          </a:prstGeom>
          <a:noFill/>
        </p:spPr>
        <p:txBody>
          <a:bodyPr vert="horz" wrap="none" lIns="0" tIns="0" rIns="0" bIns="0" rtlCol="0">
            <a:spAutoFit/>
          </a:bodyPr>
          <a:lstStyle/>
          <a:p>
            <a:pPr>
              <a:lnSpc>
                <a:spcPts val="1926"/>
              </a:lnSpc>
            </a:pPr>
            <a:r>
              <a:rPr lang="zh-CN" altLang="en-US" sz="2004" dirty="0">
                <a:solidFill>
                  <a:srgbClr val="FF0000"/>
                </a:solidFill>
                <a:latin typeface="微软雅黑"/>
              </a:rPr>
              <a:t>泛化能力强！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5" name="文本框 4">
            <a:extLst>
              <a:ext uri="{FF2B5EF4-FFF2-40B4-BE49-F238E27FC236}">
                <a16:creationId xmlns:a16="http://schemas.microsoft.com/office/drawing/2014/main" id="{5873D22C-72FE-48BA-BAF8-A6856F6E7AF8}"/>
              </a:ext>
            </a:extLst>
          </p:cNvPr>
          <p:cNvSpPr txBox="1"/>
          <p:nvPr/>
        </p:nvSpPr>
        <p:spPr>
          <a:xfrm>
            <a:off x="460917" y="319669"/>
            <a:ext cx="404294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模型的评估</a:t>
            </a:r>
          </a:p>
        </p:txBody>
      </p:sp>
      <p:pic>
        <p:nvPicPr>
          <p:cNvPr id="9" name="图片 8">
            <a:extLst>
              <a:ext uri="{FF2B5EF4-FFF2-40B4-BE49-F238E27FC236}">
                <a16:creationId xmlns:a16="http://schemas.microsoft.com/office/drawing/2014/main" id="{262488C1-8A4D-4071-8DA8-0745E0B496A3}"/>
              </a:ext>
            </a:extLst>
          </p:cNvPr>
          <p:cNvPicPr/>
          <p:nvPr/>
        </p:nvPicPr>
        <p:blipFill>
          <a:blip r:embed="rId3">
            <a:extLst>
              <a:ext uri="{28A0092B-C50C-407E-A947-70E740481C1C}">
                <a14:useLocalDpi xmlns:a14="http://schemas.microsoft.com/office/drawing/2010/main" val="0"/>
              </a:ext>
            </a:extLst>
          </a:blip>
          <a:stretch>
            <a:fillRect/>
          </a:stretch>
        </p:blipFill>
        <p:spPr>
          <a:xfrm>
            <a:off x="7825112" y="1065181"/>
            <a:ext cx="3865859" cy="2784270"/>
          </a:xfrm>
          <a:prstGeom prst="rect">
            <a:avLst/>
          </a:prstGeom>
        </p:spPr>
      </p:pic>
      <p:sp>
        <p:nvSpPr>
          <p:cNvPr id="10" name="矩形 9">
            <a:extLst>
              <a:ext uri="{FF2B5EF4-FFF2-40B4-BE49-F238E27FC236}">
                <a16:creationId xmlns:a16="http://schemas.microsoft.com/office/drawing/2014/main" id="{F065A469-2489-4780-866D-AF0FA44A8B8E}"/>
              </a:ext>
            </a:extLst>
          </p:cNvPr>
          <p:cNvSpPr/>
          <p:nvPr/>
        </p:nvSpPr>
        <p:spPr>
          <a:xfrm>
            <a:off x="8284181" y="3661569"/>
            <a:ext cx="3341069"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6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训练误差和泛化误差关系图</a:t>
            </a:r>
            <a:endParaRPr kumimoji="0" lang="zh-CN" altLang="en-US" sz="16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4" name="文本框 13">
            <a:extLst>
              <a:ext uri="{FF2B5EF4-FFF2-40B4-BE49-F238E27FC236}">
                <a16:creationId xmlns:a16="http://schemas.microsoft.com/office/drawing/2014/main" id="{69104BF9-33FA-4550-A65B-48A36579C1B2}"/>
              </a:ext>
            </a:extLst>
          </p:cNvPr>
          <p:cNvSpPr txBox="1"/>
          <p:nvPr/>
        </p:nvSpPr>
        <p:spPr>
          <a:xfrm>
            <a:off x="500591" y="1047863"/>
            <a:ext cx="1119081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泛化误差</a:t>
            </a:r>
            <a:r>
              <a:rPr kumimoji="0" lang="en-US" altLang="zh-CN"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v.s.</a:t>
            </a: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经验误差</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5" name="TextBox 24">
            <a:extLst>
              <a:ext uri="{FF2B5EF4-FFF2-40B4-BE49-F238E27FC236}">
                <a16:creationId xmlns:a16="http://schemas.microsoft.com/office/drawing/2014/main" id="{38E50558-AF61-446F-BE88-720368AAE191}"/>
              </a:ext>
            </a:extLst>
          </p:cNvPr>
          <p:cNvSpPr txBox="1"/>
          <p:nvPr/>
        </p:nvSpPr>
        <p:spPr>
          <a:xfrm>
            <a:off x="695290" y="1446821"/>
            <a:ext cx="6809692" cy="578363"/>
          </a:xfrm>
          <a:prstGeom prst="rect">
            <a:avLst/>
          </a:prstGeom>
          <a:noFill/>
        </p:spPr>
        <p:txBody>
          <a:bodyPr vert="horz" wrap="square" lIns="0" tIns="0" rIns="0" bIns="0" rtlCol="0">
            <a:spAutoFit/>
          </a:bodyPr>
          <a:lstStyle/>
          <a:p>
            <a:pPr marL="285750" marR="0" lvl="0" indent="-285750" algn="l" defTabSz="914400" rtl="0" eaLnBrk="1" fontAlgn="auto" latinLnBrk="0" hangingPunct="1">
              <a:lnSpc>
                <a:spcPts val="2306"/>
              </a:lnSpc>
              <a:spcBef>
                <a:spcPts val="0"/>
              </a:spcBef>
              <a:spcAft>
                <a:spcPts val="0"/>
              </a:spcAft>
              <a:buClrTx/>
              <a:buSzTx/>
              <a:buFont typeface="Wingdings" panose="05000000000000000000" pitchFamily="2" charset="2"/>
              <a:buChar char="n"/>
              <a:tabLst/>
              <a:defRPr/>
            </a:pPr>
            <a:r>
              <a:rPr kumimoji="0" lang="zh-CN" altLang="en-US" sz="1800" b="1" i="0" u="none" strike="noStrike" kern="1200" cap="none" spc="0" normalizeH="0" baseline="0" noProof="0" dirty="0">
                <a:ln>
                  <a:noFill/>
                </a:ln>
                <a:solidFill>
                  <a:srgbClr val="0070C0"/>
                </a:solidFill>
                <a:effectLst/>
                <a:uLnTx/>
                <a:uFillTx/>
                <a:latin typeface="微软雅黑"/>
                <a:ea typeface="华文楷体" panose="02010600040101010101" pitchFamily="2" charset="-122"/>
                <a:cs typeface="+mn-cs"/>
              </a:rPr>
              <a:t>泛化误差：</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在“未来”样本上的误差，用测试集上的“测试误差”作为近似</a:t>
            </a:r>
          </a:p>
        </p:txBody>
      </p:sp>
      <p:sp>
        <p:nvSpPr>
          <p:cNvPr id="16" name="TextBox 25">
            <a:extLst>
              <a:ext uri="{FF2B5EF4-FFF2-40B4-BE49-F238E27FC236}">
                <a16:creationId xmlns:a16="http://schemas.microsoft.com/office/drawing/2014/main" id="{CF2831F6-5E4B-49D5-B43B-0E5CCDC69CA6}"/>
              </a:ext>
            </a:extLst>
          </p:cNvPr>
          <p:cNvSpPr txBox="1"/>
          <p:nvPr/>
        </p:nvSpPr>
        <p:spPr>
          <a:xfrm>
            <a:off x="695289" y="2085748"/>
            <a:ext cx="5366854" cy="283411"/>
          </a:xfrm>
          <a:prstGeom prst="rect">
            <a:avLst/>
          </a:prstGeom>
          <a:noFill/>
        </p:spPr>
        <p:txBody>
          <a:bodyPr vert="horz" wrap="none" lIns="0" tIns="0" rIns="0" bIns="0" rtlCol="0">
            <a:spAutoFit/>
          </a:bodyPr>
          <a:lstStyle/>
          <a:p>
            <a:pPr marL="285750" marR="0" lvl="0" indent="-285750" algn="l" defTabSz="914400" rtl="0" eaLnBrk="1" fontAlgn="auto" latinLnBrk="0" hangingPunct="1">
              <a:lnSpc>
                <a:spcPts val="2306"/>
              </a:lnSpc>
              <a:spcBef>
                <a:spcPts val="0"/>
              </a:spcBef>
              <a:spcAft>
                <a:spcPts val="0"/>
              </a:spcAft>
              <a:buClrTx/>
              <a:buSzTx/>
              <a:buFont typeface="Wingdings" panose="05000000000000000000" pitchFamily="2" charset="2"/>
              <a:buChar char="n"/>
              <a:tabLst/>
              <a:defRPr/>
            </a:pPr>
            <a:r>
              <a:rPr kumimoji="0" lang="zh-CN" altLang="en-US" sz="1800" b="1" i="0" u="none" strike="noStrike" kern="1200" cap="none" spc="0" normalizeH="0" baseline="0" noProof="0" dirty="0">
                <a:ln>
                  <a:noFill/>
                </a:ln>
                <a:solidFill>
                  <a:srgbClr val="0070C0"/>
                </a:solidFill>
                <a:effectLst/>
                <a:uLnTx/>
                <a:uFillTx/>
                <a:latin typeface="微软雅黑"/>
                <a:ea typeface="华文楷体" panose="02010600040101010101" pitchFamily="2" charset="-122"/>
                <a:cs typeface="+mn-cs"/>
              </a:rPr>
              <a:t>经验误差：</a:t>
            </a: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在训练集上的误差，亦称“训练误差”</a:t>
            </a:r>
          </a:p>
        </p:txBody>
      </p:sp>
      <p:sp>
        <p:nvSpPr>
          <p:cNvPr id="19" name="TextBox 26">
            <a:extLst>
              <a:ext uri="{FF2B5EF4-FFF2-40B4-BE49-F238E27FC236}">
                <a16:creationId xmlns:a16="http://schemas.microsoft.com/office/drawing/2014/main" id="{7F94D060-418B-4A60-AB03-3791E8B1411F}"/>
              </a:ext>
            </a:extLst>
          </p:cNvPr>
          <p:cNvSpPr txBox="1"/>
          <p:nvPr/>
        </p:nvSpPr>
        <p:spPr>
          <a:xfrm>
            <a:off x="1201216" y="2457316"/>
            <a:ext cx="4385816" cy="321883"/>
          </a:xfrm>
          <a:prstGeom prst="rect">
            <a:avLst/>
          </a:prstGeom>
          <a:noFill/>
        </p:spPr>
        <p:txBody>
          <a:bodyPr vert="horz" wrap="none" lIns="0" tIns="0" rIns="0" bIns="0" rtlCol="0">
            <a:spAutoFit/>
          </a:bodyPr>
          <a:lstStyle/>
          <a:p>
            <a:pPr marL="0" marR="0" lvl="0" indent="0" algn="l" defTabSz="914400" rtl="0" eaLnBrk="1" fontAlgn="auto" latinLnBrk="0" hangingPunct="1">
              <a:lnSpc>
                <a:spcPts val="265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泛化误差越小越好，表示模型预测越准确；</a:t>
            </a:r>
          </a:p>
        </p:txBody>
      </p:sp>
      <p:sp>
        <p:nvSpPr>
          <p:cNvPr id="20" name="TextBox 27">
            <a:extLst>
              <a:ext uri="{FF2B5EF4-FFF2-40B4-BE49-F238E27FC236}">
                <a16:creationId xmlns:a16="http://schemas.microsoft.com/office/drawing/2014/main" id="{FEBF2F2F-2278-406A-B0C6-6C35FB3F9791}"/>
              </a:ext>
            </a:extLst>
          </p:cNvPr>
          <p:cNvSpPr txBox="1"/>
          <p:nvPr/>
        </p:nvSpPr>
        <p:spPr>
          <a:xfrm>
            <a:off x="1201216" y="2833129"/>
            <a:ext cx="5365828" cy="321883"/>
          </a:xfrm>
          <a:prstGeom prst="rect">
            <a:avLst/>
          </a:prstGeom>
          <a:noFill/>
        </p:spPr>
        <p:txBody>
          <a:bodyPr vert="horz" wrap="none" lIns="0" tIns="0" rIns="0" bIns="0" rtlCol="0">
            <a:spAutoFit/>
          </a:bodyPr>
          <a:lstStyle/>
          <a:p>
            <a:pPr marL="0" marR="0" lvl="0" indent="0" algn="l" defTabSz="914400" rtl="0" eaLnBrk="1" fontAlgn="auto" latinLnBrk="0" hangingPunct="1">
              <a:lnSpc>
                <a:spcPts val="265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经验误差是否越小越好？     </a:t>
            </a:r>
            <a:r>
              <a:rPr kumimoji="0" lang="en-US" altLang="zh-CN" sz="1800" b="0" i="0" u="none" strike="noStrike" kern="1200" cap="none" spc="0" normalizeH="0" baseline="0" noProof="0" dirty="0">
                <a:ln>
                  <a:noFill/>
                </a:ln>
                <a:solidFill>
                  <a:srgbClr val="B90000"/>
                </a:solidFill>
                <a:effectLst/>
                <a:uLnTx/>
                <a:uFillTx/>
                <a:latin typeface="微软雅黑"/>
                <a:ea typeface="华文楷体" panose="02010600040101010101" pitchFamily="2" charset="-122"/>
                <a:cs typeface="+mn-cs"/>
              </a:rPr>
              <a:t>NO!</a:t>
            </a:r>
            <a:r>
              <a:rPr kumimoji="0" lang="zh-CN" altLang="en-US" sz="1800" b="0" i="0" u="none" strike="noStrike" kern="1200" cap="none" spc="0" normalizeH="0" baseline="0" noProof="0" dirty="0">
                <a:ln>
                  <a:noFill/>
                </a:ln>
                <a:solidFill>
                  <a:srgbClr val="B90000"/>
                </a:solidFill>
                <a:effectLst/>
                <a:uLnTx/>
                <a:uFillTx/>
                <a:latin typeface="微软雅黑"/>
                <a:ea typeface="华文楷体" panose="02010600040101010101" pitchFamily="2" charset="-122"/>
                <a:cs typeface="+mn-cs"/>
              </a:rPr>
              <a:t>会产生过拟合问题</a:t>
            </a:r>
          </a:p>
        </p:txBody>
      </p:sp>
      <p:sp>
        <p:nvSpPr>
          <p:cNvPr id="4" name="箭头: 右 3">
            <a:extLst>
              <a:ext uri="{FF2B5EF4-FFF2-40B4-BE49-F238E27FC236}">
                <a16:creationId xmlns:a16="http://schemas.microsoft.com/office/drawing/2014/main" id="{02632AED-4FB5-4381-A563-4246255EE960}"/>
              </a:ext>
            </a:extLst>
          </p:cNvPr>
          <p:cNvSpPr/>
          <p:nvPr/>
        </p:nvSpPr>
        <p:spPr bwMode="auto">
          <a:xfrm>
            <a:off x="764297" y="2618257"/>
            <a:ext cx="314002" cy="409622"/>
          </a:xfrm>
          <a:prstGeom prst="rightArrow">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6" name="矩形 5">
            <a:extLst>
              <a:ext uri="{FF2B5EF4-FFF2-40B4-BE49-F238E27FC236}">
                <a16:creationId xmlns:a16="http://schemas.microsoft.com/office/drawing/2014/main" id="{0541D8A6-C04B-43CA-89DB-D29932E4F8CB}"/>
              </a:ext>
            </a:extLst>
          </p:cNvPr>
          <p:cNvSpPr/>
          <p:nvPr/>
        </p:nvSpPr>
        <p:spPr>
          <a:xfrm>
            <a:off x="501029" y="3256758"/>
            <a:ext cx="6244017"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2200"/>
              </a:spcAft>
              <a:buClrTx/>
              <a:buSzTx/>
              <a:buFont typeface="Wingdings" panose="05000000000000000000" pitchFamily="2" charset="2"/>
              <a:buChar char="p"/>
              <a:tabLst/>
              <a:defRPr/>
            </a:pPr>
            <a:r>
              <a:rPr kumimoji="0" lang="zh-CN" altLang="en-US" sz="1800" b="1" i="0" u="none" strike="noStrike" kern="1200" cap="none" spc="0" normalizeH="0" baseline="0" noProof="0" dirty="0">
                <a:ln>
                  <a:noFill/>
                </a:ln>
                <a:solidFill>
                  <a:srgbClr val="B90000"/>
                </a:solidFill>
                <a:effectLst/>
                <a:uLnTx/>
                <a:uFillTx/>
                <a:latin typeface="华文楷体" panose="02010600040101010101" pitchFamily="2" charset="-122"/>
                <a:ea typeface="华文楷体" panose="02010600040101010101" pitchFamily="2" charset="-122"/>
                <a:cs typeface="+mn-cs"/>
              </a:rPr>
              <a:t>过拟合问题</a:t>
            </a:r>
            <a:r>
              <a:rPr kumimoji="0" lang="zh-CN" altLang="en-US" sz="1800" b="1"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mn-cs"/>
              </a:rPr>
              <a:t>在训练集上表现良好，在测试集上表现糟糕</a:t>
            </a:r>
          </a:p>
        </p:txBody>
      </p:sp>
      <p:sp>
        <p:nvSpPr>
          <p:cNvPr id="22" name="矩形 21">
            <a:extLst>
              <a:ext uri="{FF2B5EF4-FFF2-40B4-BE49-F238E27FC236}">
                <a16:creationId xmlns:a16="http://schemas.microsoft.com/office/drawing/2014/main" id="{1F69308B-9CF4-4AB0-A71F-923C96E42D48}"/>
              </a:ext>
            </a:extLst>
          </p:cNvPr>
          <p:cNvSpPr/>
          <p:nvPr/>
        </p:nvSpPr>
        <p:spPr>
          <a:xfrm>
            <a:off x="585653" y="4085819"/>
            <a:ext cx="7223017" cy="646331"/>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zh-CN" sz="1800" b="1" i="0" u="none" strike="noStrike" kern="100" cap="none" spc="0" normalizeH="0" baseline="0" noProof="0" dirty="0">
                <a:ln>
                  <a:noFill/>
                </a:ln>
                <a:solidFill>
                  <a:srgbClr val="0070C0"/>
                </a:solidFill>
                <a:effectLst/>
                <a:uLnTx/>
                <a:uFillTx/>
                <a:latin typeface="Corbel"/>
                <a:ea typeface="华文楷体" panose="02010600040101010101" pitchFamily="2" charset="-122"/>
                <a:cs typeface="Times New Roman" panose="02020603050405020304" pitchFamily="18" charset="0"/>
              </a:rPr>
              <a:t>欠拟合</a:t>
            </a:r>
            <a:r>
              <a:rPr kumimoji="0" lang="zh-CN" altLang="en-US" sz="1800" b="1" i="0" u="none" strike="noStrike" kern="100" cap="none" spc="0" normalizeH="0" baseline="0" noProof="0" dirty="0">
                <a:ln>
                  <a:noFill/>
                </a:ln>
                <a:solidFill>
                  <a:srgbClr val="0070C0"/>
                </a:solidFill>
                <a:effectLst/>
                <a:uLnTx/>
                <a:uFillTx/>
                <a:latin typeface="Corbel"/>
                <a:ea typeface="华文楷体" panose="02010600040101010101" pitchFamily="2" charset="-122"/>
                <a:cs typeface="Times New Roman" panose="02020603050405020304" pitchFamily="18" charset="0"/>
              </a:rPr>
              <a:t>（</a:t>
            </a:r>
            <a:r>
              <a:rPr kumimoji="0" lang="en-US" altLang="zh-CN" sz="1800" b="1" i="0" u="none" strike="noStrike" kern="1200" cap="none" spc="0" normalizeH="0" baseline="0" noProof="0" dirty="0">
                <a:ln>
                  <a:noFill/>
                </a:ln>
                <a:solidFill>
                  <a:srgbClr val="0070C0"/>
                </a:solidFill>
                <a:effectLst/>
                <a:uLnTx/>
                <a:uFillTx/>
                <a:latin typeface="Times New Roman"/>
                <a:ea typeface="华文楷体" panose="02010600040101010101" pitchFamily="2" charset="-122"/>
                <a:cs typeface="+mn-cs"/>
              </a:rPr>
              <a:t>underfitting) </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r>
              <a:rPr kumimoji="0" lang="zh-CN"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未能充分拟合训练样本共性特征造成模型泛化误差较大而导致模型泛化能力较弱</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23" name="矩形 22">
            <a:extLst>
              <a:ext uri="{FF2B5EF4-FFF2-40B4-BE49-F238E27FC236}">
                <a16:creationId xmlns:a16="http://schemas.microsoft.com/office/drawing/2014/main" id="{D592F22F-CE25-4366-9A4A-B582F136A515}"/>
              </a:ext>
            </a:extLst>
          </p:cNvPr>
          <p:cNvSpPr/>
          <p:nvPr/>
        </p:nvSpPr>
        <p:spPr>
          <a:xfrm>
            <a:off x="600572" y="3661569"/>
            <a:ext cx="6737742"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zh-CN" sz="1800" b="1" i="0" u="none" strike="noStrike" kern="100" cap="none" spc="0" normalizeH="0" baseline="0" noProof="0" dirty="0">
                <a:ln>
                  <a:noFill/>
                </a:ln>
                <a:solidFill>
                  <a:srgbClr val="0070C0"/>
                </a:solidFill>
                <a:effectLst/>
                <a:uLnTx/>
                <a:uFillTx/>
                <a:latin typeface="Corbel"/>
                <a:ea typeface="华文楷体" panose="02010600040101010101" pitchFamily="2" charset="-122"/>
                <a:cs typeface="Times New Roman" panose="02020603050405020304" pitchFamily="18" charset="0"/>
              </a:rPr>
              <a:t>过拟合</a:t>
            </a:r>
            <a:r>
              <a:rPr kumimoji="0" lang="en-US" altLang="zh-CN" sz="1800" b="1" i="0" u="none" strike="noStrike" kern="1200" cap="none" spc="0" normalizeH="0" baseline="0" noProof="0" dirty="0">
                <a:ln>
                  <a:noFill/>
                </a:ln>
                <a:solidFill>
                  <a:srgbClr val="0070C0"/>
                </a:solidFill>
                <a:effectLst/>
                <a:uLnTx/>
                <a:uFillTx/>
                <a:latin typeface="Times New Roman"/>
                <a:ea typeface="华文楷体" panose="02010600040101010101" pitchFamily="2" charset="-122"/>
                <a:cs typeface="+mn-cs"/>
              </a:rPr>
              <a:t>(overfitting )</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r>
              <a:rPr kumimoji="0" lang="zh-CN"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同时拟合训练样本的</a:t>
            </a:r>
            <a:r>
              <a:rPr kumimoji="0" lang="zh-CN" altLang="zh-CN" sz="1800" b="0"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共性特征</a:t>
            </a:r>
            <a:r>
              <a:rPr kumimoji="0" lang="zh-CN"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和</a:t>
            </a:r>
            <a:r>
              <a:rPr kumimoji="0" lang="zh-CN" altLang="zh-CN" sz="1800" b="0"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个性特征</a:t>
            </a:r>
            <a:endParaRPr kumimoji="0" lang="zh-CN" altLang="en-US" sz="1800" b="0"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endParaRPr>
          </a:p>
        </p:txBody>
      </p:sp>
      <p:pic>
        <p:nvPicPr>
          <p:cNvPr id="24" name="图片 23" descr="ws_1101.tmp">
            <a:extLst>
              <a:ext uri="{FF2B5EF4-FFF2-40B4-BE49-F238E27FC236}">
                <a16:creationId xmlns:a16="http://schemas.microsoft.com/office/drawing/2014/main" id="{C8D72C55-118D-4D2C-B851-8342BE7805F0}"/>
              </a:ext>
            </a:extLst>
          </p:cNvPr>
          <p:cNvPicPr>
            <a:picLocks/>
          </p:cNvPicPr>
          <p:nvPr/>
        </p:nvPicPr>
        <p:blipFill rotWithShape="1">
          <a:blip r:embed="rId4" cstate="print"/>
          <a:srcRect l="5960" t="18451" r="5960" b="20000"/>
          <a:stretch/>
        </p:blipFill>
        <p:spPr>
          <a:xfrm>
            <a:off x="7845376" y="4085819"/>
            <a:ext cx="4136716" cy="2394342"/>
          </a:xfrm>
          <a:prstGeom prst="rect">
            <a:avLst/>
          </a:prstGeom>
        </p:spPr>
      </p:pic>
      <p:sp>
        <p:nvSpPr>
          <p:cNvPr id="26" name="矩形 25">
            <a:extLst>
              <a:ext uri="{FF2B5EF4-FFF2-40B4-BE49-F238E27FC236}">
                <a16:creationId xmlns:a16="http://schemas.microsoft.com/office/drawing/2014/main" id="{DD8CED55-9729-4206-8AE0-FCE4229105FA}"/>
              </a:ext>
            </a:extLst>
          </p:cNvPr>
          <p:cNvSpPr/>
          <p:nvPr/>
        </p:nvSpPr>
        <p:spPr>
          <a:xfrm>
            <a:off x="687446" y="4781253"/>
            <a:ext cx="3530810" cy="1477328"/>
          </a:xfrm>
          <a:prstGeom prst="rect">
            <a:avLst/>
          </a:prstGeom>
          <a:ln w="28575">
            <a:solidFill>
              <a:srgbClr val="0070C0"/>
            </a:solidFill>
          </a:ln>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训练集和测试集特征分布不一</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数据噪声太大</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数据量太小</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特征量太多</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模型太过复杂</a:t>
            </a:r>
          </a:p>
        </p:txBody>
      </p:sp>
      <p:sp>
        <p:nvSpPr>
          <p:cNvPr id="28" name="箭头: 右 27">
            <a:extLst>
              <a:ext uri="{FF2B5EF4-FFF2-40B4-BE49-F238E27FC236}">
                <a16:creationId xmlns:a16="http://schemas.microsoft.com/office/drawing/2014/main" id="{7612D30B-0950-44F4-B094-A548FAFCA61D}"/>
              </a:ext>
            </a:extLst>
          </p:cNvPr>
          <p:cNvSpPr/>
          <p:nvPr/>
        </p:nvSpPr>
        <p:spPr bwMode="auto">
          <a:xfrm>
            <a:off x="4306383" y="5333186"/>
            <a:ext cx="314002" cy="409622"/>
          </a:xfrm>
          <a:prstGeom prst="rightArrow">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4800" b="1" i="0" u="none" strike="noStrike" kern="1200" cap="none" spc="0" normalizeH="0" baseline="0" noProof="0">
              <a:ln>
                <a:noFill/>
              </a:ln>
              <a:solidFill>
                <a:srgbClr val="000000"/>
              </a:solidFill>
              <a:effectLst/>
              <a:uLnTx/>
              <a:uFillTx/>
              <a:latin typeface="Verdana" panose="020B0604030504040204" pitchFamily="34" charset="0"/>
              <a:ea typeface="方正隶书简体" pitchFamily="65" charset="-122"/>
              <a:cs typeface="+mn-cs"/>
            </a:endParaRPr>
          </a:p>
        </p:txBody>
      </p:sp>
      <p:sp>
        <p:nvSpPr>
          <p:cNvPr id="29" name="矩形 28">
            <a:extLst>
              <a:ext uri="{FF2B5EF4-FFF2-40B4-BE49-F238E27FC236}">
                <a16:creationId xmlns:a16="http://schemas.microsoft.com/office/drawing/2014/main" id="{8E49F549-81AC-4142-A744-7436DE6615B8}"/>
              </a:ext>
            </a:extLst>
          </p:cNvPr>
          <p:cNvSpPr/>
          <p:nvPr/>
        </p:nvSpPr>
        <p:spPr>
          <a:xfrm>
            <a:off x="4982592" y="4776497"/>
            <a:ext cx="2666290" cy="1477328"/>
          </a:xfrm>
          <a:prstGeom prst="rect">
            <a:avLst/>
          </a:prstGeom>
          <a:ln w="28575">
            <a:solidFill>
              <a:srgbClr val="0070C0"/>
            </a:solidFill>
          </a:ln>
        </p:spPr>
        <p:txBody>
          <a:bodyPr wrap="square">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控制模型的复杂度</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有效样本使用：交叉验证训练</a:t>
            </a:r>
            <a:endPar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有效特征约简</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特征变换、选择、</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Dropout </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7" name="矩形 6">
            <a:extLst>
              <a:ext uri="{FF2B5EF4-FFF2-40B4-BE49-F238E27FC236}">
                <a16:creationId xmlns:a16="http://schemas.microsoft.com/office/drawing/2014/main" id="{E56F7166-933A-4253-85CF-8BF7EA2227E1}"/>
              </a:ext>
            </a:extLst>
          </p:cNvPr>
          <p:cNvSpPr/>
          <p:nvPr/>
        </p:nvSpPr>
        <p:spPr>
          <a:xfrm>
            <a:off x="4610685" y="4994575"/>
            <a:ext cx="371907"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微软雅黑"/>
                <a:ea typeface="华文楷体" panose="02010600040101010101" pitchFamily="2" charset="-122"/>
                <a:cs typeface="+mn-cs"/>
              </a:rPr>
              <a:t>解决方法</a:t>
            </a:r>
            <a:endParaRPr kumimoji="0" lang="zh-CN" altLang="en-US" sz="1800" b="0"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n-cs"/>
            </a:endParaRPr>
          </a:p>
        </p:txBody>
      </p:sp>
      <p:sp>
        <p:nvSpPr>
          <p:cNvPr id="30" name="矩形 29">
            <a:extLst>
              <a:ext uri="{FF2B5EF4-FFF2-40B4-BE49-F238E27FC236}">
                <a16:creationId xmlns:a16="http://schemas.microsoft.com/office/drawing/2014/main" id="{97E89BA7-5F94-4E95-B5EA-6D49FF2422F9}"/>
              </a:ext>
            </a:extLst>
          </p:cNvPr>
          <p:cNvSpPr/>
          <p:nvPr/>
        </p:nvSpPr>
        <p:spPr>
          <a:xfrm>
            <a:off x="273926" y="4857664"/>
            <a:ext cx="41352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微软雅黑"/>
                <a:ea typeface="华文楷体" panose="02010600040101010101" pitchFamily="2" charset="-122"/>
                <a:cs typeface="+mn-cs"/>
              </a:rPr>
              <a:t>过拟合成因</a:t>
            </a:r>
            <a:endParaRPr kumimoji="0" lang="zh-CN" altLang="en-US" sz="1800" b="0"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n-cs"/>
            </a:endParaRPr>
          </a:p>
        </p:txBody>
      </p:sp>
    </p:spTree>
    <p:extLst>
      <p:ext uri="{BB962C8B-B14F-4D97-AF65-F5344CB8AC3E}">
        <p14:creationId xmlns:p14="http://schemas.microsoft.com/office/powerpoint/2010/main" val="67747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7010401" y="2263139"/>
            <a:ext cx="624841" cy="413006"/>
          </a:xfrm>
          <a:custGeom>
            <a:avLst/>
            <a:gdLst/>
            <a:ahLst/>
            <a:cxnLst/>
            <a:rect l="0" t="0" r="0" b="0"/>
            <a:pathLst>
              <a:path w="624841" h="413006">
                <a:moveTo>
                  <a:pt x="0" y="103252"/>
                </a:moveTo>
                <a:lnTo>
                  <a:pt x="418338" y="103252"/>
                </a:lnTo>
                <a:lnTo>
                  <a:pt x="418338" y="0"/>
                </a:lnTo>
                <a:lnTo>
                  <a:pt x="624840" y="206503"/>
                </a:lnTo>
                <a:lnTo>
                  <a:pt x="418338" y="413005"/>
                </a:lnTo>
                <a:lnTo>
                  <a:pt x="418338" y="309753"/>
                </a:lnTo>
                <a:lnTo>
                  <a:pt x="0" y="309753"/>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sp>
        <p:nvSpPr>
          <p:cNvPr id="3" name="任意多边形 2"/>
          <p:cNvSpPr/>
          <p:nvPr/>
        </p:nvSpPr>
        <p:spPr>
          <a:xfrm>
            <a:off x="7024116" y="3249168"/>
            <a:ext cx="624841" cy="413005"/>
          </a:xfrm>
          <a:custGeom>
            <a:avLst/>
            <a:gdLst/>
            <a:ahLst/>
            <a:cxnLst/>
            <a:rect l="0" t="0" r="0" b="0"/>
            <a:pathLst>
              <a:path w="624841" h="413005">
                <a:moveTo>
                  <a:pt x="0" y="103252"/>
                </a:moveTo>
                <a:lnTo>
                  <a:pt x="418338" y="103252"/>
                </a:lnTo>
                <a:lnTo>
                  <a:pt x="418338" y="0"/>
                </a:lnTo>
                <a:lnTo>
                  <a:pt x="624840" y="206503"/>
                </a:lnTo>
                <a:lnTo>
                  <a:pt x="418338" y="413004"/>
                </a:lnTo>
                <a:lnTo>
                  <a:pt x="418338" y="309754"/>
                </a:lnTo>
                <a:lnTo>
                  <a:pt x="0" y="309754"/>
                </a:lnTo>
                <a:close/>
              </a:path>
            </a:pathLst>
          </a:custGeom>
          <a:solidFill>
            <a:srgbClr val="000000">
              <a:alpha val="0"/>
            </a:srgbClr>
          </a:solidFill>
          <a:ln w="12700" cap="flat" cmpd="sng" algn="ctr">
            <a:solidFill>
              <a:srgbClr val="FF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grpSp>
        <p:nvGrpSpPr>
          <p:cNvPr id="32" name="组合 31">
            <a:extLst>
              <a:ext uri="{FF2B5EF4-FFF2-40B4-BE49-F238E27FC236}">
                <a16:creationId xmlns:a16="http://schemas.microsoft.com/office/drawing/2014/main" id="{997E63D6-469C-4DEB-A8E0-080198FA1FCA}"/>
              </a:ext>
            </a:extLst>
          </p:cNvPr>
          <p:cNvGrpSpPr/>
          <p:nvPr/>
        </p:nvGrpSpPr>
        <p:grpSpPr>
          <a:xfrm>
            <a:off x="671857" y="357122"/>
            <a:ext cx="4217771" cy="356444"/>
            <a:chOff x="671857" y="357122"/>
            <a:chExt cx="4217771" cy="356444"/>
          </a:xfrm>
        </p:grpSpPr>
        <p:sp>
          <p:nvSpPr>
            <p:cNvPr id="27" name="TextBox 26"/>
            <p:cNvSpPr txBox="1"/>
            <p:nvPr/>
          </p:nvSpPr>
          <p:spPr>
            <a:xfrm>
              <a:off x="671857" y="357122"/>
              <a:ext cx="1436291" cy="356444"/>
            </a:xfrm>
            <a:prstGeom prst="rect">
              <a:avLst/>
            </a:prstGeom>
            <a:noFill/>
          </p:spPr>
          <p:txBody>
            <a:bodyPr vert="horz" wrap="non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模型选择</a:t>
              </a:r>
            </a:p>
          </p:txBody>
        </p:sp>
        <p:sp>
          <p:nvSpPr>
            <p:cNvPr id="28" name="TextBox 27"/>
            <p:cNvSpPr txBox="1"/>
            <p:nvPr/>
          </p:nvSpPr>
          <p:spPr>
            <a:xfrm>
              <a:off x="2390546" y="357122"/>
              <a:ext cx="2499082" cy="314958"/>
            </a:xfrm>
            <a:prstGeom prst="rect">
              <a:avLst/>
            </a:prstGeom>
            <a:noFill/>
          </p:spPr>
          <p:txBody>
            <a:bodyPr vert="horz" wrap="none" lIns="0" tIns="0" rIns="0" bIns="0" rtlCol="0">
              <a:spAutoFit/>
            </a:bodyPr>
            <a:lstStyle/>
            <a:p>
              <a:pPr marL="0" marR="0" lvl="0" indent="0" algn="l" defTabSz="914400" rtl="0" eaLnBrk="1" fontAlgn="auto" latinLnBrk="0" hangingPunct="1">
                <a:lnSpc>
                  <a:spcPts val="2429"/>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(model selection)</a:t>
              </a:r>
              <a:endParaRPr kumimoji="0" lang="zh-CN" altLang="en-US" sz="28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endParaRPr>
            </a:p>
          </p:txBody>
        </p:sp>
      </p:grpSp>
      <p:sp>
        <p:nvSpPr>
          <p:cNvPr id="29" name="TextBox 28"/>
          <p:cNvSpPr txBox="1"/>
          <p:nvPr/>
        </p:nvSpPr>
        <p:spPr>
          <a:xfrm>
            <a:off x="2453944" y="1258059"/>
            <a:ext cx="2576026" cy="485518"/>
          </a:xfrm>
          <a:prstGeom prst="rect">
            <a:avLst/>
          </a:prstGeom>
          <a:noFill/>
        </p:spPr>
        <p:txBody>
          <a:bodyPr vert="horz" wrap="none" lIns="0" tIns="0" rIns="0" bIns="0" rtlCol="0">
            <a:spAutoFit/>
          </a:bodyPr>
          <a:lstStyle/>
          <a:p>
            <a:pPr marL="0" marR="0" lvl="0" indent="0" algn="l" defTabSz="914400" rtl="0" eaLnBrk="1" fontAlgn="auto" latinLnBrk="0" hangingPunct="1">
              <a:lnSpc>
                <a:spcPts val="3883"/>
              </a:lnSpc>
              <a:spcBef>
                <a:spcPts val="0"/>
              </a:spcBef>
              <a:spcAft>
                <a:spcPts val="0"/>
              </a:spcAft>
              <a:buClrTx/>
              <a:buSzTx/>
              <a:buFontTx/>
              <a:buNone/>
              <a:tabLst/>
              <a:defRPr/>
            </a:pPr>
            <a:r>
              <a:rPr kumimoji="0" lang="zh-CN" altLang="en-US" sz="3204" b="0" i="0" u="none" strike="noStrike" kern="1200" cap="none" spc="0" normalizeH="0" baseline="0" noProof="0">
                <a:ln>
                  <a:noFill/>
                </a:ln>
                <a:solidFill>
                  <a:srgbClr val="000000"/>
                </a:solidFill>
                <a:effectLst/>
                <a:uLnTx/>
                <a:uFillTx/>
                <a:latin typeface="微软雅黑"/>
                <a:ea typeface="华文楷体" panose="02010600040101010101" pitchFamily="2" charset="-122"/>
                <a:cs typeface="+mn-cs"/>
              </a:rPr>
              <a:t>三个关键问题</a:t>
            </a:r>
            <a:r>
              <a:rPr kumimoji="0" lang="en-US" altLang="zh-CN" sz="32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a:t>
            </a:r>
            <a:endParaRPr kumimoji="0" lang="zh-CN" altLang="en-US" sz="32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endParaRPr>
          </a:p>
        </p:txBody>
      </p:sp>
      <p:sp>
        <p:nvSpPr>
          <p:cNvPr id="30" name="TextBox 29"/>
          <p:cNvSpPr txBox="1"/>
          <p:nvPr/>
        </p:nvSpPr>
        <p:spPr>
          <a:xfrm>
            <a:off x="2390546" y="2274392"/>
            <a:ext cx="4469172" cy="1758495"/>
          </a:xfrm>
          <a:prstGeom prst="rect">
            <a:avLst/>
          </a:prstGeom>
          <a:noFill/>
        </p:spPr>
        <p:txBody>
          <a:bodyPr vert="horz" wrap="none" lIns="0" tIns="0" rIns="0" bIns="0" rtlCol="0">
            <a:spAutoFit/>
          </a:bodyPr>
          <a:lstStyle/>
          <a:p>
            <a:pPr marL="0" marR="0" lvl="0" indent="0" algn="l" defTabSz="914400" rtl="0" eaLnBrk="1" fontAlgn="auto" latinLnBrk="0" hangingPunct="1">
              <a:lnSpc>
                <a:spcPts val="3537"/>
              </a:lnSpc>
              <a:spcBef>
                <a:spcPts val="0"/>
              </a:spcBef>
              <a:spcAft>
                <a:spcPts val="0"/>
              </a:spcAft>
              <a:buClrTx/>
              <a:buSzTx/>
              <a:buFontTx/>
              <a:buNone/>
              <a:tabLst/>
              <a:defRPr/>
            </a:pPr>
            <a:r>
              <a:rPr kumimoji="0" lang="zh-CN" altLang="en-US" sz="3204" b="0" i="0" u="none" strike="noStrike" kern="1200" cap="none" spc="0" normalizeH="0" baseline="0" noProof="0" dirty="0">
                <a:ln>
                  <a:noFill/>
                </a:ln>
                <a:solidFill>
                  <a:srgbClr val="000000"/>
                </a:solidFill>
                <a:effectLst/>
                <a:uLnTx/>
                <a:uFillTx/>
                <a:latin typeface="Wingdings"/>
                <a:ea typeface="华文楷体" panose="02010600040101010101" pitchFamily="2" charset="-122"/>
                <a:cs typeface="+mn-cs"/>
              </a:rPr>
              <a:t> </a:t>
            </a:r>
            <a:r>
              <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如何获得测试结果？</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3682"/>
              </a:lnSpc>
              <a:spcBef>
                <a:spcPts val="0"/>
              </a:spcBef>
              <a:spcAft>
                <a:spcPts val="0"/>
              </a:spcAft>
              <a:buClrTx/>
              <a:buSzTx/>
              <a:buFontTx/>
              <a:buNone/>
              <a:tabLst/>
              <a:defRPr/>
            </a:pPr>
            <a:r>
              <a:rPr kumimoji="0" lang="zh-CN" altLang="en-US" sz="3204" b="0" i="0" u="none" strike="noStrike" kern="1200" cap="none" spc="0" normalizeH="0" baseline="0" noProof="0" dirty="0">
                <a:ln>
                  <a:noFill/>
                </a:ln>
                <a:solidFill>
                  <a:srgbClr val="000000"/>
                </a:solidFill>
                <a:effectLst/>
                <a:uLnTx/>
                <a:uFillTx/>
                <a:latin typeface="Wingdings"/>
                <a:ea typeface="华文楷体" panose="02010600040101010101" pitchFamily="2" charset="-122"/>
                <a:cs typeface="+mn-cs"/>
              </a:rPr>
              <a:t> </a:t>
            </a:r>
            <a:r>
              <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如何评估性能优劣？</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3204"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p:txBody>
      </p:sp>
      <p:sp>
        <p:nvSpPr>
          <p:cNvPr id="31" name="TextBox 30"/>
          <p:cNvSpPr txBox="1"/>
          <p:nvPr/>
        </p:nvSpPr>
        <p:spPr>
          <a:xfrm>
            <a:off x="8017510" y="2307879"/>
            <a:ext cx="1436291" cy="1912831"/>
          </a:xfrm>
          <a:prstGeom prst="rect">
            <a:avLst/>
          </a:prstGeom>
          <a:noFill/>
        </p:spPr>
        <p:txBody>
          <a:bodyPr vert="horz" wrap="non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2796"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rPr>
              <a:t>评估方法</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2761"/>
              </a:lnSpc>
              <a:spcBef>
                <a:spcPts val="0"/>
              </a:spcBef>
              <a:spcAft>
                <a:spcPts val="0"/>
              </a:spcAft>
              <a:buClrTx/>
              <a:buSzTx/>
              <a:buFontTx/>
              <a:buNone/>
              <a:tabLst/>
              <a:defRPr/>
            </a:pPr>
            <a:r>
              <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rPr>
              <a:t>性能度量</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8"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endParaRPr>
          </a:p>
        </p:txBody>
      </p:sp>
    </p:spTree>
    <p:extLst>
      <p:ext uri="{BB962C8B-B14F-4D97-AF65-F5344CB8AC3E}">
        <p14:creationId xmlns:p14="http://schemas.microsoft.com/office/powerpoint/2010/main" val="382344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E6612D-A1A0-4005-A887-09D722929CE6}"/>
              </a:ext>
            </a:extLst>
          </p:cNvPr>
          <p:cNvSpPr>
            <a:spLocks noGrp="1"/>
          </p:cNvSpPr>
          <p:nvPr>
            <p:ph type="dt" sz="half" idx="10"/>
          </p:nvPr>
        </p:nvSpPr>
        <p:spPr>
          <a:xfrm>
            <a:off x="630767" y="6496756"/>
            <a:ext cx="2641600" cy="238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a:extLst>
              <a:ext uri="{FF2B5EF4-FFF2-40B4-BE49-F238E27FC236}">
                <a16:creationId xmlns:a16="http://schemas.microsoft.com/office/drawing/2014/main" id="{BA40DD32-6201-4372-A80B-0C257FA44FD4}"/>
              </a:ext>
            </a:extLst>
          </p:cNvPr>
          <p:cNvSpPr>
            <a:spLocks noGrp="1"/>
          </p:cNvSpPr>
          <p:nvPr>
            <p:ph type="sldNum" sz="quarter" idx="11"/>
          </p:nvPr>
        </p:nvSpPr>
        <p:spPr>
          <a:xfrm>
            <a:off x="9179984" y="6496755"/>
            <a:ext cx="26416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p:sp>
        <p:nvSpPr>
          <p:cNvPr id="4" name="矩形 3">
            <a:extLst>
              <a:ext uri="{FF2B5EF4-FFF2-40B4-BE49-F238E27FC236}">
                <a16:creationId xmlns:a16="http://schemas.microsoft.com/office/drawing/2014/main" id="{EEBCC112-0291-43C8-9497-BD8D090C814A}"/>
              </a:ext>
            </a:extLst>
          </p:cNvPr>
          <p:cNvSpPr/>
          <p:nvPr/>
        </p:nvSpPr>
        <p:spPr>
          <a:xfrm>
            <a:off x="540613" y="3466840"/>
            <a:ext cx="3243196"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1"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关键：应如何获得测试集？</a:t>
            </a:r>
            <a:endPar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endParaRPr>
          </a:p>
        </p:txBody>
      </p:sp>
      <p:sp>
        <p:nvSpPr>
          <p:cNvPr id="6" name="矩形 5">
            <a:extLst>
              <a:ext uri="{FF2B5EF4-FFF2-40B4-BE49-F238E27FC236}">
                <a16:creationId xmlns:a16="http://schemas.microsoft.com/office/drawing/2014/main" id="{3201B89F-7E2D-4C71-B4B4-10B0A72DC30A}"/>
              </a:ext>
            </a:extLst>
          </p:cNvPr>
          <p:cNvSpPr/>
          <p:nvPr/>
        </p:nvSpPr>
        <p:spPr>
          <a:xfrm>
            <a:off x="81656" y="3774733"/>
            <a:ext cx="8077740" cy="509178"/>
          </a:xfrm>
          <a:prstGeom prst="rect">
            <a:avLst/>
          </a:prstGeom>
        </p:spPr>
        <p:txBody>
          <a:bodyPr wrap="square">
            <a:spAutoFit/>
          </a:bodyPr>
          <a:lstStyle/>
          <a:p>
            <a:pPr marL="1257300" marR="0" lvl="2" indent="-342900"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假设测试样本也是从样本真实分布中独立同分布采样所得；</a:t>
            </a:r>
            <a:endPar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7" name="矩形 6">
            <a:extLst>
              <a:ext uri="{FF2B5EF4-FFF2-40B4-BE49-F238E27FC236}">
                <a16:creationId xmlns:a16="http://schemas.microsoft.com/office/drawing/2014/main" id="{E5C1BB4B-0C8C-4A46-86E2-B58C6EF6AD22}"/>
              </a:ext>
            </a:extLst>
          </p:cNvPr>
          <p:cNvSpPr/>
          <p:nvPr/>
        </p:nvSpPr>
        <p:spPr>
          <a:xfrm>
            <a:off x="74969" y="4204821"/>
            <a:ext cx="11746615" cy="509178"/>
          </a:xfrm>
          <a:prstGeom prst="rect">
            <a:avLst/>
          </a:prstGeom>
        </p:spPr>
        <p:txBody>
          <a:bodyPr wrap="square">
            <a:spAutoFit/>
          </a:bodyPr>
          <a:lstStyle/>
          <a:p>
            <a:pPr marL="1200150" lvl="2" indent="-285750">
              <a:lnSpc>
                <a:spcPct val="150000"/>
              </a:lnSpc>
              <a:buFont typeface="Wingdings" panose="05000000000000000000" pitchFamily="2" charset="2"/>
              <a:buChar char="n"/>
              <a:defRPr/>
            </a:pP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测试集应该与</a:t>
            </a:r>
            <a:r>
              <a:rPr lang="zh-CN" altLang="en-US" sz="2000" dirty="0">
                <a:solidFill>
                  <a:srgbClr val="000000"/>
                </a:solidFill>
              </a:rPr>
              <a:t>训练集“互斥” ，</a:t>
            </a:r>
            <a:r>
              <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即测试样本尽量不在训练集中出现、未在训练过程中使用。</a:t>
            </a:r>
            <a:endParaRPr kumimoji="0" lang="en-US"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3" name="标题 8">
            <a:extLst>
              <a:ext uri="{FF2B5EF4-FFF2-40B4-BE49-F238E27FC236}">
                <a16:creationId xmlns:a16="http://schemas.microsoft.com/office/drawing/2014/main" id="{03BBB966-B57B-4A76-AFA4-C882B4325BCE}"/>
              </a:ext>
            </a:extLst>
          </p:cNvPr>
          <p:cNvSpPr>
            <a:spLocks noGrp="1"/>
          </p:cNvSpPr>
          <p:nvPr/>
        </p:nvSpPr>
        <p:spPr>
          <a:xfrm>
            <a:off x="438855" y="245358"/>
            <a:ext cx="10668000" cy="6096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8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j-cs"/>
              </a:rPr>
              <a:t>评估方法</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9C8CEA9-FCC3-42A4-BA77-EE09104ABD1F}"/>
                  </a:ext>
                </a:extLst>
              </p:cNvPr>
              <p:cNvSpPr/>
              <p:nvPr/>
            </p:nvSpPr>
            <p:spPr>
              <a:xfrm>
                <a:off x="540613" y="4857402"/>
                <a:ext cx="1151372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对包含</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n</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个</a:t>
                </a:r>
                <a14:m>
                  <m:oMath xmlns:m="http://schemas.openxmlformats.org/officeDocument/2006/math">
                    <m:r>
                      <a:rPr kumimoji="0" lang="zh-CN" altLang="en-US"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样例</m:t>
                    </m:r>
                    <m:r>
                      <a:rPr kumimoji="0" lang="zh-CN" altLang="en-US"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的</m:t>
                    </m:r>
                    <m:r>
                      <a:rPr kumimoji="0" lang="zh-CN" altLang="en-US"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数据</m:t>
                    </m:r>
                    <m:r>
                      <a:rPr kumimoji="0" lang="zh-CN" altLang="en-US"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集</m:t>
                    </m:r>
                    <m:r>
                      <a:rPr kumimoji="0" lang="en-US" altLang="zh-CN" sz="18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𝐷</m:t>
                    </m:r>
                    <m:r>
                      <a:rPr kumimoji="0" lang="en-US" altLang="zh-CN" sz="1800" b="0" i="1" u="none" strike="noStrike" kern="1200" cap="none" spc="0" normalizeH="0" baseline="0" noProof="0" dirty="0">
                        <a:ln>
                          <a:noFill/>
                        </a:ln>
                        <a:solidFill>
                          <a:srgbClr val="000000"/>
                        </a:solidFill>
                        <a:effectLst/>
                        <a:uLnTx/>
                        <a:uFillTx/>
                        <a:latin typeface="Cambria Math" panose="02040503050406030204" pitchFamily="18" charset="0"/>
                        <a:cs typeface="+mn-cs"/>
                      </a:rPr>
                      <m:t>=</m:t>
                    </m:r>
                    <m:d>
                      <m:dPr>
                        <m:begChr m:val="{"/>
                        <m:endChr m:val="}"/>
                        <m:ctrlP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d>
                          <m:d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𝑦</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e>
                        </m:d>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𝑦</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zh-CN" sz="1800" b="0" i="0"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0"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𝑦</m:t>
                            </m:r>
                          </m:e>
                          <m:sub>
                            <m:r>
                              <a:rPr kumimoji="0" lang="en-US" altLang="zh-CN"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d>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要如何进行处理产生满足条件的训练集</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S</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与测试集</a:t>
                </a:r>
                <a:r>
                  <a:rPr kumimoji="0" lang="en-US"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T</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a:t>
                </a:r>
              </a:p>
            </p:txBody>
          </p:sp>
        </mc:Choice>
        <mc:Fallback xmlns="">
          <p:sp>
            <p:nvSpPr>
              <p:cNvPr id="15" name="矩形 14">
                <a:extLst>
                  <a:ext uri="{FF2B5EF4-FFF2-40B4-BE49-F238E27FC236}">
                    <a16:creationId xmlns:a16="http://schemas.microsoft.com/office/drawing/2014/main" id="{29C8CEA9-FCC3-42A4-BA77-EE09104ABD1F}"/>
                  </a:ext>
                </a:extLst>
              </p:cNvPr>
              <p:cNvSpPr>
                <a:spLocks noRot="1" noChangeAspect="1" noMove="1" noResize="1" noEditPoints="1" noAdjustHandles="1" noChangeArrowheads="1" noChangeShapeType="1" noTextEdit="1"/>
              </p:cNvSpPr>
              <p:nvPr/>
            </p:nvSpPr>
            <p:spPr>
              <a:xfrm>
                <a:off x="540613" y="4857402"/>
                <a:ext cx="11513729" cy="369332"/>
              </a:xfrm>
              <a:prstGeom prst="rect">
                <a:avLst/>
              </a:prstGeom>
              <a:blipFill>
                <a:blip r:embed="rId2"/>
                <a:stretch>
                  <a:fillRect l="-477" t="-10000" b="-28333"/>
                </a:stretch>
              </a:blipFill>
            </p:spPr>
            <p:txBody>
              <a:bodyPr/>
              <a:lstStyle/>
              <a:p>
                <a:r>
                  <a:rPr lang="zh-CN" altLang="en-US">
                    <a:noFill/>
                  </a:rPr>
                  <a:t> </a:t>
                </a:r>
              </a:p>
            </p:txBody>
          </p:sp>
        </mc:Fallback>
      </mc:AlternateContent>
      <p:sp>
        <p:nvSpPr>
          <p:cNvPr id="19" name="矩形: 圆角 18">
            <a:extLst>
              <a:ext uri="{FF2B5EF4-FFF2-40B4-BE49-F238E27FC236}">
                <a16:creationId xmlns:a16="http://schemas.microsoft.com/office/drawing/2014/main" id="{2B22824E-60F4-4735-BC73-8586630FD906}"/>
              </a:ext>
            </a:extLst>
          </p:cNvPr>
          <p:cNvSpPr/>
          <p:nvPr/>
        </p:nvSpPr>
        <p:spPr bwMode="auto">
          <a:xfrm>
            <a:off x="2001328" y="5639401"/>
            <a:ext cx="1597906" cy="476023"/>
          </a:xfrm>
          <a:prstGeom prst="roundRect">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留出法</a:t>
            </a:r>
          </a:p>
        </p:txBody>
      </p:sp>
      <p:sp>
        <p:nvSpPr>
          <p:cNvPr id="22" name="矩形: 圆角 21">
            <a:extLst>
              <a:ext uri="{FF2B5EF4-FFF2-40B4-BE49-F238E27FC236}">
                <a16:creationId xmlns:a16="http://schemas.microsoft.com/office/drawing/2014/main" id="{01D44EC4-FA34-410C-BCC1-839FA2AA7F49}"/>
              </a:ext>
            </a:extLst>
          </p:cNvPr>
          <p:cNvSpPr/>
          <p:nvPr/>
        </p:nvSpPr>
        <p:spPr bwMode="auto">
          <a:xfrm>
            <a:off x="4645670" y="5639400"/>
            <a:ext cx="1597906" cy="476023"/>
          </a:xfrm>
          <a:prstGeom prst="roundRect">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交叉验证法</a:t>
            </a:r>
          </a:p>
        </p:txBody>
      </p:sp>
      <p:sp>
        <p:nvSpPr>
          <p:cNvPr id="23" name="矩形: 圆角 22">
            <a:extLst>
              <a:ext uri="{FF2B5EF4-FFF2-40B4-BE49-F238E27FC236}">
                <a16:creationId xmlns:a16="http://schemas.microsoft.com/office/drawing/2014/main" id="{98001FEB-D459-4D33-848E-8106F758D152}"/>
              </a:ext>
            </a:extLst>
          </p:cNvPr>
          <p:cNvSpPr/>
          <p:nvPr/>
        </p:nvSpPr>
        <p:spPr bwMode="auto">
          <a:xfrm>
            <a:off x="7289763" y="5670375"/>
            <a:ext cx="1597906" cy="462902"/>
          </a:xfrm>
          <a:prstGeom prst="roundRect">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自助法</a:t>
            </a:r>
          </a:p>
        </p:txBody>
      </p:sp>
      <p:sp>
        <p:nvSpPr>
          <p:cNvPr id="30" name="矩形 29">
            <a:extLst>
              <a:ext uri="{FF2B5EF4-FFF2-40B4-BE49-F238E27FC236}">
                <a16:creationId xmlns:a16="http://schemas.microsoft.com/office/drawing/2014/main" id="{95E0AECE-C6E1-43E3-B82E-0212C6ECD367}"/>
              </a:ext>
            </a:extLst>
          </p:cNvPr>
          <p:cNvSpPr/>
          <p:nvPr/>
        </p:nvSpPr>
        <p:spPr>
          <a:xfrm>
            <a:off x="445385" y="1218599"/>
            <a:ext cx="1627369"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kumimoji="0" lang="zh-CN" altLang="en-US" sz="1800" b="1"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训练与测试</a:t>
            </a:r>
            <a:endPar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endParaRPr>
          </a:p>
        </p:txBody>
      </p:sp>
      <p:pic>
        <p:nvPicPr>
          <p:cNvPr id="5" name="图片 4">
            <a:extLst>
              <a:ext uri="{FF2B5EF4-FFF2-40B4-BE49-F238E27FC236}">
                <a16:creationId xmlns:a16="http://schemas.microsoft.com/office/drawing/2014/main" id="{EBAAF672-E5A9-41FA-8B6A-7BE14E046353}"/>
              </a:ext>
            </a:extLst>
          </p:cNvPr>
          <p:cNvPicPr>
            <a:picLocks noChangeAspect="1"/>
          </p:cNvPicPr>
          <p:nvPr/>
        </p:nvPicPr>
        <p:blipFill rotWithShape="1">
          <a:blip r:embed="rId3"/>
          <a:srcRect l="11314" t="25032" r="2984" b="26280"/>
          <a:stretch/>
        </p:blipFill>
        <p:spPr>
          <a:xfrm>
            <a:off x="8298610" y="1099064"/>
            <a:ext cx="3321171" cy="2515739"/>
          </a:xfrm>
          <a:prstGeom prst="rect">
            <a:avLst/>
          </a:prstGeom>
        </p:spPr>
      </p:pic>
      <p:sp>
        <p:nvSpPr>
          <p:cNvPr id="14" name="矩形: 圆角 13">
            <a:extLst>
              <a:ext uri="{FF2B5EF4-FFF2-40B4-BE49-F238E27FC236}">
                <a16:creationId xmlns:a16="http://schemas.microsoft.com/office/drawing/2014/main" id="{39F0A4A2-1B0D-4A09-B20E-88B774A35DFA}"/>
              </a:ext>
            </a:extLst>
          </p:cNvPr>
          <p:cNvSpPr/>
          <p:nvPr/>
        </p:nvSpPr>
        <p:spPr bwMode="auto">
          <a:xfrm>
            <a:off x="1259069" y="1781643"/>
            <a:ext cx="1806284" cy="538868"/>
          </a:xfrm>
          <a:prstGeom prst="roundRect">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用数据训练</a:t>
            </a:r>
            <a:endParaRPr kumimoji="0" lang="en-US" altLang="zh-CN"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模型（参数）</a:t>
            </a:r>
          </a:p>
        </p:txBody>
      </p:sp>
      <p:sp>
        <p:nvSpPr>
          <p:cNvPr id="8" name="矩形 7">
            <a:extLst>
              <a:ext uri="{FF2B5EF4-FFF2-40B4-BE49-F238E27FC236}">
                <a16:creationId xmlns:a16="http://schemas.microsoft.com/office/drawing/2014/main" id="{2E98E714-5C31-4AD6-9E78-C32234E3E20D}"/>
              </a:ext>
            </a:extLst>
          </p:cNvPr>
          <p:cNvSpPr/>
          <p:nvPr/>
        </p:nvSpPr>
        <p:spPr>
          <a:xfrm>
            <a:off x="998518" y="2563241"/>
            <a:ext cx="3935693"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800" b="0" i="0" u="none" strike="noStrike" kern="1200" cap="none" spc="0" normalizeH="0" baseline="0" noProof="0" dirty="0">
                <a:ln>
                  <a:noFill/>
                </a:ln>
                <a:solidFill>
                  <a:srgbClr val="404040"/>
                </a:solidFill>
                <a:effectLst/>
                <a:uLnTx/>
                <a:uFillTx/>
                <a:latin typeface="-apple-system"/>
                <a:ea typeface="华文楷体" panose="02010600040101010101" pitchFamily="2" charset="-122"/>
                <a:cs typeface="+mn-cs"/>
              </a:rPr>
              <a:t>训练集：用来训练模型，估计参数</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9" name="矩形 8">
            <a:extLst>
              <a:ext uri="{FF2B5EF4-FFF2-40B4-BE49-F238E27FC236}">
                <a16:creationId xmlns:a16="http://schemas.microsoft.com/office/drawing/2014/main" id="{132AB892-0D23-4A41-8FAE-2098A80889F1}"/>
              </a:ext>
            </a:extLst>
          </p:cNvPr>
          <p:cNvSpPr/>
          <p:nvPr/>
        </p:nvSpPr>
        <p:spPr>
          <a:xfrm>
            <a:off x="998518" y="3013372"/>
            <a:ext cx="6244017"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1800" b="0" i="0" u="none" strike="noStrike" kern="1200" cap="none" spc="0" normalizeH="0" baseline="0" noProof="0" dirty="0">
                <a:ln>
                  <a:noFill/>
                </a:ln>
                <a:solidFill>
                  <a:srgbClr val="404040"/>
                </a:solidFill>
                <a:effectLst/>
                <a:uLnTx/>
                <a:uFillTx/>
                <a:latin typeface="-apple-system"/>
                <a:ea typeface="华文楷体" panose="02010600040101010101" pitchFamily="2" charset="-122"/>
                <a:cs typeface="+mn-cs"/>
              </a:rPr>
              <a:t>测试集：用来测试和评估训练出来的模型</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的预测表现能力</a:t>
            </a:r>
          </a:p>
        </p:txBody>
      </p:sp>
      <p:sp>
        <p:nvSpPr>
          <p:cNvPr id="17" name="矩形: 圆角 16">
            <a:extLst>
              <a:ext uri="{FF2B5EF4-FFF2-40B4-BE49-F238E27FC236}">
                <a16:creationId xmlns:a16="http://schemas.microsoft.com/office/drawing/2014/main" id="{D1DFCCB4-1BD1-4574-9D55-D9850030120E}"/>
              </a:ext>
            </a:extLst>
          </p:cNvPr>
          <p:cNvSpPr/>
          <p:nvPr/>
        </p:nvSpPr>
        <p:spPr bwMode="auto">
          <a:xfrm>
            <a:off x="3379398" y="1782799"/>
            <a:ext cx="1806284" cy="537712"/>
          </a:xfrm>
          <a:prstGeom prst="roundRect">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测试模型的</a:t>
            </a:r>
            <a:endParaRPr kumimoji="0" lang="en-US" altLang="zh-CN"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准确度</a:t>
            </a:r>
          </a:p>
        </p:txBody>
      </p:sp>
      <p:sp>
        <p:nvSpPr>
          <p:cNvPr id="18" name="矩形: 圆角 17">
            <a:extLst>
              <a:ext uri="{FF2B5EF4-FFF2-40B4-BE49-F238E27FC236}">
                <a16:creationId xmlns:a16="http://schemas.microsoft.com/office/drawing/2014/main" id="{632BB03D-6F0C-43D3-A48C-9D9E7E1B0261}"/>
              </a:ext>
            </a:extLst>
          </p:cNvPr>
          <p:cNvSpPr/>
          <p:nvPr/>
        </p:nvSpPr>
        <p:spPr bwMode="auto">
          <a:xfrm>
            <a:off x="5522855" y="1781642"/>
            <a:ext cx="1806284" cy="538869"/>
          </a:xfrm>
          <a:prstGeom prst="roundRect">
            <a:avLst/>
          </a:prstGeom>
          <a:solidFill>
            <a:schemeClr val="accent1"/>
          </a:solidFill>
          <a:ln w="9525" cap="flat" cmpd="sng" algn="ctr">
            <a:solidFill>
              <a:srgbClr val="000000"/>
            </a:solidFill>
            <a:prstDash val="solid"/>
            <a:round/>
            <a:headEnd type="none" w="med" len="med"/>
            <a:tailEnd type="triangl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对模型进行评估及优化</a:t>
            </a:r>
          </a:p>
        </p:txBody>
      </p:sp>
      <p:cxnSp>
        <p:nvCxnSpPr>
          <p:cNvPr id="11" name="直接箭头连接符 10">
            <a:extLst>
              <a:ext uri="{FF2B5EF4-FFF2-40B4-BE49-F238E27FC236}">
                <a16:creationId xmlns:a16="http://schemas.microsoft.com/office/drawing/2014/main" id="{CA7D2D16-0BF0-4495-8646-8400C9A9665A}"/>
              </a:ext>
            </a:extLst>
          </p:cNvPr>
          <p:cNvCxnSpPr>
            <a:stCxn id="14" idx="3"/>
            <a:endCxn id="17" idx="1"/>
          </p:cNvCxnSpPr>
          <p:nvPr/>
        </p:nvCxnSpPr>
        <p:spPr bwMode="auto">
          <a:xfrm>
            <a:off x="3065353" y="2051077"/>
            <a:ext cx="314045" cy="578"/>
          </a:xfrm>
          <a:prstGeom prst="straightConnector1">
            <a:avLst/>
          </a:prstGeom>
          <a:solidFill>
            <a:schemeClr val="accent1"/>
          </a:solidFill>
          <a:ln w="9525" cap="flat" cmpd="sng" algn="ctr">
            <a:solidFill>
              <a:srgbClr val="000000"/>
            </a:solidFill>
            <a:prstDash val="solid"/>
            <a:round/>
            <a:headEnd type="none" w="med" len="med"/>
            <a:tailEnd type="triangle"/>
          </a:ln>
        </p:spPr>
      </p:cxnSp>
      <p:cxnSp>
        <p:nvCxnSpPr>
          <p:cNvPr id="21" name="直接箭头连接符 20">
            <a:extLst>
              <a:ext uri="{FF2B5EF4-FFF2-40B4-BE49-F238E27FC236}">
                <a16:creationId xmlns:a16="http://schemas.microsoft.com/office/drawing/2014/main" id="{A3458403-6CD1-4FAD-929B-8BC7C73CA755}"/>
              </a:ext>
            </a:extLst>
          </p:cNvPr>
          <p:cNvCxnSpPr>
            <a:cxnSpLocks/>
            <a:stCxn id="17" idx="3"/>
            <a:endCxn id="18" idx="1"/>
          </p:cNvCxnSpPr>
          <p:nvPr/>
        </p:nvCxnSpPr>
        <p:spPr bwMode="auto">
          <a:xfrm flipV="1">
            <a:off x="5185682" y="2051077"/>
            <a:ext cx="337173" cy="578"/>
          </a:xfrm>
          <a:prstGeom prst="straightConnector1">
            <a:avLst/>
          </a:prstGeom>
          <a:solidFill>
            <a:schemeClr val="accent1"/>
          </a:solidFill>
          <a:ln w="9525" cap="flat" cmpd="sng" algn="ctr">
            <a:solidFill>
              <a:srgbClr val="000000"/>
            </a:solidFill>
            <a:prstDash val="solid"/>
            <a:round/>
            <a:headEnd type="none" w="med" len="med"/>
            <a:tailEnd type="triangle"/>
          </a:ln>
        </p:spPr>
      </p:cxnSp>
    </p:spTree>
    <p:extLst>
      <p:ext uri="{BB962C8B-B14F-4D97-AF65-F5344CB8AC3E}">
        <p14:creationId xmlns:p14="http://schemas.microsoft.com/office/powerpoint/2010/main" val="154187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E6612D-A1A0-4005-A887-09D722929CE6}"/>
              </a:ext>
            </a:extLst>
          </p:cNvPr>
          <p:cNvSpPr>
            <a:spLocks noGrp="1"/>
          </p:cNvSpPr>
          <p:nvPr>
            <p:ph type="dt" sz="half" idx="10"/>
          </p:nvPr>
        </p:nvSpPr>
        <p:spPr>
          <a:xfrm>
            <a:off x="630767" y="6496756"/>
            <a:ext cx="2641600" cy="238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a:extLst>
              <a:ext uri="{FF2B5EF4-FFF2-40B4-BE49-F238E27FC236}">
                <a16:creationId xmlns:a16="http://schemas.microsoft.com/office/drawing/2014/main" id="{BA40DD32-6201-4372-A80B-0C257FA44FD4}"/>
              </a:ext>
            </a:extLst>
          </p:cNvPr>
          <p:cNvSpPr>
            <a:spLocks noGrp="1"/>
          </p:cNvSpPr>
          <p:nvPr>
            <p:ph type="sldNum" sz="quarter" idx="11"/>
          </p:nvPr>
        </p:nvSpPr>
        <p:spPr>
          <a:xfrm>
            <a:off x="9179984" y="6496755"/>
            <a:ext cx="26416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682DE0B-BA6A-47C7-A3AF-2B0D5CF0D6CA}"/>
                  </a:ext>
                </a:extLst>
              </p:cNvPr>
              <p:cNvSpPr/>
              <p:nvPr/>
            </p:nvSpPr>
            <p:spPr>
              <a:xfrm>
                <a:off x="620184" y="1513054"/>
                <a:ext cx="10951632"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基本思路：</a:t>
                </a:r>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直接从</a:t>
                </a:r>
                <a:r>
                  <a:rPr kumimoji="0" lang="zh-CN" altLang="zh-CN" sz="2000" b="0" i="0" u="none" strike="noStrike" kern="1200" cap="none" spc="0" normalizeH="0" baseline="0" noProof="0" dirty="0">
                    <a:ln>
                      <a:noFill/>
                    </a:ln>
                    <a:solidFill>
                      <a:srgbClr val="000000"/>
                    </a:solidFill>
                    <a:effectLst/>
                    <a:uLnTx/>
                    <a:uFillTx/>
                    <a:latin typeface="Corbel"/>
                    <a:ea typeface="华文楷体" panose="02010600040101010101" pitchFamily="2" charset="-122"/>
                  </a:rPr>
                  <a:t>样本数据集</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中随机划分出部分数据组成训练样本集</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𝑆</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，剩下部分作为测试样本集</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𝑇</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用于估计模型的泛化误差</a:t>
                </a:r>
                <a:r>
                  <a:rPr kumimoji="0" lang="zh-CN" altLang="en-US"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endParaRPr kumimoji="0" lang="zh-CN" altLang="en-US" sz="2000" b="1" i="0" u="none" strike="noStrike" kern="1200" cap="none" spc="0" normalizeH="0" baseline="0" noProof="0" dirty="0">
                  <a:ln>
                    <a:noFill/>
                  </a:ln>
                  <a:solidFill>
                    <a:srgbClr val="000000"/>
                  </a:solidFill>
                  <a:effectLst/>
                  <a:uLnTx/>
                  <a:uFillTx/>
                  <a:latin typeface="Corbel"/>
                  <a:ea typeface="华文楷体" panose="02010600040101010101" pitchFamily="2" charset="-122"/>
                </a:endParaRPr>
              </a:p>
            </p:txBody>
          </p:sp>
        </mc:Choice>
        <mc:Fallback xmlns="">
          <p:sp>
            <p:nvSpPr>
              <p:cNvPr id="9" name="矩形 8">
                <a:extLst>
                  <a:ext uri="{FF2B5EF4-FFF2-40B4-BE49-F238E27FC236}">
                    <a16:creationId xmlns:a16="http://schemas.microsoft.com/office/drawing/2014/main" id="{0682DE0B-BA6A-47C7-A3AF-2B0D5CF0D6CA}"/>
                  </a:ext>
                </a:extLst>
              </p:cNvPr>
              <p:cNvSpPr>
                <a:spLocks noRot="1" noChangeAspect="1" noMove="1" noResize="1" noEditPoints="1" noAdjustHandles="1" noChangeArrowheads="1" noChangeShapeType="1" noTextEdit="1"/>
              </p:cNvSpPr>
              <p:nvPr/>
            </p:nvSpPr>
            <p:spPr>
              <a:xfrm>
                <a:off x="620184" y="1513054"/>
                <a:ext cx="10951632" cy="707886"/>
              </a:xfrm>
              <a:prstGeom prst="rect">
                <a:avLst/>
              </a:prstGeom>
              <a:blipFill>
                <a:blip r:embed="rId2"/>
                <a:stretch>
                  <a:fillRect l="-612" t="-3448" r="-445" b="-15517"/>
                </a:stretch>
              </a:blipFill>
            </p:spPr>
            <p:txBody>
              <a:bodyPr/>
              <a:lstStyle/>
              <a:p>
                <a:r>
                  <a:rPr lang="zh-CN" altLang="en-US">
                    <a:noFill/>
                  </a:rPr>
                  <a:t> </a:t>
                </a:r>
              </a:p>
            </p:txBody>
          </p:sp>
        </mc:Fallback>
      </mc:AlternateContent>
      <p:sp>
        <p:nvSpPr>
          <p:cNvPr id="13" name="标题 8">
            <a:extLst>
              <a:ext uri="{FF2B5EF4-FFF2-40B4-BE49-F238E27FC236}">
                <a16:creationId xmlns:a16="http://schemas.microsoft.com/office/drawing/2014/main" id="{03BBB966-B57B-4A76-AFA4-C882B4325BCE}"/>
              </a:ext>
            </a:extLst>
          </p:cNvPr>
          <p:cNvSpPr>
            <a:spLocks noGrp="1"/>
          </p:cNvSpPr>
          <p:nvPr/>
        </p:nvSpPr>
        <p:spPr>
          <a:xfrm>
            <a:off x="438855" y="245358"/>
            <a:ext cx="10668000" cy="6096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lvl="0">
              <a:defRPr/>
            </a:pPr>
            <a:r>
              <a:rPr lang="zh-CN" altLang="en-US" dirty="0">
                <a:solidFill>
                  <a:srgbClr val="000000"/>
                </a:solidFill>
                <a:cs typeface="+mn-cs"/>
              </a:rPr>
              <a:t>评估方法</a:t>
            </a:r>
            <a:r>
              <a:rPr lang="en-US" altLang="zh-CN" dirty="0">
                <a:solidFill>
                  <a:srgbClr val="000000"/>
                </a:solidFill>
                <a:cs typeface="+mn-cs"/>
              </a:rPr>
              <a:t>-</a:t>
            </a:r>
            <a:r>
              <a:rPr kumimoji="0" lang="zh-CN" altLang="en-US" sz="2800" b="1"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j-cs"/>
              </a:rPr>
              <a:t>测试集形成方法</a:t>
            </a:r>
          </a:p>
        </p:txBody>
      </p:sp>
      <p:sp>
        <p:nvSpPr>
          <p:cNvPr id="18" name="矩形 17">
            <a:extLst>
              <a:ext uri="{FF2B5EF4-FFF2-40B4-BE49-F238E27FC236}">
                <a16:creationId xmlns:a16="http://schemas.microsoft.com/office/drawing/2014/main" id="{0BDE2D59-DDC7-4DF9-8092-68CBA24F4389}"/>
              </a:ext>
            </a:extLst>
          </p:cNvPr>
          <p:cNvSpPr/>
          <p:nvPr/>
        </p:nvSpPr>
        <p:spPr>
          <a:xfrm>
            <a:off x="438855" y="1042673"/>
            <a:ext cx="1396536" cy="461665"/>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留出法</a:t>
            </a:r>
          </a:p>
        </p:txBody>
      </p:sp>
      <p:sp>
        <p:nvSpPr>
          <p:cNvPr id="24" name="任意多边形 1">
            <a:extLst>
              <a:ext uri="{FF2B5EF4-FFF2-40B4-BE49-F238E27FC236}">
                <a16:creationId xmlns:a16="http://schemas.microsoft.com/office/drawing/2014/main" id="{08492B59-6C0D-4BBB-8CF5-CB36323AC67C}"/>
              </a:ext>
            </a:extLst>
          </p:cNvPr>
          <p:cNvSpPr/>
          <p:nvPr/>
        </p:nvSpPr>
        <p:spPr>
          <a:xfrm>
            <a:off x="7301771" y="2634786"/>
            <a:ext cx="4201326" cy="718333"/>
          </a:xfrm>
          <a:custGeom>
            <a:avLst/>
            <a:gdLst/>
            <a:ahLst/>
            <a:cxnLst/>
            <a:rect l="0" t="0" r="0" b="0"/>
            <a:pathLst>
              <a:path w="5542789" h="1606297">
                <a:moveTo>
                  <a:pt x="0" y="1606296"/>
                </a:moveTo>
                <a:lnTo>
                  <a:pt x="5542788" y="1606296"/>
                </a:lnTo>
                <a:lnTo>
                  <a:pt x="5542788" y="0"/>
                </a:lnTo>
                <a:lnTo>
                  <a:pt x="0" y="0"/>
                </a:lnTo>
                <a:close/>
              </a:path>
            </a:pathLst>
          </a:custGeom>
          <a:solidFill>
            <a:srgbClr val="000000">
              <a:alpha val="0"/>
            </a:srgbClr>
          </a:solidFill>
          <a:ln w="38100" cap="flat" cmpd="sng" algn="ctr">
            <a:solidFill>
              <a:srgbClr val="0D543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sp>
        <p:nvSpPr>
          <p:cNvPr id="25" name="任意多边形 3">
            <a:extLst>
              <a:ext uri="{FF2B5EF4-FFF2-40B4-BE49-F238E27FC236}">
                <a16:creationId xmlns:a16="http://schemas.microsoft.com/office/drawing/2014/main" id="{B4247F0B-98FC-4EF5-AF8B-83140FC45443}"/>
              </a:ext>
            </a:extLst>
          </p:cNvPr>
          <p:cNvSpPr/>
          <p:nvPr/>
        </p:nvSpPr>
        <p:spPr>
          <a:xfrm>
            <a:off x="7301771" y="2308628"/>
            <a:ext cx="4201326" cy="319957"/>
          </a:xfrm>
          <a:custGeom>
            <a:avLst/>
            <a:gdLst/>
            <a:ahLst/>
            <a:cxnLst/>
            <a:rect l="0" t="0" r="0" b="0"/>
            <a:pathLst>
              <a:path w="5542788" h="678181">
                <a:moveTo>
                  <a:pt x="0" y="678180"/>
                </a:moveTo>
                <a:cubicBezTo>
                  <a:pt x="0" y="490855"/>
                  <a:pt x="25272" y="339091"/>
                  <a:pt x="56514" y="339091"/>
                </a:cubicBezTo>
                <a:lnTo>
                  <a:pt x="2714878" y="339091"/>
                </a:lnTo>
                <a:cubicBezTo>
                  <a:pt x="2746120" y="339091"/>
                  <a:pt x="2771394" y="187326"/>
                  <a:pt x="2771394" y="0"/>
                </a:cubicBezTo>
                <a:cubicBezTo>
                  <a:pt x="2771394" y="187326"/>
                  <a:pt x="2796667" y="339091"/>
                  <a:pt x="2827908" y="339091"/>
                </a:cubicBezTo>
                <a:lnTo>
                  <a:pt x="5486273" y="339091"/>
                </a:lnTo>
                <a:cubicBezTo>
                  <a:pt x="5517514" y="339091"/>
                  <a:pt x="5542787" y="490855"/>
                  <a:pt x="5542787" y="678180"/>
                </a:cubicBezTo>
              </a:path>
            </a:pathLst>
          </a:custGeom>
          <a:ln w="12700" cap="flat" cmpd="sng" algn="ctr">
            <a:solidFill>
              <a:srgbClr val="FF000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a:ea typeface="华文楷体" panose="02010600040101010101" pitchFamily="2" charset="-122"/>
              <a:cs typeface="+mn-cs"/>
            </a:endParaRPr>
          </a:p>
        </p:txBody>
      </p:sp>
      <p:sp>
        <p:nvSpPr>
          <p:cNvPr id="26" name="TextBox 26">
            <a:extLst>
              <a:ext uri="{FF2B5EF4-FFF2-40B4-BE49-F238E27FC236}">
                <a16:creationId xmlns:a16="http://schemas.microsoft.com/office/drawing/2014/main" id="{43045C4C-6A93-4B74-B908-C1AB33B556FB}"/>
              </a:ext>
            </a:extLst>
          </p:cNvPr>
          <p:cNvSpPr txBox="1"/>
          <p:nvPr/>
        </p:nvSpPr>
        <p:spPr>
          <a:xfrm>
            <a:off x="8033496" y="2850628"/>
            <a:ext cx="1077218" cy="321883"/>
          </a:xfrm>
          <a:prstGeom prst="rect">
            <a:avLst/>
          </a:prstGeom>
          <a:noFill/>
        </p:spPr>
        <p:txBody>
          <a:bodyPr vert="horz" wrap="squar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训练集</a:t>
            </a:r>
          </a:p>
        </p:txBody>
      </p:sp>
      <p:sp>
        <p:nvSpPr>
          <p:cNvPr id="27" name="TextBox 27">
            <a:extLst>
              <a:ext uri="{FF2B5EF4-FFF2-40B4-BE49-F238E27FC236}">
                <a16:creationId xmlns:a16="http://schemas.microsoft.com/office/drawing/2014/main" id="{031D04CE-DD96-46BC-9912-B63B3FAD1424}"/>
              </a:ext>
            </a:extLst>
          </p:cNvPr>
          <p:cNvSpPr txBox="1"/>
          <p:nvPr/>
        </p:nvSpPr>
        <p:spPr>
          <a:xfrm>
            <a:off x="10577792" y="2850628"/>
            <a:ext cx="1077218" cy="321883"/>
          </a:xfrm>
          <a:prstGeom prst="rect">
            <a:avLst/>
          </a:prstGeom>
          <a:noFill/>
        </p:spPr>
        <p:txBody>
          <a:bodyPr vert="horz" wrap="squar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测试集</a:t>
            </a:r>
          </a:p>
        </p:txBody>
      </p:sp>
      <p:sp>
        <p:nvSpPr>
          <p:cNvPr id="28" name="任意多边形 2">
            <a:extLst>
              <a:ext uri="{FF2B5EF4-FFF2-40B4-BE49-F238E27FC236}">
                <a16:creationId xmlns:a16="http://schemas.microsoft.com/office/drawing/2014/main" id="{8D38E529-C039-480D-9654-A4D21C31C495}"/>
              </a:ext>
            </a:extLst>
          </p:cNvPr>
          <p:cNvSpPr/>
          <p:nvPr/>
        </p:nvSpPr>
        <p:spPr>
          <a:xfrm>
            <a:off x="10280732" y="2647187"/>
            <a:ext cx="52347" cy="720000"/>
          </a:xfrm>
          <a:custGeom>
            <a:avLst/>
            <a:gdLst/>
            <a:ahLst/>
            <a:cxnLst/>
            <a:rect l="0" t="0" r="0" b="0"/>
            <a:pathLst>
              <a:path w="1" h="1605789">
                <a:moveTo>
                  <a:pt x="0" y="0"/>
                </a:moveTo>
                <a:lnTo>
                  <a:pt x="0" y="1605788"/>
                </a:lnTo>
              </a:path>
            </a:pathLst>
          </a:custGeom>
          <a:ln w="38100" cap="flat" cmpd="sng" algn="ctr">
            <a:solidFill>
              <a:srgbClr val="0000FF"/>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orbel"/>
              <a:ea typeface="华文楷体" panose="02010600040101010101" pitchFamily="2" charset="-122"/>
              <a:cs typeface="+mn-cs"/>
            </a:endParaRPr>
          </a:p>
        </p:txBody>
      </p:sp>
      <p:sp>
        <p:nvSpPr>
          <p:cNvPr id="29" name="矩形 28">
            <a:extLst>
              <a:ext uri="{FF2B5EF4-FFF2-40B4-BE49-F238E27FC236}">
                <a16:creationId xmlns:a16="http://schemas.microsoft.com/office/drawing/2014/main" id="{3F34C1A7-DFCE-4E35-BFD6-2F5F37E8AD3F}"/>
              </a:ext>
            </a:extLst>
          </p:cNvPr>
          <p:cNvSpPr/>
          <p:nvPr/>
        </p:nvSpPr>
        <p:spPr>
          <a:xfrm>
            <a:off x="8641769" y="1922772"/>
            <a:ext cx="15696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微软雅黑"/>
                <a:ea typeface="华文楷体" panose="02010600040101010101" pitchFamily="2" charset="-122"/>
                <a:cs typeface="+mn-cs"/>
              </a:rPr>
              <a:t>拥有的数据集</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20" name="TextBox 29">
            <a:extLst>
              <a:ext uri="{FF2B5EF4-FFF2-40B4-BE49-F238E27FC236}">
                <a16:creationId xmlns:a16="http://schemas.microsoft.com/office/drawing/2014/main" id="{E4FEAD3C-062C-437B-BE52-D7CB8C7AFBAA}"/>
              </a:ext>
            </a:extLst>
          </p:cNvPr>
          <p:cNvSpPr txBox="1"/>
          <p:nvPr/>
        </p:nvSpPr>
        <p:spPr>
          <a:xfrm>
            <a:off x="998868" y="2383938"/>
            <a:ext cx="4687181" cy="307777"/>
          </a:xfrm>
          <a:prstGeom prst="rect">
            <a:avLst/>
          </a:prstGeom>
          <a:noFill/>
        </p:spPr>
        <p:txBody>
          <a:bodyPr vert="horz" wrap="none" lIns="0" tIns="0" rIns="0" bIns="0"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保持数据分布一致性 （例如</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 </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分层采样</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a:t>
            </a:r>
          </a:p>
        </p:txBody>
      </p:sp>
      <p:sp>
        <p:nvSpPr>
          <p:cNvPr id="21" name="矩形 20">
            <a:extLst>
              <a:ext uri="{FF2B5EF4-FFF2-40B4-BE49-F238E27FC236}">
                <a16:creationId xmlns:a16="http://schemas.microsoft.com/office/drawing/2014/main" id="{B3CF14B1-A0F6-4647-9416-A13019BB8FD2}"/>
              </a:ext>
            </a:extLst>
          </p:cNvPr>
          <p:cNvSpPr/>
          <p:nvPr/>
        </p:nvSpPr>
        <p:spPr>
          <a:xfrm>
            <a:off x="447540" y="3740511"/>
            <a:ext cx="2581156" cy="461665"/>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24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k-</a:t>
            </a:r>
            <a:r>
              <a:rPr kumimoji="0" lang="zh-CN" altLang="en-US" sz="24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折交叉验证法</a:t>
            </a:r>
          </a:p>
        </p:txBody>
      </p:sp>
      <p:sp>
        <p:nvSpPr>
          <p:cNvPr id="5" name="矩形 4">
            <a:extLst>
              <a:ext uri="{FF2B5EF4-FFF2-40B4-BE49-F238E27FC236}">
                <a16:creationId xmlns:a16="http://schemas.microsoft.com/office/drawing/2014/main" id="{628E8F46-A747-4188-879B-9E3A41642510}"/>
              </a:ext>
            </a:extLst>
          </p:cNvPr>
          <p:cNvSpPr/>
          <p:nvPr/>
        </p:nvSpPr>
        <p:spPr>
          <a:xfrm>
            <a:off x="905527" y="2662339"/>
            <a:ext cx="4572085" cy="400110"/>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多次重复划分 </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例如</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 100</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次随机划分</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a:t>
            </a:r>
          </a:p>
        </p:txBody>
      </p:sp>
      <p:sp>
        <p:nvSpPr>
          <p:cNvPr id="8" name="矩形 7">
            <a:extLst>
              <a:ext uri="{FF2B5EF4-FFF2-40B4-BE49-F238E27FC236}">
                <a16:creationId xmlns:a16="http://schemas.microsoft.com/office/drawing/2014/main" id="{9A945279-B86F-4D2B-A13F-41D2FA2469D0}"/>
              </a:ext>
            </a:extLst>
          </p:cNvPr>
          <p:cNvSpPr/>
          <p:nvPr/>
        </p:nvSpPr>
        <p:spPr>
          <a:xfrm>
            <a:off x="905527" y="2990774"/>
            <a:ext cx="6013534" cy="707886"/>
          </a:xfrm>
          <a:prstGeom prst="rect">
            <a:avLst/>
          </a:prstGeom>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测试集不能太大、不能太小 </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a:t>
            </a:r>
            <a:r>
              <a:rPr kumimoji="0" lang="zh-CN" altLang="en-US" sz="20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例如：</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1/5~1/3),</a:t>
            </a:r>
            <a:r>
              <a:rPr kumimoji="0" lang="zh-CN" altLang="en-US"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一般将大约</a:t>
            </a:r>
            <a:r>
              <a:rPr kumimoji="0" lang="en-US" altLang="zh-CN"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2/3~4/5</a:t>
            </a:r>
            <a:r>
              <a:rPr kumimoji="0" lang="zh-CN" altLang="en-US" sz="2000" b="0" i="0" u="none" strike="noStrike" kern="1200" cap="none" spc="0" normalizeH="0" baseline="0" noProof="0" dirty="0">
                <a:ln>
                  <a:noFill/>
                </a:ln>
                <a:solidFill>
                  <a:srgbClr val="000000"/>
                </a:solidFill>
                <a:effectLst/>
                <a:uLnTx/>
                <a:uFillTx/>
                <a:latin typeface="Times New Roman"/>
                <a:ea typeface="华文楷体" panose="02010600040101010101" pitchFamily="2" charset="-122"/>
                <a:cs typeface="+mn-cs"/>
              </a:rPr>
              <a:t>的样本用于训练，剩下测试</a:t>
            </a:r>
          </a:p>
        </p:txBody>
      </p:sp>
      <p:pic>
        <p:nvPicPr>
          <p:cNvPr id="31" name="图片 30" descr="ws_1BFE.tmp">
            <a:extLst>
              <a:ext uri="{FF2B5EF4-FFF2-40B4-BE49-F238E27FC236}">
                <a16:creationId xmlns:a16="http://schemas.microsoft.com/office/drawing/2014/main" id="{69A26DCB-65CB-490A-AF4C-AEA8F2E26465}"/>
              </a:ext>
            </a:extLst>
          </p:cNvPr>
          <p:cNvPicPr>
            <a:picLocks/>
          </p:cNvPicPr>
          <p:nvPr/>
        </p:nvPicPr>
        <p:blipFill rotWithShape="1">
          <a:blip r:embed="rId3" cstate="print"/>
          <a:srcRect l="3257" t="14087" r="3919" b="25661"/>
          <a:stretch/>
        </p:blipFill>
        <p:spPr>
          <a:xfrm>
            <a:off x="7068490" y="3940566"/>
            <a:ext cx="4990564" cy="2305563"/>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A82B713-4C8B-4B9D-B32B-565F3117F642}"/>
                  </a:ext>
                </a:extLst>
              </p:cNvPr>
              <p:cNvSpPr/>
              <p:nvPr/>
            </p:nvSpPr>
            <p:spPr>
              <a:xfrm>
                <a:off x="736916" y="4192345"/>
                <a:ext cx="6096000" cy="1177758"/>
              </a:xfrm>
              <a:prstGeom prst="rect">
                <a:avLst/>
              </a:prstGeom>
            </p:spPr>
            <p:txBody>
              <a:bodyPr>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方法：</a:t>
                </a:r>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将数据集</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𝐷</m:t>
                    </m:r>
                  </m:oMath>
                </a14:m>
                <a:r>
                  <a:rPr kumimoji="0" lang="zh-CN" altLang="zh-CN" sz="2000" b="0"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等分</a:t>
                </a:r>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为</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𝐾</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子集</a:t>
                </a:r>
                <a14:m>
                  <m:oMath xmlns:m="http://schemas.openxmlformats.org/officeDocument/2006/math">
                    <m:sSub>
                      <m:sSubPr>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rPr>
                        </m:ctrlPr>
                      </m:sSubPr>
                      <m:e>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𝐷</m:t>
                        </m:r>
                      </m:e>
                      <m:sub>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𝑖</m:t>
                        </m:r>
                      </m:sub>
                    </m:sSub>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𝑖</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1</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2</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r>
                      <a:rPr kumimoji="0" lang="zh-CN"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𝐾</m:t>
                    </m:r>
                    <m:r>
                      <a:rPr kumimoji="0" lang="en-US"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，然后</a:t>
                </a:r>
                <a:r>
                  <a:rPr kumimoji="0" lang="zh-CN" altLang="zh-CN" sz="2000" b="0"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依次</a:t>
                </a:r>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保留其中</a:t>
                </a:r>
                <a:r>
                  <a:rPr kumimoji="0" lang="zh-CN" altLang="zh-CN" sz="2000" b="0"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一个</a:t>
                </a:r>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子集作为测试集</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𝑇</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，而将其余</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𝐾</m:t>
                    </m:r>
                    <m:r>
                      <a:rPr kumimoji="0" lang="zh-CN" altLang="en-US" sz="2000" b="0" i="1" u="none" strike="noStrike" kern="100" cap="none" spc="0" normalizeH="0" baseline="0" noProof="0">
                        <a:ln>
                          <a:noFill/>
                        </a:ln>
                        <a:solidFill>
                          <a:srgbClr val="000000"/>
                        </a:solidFill>
                        <a:effectLst/>
                        <a:uLnTx/>
                        <a:uFillTx/>
                        <a:latin typeface="Cambria Math" panose="02040503050406030204" pitchFamily="18" charset="0"/>
                        <a:cs typeface="微软雅黑" panose="020B0503020204020204" pitchFamily="34" charset="-122"/>
                      </a:rPr>
                      <m:t>−</m:t>
                    </m:r>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1</m:t>
                    </m:r>
                  </m:oMath>
                </a14:m>
                <a:r>
                  <a:rPr kumimoji="0" lang="zh-CN" altLang="zh-CN" sz="20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个子集合进行合并后作为训练集</a:t>
                </a:r>
                <a14:m>
                  <m:oMath xmlns:m="http://schemas.openxmlformats.org/officeDocument/2006/math">
                    <m:r>
                      <a:rPr kumimoji="0" lang="en-US" altLang="zh-CN" sz="2000" b="0" i="1"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𝑆</m:t>
                    </m:r>
                    <m:r>
                      <a:rPr kumimoji="0" lang="zh-CN" altLang="zh-CN" sz="2000" b="0" i="0" u="none" strike="noStrike" kern="100" cap="none" spc="0" normalizeH="0" baseline="0" noProof="0">
                        <a:ln>
                          <a:noFill/>
                        </a:ln>
                        <a:solidFill>
                          <a:srgbClr val="000000"/>
                        </a:solidFill>
                        <a:effectLst/>
                        <a:uLnTx/>
                        <a:uFillTx/>
                        <a:latin typeface="Cambria Math" panose="02040503050406030204" pitchFamily="18" charset="0"/>
                        <a:cs typeface="Times New Roman" panose="02020603050405020304" pitchFamily="18" charset="0"/>
                      </a:rPr>
                      <m:t>。</m:t>
                    </m:r>
                  </m:oMath>
                </a14:m>
                <a:endParaRPr kumimoji="0" lang="zh-CN" altLang="en-US" sz="2000" b="0" i="0" u="none" strike="noStrike" kern="1200" cap="none" spc="0" normalizeH="0" baseline="0" noProof="0" dirty="0">
                  <a:ln>
                    <a:noFill/>
                  </a:ln>
                  <a:solidFill>
                    <a:srgbClr val="000000"/>
                  </a:solidFill>
                  <a:effectLst/>
                  <a:uLnTx/>
                  <a:uFillTx/>
                  <a:latin typeface="Corbel"/>
                  <a:ea typeface="华文楷体" panose="02010600040101010101" pitchFamily="2" charset="-122"/>
                </a:endParaRPr>
              </a:p>
            </p:txBody>
          </p:sp>
        </mc:Choice>
        <mc:Fallback xmlns="">
          <p:sp>
            <p:nvSpPr>
              <p:cNvPr id="10" name="矩形 9">
                <a:extLst>
                  <a:ext uri="{FF2B5EF4-FFF2-40B4-BE49-F238E27FC236}">
                    <a16:creationId xmlns:a16="http://schemas.microsoft.com/office/drawing/2014/main" id="{EA82B713-4C8B-4B9D-B32B-565F3117F642}"/>
                  </a:ext>
                </a:extLst>
              </p:cNvPr>
              <p:cNvSpPr>
                <a:spLocks noRot="1" noChangeAspect="1" noMove="1" noResize="1" noEditPoints="1" noAdjustHandles="1" noChangeArrowheads="1" noChangeShapeType="1" noTextEdit="1"/>
              </p:cNvSpPr>
              <p:nvPr/>
            </p:nvSpPr>
            <p:spPr>
              <a:xfrm>
                <a:off x="736916" y="4192345"/>
                <a:ext cx="6096000" cy="1177758"/>
              </a:xfrm>
              <a:prstGeom prst="rect">
                <a:avLst/>
              </a:prstGeom>
              <a:blipFill>
                <a:blip r:embed="rId4"/>
                <a:stretch>
                  <a:fillRect l="-1100" b="-8808"/>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41DDF982-A900-454E-9CC9-165623C7BEF6}"/>
              </a:ext>
            </a:extLst>
          </p:cNvPr>
          <p:cNvSpPr/>
          <p:nvPr/>
        </p:nvSpPr>
        <p:spPr>
          <a:xfrm>
            <a:off x="736916" y="5475848"/>
            <a:ext cx="6095144" cy="369332"/>
          </a:xfrm>
          <a:prstGeom prst="rect">
            <a:avLst/>
          </a:prstGeom>
        </p:spPr>
        <p:txBody>
          <a:bodyPr wrap="square">
            <a:spAutoFit/>
          </a:bodyPr>
          <a:lstStyle/>
          <a:p>
            <a:r>
              <a:rPr kumimoji="0" lang="zh-CN" altLang="zh-CN" sz="1800" b="1"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特例</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r>
              <a:rPr lang="zh-CN" altLang="en-US" dirty="0">
                <a:solidFill>
                  <a:srgbClr val="0000FF"/>
                </a:solidFill>
                <a:latin typeface="微软雅黑"/>
              </a:rPr>
              <a:t>若 </a:t>
            </a:r>
            <a:r>
              <a:rPr lang="en-US" altLang="zh-CN" dirty="0">
                <a:solidFill>
                  <a:srgbClr val="0000FF"/>
                </a:solidFill>
                <a:latin typeface="Times New Roman"/>
              </a:rPr>
              <a:t>k = m</a:t>
            </a:r>
            <a:r>
              <a:rPr lang="zh-CN" altLang="en-US" dirty="0">
                <a:solidFill>
                  <a:srgbClr val="0000FF"/>
                </a:solidFill>
                <a:latin typeface="Times New Roman"/>
              </a:rPr>
              <a:t>（</a:t>
            </a:r>
            <a:r>
              <a:rPr lang="en-US" altLang="zh-CN" dirty="0">
                <a:solidFill>
                  <a:srgbClr val="0000FF"/>
                </a:solidFill>
                <a:latin typeface="Times New Roman"/>
              </a:rPr>
              <a:t>D</a:t>
            </a:r>
            <a:r>
              <a:rPr lang="zh-CN" altLang="en-US" dirty="0">
                <a:solidFill>
                  <a:srgbClr val="0000FF"/>
                </a:solidFill>
                <a:latin typeface="Times New Roman"/>
              </a:rPr>
              <a:t>中包含的样本数）</a:t>
            </a:r>
            <a:r>
              <a:rPr lang="zh-CN" altLang="en-US" dirty="0">
                <a:solidFill>
                  <a:srgbClr val="0000FF"/>
                </a:solidFill>
                <a:latin typeface="微软雅黑"/>
              </a:rPr>
              <a:t>，则得到“留一法”</a:t>
            </a: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 </a:t>
            </a:r>
            <a:endParaRPr kumimoji="0" lang="zh-CN" altLang="en-US" sz="1800" b="0" i="0" u="none" strike="noStrike" kern="100" cap="none" spc="0" normalizeH="0" baseline="0" noProof="0" dirty="0">
              <a:ln>
                <a:noFill/>
              </a:ln>
              <a:solidFill>
                <a:srgbClr val="0000FF"/>
              </a:solidFill>
              <a:effectLst/>
              <a:uLnTx/>
              <a:uFillTx/>
              <a:latin typeface="Corbel"/>
              <a:ea typeface="华文楷体" panose="02010600040101010101" pitchFamily="2" charset="-122"/>
              <a:cs typeface="Times New Roman" panose="02020603050405020304" pitchFamily="18" charset="0"/>
            </a:endParaRPr>
          </a:p>
        </p:txBody>
      </p:sp>
      <p:sp>
        <p:nvSpPr>
          <p:cNvPr id="23" name="TextBox 26">
            <a:extLst>
              <a:ext uri="{FF2B5EF4-FFF2-40B4-BE49-F238E27FC236}">
                <a16:creationId xmlns:a16="http://schemas.microsoft.com/office/drawing/2014/main" id="{1FA15209-838B-4822-9A83-E77FF4A30941}"/>
              </a:ext>
            </a:extLst>
          </p:cNvPr>
          <p:cNvSpPr txBox="1"/>
          <p:nvPr/>
        </p:nvSpPr>
        <p:spPr>
          <a:xfrm>
            <a:off x="2265681" y="5940631"/>
            <a:ext cx="2013372" cy="265714"/>
          </a:xfrm>
          <a:prstGeom prst="rect">
            <a:avLst/>
          </a:prstGeom>
          <a:noFill/>
        </p:spPr>
        <p:txBody>
          <a:bodyPr vert="horz" wrap="none" lIns="0" tIns="0" rIns="0" bIns="0" rtlCol="0">
            <a:spAutoFit/>
          </a:bodyPr>
          <a:lstStyle/>
          <a:p>
            <a:pPr>
              <a:lnSpc>
                <a:spcPts val="2182"/>
              </a:lnSpc>
            </a:pPr>
            <a:r>
              <a:rPr lang="en-US" altLang="zh-CN" dirty="0">
                <a:solidFill>
                  <a:srgbClr val="0000FF"/>
                </a:solidFill>
                <a:latin typeface="Times New Roman"/>
              </a:rPr>
              <a:t>(leave-one-out, LOO)</a:t>
            </a:r>
            <a:endParaRPr lang="zh-CN" altLang="en-US" dirty="0">
              <a:solidFill>
                <a:srgbClr val="0000FF"/>
              </a:solidFill>
              <a:latin typeface="Times New Roman"/>
            </a:endParaRPr>
          </a:p>
        </p:txBody>
      </p:sp>
      <p:sp>
        <p:nvSpPr>
          <p:cNvPr id="4" name="文本框 3">
            <a:extLst>
              <a:ext uri="{FF2B5EF4-FFF2-40B4-BE49-F238E27FC236}">
                <a16:creationId xmlns:a16="http://schemas.microsoft.com/office/drawing/2014/main" id="{F3CA8CC5-4274-47B3-9EBB-E38E37CA215C}"/>
              </a:ext>
            </a:extLst>
          </p:cNvPr>
          <p:cNvSpPr txBox="1"/>
          <p:nvPr/>
        </p:nvSpPr>
        <p:spPr>
          <a:xfrm>
            <a:off x="10306905" y="4092484"/>
            <a:ext cx="858785" cy="584775"/>
          </a:xfrm>
          <a:prstGeom prst="rect">
            <a:avLst/>
          </a:prstGeom>
          <a:solidFill>
            <a:srgbClr val="FFFF00"/>
          </a:solidFill>
          <a:ln>
            <a:solidFill>
              <a:schemeClr val="accent1"/>
            </a:solidFill>
          </a:ln>
        </p:spPr>
        <p:txBody>
          <a:bodyPr wrap="square" rtlCol="0">
            <a:spAutoFit/>
          </a:bodyPr>
          <a:lstStyle/>
          <a:p>
            <a:r>
              <a:rPr lang="en-US" altLang="zh-CN" sz="1600" dirty="0"/>
              <a:t>10</a:t>
            </a:r>
            <a:r>
              <a:rPr lang="zh-CN" altLang="en-US" sz="1600" dirty="0"/>
              <a:t>折交叉验证</a:t>
            </a:r>
          </a:p>
        </p:txBody>
      </p:sp>
    </p:spTree>
    <p:extLst>
      <p:ext uri="{BB962C8B-B14F-4D97-AF65-F5344CB8AC3E}">
        <p14:creationId xmlns:p14="http://schemas.microsoft.com/office/powerpoint/2010/main" val="241370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E6612D-A1A0-4005-A887-09D722929CE6}"/>
              </a:ext>
            </a:extLst>
          </p:cNvPr>
          <p:cNvSpPr>
            <a:spLocks noGrp="1"/>
          </p:cNvSpPr>
          <p:nvPr>
            <p:ph type="dt" sz="half" idx="10"/>
          </p:nvPr>
        </p:nvSpPr>
        <p:spPr>
          <a:xfrm>
            <a:off x="630767" y="6496756"/>
            <a:ext cx="2641600" cy="238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5F2974-A565-48EB-BE06-0BED6BD5DC9C}" type="datetime1">
              <a:rPr kumimoji="0" lang="zh-CN" altLang="en-US" sz="1200" b="0" i="0" u="none" strike="noStrike" kern="1200" cap="none" spc="0" normalizeH="0" baseline="0" noProof="0" smtClean="0">
                <a:ln>
                  <a:noFill/>
                </a:ln>
                <a:solidFill>
                  <a:srgbClr val="FFFFFF"/>
                </a:solidFill>
                <a:effectLst/>
                <a:uLnTx/>
                <a:uFillTx/>
                <a:latin typeface="Corbel"/>
                <a:ea typeface="华文楷体" panose="0201060004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2020/9/29</a:t>
            </a:fld>
            <a:endParaRPr kumimoji="0" lang="en-US" altLang="zh-CN" sz="1200" b="0" i="0" u="none" strike="noStrike" kern="1200" cap="none" spc="0" normalizeH="0" baseline="0" noProof="0" dirty="0">
              <a:ln>
                <a:noFill/>
              </a:ln>
              <a:solidFill>
                <a:srgbClr val="FFFFFF"/>
              </a:solidFill>
              <a:effectLst/>
              <a:uLnTx/>
              <a:uFillTx/>
              <a:latin typeface="Corbel"/>
              <a:ea typeface="华文楷体" panose="02010600040101010101" pitchFamily="2" charset="-122"/>
              <a:cs typeface="+mn-cs"/>
            </a:endParaRPr>
          </a:p>
        </p:txBody>
      </p:sp>
      <p:sp>
        <p:nvSpPr>
          <p:cNvPr id="3" name="灯片编号占位符 2">
            <a:extLst>
              <a:ext uri="{FF2B5EF4-FFF2-40B4-BE49-F238E27FC236}">
                <a16:creationId xmlns:a16="http://schemas.microsoft.com/office/drawing/2014/main" id="{BA40DD32-6201-4372-A80B-0C257FA44FD4}"/>
              </a:ext>
            </a:extLst>
          </p:cNvPr>
          <p:cNvSpPr>
            <a:spLocks noGrp="1"/>
          </p:cNvSpPr>
          <p:nvPr>
            <p:ph type="sldNum" sz="quarter" idx="11"/>
          </p:nvPr>
        </p:nvSpPr>
        <p:spPr>
          <a:xfrm>
            <a:off x="9179984" y="6496755"/>
            <a:ext cx="26416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43780D-5C61-47C7-84FD-DBDC025933FC}" type="slidenum">
              <a:rPr kumimoji="0" lang="en-US" altLang="zh-CN" sz="1200" b="0" i="0" u="none" strike="noStrike" kern="1200" cap="none" spc="0" normalizeH="0" baseline="0" noProof="0" smtClean="0">
                <a:ln>
                  <a:noFill/>
                </a:ln>
                <a:solidFill>
                  <a:srgbClr val="FFFFFF"/>
                </a:solidFill>
                <a:effectLst/>
                <a:uLnTx/>
                <a:uFillTx/>
                <a:latin typeface="Corbel"/>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a:ln>
                <a:noFill/>
              </a:ln>
              <a:solidFill>
                <a:srgbClr val="FFFFFF"/>
              </a:solidFill>
              <a:effectLst/>
              <a:uLnTx/>
              <a:uFillTx/>
              <a:latin typeface="Corbel"/>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682DE0B-BA6A-47C7-A3AF-2B0D5CF0D6CA}"/>
                  </a:ext>
                </a:extLst>
              </p:cNvPr>
              <p:cNvSpPr/>
              <p:nvPr/>
            </p:nvSpPr>
            <p:spPr>
              <a:xfrm>
                <a:off x="620184" y="2094834"/>
                <a:ext cx="1095163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基本思路：</a:t>
                </a: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通过对</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中样本进行可重复随机采样的方式构造训练集和测试集</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endParaRPr kumimoji="0" lang="zh-CN" altLang="en-US" sz="18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9" name="矩形 8">
                <a:extLst>
                  <a:ext uri="{FF2B5EF4-FFF2-40B4-BE49-F238E27FC236}">
                    <a16:creationId xmlns:a16="http://schemas.microsoft.com/office/drawing/2014/main" id="{0682DE0B-BA6A-47C7-A3AF-2B0D5CF0D6CA}"/>
                  </a:ext>
                </a:extLst>
              </p:cNvPr>
              <p:cNvSpPr>
                <a:spLocks noRot="1" noChangeAspect="1" noMove="1" noResize="1" noEditPoints="1" noAdjustHandles="1" noChangeArrowheads="1" noChangeShapeType="1" noTextEdit="1"/>
              </p:cNvSpPr>
              <p:nvPr/>
            </p:nvSpPr>
            <p:spPr>
              <a:xfrm>
                <a:off x="620184" y="2094834"/>
                <a:ext cx="10951632" cy="369332"/>
              </a:xfrm>
              <a:prstGeom prst="rect">
                <a:avLst/>
              </a:prstGeom>
              <a:blipFill>
                <a:blip r:embed="rId3"/>
                <a:stretch>
                  <a:fillRect l="-501" t="-8333" b="-28333"/>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0BDE2D59-DDC7-4DF9-8092-68CBA24F4389}"/>
              </a:ext>
            </a:extLst>
          </p:cNvPr>
          <p:cNvSpPr/>
          <p:nvPr/>
        </p:nvSpPr>
        <p:spPr>
          <a:xfrm>
            <a:off x="438855" y="1146197"/>
            <a:ext cx="1165704"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1" i="0" u="none" strike="noStrike" kern="1200" cap="none" spc="0" normalizeH="0" baseline="0" noProof="0" dirty="0">
                <a:ln>
                  <a:noFill/>
                </a:ln>
                <a:solidFill>
                  <a:srgbClr val="B90000"/>
                </a:solidFill>
                <a:effectLst/>
                <a:uLnTx/>
                <a:uFillTx/>
                <a:latin typeface="Corbel"/>
                <a:ea typeface="华文楷体" panose="02010600040101010101" pitchFamily="2" charset="-122"/>
                <a:cs typeface="+mn-cs"/>
              </a:rPr>
              <a:t>自助法</a:t>
            </a: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696707B-6470-4835-AABE-0AB4527B7CA1}"/>
                  </a:ext>
                </a:extLst>
              </p:cNvPr>
              <p:cNvSpPr/>
              <p:nvPr/>
            </p:nvSpPr>
            <p:spPr>
              <a:xfrm>
                <a:off x="620184" y="1611314"/>
                <a:ext cx="1095163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适用条件：</a:t>
                </a: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当</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中样本数量较少</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、难以有效划分训练</a:t>
                </a:r>
                <a:r>
                  <a:rPr kumimoji="0" lang="en-US"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测试集时；需要产生多个不同训练集的集成学习。</a:t>
                </a:r>
                <a:endParaRPr kumimoji="0" lang="zh-CN" altLang="en-US" sz="18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19" name="矩形 18">
                <a:extLst>
                  <a:ext uri="{FF2B5EF4-FFF2-40B4-BE49-F238E27FC236}">
                    <a16:creationId xmlns:a16="http://schemas.microsoft.com/office/drawing/2014/main" id="{F696707B-6470-4835-AABE-0AB4527B7CA1}"/>
                  </a:ext>
                </a:extLst>
              </p:cNvPr>
              <p:cNvSpPr>
                <a:spLocks noRot="1" noChangeAspect="1" noMove="1" noResize="1" noEditPoints="1" noAdjustHandles="1" noChangeArrowheads="1" noChangeShapeType="1" noTextEdit="1"/>
              </p:cNvSpPr>
              <p:nvPr/>
            </p:nvSpPr>
            <p:spPr>
              <a:xfrm>
                <a:off x="620184" y="1611314"/>
                <a:ext cx="10951632" cy="369332"/>
              </a:xfrm>
              <a:prstGeom prst="rect">
                <a:avLst/>
              </a:prstGeom>
              <a:blipFill>
                <a:blip r:embed="rId4"/>
                <a:stretch>
                  <a:fillRect l="-501"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559A06DC-4785-40D3-9AAA-AE208E2D28D8}"/>
                  </a:ext>
                </a:extLst>
              </p:cNvPr>
              <p:cNvSpPr/>
              <p:nvPr/>
            </p:nvSpPr>
            <p:spPr>
              <a:xfrm>
                <a:off x="620183" y="2543196"/>
                <a:ext cx="10951631" cy="646331"/>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方法</a:t>
                </a:r>
                <a:r>
                  <a:rPr kumimoji="0" lang="zh-CN" altLang="en-US" sz="1800" b="0" i="0" u="none" strike="noStrike" kern="100" cap="none" spc="0" normalizeH="0" baseline="0" noProof="0" dirty="0">
                    <a:ln>
                      <a:noFill/>
                    </a:ln>
                    <a:solidFill>
                      <a:srgbClr val="000000"/>
                    </a:solidFill>
                    <a:effectLst/>
                    <a:uLnTx/>
                    <a:uFillTx/>
                    <a:latin typeface="华文楷体" panose="02010600040101010101" pitchFamily="2" charset="-122"/>
                    <a:ea typeface="华文楷体" panose="02010600040101010101" pitchFamily="2" charset="-122"/>
                    <a:cs typeface="Times New Roman" panose="02020603050405020304" pitchFamily="18" charset="0"/>
                  </a:rPr>
                  <a:t>：</a:t>
                </a: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假设数据集</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𝐷</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中包含</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𝑛</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个样本，自助法对数据集</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𝐷</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中样本进行</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𝑛</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次</a:t>
                </a:r>
                <a:r>
                  <a:rPr kumimoji="0" lang="zh-CN" altLang="zh-CN" sz="1800" b="0"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有放回</a:t>
                </a: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的采样，并将采样得到的样本作为训练样本生成一个含有</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𝑛</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个样本的训练样本集</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𝑆</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，所有</a:t>
                </a:r>
                <a:r>
                  <a:rPr kumimoji="0" lang="zh-CN"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未被</a:t>
                </a:r>
                <a:r>
                  <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抽</a:t>
                </a:r>
                <a:r>
                  <a:rPr kumimoji="0" lang="zh-CN" altLang="zh-CN"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rPr>
                  <a:t>到</a:t>
                </a: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的样本则作为测试样本构成测试集</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mn-ea"/>
                        <a:cs typeface="Times New Roman" panose="02020603050405020304" pitchFamily="18" charset="0"/>
                      </a:rPr>
                      <m:t>𝑇</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22" name="矩形 21">
                <a:extLst>
                  <a:ext uri="{FF2B5EF4-FFF2-40B4-BE49-F238E27FC236}">
                    <a16:creationId xmlns:a16="http://schemas.microsoft.com/office/drawing/2014/main" id="{559A06DC-4785-40D3-9AAA-AE208E2D28D8}"/>
                  </a:ext>
                </a:extLst>
              </p:cNvPr>
              <p:cNvSpPr>
                <a:spLocks noRot="1" noChangeAspect="1" noMove="1" noResize="1" noEditPoints="1" noAdjustHandles="1" noChangeArrowheads="1" noChangeShapeType="1" noTextEdit="1"/>
              </p:cNvSpPr>
              <p:nvPr/>
            </p:nvSpPr>
            <p:spPr>
              <a:xfrm>
                <a:off x="620183" y="2543196"/>
                <a:ext cx="10951631" cy="646331"/>
              </a:xfrm>
              <a:prstGeom prst="rect">
                <a:avLst/>
              </a:prstGeom>
              <a:blipFill>
                <a:blip r:embed="rId5"/>
                <a:stretch>
                  <a:fillRect l="-501" t="-3774" r="-445" b="-15094"/>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4F7536BD-AF1A-421B-ACE7-DA191F1C7F33}"/>
              </a:ext>
            </a:extLst>
          </p:cNvPr>
          <p:cNvSpPr/>
          <p:nvPr/>
        </p:nvSpPr>
        <p:spPr>
          <a:xfrm>
            <a:off x="620183" y="3318091"/>
            <a:ext cx="740833"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特点：</a:t>
            </a:r>
            <a:endParaRPr kumimoji="0" lang="zh-CN" altLang="en-US" sz="1800" b="1"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21AE2BF-CFAA-47B2-9ACC-6EAA2F1245B1}"/>
                  </a:ext>
                </a:extLst>
              </p:cNvPr>
              <p:cNvSpPr/>
              <p:nvPr/>
            </p:nvSpPr>
            <p:spPr>
              <a:xfrm>
                <a:off x="620182" y="4557867"/>
                <a:ext cx="779724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对于</a:t>
                </a:r>
                <a14:m>
                  <m:oMath xmlns:m="http://schemas.openxmlformats.org/officeDocument/2006/math">
                    <m:r>
                      <a:rPr kumimoji="0" lang="en-US" altLang="zh-CN" sz="1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𝐷</m:t>
                    </m:r>
                  </m:oMath>
                </a14:m>
                <a:r>
                  <a:rPr kumimoji="0" lang="zh-CN"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中的任一样本，该样本在自助采样中未被采样的概率为：</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4" name="矩形 3">
                <a:extLst>
                  <a:ext uri="{FF2B5EF4-FFF2-40B4-BE49-F238E27FC236}">
                    <a16:creationId xmlns:a16="http://schemas.microsoft.com/office/drawing/2014/main" id="{B21AE2BF-CFAA-47B2-9ACC-6EAA2F1245B1}"/>
                  </a:ext>
                </a:extLst>
              </p:cNvPr>
              <p:cNvSpPr>
                <a:spLocks noRot="1" noChangeAspect="1" noMove="1" noResize="1" noEditPoints="1" noAdjustHandles="1" noChangeArrowheads="1" noChangeShapeType="1" noTextEdit="1"/>
              </p:cNvSpPr>
              <p:nvPr/>
            </p:nvSpPr>
            <p:spPr>
              <a:xfrm>
                <a:off x="620182" y="4557867"/>
                <a:ext cx="7797241" cy="369332"/>
              </a:xfrm>
              <a:prstGeom prst="rect">
                <a:avLst/>
              </a:prstGeom>
              <a:blipFill>
                <a:blip r:embed="rId6"/>
                <a:stretch>
                  <a:fillRect l="-704" t="-8333" b="-2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8F21EDC7-4249-424F-89BF-646F6CB50896}"/>
                  </a:ext>
                </a:extLst>
              </p:cNvPr>
              <p:cNvSpPr/>
              <p:nvPr/>
            </p:nvSpPr>
            <p:spPr>
              <a:xfrm>
                <a:off x="1747522" y="5010872"/>
                <a:ext cx="4025333" cy="96366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limLow>
                            <m:limLow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limLow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𝑙𝑖𝑚</m:t>
                              </m:r>
                            </m:e>
                            <m:li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m:t>
                              </m:r>
                            </m:lim>
                          </m:limLow>
                        </m:fName>
                        <m:e>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d>
                                <m:d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1−</m:t>
                                  </m:r>
                                  <m:f>
                                    <m:f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1</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den>
                                  </m:f>
                                </m:e>
                              </m:d>
                            </m:e>
                            <m: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p>
                          </m:s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1</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𝑒</m:t>
                              </m:r>
                            </m:den>
                          </m:f>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≈0.368</m:t>
                          </m:r>
                        </m:e>
                      </m:func>
                    </m:oMath>
                  </m:oMathPara>
                </a14:m>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mc:Choice>
        <mc:Fallback xmlns="">
          <p:sp>
            <p:nvSpPr>
              <p:cNvPr id="31" name="矩形 30">
                <a:extLst>
                  <a:ext uri="{FF2B5EF4-FFF2-40B4-BE49-F238E27FC236}">
                    <a16:creationId xmlns:a16="http://schemas.microsoft.com/office/drawing/2014/main" id="{8F21EDC7-4249-424F-89BF-646F6CB50896}"/>
                  </a:ext>
                </a:extLst>
              </p:cNvPr>
              <p:cNvSpPr>
                <a:spLocks noRot="1" noChangeAspect="1" noMove="1" noResize="1" noEditPoints="1" noAdjustHandles="1" noChangeArrowheads="1" noChangeShapeType="1" noTextEdit="1"/>
              </p:cNvSpPr>
              <p:nvPr/>
            </p:nvSpPr>
            <p:spPr>
              <a:xfrm>
                <a:off x="1747522" y="5010872"/>
                <a:ext cx="4025333" cy="963662"/>
              </a:xfrm>
              <a:prstGeom prst="rect">
                <a:avLst/>
              </a:prstGeom>
              <a:blipFill>
                <a:blip r:embed="rId7"/>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CA4668FD-A618-4B5E-8B75-EAABA3261FD9}"/>
              </a:ext>
            </a:extLst>
          </p:cNvPr>
          <p:cNvSpPr/>
          <p:nvPr/>
        </p:nvSpPr>
        <p:spPr>
          <a:xfrm>
            <a:off x="1506440" y="3647730"/>
            <a:ext cx="3012363"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训练集与原样本集同规模</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7" name="矩形 6">
            <a:extLst>
              <a:ext uri="{FF2B5EF4-FFF2-40B4-BE49-F238E27FC236}">
                <a16:creationId xmlns:a16="http://schemas.microsoft.com/office/drawing/2014/main" id="{BCC8BE0F-730E-478A-BAE7-3FF6B8A10F42}"/>
              </a:ext>
            </a:extLst>
          </p:cNvPr>
          <p:cNvSpPr/>
          <p:nvPr/>
        </p:nvSpPr>
        <p:spPr>
          <a:xfrm>
            <a:off x="1506440" y="4040692"/>
            <a:ext cx="2319866" cy="369332"/>
          </a:xfrm>
          <a:prstGeom prst="rect">
            <a:avLst/>
          </a:prstGeom>
        </p:spPr>
        <p:txBody>
          <a:bodyPr wrap="non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数据分布有所改变</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pic>
        <p:nvPicPr>
          <p:cNvPr id="32" name="图片 31" descr="ws_1E90.tmp">
            <a:extLst>
              <a:ext uri="{FF2B5EF4-FFF2-40B4-BE49-F238E27FC236}">
                <a16:creationId xmlns:a16="http://schemas.microsoft.com/office/drawing/2014/main" id="{1286904E-6850-4006-8BFE-C96C5BD6DDAF}"/>
              </a:ext>
            </a:extLst>
          </p:cNvPr>
          <p:cNvPicPr>
            <a:picLocks/>
          </p:cNvPicPr>
          <p:nvPr/>
        </p:nvPicPr>
        <p:blipFill rotWithShape="1">
          <a:blip r:embed="rId8" cstate="print"/>
          <a:srcRect l="14027" t="30012" r="16579" b="44129"/>
          <a:stretch/>
        </p:blipFill>
        <p:spPr>
          <a:xfrm>
            <a:off x="7257382" y="3564057"/>
            <a:ext cx="4477109" cy="1659555"/>
          </a:xfrm>
          <a:prstGeom prst="rect">
            <a:avLst/>
          </a:prstGeom>
        </p:spPr>
      </p:pic>
      <p:sp>
        <p:nvSpPr>
          <p:cNvPr id="33" name="矩形 32">
            <a:extLst>
              <a:ext uri="{FF2B5EF4-FFF2-40B4-BE49-F238E27FC236}">
                <a16:creationId xmlns:a16="http://schemas.microsoft.com/office/drawing/2014/main" id="{6AE0F1DD-B5E8-4E3A-B49B-1E39BF2D60C4}"/>
              </a:ext>
            </a:extLst>
          </p:cNvPr>
          <p:cNvSpPr/>
          <p:nvPr/>
        </p:nvSpPr>
        <p:spPr>
          <a:xfrm>
            <a:off x="45483" y="5964296"/>
            <a:ext cx="12101033" cy="369332"/>
          </a:xfrm>
          <a:prstGeom prst="rect">
            <a:avLst/>
          </a:prstGeom>
        </p:spPr>
        <p:txBody>
          <a:bodyPr wrap="square">
            <a:spAutoFit/>
          </a:bodyPr>
          <a:lstStyle/>
          <a:p>
            <a:pPr lvl="0"/>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使用未在训练集中出现的样本用于测试（约为数据总量</a:t>
            </a:r>
            <a:r>
              <a:rPr kumimoji="0" lang="en-US" altLang="zh-CN"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1/3</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），这样的测试结果称为“</a:t>
            </a:r>
            <a:r>
              <a:rPr kumimoji="0" lang="zh-CN" altLang="en-US" sz="1800" b="0" i="0" u="none" strike="noStrike" kern="100" cap="none" spc="0" normalizeH="0" baseline="0" noProof="0" dirty="0">
                <a:ln>
                  <a:noFill/>
                </a:ln>
                <a:solidFill>
                  <a:srgbClr val="B90000"/>
                </a:solidFill>
                <a:effectLst/>
                <a:uLnTx/>
                <a:uFillTx/>
                <a:latin typeface="Corbel"/>
                <a:ea typeface="华文楷体" panose="02010600040101010101" pitchFamily="2" charset="-122"/>
                <a:cs typeface="Times New Roman" panose="02020603050405020304" pitchFamily="18" charset="0"/>
              </a:rPr>
              <a:t>包外估计</a:t>
            </a:r>
            <a:r>
              <a:rPr kumimoji="0" lang="zh-CN" altLang="en-US" sz="1800" b="0" i="0" u="none" strike="noStrike" kern="100" cap="none" spc="0" normalizeH="0" baseline="0" noProof="0" dirty="0">
                <a:ln>
                  <a:noFill/>
                </a:ln>
                <a:solidFill>
                  <a:srgbClr val="000000"/>
                </a:solidFill>
                <a:effectLst/>
                <a:uLnTx/>
                <a:uFillTx/>
                <a:latin typeface="Corbel"/>
                <a:ea typeface="华文楷体" panose="02010600040101010101" pitchFamily="2" charset="-122"/>
                <a:cs typeface="Times New Roman" panose="02020603050405020304" pitchFamily="18" charset="0"/>
              </a:rPr>
              <a:t>”</a:t>
            </a:r>
            <a:r>
              <a:rPr lang="en-US" altLang="zh-CN" dirty="0">
                <a:solidFill>
                  <a:srgbClr val="000000"/>
                </a:solidFill>
                <a:latin typeface="Times New Roman"/>
              </a:rPr>
              <a:t> (out-of-bag estimation)</a:t>
            </a:r>
            <a:endParaRPr kumimoji="0" lang="zh-CN" altLang="en-US" sz="1800" b="0" i="0" u="none" strike="noStrike" kern="1200" cap="none" spc="0" normalizeH="0" baseline="0" noProof="0" dirty="0">
              <a:ln>
                <a:noFill/>
              </a:ln>
              <a:solidFill>
                <a:srgbClr val="000000"/>
              </a:solidFill>
              <a:effectLst/>
              <a:uLnTx/>
              <a:uFillTx/>
              <a:latin typeface="Corbel"/>
              <a:ea typeface="华文楷体" panose="02010600040101010101" pitchFamily="2" charset="-122"/>
              <a:cs typeface="+mn-cs"/>
            </a:endParaRPr>
          </a:p>
        </p:txBody>
      </p:sp>
      <p:sp>
        <p:nvSpPr>
          <p:cNvPr id="16" name="TextBox 26">
            <a:extLst>
              <a:ext uri="{FF2B5EF4-FFF2-40B4-BE49-F238E27FC236}">
                <a16:creationId xmlns:a16="http://schemas.microsoft.com/office/drawing/2014/main" id="{E9A8CE09-F3B3-4B8F-9DF9-E4012A6463C9}"/>
              </a:ext>
            </a:extLst>
          </p:cNvPr>
          <p:cNvSpPr txBox="1"/>
          <p:nvPr/>
        </p:nvSpPr>
        <p:spPr>
          <a:xfrm>
            <a:off x="5643474" y="5307285"/>
            <a:ext cx="3367910" cy="307777"/>
          </a:xfrm>
          <a:prstGeom prst="rect">
            <a:avLst/>
          </a:prstGeom>
          <a:solidFill>
            <a:srgbClr val="FFFF00"/>
          </a:solidFill>
          <a:ln>
            <a:solidFill>
              <a:srgbClr val="FFFF00"/>
            </a:solidFill>
          </a:ln>
        </p:spPr>
        <p:txBody>
          <a:bodyPr vert="horz" wrap="none" lIns="0" tIns="0" rIns="0" bIns="0" rtlCol="0">
            <a:spAutoFit/>
          </a:bodyPr>
          <a:lstStyle/>
          <a:p>
            <a:pPr>
              <a:lnSpc>
                <a:spcPts val="2429"/>
              </a:lnSpc>
            </a:pPr>
            <a:r>
              <a:rPr lang="zh-CN" altLang="en-US" sz="2004" dirty="0">
                <a:solidFill>
                  <a:srgbClr val="000000"/>
                </a:solidFill>
                <a:latin typeface="微软雅黑"/>
              </a:rPr>
              <a:t>约有 </a:t>
            </a:r>
            <a:r>
              <a:rPr lang="en-US" altLang="zh-CN" sz="2004" dirty="0">
                <a:solidFill>
                  <a:srgbClr val="000000"/>
                </a:solidFill>
                <a:latin typeface="Times New Roman"/>
              </a:rPr>
              <a:t>36.8% </a:t>
            </a:r>
            <a:r>
              <a:rPr lang="zh-CN" altLang="en-US" sz="2004" dirty="0">
                <a:solidFill>
                  <a:srgbClr val="000000"/>
                </a:solidFill>
                <a:latin typeface="微软雅黑"/>
              </a:rPr>
              <a:t>的样本没被采样到</a:t>
            </a:r>
          </a:p>
        </p:txBody>
      </p:sp>
      <p:sp>
        <p:nvSpPr>
          <p:cNvPr id="17" name="标题 8">
            <a:extLst>
              <a:ext uri="{FF2B5EF4-FFF2-40B4-BE49-F238E27FC236}">
                <a16:creationId xmlns:a16="http://schemas.microsoft.com/office/drawing/2014/main" id="{90DB0904-FAFA-494E-8F08-F5DAA9E58944}"/>
              </a:ext>
            </a:extLst>
          </p:cNvPr>
          <p:cNvSpPr>
            <a:spLocks noGrp="1"/>
          </p:cNvSpPr>
          <p:nvPr/>
        </p:nvSpPr>
        <p:spPr>
          <a:xfrm>
            <a:off x="438855" y="242974"/>
            <a:ext cx="10668000" cy="6096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lvl="0">
              <a:defRPr/>
            </a:pPr>
            <a:r>
              <a:rPr lang="zh-CN" altLang="en-US" dirty="0">
                <a:solidFill>
                  <a:srgbClr val="000000"/>
                </a:solidFill>
                <a:cs typeface="+mn-cs"/>
              </a:rPr>
              <a:t>评估方法</a:t>
            </a:r>
            <a:r>
              <a:rPr lang="en-US" altLang="zh-CN" dirty="0">
                <a:solidFill>
                  <a:srgbClr val="000000"/>
                </a:solidFill>
                <a:cs typeface="+mn-cs"/>
              </a:rPr>
              <a:t>-</a:t>
            </a:r>
            <a:r>
              <a:rPr kumimoji="0" lang="zh-CN" altLang="en-US" sz="2800" b="1"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j-cs"/>
              </a:rPr>
              <a:t>测试集形成方法</a:t>
            </a:r>
          </a:p>
        </p:txBody>
      </p:sp>
    </p:spTree>
    <p:extLst>
      <p:ext uri="{BB962C8B-B14F-4D97-AF65-F5344CB8AC3E}">
        <p14:creationId xmlns:p14="http://schemas.microsoft.com/office/powerpoint/2010/main" val="55838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093976" y="4363211"/>
            <a:ext cx="7572756" cy="461774"/>
          </a:xfrm>
          <a:custGeom>
            <a:avLst/>
            <a:gdLst/>
            <a:ahLst/>
            <a:cxnLst/>
            <a:rect l="0" t="0" r="0" b="0"/>
            <a:pathLst>
              <a:path w="7572756" h="461774">
                <a:moveTo>
                  <a:pt x="0" y="461773"/>
                </a:moveTo>
                <a:lnTo>
                  <a:pt x="7572755" y="461773"/>
                </a:lnTo>
                <a:lnTo>
                  <a:pt x="7572755" y="0"/>
                </a:lnTo>
                <a:lnTo>
                  <a:pt x="0" y="0"/>
                </a:lnTo>
                <a:close/>
              </a:path>
            </a:pathLst>
          </a:custGeom>
          <a:solidFill>
            <a:srgbClr val="000000">
              <a:alpha val="0"/>
            </a:srgb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sp>
        <p:nvSpPr>
          <p:cNvPr id="3" name="任意多边形 2"/>
          <p:cNvSpPr/>
          <p:nvPr/>
        </p:nvSpPr>
        <p:spPr>
          <a:xfrm>
            <a:off x="1847089" y="5251703"/>
            <a:ext cx="8397241" cy="461774"/>
          </a:xfrm>
          <a:custGeom>
            <a:avLst/>
            <a:gdLst/>
            <a:ahLst/>
            <a:cxnLst/>
            <a:rect l="0" t="0" r="0" b="0"/>
            <a:pathLst>
              <a:path w="8397241" h="461774">
                <a:moveTo>
                  <a:pt x="0" y="461773"/>
                </a:moveTo>
                <a:lnTo>
                  <a:pt x="8397240" y="461773"/>
                </a:lnTo>
                <a:lnTo>
                  <a:pt x="8397240" y="0"/>
                </a:lnTo>
                <a:lnTo>
                  <a:pt x="0" y="0"/>
                </a:lnTo>
                <a:close/>
              </a:path>
            </a:pathLst>
          </a:custGeom>
          <a:solidFill>
            <a:srgbClr val="FFFF99"/>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orbel"/>
              <a:ea typeface="华文楷体" panose="02010600040101010101" pitchFamily="2" charset="-122"/>
              <a:cs typeface="+mn-cs"/>
            </a:endParaRPr>
          </a:p>
        </p:txBody>
      </p:sp>
      <p:sp>
        <p:nvSpPr>
          <p:cNvPr id="27" name="TextBox 26"/>
          <p:cNvSpPr txBox="1"/>
          <p:nvPr/>
        </p:nvSpPr>
        <p:spPr>
          <a:xfrm>
            <a:off x="2186025" y="1236126"/>
            <a:ext cx="7540526" cy="936154"/>
          </a:xfrm>
          <a:prstGeom prst="rect">
            <a:avLst/>
          </a:prstGeom>
          <a:noFill/>
        </p:spPr>
        <p:txBody>
          <a:bodyPr vert="horz" wrap="none" lIns="0" tIns="0" rIns="0" bIns="0" rtlCol="0">
            <a:spAutoFit/>
          </a:bodyPr>
          <a:lstStyle/>
          <a:p>
            <a:pPr marL="0" marR="0" lvl="0" indent="0" algn="l" defTabSz="914400" rtl="0" eaLnBrk="1" fontAlgn="auto" latinLnBrk="0" hangingPunct="1">
              <a:lnSpc>
                <a:spcPts val="2687"/>
              </a:lnSpc>
              <a:spcBef>
                <a:spcPts val="0"/>
              </a:spcBef>
              <a:spcAft>
                <a:spcPts val="0"/>
              </a:spcAft>
              <a:buClrTx/>
              <a:buSzTx/>
              <a:buFontTx/>
              <a:buNone/>
              <a:tabLst/>
              <a:defRPr/>
            </a:pPr>
            <a:r>
              <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算法的参数：一般由人工设定，亦称“超参数”</a:t>
            </a:r>
          </a:p>
          <a:p>
            <a:pPr marL="0" marR="0" lvl="0" indent="0" algn="l" defTabSz="914400" rtl="0" eaLnBrk="1" fontAlgn="auto" latinLnBrk="0" hangingPunct="1">
              <a:lnSpc>
                <a:spcPts val="1000"/>
              </a:lnSpc>
              <a:spcBef>
                <a:spcPts val="0"/>
              </a:spcBef>
              <a:spcAft>
                <a:spcPts val="0"/>
              </a:spcAft>
              <a:buClrTx/>
              <a:buSzTx/>
              <a:buFontTx/>
              <a:buNone/>
              <a:tabLst/>
              <a:defRPr/>
            </a:pPr>
            <a:endPar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endParaRPr>
          </a:p>
          <a:p>
            <a:pPr marL="0" marR="0" lvl="0" indent="0" algn="l" defTabSz="914400" rtl="0" eaLnBrk="1" fontAlgn="auto" latinLnBrk="0" hangingPunct="1">
              <a:lnSpc>
                <a:spcPts val="3563"/>
              </a:lnSpc>
              <a:spcBef>
                <a:spcPts val="0"/>
              </a:spcBef>
              <a:spcAft>
                <a:spcPts val="0"/>
              </a:spcAft>
              <a:buClrTx/>
              <a:buSzTx/>
              <a:buFontTx/>
              <a:buNone/>
              <a:tabLst/>
              <a:defRPr/>
            </a:pPr>
            <a:r>
              <a:rPr kumimoji="0" lang="zh-CN" altLang="en-US" sz="2796" b="0" i="0" u="none" strike="noStrike" kern="1200" cap="none" spc="0" normalizeH="0" baseline="0" noProof="0" dirty="0">
                <a:ln>
                  <a:noFill/>
                </a:ln>
                <a:solidFill>
                  <a:srgbClr val="000000"/>
                </a:solidFill>
                <a:effectLst/>
                <a:uLnTx/>
                <a:uFillTx/>
                <a:latin typeface="微软雅黑"/>
                <a:ea typeface="华文楷体" panose="02010600040101010101" pitchFamily="2" charset="-122"/>
                <a:cs typeface="+mn-cs"/>
              </a:rPr>
              <a:t>模型的参数：一般由学习确定</a:t>
            </a:r>
          </a:p>
        </p:txBody>
      </p:sp>
      <p:sp>
        <p:nvSpPr>
          <p:cNvPr id="28" name="TextBox 27"/>
          <p:cNvSpPr txBox="1"/>
          <p:nvPr/>
        </p:nvSpPr>
        <p:spPr>
          <a:xfrm>
            <a:off x="2186025" y="3663696"/>
            <a:ext cx="5847755" cy="304122"/>
          </a:xfrm>
          <a:prstGeom prst="rect">
            <a:avLst/>
          </a:prstGeom>
          <a:noFill/>
        </p:spPr>
        <p:txBody>
          <a:bodyPr vert="horz" wrap="none" lIns="0" tIns="0" rIns="0" bIns="0" rtlCol="0">
            <a:spAutoFit/>
          </a:bodyPr>
          <a:lstStyle/>
          <a:p>
            <a:pPr marL="0" marR="0" lvl="0" indent="0" algn="l" defTabSz="914400" rtl="0" eaLnBrk="1" fontAlgn="auto" latinLnBrk="0" hangingPunct="1">
              <a:lnSpc>
                <a:spcPts val="2306"/>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微软雅黑"/>
                <a:ea typeface="华文楷体" panose="02010600040101010101" pitchFamily="2" charset="-122"/>
                <a:cs typeface="+mn-cs"/>
              </a:rPr>
              <a:t>参数调得好不好往往对最终性能有关键影响</a:t>
            </a:r>
          </a:p>
        </p:txBody>
      </p:sp>
      <p:sp>
        <p:nvSpPr>
          <p:cNvPr id="29" name="TextBox 28"/>
          <p:cNvSpPr txBox="1"/>
          <p:nvPr/>
        </p:nvSpPr>
        <p:spPr>
          <a:xfrm>
            <a:off x="2548738" y="2545084"/>
            <a:ext cx="7078861" cy="654025"/>
          </a:xfrm>
          <a:prstGeom prst="rect">
            <a:avLst/>
          </a:prstGeom>
          <a:noFill/>
        </p:spPr>
        <p:txBody>
          <a:bodyPr vert="horz" wrap="none" lIns="0" tIns="0" rIns="0" bIns="0" rtlCol="0">
            <a:spAutoFit/>
          </a:bodyPr>
          <a:lstStyle/>
          <a:p>
            <a:pPr marL="0" marR="0" lvl="0" indent="0" algn="l" defTabSz="914400" rtl="0" eaLnBrk="1" fontAlgn="auto" latinLnBrk="0" hangingPunct="1">
              <a:lnSpc>
                <a:spcPts val="2309"/>
              </a:lnSpc>
              <a:spcBef>
                <a:spcPts val="0"/>
              </a:spcBef>
              <a:spcAft>
                <a:spcPts val="0"/>
              </a:spcAft>
              <a:buClrTx/>
              <a:buSzTx/>
              <a:buFontTx/>
              <a:buNone/>
              <a:tabLst/>
              <a:defRPr/>
            </a:pPr>
            <a:r>
              <a:rPr kumimoji="0" lang="zh-CN" altLang="en-US" sz="2402" b="0" i="0" u="none" strike="noStrike" kern="1200" cap="none" spc="0" normalizeH="0" baseline="0" noProof="0">
                <a:ln>
                  <a:noFill/>
                </a:ln>
                <a:solidFill>
                  <a:srgbClr val="00B050"/>
                </a:solidFill>
                <a:effectLst/>
                <a:uLnTx/>
                <a:uFillTx/>
                <a:latin typeface="微软雅黑"/>
                <a:ea typeface="华文楷体" panose="02010600040101010101" pitchFamily="2" charset="-122"/>
                <a:cs typeface="+mn-cs"/>
              </a:rPr>
              <a:t>调参过程相似：先产生若干模型，然后基于某种评估</a:t>
            </a:r>
          </a:p>
          <a:p>
            <a:pPr marL="0" marR="0" lvl="0" indent="0" algn="l" defTabSz="914400" rtl="0" eaLnBrk="1" fontAlgn="auto" latinLnBrk="0" hangingPunct="1">
              <a:lnSpc>
                <a:spcPts val="2811"/>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B050"/>
                </a:solidFill>
                <a:effectLst/>
                <a:uLnTx/>
                <a:uFillTx/>
                <a:latin typeface="微软雅黑"/>
                <a:ea typeface="华文楷体" panose="02010600040101010101" pitchFamily="2" charset="-122"/>
                <a:cs typeface="+mn-cs"/>
              </a:rPr>
              <a:t>方法进行选择</a:t>
            </a:r>
          </a:p>
        </p:txBody>
      </p:sp>
      <p:sp>
        <p:nvSpPr>
          <p:cNvPr id="30" name="TextBox 29"/>
          <p:cNvSpPr txBox="1"/>
          <p:nvPr/>
        </p:nvSpPr>
        <p:spPr>
          <a:xfrm>
            <a:off x="2186025" y="4407990"/>
            <a:ext cx="6631624" cy="361702"/>
          </a:xfrm>
          <a:prstGeom prst="rect">
            <a:avLst/>
          </a:prstGeom>
          <a:noFill/>
        </p:spPr>
        <p:txBody>
          <a:bodyPr vert="horz" wrap="none" lIns="0" tIns="0" rIns="0" bIns="0" rtlCol="0">
            <a:spAutoFit/>
          </a:bodyPr>
          <a:lstStyle/>
          <a:p>
            <a:pPr marL="0" marR="0" lvl="0" indent="0" algn="l" defTabSz="914400" rtl="0" eaLnBrk="1" fontAlgn="auto" latinLnBrk="0" hangingPunct="1">
              <a:lnSpc>
                <a:spcPts val="2912"/>
              </a:lnSpc>
              <a:spcBef>
                <a:spcPts val="0"/>
              </a:spcBef>
              <a:spcAft>
                <a:spcPts val="0"/>
              </a:spcAft>
              <a:buClrTx/>
              <a:buSzTx/>
              <a:buFontTx/>
              <a:buNone/>
              <a:tabLst/>
              <a:defRPr/>
            </a:pPr>
            <a:r>
              <a:rPr kumimoji="0" lang="zh-CN" altLang="en-US" sz="2402" b="0" i="0" u="none" strike="noStrike" kern="1200" cap="none" spc="0" normalizeH="0" baseline="0" noProof="0">
                <a:ln>
                  <a:noFill/>
                </a:ln>
                <a:solidFill>
                  <a:srgbClr val="000000"/>
                </a:solidFill>
                <a:effectLst/>
                <a:uLnTx/>
                <a:uFillTx/>
                <a:latin typeface="微软雅黑"/>
                <a:ea typeface="华文楷体" panose="02010600040101010101" pitchFamily="2" charset="-122"/>
                <a:cs typeface="+mn-cs"/>
              </a:rPr>
              <a:t>区别：训练集  </a:t>
            </a:r>
            <a:r>
              <a:rPr kumimoji="0" lang="en-US" altLang="zh-CN" sz="2402"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vs.  </a:t>
            </a:r>
            <a:r>
              <a:rPr kumimoji="0" lang="zh-CN" altLang="en-US" sz="2402" b="0" i="0" u="none" strike="noStrike" kern="1200" cap="none" spc="0" normalizeH="0" baseline="0" noProof="0">
                <a:ln>
                  <a:noFill/>
                </a:ln>
                <a:solidFill>
                  <a:srgbClr val="000000"/>
                </a:solidFill>
                <a:effectLst/>
                <a:uLnTx/>
                <a:uFillTx/>
                <a:latin typeface="微软雅黑"/>
                <a:ea typeface="华文楷体" panose="02010600040101010101" pitchFamily="2" charset="-122"/>
                <a:cs typeface="+mn-cs"/>
              </a:rPr>
              <a:t>测试集  </a:t>
            </a:r>
            <a:r>
              <a:rPr kumimoji="0" lang="en-US" altLang="zh-CN" sz="2402"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vs. </a:t>
            </a:r>
            <a:r>
              <a:rPr kumimoji="0" lang="zh-CN" altLang="en-US" sz="2402" b="0" i="0" u="none" strike="noStrike" kern="1200" cap="none" spc="0" normalizeH="0" baseline="0" noProof="0">
                <a:ln>
                  <a:noFill/>
                </a:ln>
                <a:solidFill>
                  <a:srgbClr val="FF0000"/>
                </a:solidFill>
                <a:effectLst/>
                <a:uLnTx/>
                <a:uFillTx/>
                <a:latin typeface="微软雅黑"/>
                <a:ea typeface="华文楷体" panose="02010600040101010101" pitchFamily="2" charset="-122"/>
                <a:cs typeface="+mn-cs"/>
              </a:rPr>
              <a:t>验证集 </a:t>
            </a:r>
            <a:r>
              <a:rPr kumimoji="0" lang="en-US" altLang="zh-CN" sz="20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(validation set)</a:t>
            </a:r>
            <a:endParaRPr kumimoji="0" lang="zh-CN" altLang="en-US" sz="2004"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endParaRPr>
          </a:p>
        </p:txBody>
      </p:sp>
      <p:sp>
        <p:nvSpPr>
          <p:cNvPr id="31" name="TextBox 30"/>
          <p:cNvSpPr txBox="1"/>
          <p:nvPr/>
        </p:nvSpPr>
        <p:spPr>
          <a:xfrm>
            <a:off x="1938833" y="5296815"/>
            <a:ext cx="8175315" cy="361637"/>
          </a:xfrm>
          <a:prstGeom prst="rect">
            <a:avLst/>
          </a:prstGeom>
          <a:noFill/>
        </p:spPr>
        <p:txBody>
          <a:bodyPr vert="horz" wrap="none" lIns="0" tIns="0" rIns="0" bIns="0" rtlCol="0">
            <a:spAutoFit/>
          </a:bodyPr>
          <a:lstStyle/>
          <a:p>
            <a:pPr marL="0" marR="0" lvl="0" indent="0" algn="l" defTabSz="914400" rtl="0" eaLnBrk="1" fontAlgn="auto" latinLnBrk="0" hangingPunct="1">
              <a:lnSpc>
                <a:spcPts val="2909"/>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微软雅黑"/>
                <a:ea typeface="华文楷体" panose="02010600040101010101" pitchFamily="2" charset="-122"/>
                <a:cs typeface="+mn-cs"/>
              </a:rPr>
              <a:t>算法参数选定后，要用“训练集</a:t>
            </a:r>
            <a:r>
              <a:rPr kumimoji="0" lang="en-US" altLang="zh-CN" sz="2400" b="0" i="0" u="none" strike="noStrike" kern="1200" cap="none" spc="0" normalizeH="0" baseline="0" noProof="0">
                <a:ln>
                  <a:noFill/>
                </a:ln>
                <a:solidFill>
                  <a:srgbClr val="000000"/>
                </a:solidFill>
                <a:effectLst/>
                <a:uLnTx/>
                <a:uFillTx/>
                <a:latin typeface="Times New Roman"/>
                <a:ea typeface="华文楷体" panose="0201060004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微软雅黑"/>
                <a:ea typeface="华文楷体" panose="02010600040101010101" pitchFamily="2" charset="-122"/>
                <a:cs typeface="+mn-cs"/>
              </a:rPr>
              <a:t>验证集”重新训练最终模型</a:t>
            </a:r>
          </a:p>
        </p:txBody>
      </p:sp>
      <p:sp>
        <p:nvSpPr>
          <p:cNvPr id="10" name="标题 8">
            <a:extLst>
              <a:ext uri="{FF2B5EF4-FFF2-40B4-BE49-F238E27FC236}">
                <a16:creationId xmlns:a16="http://schemas.microsoft.com/office/drawing/2014/main" id="{DB4F998F-DBBE-49FB-AAFF-B2D90723343B}"/>
              </a:ext>
            </a:extLst>
          </p:cNvPr>
          <p:cNvSpPr>
            <a:spLocks noGrp="1"/>
          </p:cNvSpPr>
          <p:nvPr/>
        </p:nvSpPr>
        <p:spPr>
          <a:xfrm>
            <a:off x="438855" y="242974"/>
            <a:ext cx="10668000" cy="609600"/>
          </a:xfrm>
          <a:prstGeom prst="rect">
            <a:avLst/>
          </a:prstGeom>
        </p:spPr>
        <p:txBody>
          <a:bodyPr/>
          <a:lstStyle>
            <a:lvl1pPr algn="l" rtl="0" eaLnBrk="1" fontAlgn="base" hangingPunct="1">
              <a:spcBef>
                <a:spcPct val="0"/>
              </a:spcBef>
              <a:spcAft>
                <a:spcPct val="0"/>
              </a:spcAft>
              <a:defRPr sz="3800" b="1">
                <a:solidFill>
                  <a:schemeClr val="tx2"/>
                </a:solidFill>
                <a:latin typeface="+mj-lt"/>
                <a:ea typeface="+mj-ea"/>
                <a:cs typeface="+mj-cs"/>
              </a:defRPr>
            </a:lvl1pPr>
            <a:lvl2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2pPr>
            <a:lvl3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3pPr>
            <a:lvl4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4pPr>
            <a:lvl5pPr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5pPr>
            <a:lvl6pPr marL="4572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6pPr>
            <a:lvl7pPr marL="9144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7pPr>
            <a:lvl8pPr marL="13716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8pPr>
            <a:lvl9pPr marL="1828800" algn="l" rtl="0" eaLnBrk="1" fontAlgn="base" hangingPunct="1">
              <a:spcBef>
                <a:spcPct val="0"/>
              </a:spcBef>
              <a:spcAft>
                <a:spcPct val="0"/>
              </a:spcAft>
              <a:defRPr sz="3800" b="1">
                <a:solidFill>
                  <a:schemeClr val="tx2"/>
                </a:solidFill>
                <a:latin typeface="Verdana" panose="020B0604030504040204" pitchFamily="34" charset="0"/>
                <a:ea typeface="宋体" panose="02010600030101010101" pitchFamily="2" charset="-122"/>
              </a:defRPr>
            </a:lvl9pPr>
          </a:lstStyle>
          <a:p>
            <a:pPr>
              <a:defRPr/>
            </a:pPr>
            <a:r>
              <a:rPr lang="zh-CN" altLang="en-US" dirty="0">
                <a:solidFill>
                  <a:srgbClr val="000000"/>
                </a:solidFill>
                <a:cs typeface="+mn-cs"/>
              </a:rPr>
              <a:t>评估方法</a:t>
            </a:r>
            <a:r>
              <a:rPr lang="en-US" altLang="zh-CN" dirty="0">
                <a:solidFill>
                  <a:srgbClr val="000000"/>
                </a:solidFill>
                <a:cs typeface="+mn-cs"/>
              </a:rPr>
              <a:t>-</a:t>
            </a:r>
            <a:r>
              <a:rPr lang="zh-CN" altLang="en-US" sz="2800" b="0" dirty="0">
                <a:solidFill>
                  <a:srgbClr val="0070C0"/>
                </a:solidFill>
                <a:latin typeface="微软雅黑"/>
              </a:rPr>
              <a:t>“调参”与最终模型</a:t>
            </a:r>
          </a:p>
          <a:p>
            <a:pPr lvl="0">
              <a:defRPr/>
            </a:pPr>
            <a:endParaRPr kumimoji="0" lang="zh-CN" altLang="en-US" sz="2800" b="1" i="0" u="none" strike="noStrike" kern="1200" cap="none" spc="0" normalizeH="0" baseline="0" noProof="0" dirty="0">
              <a:ln>
                <a:noFill/>
              </a:ln>
              <a:solidFill>
                <a:srgbClr val="0070C0"/>
              </a:solidFill>
              <a:effectLst/>
              <a:uLnTx/>
              <a:uFillTx/>
              <a:latin typeface="Corbel"/>
              <a:ea typeface="华文楷体" panose="02010600040101010101" pitchFamily="2" charset="-122"/>
              <a:cs typeface="+mj-cs"/>
            </a:endParaRPr>
          </a:p>
        </p:txBody>
      </p:sp>
    </p:spTree>
    <p:extLst>
      <p:ext uri="{BB962C8B-B14F-4D97-AF65-F5344CB8AC3E}">
        <p14:creationId xmlns:p14="http://schemas.microsoft.com/office/powerpoint/2010/main" val="29312014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Corbel">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triangl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4800" b="1" i="0" u="none" strike="noStrike" cap="none" normalizeH="0" baseline="0" smtClean="0">
            <a:ln>
              <a:noFill/>
            </a:ln>
            <a:solidFill>
              <a:schemeClr val="tx2"/>
            </a:solidFill>
            <a:effectLst/>
            <a:latin typeface="Verdana" panose="020B0604030504040204" pitchFamily="34" charset="0"/>
            <a:ea typeface="方正隶书简体" pitchFamily="65"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1-网络安全基础</Template>
  <TotalTime>4358</TotalTime>
  <Words>2631</Words>
  <Application>Microsoft Office PowerPoint</Application>
  <PresentationFormat>宽屏</PresentationFormat>
  <Paragraphs>498</Paragraphs>
  <Slides>27</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-apple-system</vt:lpstr>
      <vt:lpstr>TimesNewRomanPSMT</vt:lpstr>
      <vt:lpstr>华文楷体</vt:lpstr>
      <vt:lpstr>微软雅黑</vt:lpstr>
      <vt:lpstr>Arial</vt:lpstr>
      <vt:lpstr>Calibri</vt:lpstr>
      <vt:lpstr>Cambria Math</vt:lpstr>
      <vt:lpstr>Corbel</vt:lpstr>
      <vt:lpstr>Times New Roman</vt:lpstr>
      <vt:lpstr>Verdana</vt:lpstr>
      <vt:lpstr>Wingdings</vt:lpstr>
      <vt:lpstr>Profile</vt:lpstr>
      <vt:lpstr>1_Profile</vt:lpstr>
      <vt:lpstr>机器学习</vt:lpstr>
      <vt:lpstr>第二章  模型评估与选择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Guangdong University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dc:title>
  <dc:creator>曾碧</dc:creator>
  <cp:lastModifiedBy>z9215</cp:lastModifiedBy>
  <cp:revision>311</cp:revision>
  <dcterms:created xsi:type="dcterms:W3CDTF">2019-11-13T01:37:00Z</dcterms:created>
  <dcterms:modified xsi:type="dcterms:W3CDTF">2020-09-29T01:00:32Z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2052-11.1.0.9198</vt:lpwstr>
  </property>
</Properties>
</file>