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509" r:id="rId3"/>
    <p:sldId id="510" r:id="rId4"/>
    <p:sldId id="511" r:id="rId5"/>
    <p:sldId id="512" r:id="rId6"/>
    <p:sldId id="513" r:id="rId7"/>
    <p:sldId id="514" r:id="rId8"/>
    <p:sldId id="515" r:id="rId9"/>
    <p:sldId id="516" r:id="rId10"/>
    <p:sldId id="517" r:id="rId11"/>
    <p:sldId id="518" r:id="rId12"/>
    <p:sldId id="519" r:id="rId13"/>
    <p:sldId id="520" r:id="rId14"/>
    <p:sldId id="521" r:id="rId15"/>
    <p:sldId id="522" r:id="rId16"/>
    <p:sldId id="523" r:id="rId17"/>
    <p:sldId id="524" r:id="rId18"/>
    <p:sldId id="525" r:id="rId19"/>
    <p:sldId id="25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9215" initials="z" lastIdx="1" clrIdx="0">
    <p:extLst>
      <p:ext uri="{19B8F6BF-5375-455C-9EA6-DF929625EA0E}">
        <p15:presenceInfo xmlns:p15="http://schemas.microsoft.com/office/powerpoint/2012/main" userId="z921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2000" autoAdjust="0"/>
  </p:normalViewPr>
  <p:slideViewPr>
    <p:cSldViewPr snapToGrid="0">
      <p:cViewPr varScale="1">
        <p:scale>
          <a:sx n="62" d="100"/>
          <a:sy n="62" d="100"/>
        </p:scale>
        <p:origin x="636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392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3CE73-D578-4015-BF82-0F1E2A2C7430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5440-134F-456E-AABC-381EC5842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5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914400" y="3167064"/>
            <a:ext cx="10363200" cy="109537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3300"/>
          </a:solidFill>
          <a:ln w="9525">
            <a:solidFill>
              <a:srgbClr val="CC6600"/>
            </a:solidFill>
            <a:round/>
          </a:ln>
        </p:spPr>
        <p:txBody>
          <a:bodyPr/>
          <a:lstStyle/>
          <a:p>
            <a:pPr algn="l">
              <a:defRPr/>
            </a:pPr>
            <a:endParaRPr lang="zh-CN" altLang="zh-CN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5857102" y="6705600"/>
            <a:ext cx="6334898" cy="0"/>
          </a:xfrm>
          <a:prstGeom prst="line">
            <a:avLst/>
          </a:prstGeom>
          <a:noFill/>
          <a:ln w="34925">
            <a:solidFill>
              <a:srgbClr val="CC33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6" name="Line 14"/>
          <p:cNvSpPr>
            <a:spLocks noChangeShapeType="1"/>
          </p:cNvSpPr>
          <p:nvPr userDrawn="1"/>
        </p:nvSpPr>
        <p:spPr bwMode="auto">
          <a:xfrm>
            <a:off x="-1" y="6705600"/>
            <a:ext cx="5857103" cy="0"/>
          </a:xfrm>
          <a:prstGeom prst="line">
            <a:avLst/>
          </a:prstGeom>
          <a:noFill/>
          <a:ln w="34925">
            <a:solidFill>
              <a:srgbClr val="CC33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1578"/>
            <a:ext cx="10363200" cy="899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929448"/>
            <a:ext cx="9347200" cy="124803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 lIns="91440" tIns="45720" rIns="91440" bIns="4572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B5EC891-C588-48A9-9809-20BDC72C834A}" type="datetime1">
              <a:rPr lang="zh-CN" altLang="en-US"/>
              <a:t>2021/8/15</a:t>
            </a:fld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 lIns="91440" tIns="45720" rIns="91440" bIns="4572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B1E796-71BE-495F-9F47-415CAACE480D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56" y="6000909"/>
            <a:ext cx="2139092" cy="679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1219200"/>
            <a:ext cx="10668000" cy="4800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A4DB3-631B-49FE-8229-1964CE768A64}" type="datetime1">
              <a:rPr lang="zh-CN" altLang="en-US"/>
              <a:t>2021/8/15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1E260-42A6-4C75-B080-E2A1853B5C9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D614A-A430-4242-BC59-F98E938320BE}" type="datetime1">
              <a:rPr lang="zh-CN" altLang="en-US"/>
              <a:t>2021/8/15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DF5C1-34B2-449A-86B3-B27808BD36A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219200"/>
            <a:ext cx="5232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219200"/>
            <a:ext cx="5232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01A15-FC55-4777-8BAB-6AEF3956518A}" type="datetime1">
              <a:rPr lang="zh-CN" altLang="en-US"/>
              <a:t>2021/8/15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5284" y="6470650"/>
            <a:ext cx="53996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SIGNAL ANALYSIS AND PROCESSING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1DEBF-5384-498E-A8A8-3C8FE3B4070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219200"/>
            <a:ext cx="5232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2192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1251" y="36957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835FB-E2B9-4A21-8474-C8CF32BAACC3}" type="datetime1">
              <a:rPr lang="zh-CN" altLang="en-US"/>
              <a:t>2021/8/15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C074B-3167-4FD7-B824-BF6B1BE358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651" y="12192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2192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55651" y="36957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1" y="36957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9263C-BD72-482C-8D78-95CADB537257}" type="datetime1">
              <a:rPr lang="zh-CN" altLang="en-US"/>
              <a:t>2021/8/15</a:t>
            </a:fld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9D3C-04B6-4ACB-830E-2A5DBD02EE0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29FE-6AC2-8840-BAEC-98877422E83C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9D2F-BA23-6143-87AA-ED5B01CB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3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30767" y="6553201"/>
            <a:ext cx="2641600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F2974-A565-48EB-BE06-0BED6BD5DC9C}" type="datetime1">
              <a:rPr lang="zh-CN" altLang="en-US"/>
              <a:t>2021/8/15</a:t>
            </a:fld>
            <a:endParaRPr lang="en-US" altLang="zh-CN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43780D-5C61-47C7-84FD-DBDC025933F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21B53-B291-46CE-877E-FAA38E6ADDA6}" type="datetime1">
              <a:rPr lang="zh-CN" altLang="en-US"/>
              <a:t>2021/8/15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C82A5-DEC4-45F1-BF74-2438303C9B4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219200"/>
            <a:ext cx="52324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219200"/>
            <a:ext cx="52324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89423-4571-428E-9D57-3E386FFA017D}" type="datetime1">
              <a:rPr lang="zh-CN" altLang="en-US"/>
              <a:t>2021/8/15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550D2-4B67-4914-BF83-63D9BCCFF0B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2E941-4A46-4A72-917D-2159BC3588D0}" type="datetime1">
              <a:rPr lang="zh-CN" altLang="en-US"/>
              <a:t>2021/8/15</a:t>
            </a:fld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7DE06-A8FC-4A02-B0B1-3E39E27025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E6F7D-3919-4651-8CA4-7B751C71BA14}" type="datetime1">
              <a:rPr lang="zh-CN" altLang="en-US"/>
              <a:t>2021/8/15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37B81-CC8F-4512-9E0D-D70CBE9F7B1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4859-B760-4F0E-8732-51E216755E22}" type="datetime1">
              <a:rPr lang="zh-CN" altLang="en-US"/>
              <a:t>2021/8/15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7C6688-C16E-448C-921C-67D4AB6EFA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78F59-7BED-4A97-80A4-85D24B87C6E9}" type="datetime1">
              <a:rPr lang="zh-CN" altLang="en-US"/>
              <a:t>2021/8/15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26652-EACA-4A1A-99D9-0DEB85CE75B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12F44-2064-45D4-8A26-9A2D7B999F44}" type="datetime1">
              <a:rPr lang="zh-CN" altLang="en-US"/>
              <a:t>2021/8/15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57EE5-2A63-491A-894B-D540F7D9596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>
            <a:off x="-14817" y="6530975"/>
            <a:ext cx="12206817" cy="249238"/>
          </a:xfrm>
          <a:prstGeom prst="rect">
            <a:avLst/>
          </a:prstGeom>
          <a:solidFill>
            <a:srgbClr val="CC3300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800" dirty="0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31800" y="914401"/>
            <a:ext cx="11760200" cy="66675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3300"/>
          </a:solidFill>
          <a:ln w="9525">
            <a:solidFill>
              <a:srgbClr val="CC6600"/>
            </a:solidFill>
            <a:round/>
          </a:ln>
        </p:spPr>
        <p:txBody>
          <a:bodyPr/>
          <a:lstStyle/>
          <a:p>
            <a:pPr algn="l">
              <a:defRPr/>
            </a:pPr>
            <a:endParaRPr lang="zh-CN" altLang="zh-CN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200" y="6553201"/>
            <a:ext cx="2641600" cy="238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l">
              <a:defRPr sz="1200" b="0">
                <a:solidFill>
                  <a:schemeClr val="bg1"/>
                </a:solidFill>
                <a:ea typeface="+mn-ea"/>
              </a:defRPr>
            </a:lvl1pPr>
          </a:lstStyle>
          <a:p>
            <a:pPr>
              <a:defRPr/>
            </a:pPr>
            <a:fld id="{EEBE79F2-9FE6-4B99-A8D9-05ADE8088E5F}" type="datetime1">
              <a:rPr lang="zh-CN" altLang="en-US"/>
              <a:t>2021/8/15</a:t>
            </a:fld>
            <a:endParaRPr lang="en-US" altLang="zh-CN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9984" y="6553200"/>
            <a:ext cx="26416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200" b="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fld id="{9F5261D9-34D4-4683-874B-4B49ADB7749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893484" y="6530975"/>
            <a:ext cx="6286500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</a:rPr>
              <a:t>机器学习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206238"/>
            <a:ext cx="10363200" cy="899980"/>
          </a:xfrm>
        </p:spPr>
        <p:txBody>
          <a:bodyPr/>
          <a:lstStyle/>
          <a:p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机器学习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4108208"/>
            <a:ext cx="10363200" cy="920992"/>
          </a:xfrm>
        </p:spPr>
        <p:txBody>
          <a:bodyPr/>
          <a:lstStyle/>
          <a:p>
            <a:pPr lvl="0">
              <a:buClr>
                <a:srgbClr val="336699"/>
              </a:buClr>
            </a:pP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</a:rPr>
              <a:t>曾碧</a:t>
            </a:r>
            <a:endParaRPr lang="en-US" altLang="zh-CN" b="1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pPr lvl="0">
              <a:buClr>
                <a:srgbClr val="336699"/>
              </a:buClr>
            </a:pP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</a:rPr>
              <a:t>计算机学院</a:t>
            </a:r>
            <a:endParaRPr lang="en-US" altLang="zh-CN" b="1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pPr lvl="0">
              <a:buClr>
                <a:srgbClr val="336699"/>
              </a:buClr>
            </a:pP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zb9215@gdut.edu.cn</a:t>
            </a:r>
            <a:endParaRPr lang="zh-CN" altLang="en-US" sz="20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endParaRPr lang="zh-CN" altLang="en-US" sz="2000" b="1" dirty="0"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5EC891-C588-48A9-9809-20BDC72C834A}" type="datetime1">
              <a:rPr lang="zh-CN" altLang="en-US" smtClean="0"/>
              <a:t>2021/8/15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E796-71BE-495F-9F47-415CAACE480D}" type="slidenum">
              <a:rPr lang="en-US" altLang="zh-CN" smtClean="0"/>
              <a:t>1</a:t>
            </a:fld>
            <a:endParaRPr lang="en-US" altLang="zh-CN" dirty="0"/>
          </a:p>
        </p:txBody>
      </p:sp>
      <p:pic>
        <p:nvPicPr>
          <p:cNvPr id="7" name="Picture 4" descr="C:\Users\kenny-work\Downloads\c61054d3551a181c019b40820d397a7c.jpgc61054d3551a181c019b40820d397a7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62900" y="1676400"/>
            <a:ext cx="2539365" cy="142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C842F4-8169-4A3C-A9E1-B08C9C9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2021/8/15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09F499D-0749-4CB8-8856-5EE7C5F95C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4" name="TextBox 27">
            <a:extLst>
              <a:ext uri="{FF2B5EF4-FFF2-40B4-BE49-F238E27FC236}">
                <a16:creationId xmlns:a16="http://schemas.microsoft.com/office/drawing/2014/main" id="{801F01BD-1460-4885-A7B5-A5EEC68DCC0B}"/>
              </a:ext>
            </a:extLst>
          </p:cNvPr>
          <p:cNvSpPr txBox="1"/>
          <p:nvPr/>
        </p:nvSpPr>
        <p:spPr>
          <a:xfrm>
            <a:off x="296565" y="350317"/>
            <a:ext cx="6219651" cy="17825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  <a:tabLst>
                <a:tab pos="292100" algn="l"/>
                <a:tab pos="45466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一个例子 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续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>
              <a:lnSpc>
                <a:spcPts val="1000"/>
              </a:lnSpc>
              <a:tabLst>
                <a:tab pos="292100" algn="l"/>
                <a:tab pos="4546600" algn="l"/>
              </a:tabLst>
              <a:defRPr/>
            </a:pPr>
            <a:endParaRPr lang="en-US" altLang="zh-CN" sz="240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  <a:tabLst>
                <a:tab pos="292100" algn="l"/>
                <a:tab pos="4546600" algn="l"/>
              </a:tabLst>
              <a:defRPr/>
            </a:pPr>
            <a:endParaRPr lang="en-US" altLang="zh-CN" sz="240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  <a:tabLst>
                <a:tab pos="292100" algn="l"/>
                <a:tab pos="4546600" algn="l"/>
              </a:tabLst>
              <a:defRPr/>
            </a:pPr>
            <a:endParaRPr lang="en-US" altLang="zh-CN" sz="240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2727"/>
              </a:lnSpc>
              <a:tabLst>
                <a:tab pos="292100" algn="l"/>
                <a:tab pos="4546600" algn="l"/>
              </a:tabLst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对每个分支结点做进一步划分，最终得到决策树</a:t>
            </a:r>
          </a:p>
          <a:p>
            <a:pPr>
              <a:lnSpc>
                <a:spcPts val="1000"/>
              </a:lnSpc>
              <a:tabLst>
                <a:tab pos="292100" algn="l"/>
                <a:tab pos="4546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292100" algn="l"/>
                <a:tab pos="4546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3318"/>
              </a:lnSpc>
              <a:tabLst>
                <a:tab pos="292100" algn="l"/>
                <a:tab pos="45466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		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D37978-EADB-4DE1-964F-1B61A8398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32" y="1475461"/>
            <a:ext cx="7907520" cy="488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6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4B672B-1A84-4380-81F7-32EEC987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2021/8/15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A6586B-44CC-4E53-9676-3BD5DAC761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4" name="TextBox 26">
            <a:extLst>
              <a:ext uri="{FF2B5EF4-FFF2-40B4-BE49-F238E27FC236}">
                <a16:creationId xmlns:a16="http://schemas.microsoft.com/office/drawing/2014/main" id="{032E45A1-AABB-4DA0-997F-866679732DD5}"/>
              </a:ext>
            </a:extLst>
          </p:cNvPr>
          <p:cNvSpPr txBox="1"/>
          <p:nvPr/>
        </p:nvSpPr>
        <p:spPr>
          <a:xfrm>
            <a:off x="218541" y="321726"/>
            <a:ext cx="1077218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增益率</a:t>
            </a:r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id="{63773B79-95E8-4C0F-B19A-FFD87A5382C0}"/>
              </a:ext>
            </a:extLst>
          </p:cNvPr>
          <p:cNvSpPr txBox="1"/>
          <p:nvPr/>
        </p:nvSpPr>
        <p:spPr>
          <a:xfrm>
            <a:off x="1410335" y="357121"/>
            <a:ext cx="1136658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(gain ratio)</a:t>
            </a: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TextBox 28">
            <a:extLst>
              <a:ext uri="{FF2B5EF4-FFF2-40B4-BE49-F238E27FC236}">
                <a16:creationId xmlns:a16="http://schemas.microsoft.com/office/drawing/2014/main" id="{DA4853DD-DFB7-48E8-8353-E4A00A59ED07}"/>
              </a:ext>
            </a:extLst>
          </p:cNvPr>
          <p:cNvSpPr txBox="1"/>
          <p:nvPr/>
        </p:nvSpPr>
        <p:spPr>
          <a:xfrm>
            <a:off x="370416" y="1089050"/>
            <a:ext cx="8194551" cy="55784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r>
              <a:rPr lang="zh-CN" altLang="en-US" dirty="0"/>
              <a:t>	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信息增益：对可</a:t>
            </a:r>
            <a:r>
              <a:rPr lang="zh-CN" altLang="en-US" sz="2196" dirty="0">
                <a:solidFill>
                  <a:srgbClr val="FF0000"/>
                </a:solidFill>
                <a:latin typeface="微软雅黑"/>
              </a:rPr>
              <a:t>取值数目较多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的属性有所偏好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621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				</a:t>
            </a:r>
            <a:r>
              <a:rPr lang="zh-CN" altLang="en-US" sz="2004" dirty="0">
                <a:solidFill>
                  <a:srgbClr val="0000FF"/>
                </a:solidFill>
                <a:latin typeface="微软雅黑"/>
              </a:rPr>
              <a:t>有明显弱点，例如：考虑将“编号”作为一个属性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004" dirty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004" dirty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004" dirty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004" dirty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004" dirty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4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r>
              <a:rPr lang="zh-CN" altLang="en-US" sz="2004" dirty="0">
                <a:solidFill>
                  <a:srgbClr val="00B050"/>
                </a:solidFill>
                <a:latin typeface="微软雅黑"/>
              </a:rPr>
              <a:t>		</a:t>
            </a:r>
            <a:r>
              <a:rPr lang="zh-CN" altLang="en-US" sz="2402" dirty="0">
                <a:solidFill>
                  <a:srgbClr val="FF0000"/>
                </a:solidFill>
                <a:latin typeface="微软雅黑"/>
              </a:rPr>
              <a:t>增益率：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402" dirty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402" dirty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402" dirty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402" dirty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402" dirty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63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r>
              <a:rPr lang="zh-CN" altLang="en-US" sz="2402" dirty="0">
                <a:solidFill>
                  <a:srgbClr val="FF0000"/>
                </a:solidFill>
                <a:latin typeface="微软雅黑"/>
              </a:rPr>
              <a:t>						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其中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236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			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属性 </a:t>
            </a:r>
            <a:r>
              <a:rPr lang="en-US" altLang="zh-CN" sz="2004" i="1" dirty="0">
                <a:solidFill>
                  <a:srgbClr val="000000"/>
                </a:solidFill>
                <a:latin typeface="Palatino Linotype"/>
              </a:rPr>
              <a:t>a 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的可能取值数目越多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即 </a:t>
            </a:r>
            <a:r>
              <a:rPr lang="en-US" altLang="zh-CN" sz="2004" i="1" dirty="0">
                <a:solidFill>
                  <a:srgbClr val="000000"/>
                </a:solidFill>
                <a:latin typeface="Palatino Linotype"/>
              </a:rPr>
              <a:t>V 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越大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)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，则 </a:t>
            </a:r>
            <a:r>
              <a:rPr lang="en-US" altLang="zh-CN" sz="2004" dirty="0">
                <a:solidFill>
                  <a:srgbClr val="000000"/>
                </a:solidFill>
                <a:latin typeface="Palatino Linotype"/>
              </a:rPr>
              <a:t>IV(</a:t>
            </a:r>
            <a:r>
              <a:rPr lang="en-US" altLang="zh-CN" sz="2004" i="1" dirty="0">
                <a:solidFill>
                  <a:srgbClr val="000000"/>
                </a:solidFill>
                <a:latin typeface="Palatino Linotype"/>
              </a:rPr>
              <a:t>a</a:t>
            </a:r>
            <a:r>
              <a:rPr lang="en-US" altLang="zh-CN" sz="2004" dirty="0">
                <a:solidFill>
                  <a:srgbClr val="000000"/>
                </a:solidFill>
                <a:latin typeface="Palatino Linotype"/>
              </a:rPr>
              <a:t>) 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的值通常就越大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437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		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启发式：  </a:t>
            </a: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先从候选划分属性中找出信息增益高于</a:t>
            </a:r>
            <a:r>
              <a:rPr lang="zh-CN" altLang="en-US" sz="2198" dirty="0">
                <a:solidFill>
                  <a:srgbClr val="FF0000"/>
                </a:solidFill>
                <a:latin typeface="微软雅黑"/>
              </a:rPr>
              <a:t>平均</a:t>
            </a: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水平的，</a:t>
            </a:r>
          </a:p>
          <a:p>
            <a:pPr marL="0" marR="0" lvl="0" indent="0" defTabSz="914400" eaLnBrk="1" fontAlgn="auto" latinLnBrk="0" hangingPunct="1">
              <a:lnSpc>
                <a:spcPts val="257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					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再从中选取增益</a:t>
            </a:r>
            <a:r>
              <a:rPr lang="zh-CN" altLang="en-US" sz="2196" dirty="0">
                <a:solidFill>
                  <a:srgbClr val="FF0000"/>
                </a:solidFill>
                <a:latin typeface="微软雅黑"/>
              </a:rPr>
              <a:t>率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最高的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67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/>
              </a:rPr>
              <a:t>C4.5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算法中使用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72AA552-8B05-4660-B21D-4E0558CC1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762" y="2126751"/>
            <a:ext cx="4691318" cy="10657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FF8D9CC-055F-4DC5-A146-622EEB2E7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179" y="3176181"/>
            <a:ext cx="3626407" cy="97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7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B3BA91-0284-4A61-B958-A2880FC6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2021/8/15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B82C311-6F5C-48DA-9AD0-BDE95FB7B2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4" name="TextBox 26">
            <a:extLst>
              <a:ext uri="{FF2B5EF4-FFF2-40B4-BE49-F238E27FC236}">
                <a16:creationId xmlns:a16="http://schemas.microsoft.com/office/drawing/2014/main" id="{3BC6AB38-E15C-465F-B27A-860BE7B7B57C}"/>
              </a:ext>
            </a:extLst>
          </p:cNvPr>
          <p:cNvSpPr txBox="1"/>
          <p:nvPr/>
        </p:nvSpPr>
        <p:spPr>
          <a:xfrm>
            <a:off x="218541" y="321726"/>
            <a:ext cx="1436291" cy="3563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latin typeface="微软雅黑"/>
              </a:rPr>
              <a:t>基尼</a:t>
            </a: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指数</a:t>
            </a:r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id="{72428487-E5FC-418B-8588-2EE21A2EAB17}"/>
              </a:ext>
            </a:extLst>
          </p:cNvPr>
          <p:cNvSpPr txBox="1"/>
          <p:nvPr/>
        </p:nvSpPr>
        <p:spPr>
          <a:xfrm>
            <a:off x="1767204" y="357121"/>
            <a:ext cx="1205458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sz="2004" dirty="0" err="1">
                <a:solidFill>
                  <a:srgbClr val="000000"/>
                </a:solidFill>
                <a:latin typeface="Times New Roman"/>
              </a:rPr>
              <a:t>gini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 index)</a:t>
            </a: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TextBox 28">
            <a:extLst>
              <a:ext uri="{FF2B5EF4-FFF2-40B4-BE49-F238E27FC236}">
                <a16:creationId xmlns:a16="http://schemas.microsoft.com/office/drawing/2014/main" id="{A3B906E8-0A09-4BD4-B6BE-B3F698C9AE27}"/>
              </a:ext>
            </a:extLst>
          </p:cNvPr>
          <p:cNvSpPr txBox="1"/>
          <p:nvPr/>
        </p:nvSpPr>
        <p:spPr>
          <a:xfrm>
            <a:off x="323528" y="1393750"/>
            <a:ext cx="8422177" cy="50473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4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r>
              <a:rPr lang="zh-CN" altLang="en-US" dirty="0"/>
              <a:t>		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ts val="2424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465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		</a:t>
            </a:r>
            <a:r>
              <a:rPr lang="en-US" altLang="zh-CN" sz="2196" dirty="0">
                <a:solidFill>
                  <a:srgbClr val="0000FF"/>
                </a:solidFill>
                <a:latin typeface="Palatino Linotype"/>
              </a:rPr>
              <a:t>Gini(</a:t>
            </a:r>
            <a:r>
              <a:rPr lang="en-US" altLang="zh-CN" sz="2196" i="1" dirty="0">
                <a:solidFill>
                  <a:srgbClr val="0000FF"/>
                </a:solidFill>
                <a:latin typeface="Palatino Linotype"/>
              </a:rPr>
              <a:t>D</a:t>
            </a:r>
            <a:r>
              <a:rPr lang="en-US" altLang="zh-CN" sz="2196" dirty="0">
                <a:solidFill>
                  <a:srgbClr val="0000FF"/>
                </a:solidFill>
                <a:latin typeface="Palatino Linotype"/>
              </a:rPr>
              <a:t>) </a:t>
            </a:r>
            <a:r>
              <a:rPr lang="zh-CN" altLang="en-US" sz="2196" dirty="0">
                <a:solidFill>
                  <a:srgbClr val="0000FF"/>
                </a:solidFill>
                <a:latin typeface="微软雅黑"/>
              </a:rPr>
              <a:t>越小，数据集 </a:t>
            </a:r>
            <a:r>
              <a:rPr lang="en-US" altLang="zh-CN" sz="2196" i="1" dirty="0">
                <a:solidFill>
                  <a:srgbClr val="0000FF"/>
                </a:solidFill>
                <a:latin typeface="Palatino Linotype"/>
              </a:rPr>
              <a:t>D </a:t>
            </a:r>
            <a:r>
              <a:rPr lang="zh-CN" altLang="en-US" sz="2196" dirty="0">
                <a:solidFill>
                  <a:srgbClr val="0000FF"/>
                </a:solidFill>
                <a:latin typeface="微软雅黑"/>
              </a:rPr>
              <a:t>的纯度越高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893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r>
              <a:rPr lang="zh-CN" altLang="en-US" sz="2196" dirty="0">
                <a:solidFill>
                  <a:srgbClr val="0000FF"/>
                </a:solidFill>
                <a:latin typeface="微软雅黑"/>
              </a:rPr>
              <a:t>	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属性 </a:t>
            </a:r>
            <a:r>
              <a:rPr lang="en-US" altLang="zh-CN" sz="2196" i="1" dirty="0">
                <a:solidFill>
                  <a:srgbClr val="000000"/>
                </a:solidFill>
                <a:latin typeface="Palatino Linotype"/>
              </a:rPr>
              <a:t>a 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的</a:t>
            </a:r>
            <a:r>
              <a:rPr lang="zh-CN" altLang="en-US" sz="2196" dirty="0">
                <a:solidFill>
                  <a:srgbClr val="FF0000"/>
                </a:solidFill>
                <a:latin typeface="微软雅黑"/>
              </a:rPr>
              <a:t>基尼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指数：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458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在候选属性集合中，选取那个使划分后基尼指数</a:t>
            </a:r>
            <a:r>
              <a:rPr lang="zh-CN" altLang="en-US" sz="2400" dirty="0">
                <a:solidFill>
                  <a:srgbClr val="FF0000"/>
                </a:solidFill>
                <a:latin typeface="微软雅黑"/>
              </a:rPr>
              <a:t>最小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的属性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/>
              </a:rPr>
              <a:t>CART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算法中使用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1BE7F4D-868F-4AB3-8937-B4704811E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56" y="1007499"/>
            <a:ext cx="2556885" cy="19110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45DB4B1-25DA-4F59-A613-B23855924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138" y="3380985"/>
            <a:ext cx="4695091" cy="111697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27775A1-2522-43BB-9B4D-4982DF914609}"/>
              </a:ext>
            </a:extLst>
          </p:cNvPr>
          <p:cNvSpPr/>
          <p:nvPr/>
        </p:nvSpPr>
        <p:spPr bwMode="auto">
          <a:xfrm>
            <a:off x="4109663" y="1393750"/>
            <a:ext cx="4808306" cy="753549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defTabSz="914400" eaLnBrk="1" fontAlgn="auto" latinLnBrk="0" hangingPunct="1">
              <a:lnSpc>
                <a:spcPts val="2424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r>
              <a:rPr lang="zh-CN" altLang="en-US" sz="2200" dirty="0">
                <a:solidFill>
                  <a:srgbClr val="000000"/>
                </a:solidFill>
                <a:latin typeface="微软雅黑"/>
              </a:rPr>
              <a:t>反映了从 </a:t>
            </a:r>
            <a:r>
              <a:rPr lang="en-US" altLang="zh-CN" sz="2200" i="1" dirty="0">
                <a:solidFill>
                  <a:srgbClr val="000000"/>
                </a:solidFill>
                <a:latin typeface="Palatino Linotype"/>
              </a:rPr>
              <a:t>D  </a:t>
            </a:r>
            <a:r>
              <a:rPr lang="zh-CN" altLang="en-US" sz="2200" dirty="0">
                <a:solidFill>
                  <a:srgbClr val="000000"/>
                </a:solidFill>
                <a:latin typeface="微软雅黑"/>
              </a:rPr>
              <a:t>中随机抽取两个样例，</a:t>
            </a:r>
          </a:p>
          <a:p>
            <a:pPr marL="0" marR="0" lvl="0" indent="0" defTabSz="914400" eaLnBrk="1" fontAlgn="auto" latinLnBrk="0" hangingPunct="1">
              <a:lnSpc>
                <a:spcPts val="2494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r>
              <a:rPr lang="zh-CN" altLang="en-US" sz="2200" dirty="0">
                <a:solidFill>
                  <a:srgbClr val="000000"/>
                </a:solidFill>
                <a:latin typeface="微软雅黑"/>
              </a:rPr>
              <a:t>其类别标记</a:t>
            </a:r>
            <a:r>
              <a:rPr lang="zh-CN" altLang="en-US" sz="2200" dirty="0">
                <a:solidFill>
                  <a:srgbClr val="FF0000"/>
                </a:solidFill>
                <a:latin typeface="微软雅黑"/>
              </a:rPr>
              <a:t>不一致</a:t>
            </a:r>
            <a:r>
              <a:rPr lang="zh-CN" altLang="en-US" sz="2200" dirty="0">
                <a:solidFill>
                  <a:srgbClr val="000000"/>
                </a:solidFill>
                <a:latin typeface="微软雅黑"/>
              </a:rPr>
              <a:t>的概率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Verdana" panose="020B0604030504040204" pitchFamily="34" charset="0"/>
              <a:ea typeface="方正隶书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393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C42DAC-482A-455C-8428-242D66C4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2021/8/15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20A57E3-F78B-4ECE-B958-86150225C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474D5072-554A-4748-9747-9FC385DC1CB8}"/>
              </a:ext>
            </a:extLst>
          </p:cNvPr>
          <p:cNvSpPr txBox="1"/>
          <p:nvPr/>
        </p:nvSpPr>
        <p:spPr>
          <a:xfrm>
            <a:off x="374261" y="333101"/>
            <a:ext cx="8045472" cy="38728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389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划分选择 </a:t>
            </a:r>
            <a:r>
              <a:rPr lang="en-US" altLang="zh-CN" sz="2796" dirty="0">
                <a:solidFill>
                  <a:srgbClr val="000000"/>
                </a:solidFill>
                <a:latin typeface="Times New Roman"/>
              </a:rPr>
              <a:t>vs. </a:t>
            </a: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剪枝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04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研究表明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划分选择的各种准则虽然对决策树的尺寸有较</a:t>
            </a:r>
          </a:p>
          <a:p>
            <a:pPr marL="0" marR="0" lvl="0" indent="0" defTabSz="914400" eaLnBrk="1" fontAlgn="auto" latinLnBrk="0" hangingPunct="1">
              <a:lnSpc>
                <a:spcPts val="2722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	大影响，但</a:t>
            </a:r>
            <a:r>
              <a:rPr lang="zh-CN" altLang="en-US" sz="2400" dirty="0">
                <a:solidFill>
                  <a:srgbClr val="0000FF"/>
                </a:solidFill>
                <a:latin typeface="微软雅黑"/>
              </a:rPr>
              <a:t>对</a:t>
            </a:r>
            <a:r>
              <a:rPr lang="zh-CN" altLang="en-US" sz="2400" dirty="0">
                <a:solidFill>
                  <a:srgbClr val="FF0000"/>
                </a:solidFill>
                <a:latin typeface="微软雅黑"/>
              </a:rPr>
              <a:t>泛化</a:t>
            </a:r>
            <a:r>
              <a:rPr lang="zh-CN" altLang="en-US" sz="2400" dirty="0">
                <a:solidFill>
                  <a:srgbClr val="0000FF"/>
                </a:solidFill>
                <a:latin typeface="微软雅黑"/>
              </a:rPr>
              <a:t>性能的影响很有限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400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762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r>
              <a:rPr lang="zh-CN" altLang="en-US" sz="2400" dirty="0">
                <a:solidFill>
                  <a:srgbClr val="0000FF"/>
                </a:solidFill>
                <a:latin typeface="微软雅黑"/>
              </a:rPr>
              <a:t>		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例如信息增益与基尼指数产生的结果，仅在约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2% 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的情况下不同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48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2" dirty="0">
                <a:solidFill>
                  <a:srgbClr val="FF0000"/>
                </a:solidFill>
                <a:latin typeface="微软雅黑"/>
              </a:rPr>
              <a:t>剪枝方法和程度对决策树泛化性能的影响更为显著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402" dirty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763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r>
              <a:rPr lang="zh-CN" altLang="en-US" sz="2402" dirty="0">
                <a:solidFill>
                  <a:srgbClr val="FF0000"/>
                </a:solidFill>
                <a:latin typeface="微软雅黑"/>
              </a:rPr>
              <a:t>		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在数据带噪时甚至可能将泛化性能提升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25%</a:t>
            </a: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CB8D7DD-E0D7-49F4-9287-2CC054404567}"/>
              </a:ext>
            </a:extLst>
          </p:cNvPr>
          <p:cNvGrpSpPr/>
          <p:nvPr/>
        </p:nvGrpSpPr>
        <p:grpSpPr>
          <a:xfrm>
            <a:off x="4252508" y="4699143"/>
            <a:ext cx="5817109" cy="832104"/>
            <a:chOff x="2557272" y="4914900"/>
            <a:chExt cx="5817109" cy="832104"/>
          </a:xfrm>
        </p:grpSpPr>
        <p:sp>
          <p:nvSpPr>
            <p:cNvPr id="6" name="任意多边形 1">
              <a:extLst>
                <a:ext uri="{FF2B5EF4-FFF2-40B4-BE49-F238E27FC236}">
                  <a16:creationId xmlns:a16="http://schemas.microsoft.com/office/drawing/2014/main" id="{B0F36E2B-FA92-47AB-ACA2-C12A42FF8DDE}"/>
                </a:ext>
              </a:extLst>
            </p:cNvPr>
            <p:cNvSpPr/>
            <p:nvPr/>
          </p:nvSpPr>
          <p:spPr>
            <a:xfrm>
              <a:off x="2557272" y="4914900"/>
              <a:ext cx="5817109" cy="832104"/>
            </a:xfrm>
            <a:custGeom>
              <a:avLst/>
              <a:gdLst/>
              <a:ahLst/>
              <a:cxnLst/>
              <a:rect l="0" t="0" r="0" b="0"/>
              <a:pathLst>
                <a:path w="5817109" h="832104">
                  <a:moveTo>
                    <a:pt x="0" y="832103"/>
                  </a:moveTo>
                  <a:lnTo>
                    <a:pt x="5817108" y="832103"/>
                  </a:lnTo>
                  <a:lnTo>
                    <a:pt x="5817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12700" cap="flat" cmpd="sng" algn="ctr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F6BEC47D-F3E5-4D21-98F5-40827F0715B5}"/>
                </a:ext>
              </a:extLst>
            </p:cNvPr>
            <p:cNvSpPr txBox="1"/>
            <p:nvPr/>
          </p:nvSpPr>
          <p:spPr>
            <a:xfrm>
              <a:off x="2696210" y="5017008"/>
              <a:ext cx="615553" cy="29649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6"/>
                </a:lnSpc>
              </a:pPr>
              <a:r>
                <a:rPr lang="zh-CN" altLang="en-US" sz="2400" dirty="0">
                  <a:solidFill>
                    <a:srgbClr val="000000"/>
                  </a:solidFill>
                  <a:latin typeface="微软雅黑"/>
                </a:rPr>
                <a:t>剪枝</a:t>
              </a:r>
            </a:p>
          </p:txBody>
        </p:sp>
        <p:sp>
          <p:nvSpPr>
            <p:cNvPr id="8" name="TextBox 27">
              <a:extLst>
                <a:ext uri="{FF2B5EF4-FFF2-40B4-BE49-F238E27FC236}">
                  <a16:creationId xmlns:a16="http://schemas.microsoft.com/office/drawing/2014/main" id="{4099A6C7-9052-4347-9C61-FFF56D011D3B}"/>
                </a:ext>
              </a:extLst>
            </p:cNvPr>
            <p:cNvSpPr txBox="1"/>
            <p:nvPr/>
          </p:nvSpPr>
          <p:spPr>
            <a:xfrm>
              <a:off x="3414014" y="5037201"/>
              <a:ext cx="870431" cy="27251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182"/>
                </a:lnSpc>
              </a:pPr>
              <a:r>
                <a:rPr lang="en-US" altLang="zh-CN">
                  <a:solidFill>
                    <a:srgbClr val="000000"/>
                  </a:solidFill>
                  <a:latin typeface="Times New Roman"/>
                </a:rPr>
                <a:t>(pruning)</a:t>
              </a:r>
              <a:endParaRPr lang="zh-CN" altLang="en-US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8D3E9B2D-9F65-4950-909A-15A5662CC904}"/>
                </a:ext>
              </a:extLst>
            </p:cNvPr>
            <p:cNvSpPr txBox="1"/>
            <p:nvPr/>
          </p:nvSpPr>
          <p:spPr>
            <a:xfrm>
              <a:off x="4580254" y="5017008"/>
              <a:ext cx="3693319" cy="29649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6"/>
                </a:lnSpc>
              </a:pPr>
              <a:r>
                <a:rPr lang="zh-CN" altLang="en-US" sz="2400" dirty="0">
                  <a:solidFill>
                    <a:srgbClr val="000000"/>
                  </a:solidFill>
                  <a:latin typeface="微软雅黑"/>
                </a:rPr>
                <a:t>是决策树对付“过拟合”的</a:t>
              </a:r>
            </a:p>
          </p:txBody>
        </p:sp>
        <p:sp>
          <p:nvSpPr>
            <p:cNvPr id="10" name="TextBox 29">
              <a:extLst>
                <a:ext uri="{FF2B5EF4-FFF2-40B4-BE49-F238E27FC236}">
                  <a16:creationId xmlns:a16="http://schemas.microsoft.com/office/drawing/2014/main" id="{E12091A7-556F-4189-BBFD-A79E6C205EA8}"/>
                </a:ext>
              </a:extLst>
            </p:cNvPr>
            <p:cNvSpPr txBox="1"/>
            <p:nvPr/>
          </p:nvSpPr>
          <p:spPr>
            <a:xfrm>
              <a:off x="4705222" y="5382767"/>
              <a:ext cx="1538883" cy="29649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6"/>
                </a:lnSpc>
              </a:pPr>
              <a:r>
                <a:rPr lang="zh-CN" altLang="en-US" sz="2400" dirty="0">
                  <a:solidFill>
                    <a:srgbClr val="000000"/>
                  </a:solidFill>
                  <a:latin typeface="微软雅黑"/>
                </a:rPr>
                <a:t>主要手段！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5017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750890-3BC9-4C23-A07C-6111A1DA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2021/8/15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5D51C24-CD8C-4741-BBF6-B7A1CEA52E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14</a:t>
            </a:fld>
            <a:endParaRPr lang="en-US" altLang="zh-CN"/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F267691E-BBFB-4934-8842-98A0BD47122F}"/>
              </a:ext>
            </a:extLst>
          </p:cNvPr>
          <p:cNvSpPr txBox="1"/>
          <p:nvPr/>
        </p:nvSpPr>
        <p:spPr>
          <a:xfrm>
            <a:off x="323528" y="260648"/>
            <a:ext cx="8156079" cy="36804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剪枝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71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为了尽可能正确分类训练样本，有可能造成分支过多 </a:t>
            </a:r>
            <a:r>
              <a:rPr lang="zh-CN" altLang="en-US" sz="2198" dirty="0">
                <a:solidFill>
                  <a:srgbClr val="000000"/>
                </a:solidFill>
                <a:latin typeface="Wingdings"/>
              </a:rPr>
              <a:t> </a:t>
            </a:r>
            <a:r>
              <a:rPr lang="zh-CN" altLang="en-US" sz="2198" dirty="0">
                <a:solidFill>
                  <a:srgbClr val="FF0000"/>
                </a:solidFill>
                <a:latin typeface="微软雅黑"/>
              </a:rPr>
              <a:t>过拟合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198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198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337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		</a:t>
            </a:r>
            <a:r>
              <a:rPr lang="zh-CN" altLang="en-US" sz="2196" dirty="0">
                <a:solidFill>
                  <a:srgbClr val="0000FF"/>
                </a:solidFill>
                <a:latin typeface="微软雅黑"/>
              </a:rPr>
              <a:t>可通过</a:t>
            </a:r>
            <a:r>
              <a:rPr lang="zh-CN" altLang="en-US" sz="2196" dirty="0">
                <a:solidFill>
                  <a:srgbClr val="FF0000"/>
                </a:solidFill>
                <a:latin typeface="微软雅黑"/>
              </a:rPr>
              <a:t>主动</a:t>
            </a:r>
            <a:r>
              <a:rPr lang="zh-CN" altLang="en-US" sz="2196" dirty="0">
                <a:solidFill>
                  <a:srgbClr val="0000FF"/>
                </a:solidFill>
                <a:latin typeface="微软雅黑"/>
              </a:rPr>
              <a:t>去掉一些分支来降低过拟合的风险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196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196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196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196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869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r>
              <a:rPr lang="zh-CN" altLang="en-US" sz="2196" dirty="0">
                <a:solidFill>
                  <a:srgbClr val="0000FF"/>
                </a:solidFill>
                <a:latin typeface="微软雅黑"/>
              </a:rPr>
              <a:t>	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基本策略：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92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en-US" altLang="zh-CN" sz="2196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预剪枝 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(pre-pruning): 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提前终止某些分支的生长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842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en-US" altLang="zh-CN" sz="2196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后剪枝 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(post-pruning): 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生成一棵完全树，再“回头”剪枝</a:t>
            </a: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D2304748-900D-4D11-9081-2DEACE3FBBB9}"/>
              </a:ext>
            </a:extLst>
          </p:cNvPr>
          <p:cNvSpPr txBox="1"/>
          <p:nvPr/>
        </p:nvSpPr>
        <p:spPr>
          <a:xfrm>
            <a:off x="749518" y="4645226"/>
            <a:ext cx="5078313" cy="80207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0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剪枝过程中需评估剪枝前后决策树的优劣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084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004" dirty="0">
                <a:solidFill>
                  <a:srgbClr val="00B050"/>
                </a:solidFill>
                <a:latin typeface="微软雅黑"/>
              </a:rPr>
              <a:t>现在我们假定使用“留出法”</a:t>
            </a:r>
          </a:p>
        </p:txBody>
      </p:sp>
      <p:pic>
        <p:nvPicPr>
          <p:cNvPr id="6" name="图片 5" descr="ws_A6C9.tmp">
            <a:extLst>
              <a:ext uri="{FF2B5EF4-FFF2-40B4-BE49-F238E27FC236}">
                <a16:creationId xmlns:a16="http://schemas.microsoft.com/office/drawing/2014/main" id="{72A193A7-D93E-41C9-B9B2-ECE524405D5F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29300" y="4737100"/>
            <a:ext cx="469900" cy="101600"/>
          </a:xfrm>
          <a:prstGeom prst="rect">
            <a:avLst/>
          </a:prstGeom>
        </p:spPr>
      </p:pic>
      <p:sp>
        <p:nvSpPr>
          <p:cNvPr id="7" name="TextBox 25">
            <a:extLst>
              <a:ext uri="{FF2B5EF4-FFF2-40B4-BE49-F238E27FC236}">
                <a16:creationId xmlns:a16="http://schemas.microsoft.com/office/drawing/2014/main" id="{119003AF-287C-4080-AA35-2BA1859148E6}"/>
              </a:ext>
            </a:extLst>
          </p:cNvPr>
          <p:cNvSpPr txBox="1"/>
          <p:nvPr/>
        </p:nvSpPr>
        <p:spPr>
          <a:xfrm>
            <a:off x="6423659" y="4645226"/>
            <a:ext cx="700513" cy="2680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zh-CN" altLang="en-US" sz="1802">
                <a:solidFill>
                  <a:srgbClr val="00B050"/>
                </a:solidFill>
                <a:latin typeface="微软雅黑"/>
              </a:rPr>
              <a:t>第 </a:t>
            </a:r>
            <a:r>
              <a:rPr lang="en-US" altLang="zh-CN" sz="1802">
                <a:solidFill>
                  <a:srgbClr val="00B050"/>
                </a:solidFill>
                <a:latin typeface="Times New Roman"/>
              </a:rPr>
              <a:t>2 </a:t>
            </a:r>
            <a:r>
              <a:rPr lang="zh-CN" altLang="en-US" sz="1802">
                <a:solidFill>
                  <a:srgbClr val="00B050"/>
                </a:solidFill>
                <a:latin typeface="微软雅黑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530571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3306E6-BB0D-4594-8CD5-951B6F6F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2021/8/15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3C1C5FE-0778-4401-9A4E-CC67889888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15</a:t>
            </a:fld>
            <a:endParaRPr lang="en-US" altLang="zh-CN"/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F6D03DCA-7E03-4466-A729-0D1DDE20A009}"/>
              </a:ext>
            </a:extLst>
          </p:cNvPr>
          <p:cNvSpPr txBox="1"/>
          <p:nvPr/>
        </p:nvSpPr>
        <p:spPr>
          <a:xfrm>
            <a:off x="475395" y="1119883"/>
            <a:ext cx="1077218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数据集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EC4FB40-1169-482F-A428-23DB9032B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358" y="1047964"/>
            <a:ext cx="6734771" cy="5169799"/>
          </a:xfrm>
          <a:prstGeom prst="rect">
            <a:avLst/>
          </a:prstGeom>
        </p:spPr>
      </p:pic>
      <p:sp>
        <p:nvSpPr>
          <p:cNvPr id="13" name="左大括号 12">
            <a:extLst>
              <a:ext uri="{FF2B5EF4-FFF2-40B4-BE49-F238E27FC236}">
                <a16:creationId xmlns:a16="http://schemas.microsoft.com/office/drawing/2014/main" id="{1EA8DE1D-8E55-402B-B3B3-B5E9E8801517}"/>
              </a:ext>
            </a:extLst>
          </p:cNvPr>
          <p:cNvSpPr/>
          <p:nvPr/>
        </p:nvSpPr>
        <p:spPr bwMode="auto">
          <a:xfrm>
            <a:off x="3942657" y="1119883"/>
            <a:ext cx="452063" cy="2763748"/>
          </a:xfrm>
          <a:prstGeom prst="leftBrac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anose="020B0604030504040204" pitchFamily="34" charset="0"/>
              <a:ea typeface="方正隶书简体" pitchFamily="65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657900D-C792-45B6-902F-0ED9B03DE1A8}"/>
              </a:ext>
            </a:extLst>
          </p:cNvPr>
          <p:cNvSpPr txBox="1"/>
          <p:nvPr/>
        </p:nvSpPr>
        <p:spPr>
          <a:xfrm>
            <a:off x="2624945" y="2270924"/>
            <a:ext cx="166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训练集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8FFBC8-B78D-4684-B902-0A42C6101D25}"/>
              </a:ext>
            </a:extLst>
          </p:cNvPr>
          <p:cNvSpPr txBox="1"/>
          <p:nvPr/>
        </p:nvSpPr>
        <p:spPr>
          <a:xfrm>
            <a:off x="2730307" y="4902055"/>
            <a:ext cx="166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验证集</a:t>
            </a: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92DF0248-3A30-42DC-B6F7-8399F45E0A8E}"/>
              </a:ext>
            </a:extLst>
          </p:cNvPr>
          <p:cNvSpPr/>
          <p:nvPr/>
        </p:nvSpPr>
        <p:spPr bwMode="auto">
          <a:xfrm>
            <a:off x="3942657" y="4054530"/>
            <a:ext cx="452062" cy="2156717"/>
          </a:xfrm>
          <a:prstGeom prst="leftBrac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anose="020B0604030504040204" pitchFamily="34" charset="0"/>
              <a:ea typeface="方正隶书简体" pitchFamily="65" charset="-122"/>
            </a:endParaRPr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4E774A80-FFFA-4021-909B-7618D3B0B8DB}"/>
              </a:ext>
            </a:extLst>
          </p:cNvPr>
          <p:cNvSpPr txBox="1"/>
          <p:nvPr/>
        </p:nvSpPr>
        <p:spPr>
          <a:xfrm>
            <a:off x="329845" y="460624"/>
            <a:ext cx="718145" cy="3563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030215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B15E1B8-375C-4716-9FAA-62286AD68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124" y="1191802"/>
            <a:ext cx="8094595" cy="4618234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BDB394-6116-4974-92B4-79E6725B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2021/8/15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22D825-3D5C-4D5E-984F-DB1087E277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B9781225-BE66-4103-82BC-CDE953182D4C}"/>
              </a:ext>
            </a:extLst>
          </p:cNvPr>
          <p:cNvSpPr txBox="1"/>
          <p:nvPr/>
        </p:nvSpPr>
        <p:spPr>
          <a:xfrm>
            <a:off x="475395" y="1119883"/>
            <a:ext cx="2154436" cy="3563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未剪枝决策树</a:t>
            </a: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B43F285A-7E5B-4BCF-B0FA-958221BF5795}"/>
              </a:ext>
            </a:extLst>
          </p:cNvPr>
          <p:cNvSpPr txBox="1"/>
          <p:nvPr/>
        </p:nvSpPr>
        <p:spPr>
          <a:xfrm>
            <a:off x="329845" y="460624"/>
            <a:ext cx="718145" cy="3563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302727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7027100-FDA4-433F-B568-AD3053572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36" y="1298041"/>
            <a:ext cx="10021887" cy="4440076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3996D6-ADAE-4025-ADA5-6F1CC430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2021/8/15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91B881-140D-47A5-A20E-CFDF1ED8A4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17</a:t>
            </a:fld>
            <a:endParaRPr lang="en-US" altLang="zh-CN"/>
          </a:p>
        </p:txBody>
      </p:sp>
      <p:sp>
        <p:nvSpPr>
          <p:cNvPr id="4" name="TextBox 26">
            <a:extLst>
              <a:ext uri="{FF2B5EF4-FFF2-40B4-BE49-F238E27FC236}">
                <a16:creationId xmlns:a16="http://schemas.microsoft.com/office/drawing/2014/main" id="{558A91AB-A1D9-40CD-A5A5-5B56DECC39EB}"/>
              </a:ext>
            </a:extLst>
          </p:cNvPr>
          <p:cNvSpPr txBox="1"/>
          <p:nvPr/>
        </p:nvSpPr>
        <p:spPr>
          <a:xfrm>
            <a:off x="475395" y="1119883"/>
            <a:ext cx="2154436" cy="3563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预剪枝决策树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DCD1E941-47D6-4D7E-A730-61B743739947}"/>
              </a:ext>
            </a:extLst>
          </p:cNvPr>
          <p:cNvSpPr txBox="1"/>
          <p:nvPr/>
        </p:nvSpPr>
        <p:spPr>
          <a:xfrm>
            <a:off x="329845" y="460624"/>
            <a:ext cx="718145" cy="3563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4278498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C2CD7D4-E68B-489F-A15A-7EFDC0E03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45" y="1119883"/>
            <a:ext cx="10502310" cy="4618234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1A8A7F-8FA5-42A2-8066-8B3A009D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2021/8/15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FFF818-FA82-4403-A119-8D217454B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18</a:t>
            </a:fld>
            <a:endParaRPr lang="en-US" altLang="zh-CN"/>
          </a:p>
        </p:txBody>
      </p:sp>
      <p:sp>
        <p:nvSpPr>
          <p:cNvPr id="4" name="TextBox 26">
            <a:extLst>
              <a:ext uri="{FF2B5EF4-FFF2-40B4-BE49-F238E27FC236}">
                <a16:creationId xmlns:a16="http://schemas.microsoft.com/office/drawing/2014/main" id="{FDB8F573-B10F-4152-9640-08EC06B1B332}"/>
              </a:ext>
            </a:extLst>
          </p:cNvPr>
          <p:cNvSpPr txBox="1"/>
          <p:nvPr/>
        </p:nvSpPr>
        <p:spPr>
          <a:xfrm>
            <a:off x="475395" y="1119883"/>
            <a:ext cx="2154436" cy="3563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后剪枝决策树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F0FF9EC8-C770-4EF2-A788-55F43DD4F12F}"/>
              </a:ext>
            </a:extLst>
          </p:cNvPr>
          <p:cNvSpPr txBox="1"/>
          <p:nvPr/>
        </p:nvSpPr>
        <p:spPr>
          <a:xfrm>
            <a:off x="329845" y="460624"/>
            <a:ext cx="718145" cy="3563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277312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2021/8/15</a:t>
            </a:fld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19</a:t>
            </a:fld>
            <a:endParaRPr lang="en-US" altLang="zh-CN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49519" y="3033479"/>
            <a:ext cx="454977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1pPr>
            <a:lvl2pPr marL="742950" indent="-28575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2pPr>
            <a:lvl3pPr marL="11430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3pPr>
            <a:lvl4pPr marL="16002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4pPr>
            <a:lvl5pPr marL="20574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4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本章结束</a:t>
            </a:r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D2FBF9-56E6-4442-B59A-E80EC09F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2021/8/15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262787-147C-42C9-9667-58A6309038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</a:t>
            </a:fld>
            <a:endParaRPr lang="en-US" altLang="zh-CN"/>
          </a:p>
        </p:txBody>
      </p:sp>
      <p:sp>
        <p:nvSpPr>
          <p:cNvPr id="5" name="TextBox 24">
            <a:extLst>
              <a:ext uri="{FF2B5EF4-FFF2-40B4-BE49-F238E27FC236}">
                <a16:creationId xmlns:a16="http://schemas.microsoft.com/office/drawing/2014/main" id="{F020718A-5835-43D7-836A-E11894D61D4A}"/>
              </a:ext>
            </a:extLst>
          </p:cNvPr>
          <p:cNvSpPr txBox="1"/>
          <p:nvPr/>
        </p:nvSpPr>
        <p:spPr>
          <a:xfrm>
            <a:off x="218541" y="321726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决策树模型</a:t>
            </a:r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0D0DC349-9B3B-4E19-B816-160FB5337986}"/>
              </a:ext>
            </a:extLst>
          </p:cNvPr>
          <p:cNvSpPr txBox="1"/>
          <p:nvPr/>
        </p:nvSpPr>
        <p:spPr>
          <a:xfrm>
            <a:off x="560527" y="1155918"/>
            <a:ext cx="3590727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决策树基于“树”结构进行决策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13767CE8-62C3-4F4B-ADE4-5EDFF93D56F0}"/>
              </a:ext>
            </a:extLst>
          </p:cNvPr>
          <p:cNvSpPr txBox="1"/>
          <p:nvPr/>
        </p:nvSpPr>
        <p:spPr>
          <a:xfrm>
            <a:off x="560527" y="1592738"/>
            <a:ext cx="6499664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lang="zh-CN" altLang="en-US" sz="2006" dirty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006" dirty="0">
                <a:solidFill>
                  <a:srgbClr val="000000"/>
                </a:solidFill>
                <a:latin typeface="微软雅黑"/>
              </a:rPr>
              <a:t>每个“内部结点”对应于某个属性上的“测试”</a:t>
            </a:r>
            <a:r>
              <a:rPr lang="en-US" altLang="zh-CN" sz="2006" dirty="0">
                <a:solidFill>
                  <a:srgbClr val="000000"/>
                </a:solidFill>
                <a:latin typeface="微软雅黑"/>
              </a:rPr>
              <a:t>(test)</a:t>
            </a:r>
            <a:endParaRPr lang="zh-CN" altLang="en-US" sz="2006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1E5DC8FE-0FDF-4C56-9276-DEB0B3955BE7}"/>
              </a:ext>
            </a:extLst>
          </p:cNvPr>
          <p:cNvSpPr txBox="1"/>
          <p:nvPr/>
        </p:nvSpPr>
        <p:spPr>
          <a:xfrm>
            <a:off x="560527" y="2050466"/>
            <a:ext cx="7667164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2"/>
              </a:lnSpc>
            </a:pPr>
            <a:r>
              <a:rPr lang="zh-CN" altLang="en-US" sz="2004" dirty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每个分支对应于该测试的一种可能结果（即该属性的某个取值）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2600"/>
              </a:lnSpc>
            </a:pPr>
            <a:r>
              <a:rPr lang="zh-CN" altLang="en-US" sz="2004" dirty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每个“叶结点”对应于一个“预测结果”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7D29C0E3-7DEC-4580-8AC0-FF971AAB71DF}"/>
              </a:ext>
            </a:extLst>
          </p:cNvPr>
          <p:cNvSpPr txBox="1"/>
          <p:nvPr/>
        </p:nvSpPr>
        <p:spPr>
          <a:xfrm>
            <a:off x="560527" y="3526631"/>
            <a:ext cx="4103688" cy="9105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8"/>
              </a:lnSpc>
            </a:pPr>
            <a:r>
              <a:rPr lang="zh-CN" altLang="en-US" sz="2006" dirty="0">
                <a:solidFill>
                  <a:srgbClr val="000000"/>
                </a:solidFill>
                <a:latin typeface="微软雅黑"/>
              </a:rPr>
              <a:t>学习过程：通过对训练样本的分析来</a:t>
            </a:r>
          </a:p>
          <a:p>
            <a:pPr>
              <a:lnSpc>
                <a:spcPts val="2643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确定“划分属性”（即内部结点所对</a:t>
            </a:r>
          </a:p>
          <a:p>
            <a:pPr>
              <a:lnSpc>
                <a:spcPts val="2640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应的属性）</a:t>
            </a:r>
          </a:p>
        </p:txBody>
      </p:sp>
      <p:sp>
        <p:nvSpPr>
          <p:cNvPr id="10" name="TextBox 29">
            <a:extLst>
              <a:ext uri="{FF2B5EF4-FFF2-40B4-BE49-F238E27FC236}">
                <a16:creationId xmlns:a16="http://schemas.microsoft.com/office/drawing/2014/main" id="{41A20135-A625-4282-9CDD-C3BFB73C7810}"/>
              </a:ext>
            </a:extLst>
          </p:cNvPr>
          <p:cNvSpPr txBox="1"/>
          <p:nvPr/>
        </p:nvSpPr>
        <p:spPr>
          <a:xfrm>
            <a:off x="560527" y="4685502"/>
            <a:ext cx="4360168" cy="9105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>
                <a:solidFill>
                  <a:srgbClr val="000000"/>
                </a:solidFill>
                <a:latin typeface="微软雅黑"/>
              </a:rPr>
              <a:t>预测过程：将测试示例从根结点开始，</a:t>
            </a:r>
          </a:p>
          <a:p>
            <a:pPr>
              <a:lnSpc>
                <a:spcPts val="2640"/>
              </a:lnSpc>
            </a:pPr>
            <a:r>
              <a:rPr lang="zh-CN" altLang="en-US" sz="2006">
                <a:solidFill>
                  <a:srgbClr val="000000"/>
                </a:solidFill>
                <a:latin typeface="微软雅黑"/>
              </a:rPr>
              <a:t>沿着划分属性所构成的“判定测试序</a:t>
            </a:r>
          </a:p>
          <a:p>
            <a:pPr>
              <a:lnSpc>
                <a:spcPts val="2642"/>
              </a:lnSpc>
            </a:pPr>
            <a:r>
              <a:rPr lang="zh-CN" altLang="en-US" sz="2004">
                <a:solidFill>
                  <a:srgbClr val="000000"/>
                </a:solidFill>
                <a:latin typeface="微软雅黑"/>
              </a:rPr>
              <a:t>列”下行，直到叶结点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090312-D7D6-473B-905E-4D43676D5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154" y="2794259"/>
            <a:ext cx="3125660" cy="315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9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C0175E-4CF3-4F2F-B804-81F2AE0B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2021/8/15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2B65AF0-50E3-44B9-851A-CD4477B53A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6" name="TextBox 23">
            <a:extLst>
              <a:ext uri="{FF2B5EF4-FFF2-40B4-BE49-F238E27FC236}">
                <a16:creationId xmlns:a16="http://schemas.microsoft.com/office/drawing/2014/main" id="{82F1EFAB-4435-49B1-B059-6DFD5F82F748}"/>
              </a:ext>
            </a:extLst>
          </p:cNvPr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基本流程</a:t>
            </a:r>
          </a:p>
        </p:txBody>
      </p:sp>
      <p:sp>
        <p:nvSpPr>
          <p:cNvPr id="7" name="TextBox 24">
            <a:extLst>
              <a:ext uri="{FF2B5EF4-FFF2-40B4-BE49-F238E27FC236}">
                <a16:creationId xmlns:a16="http://schemas.microsoft.com/office/drawing/2014/main" id="{053102BC-C3ED-4A1E-AB6B-6557FF0D3B51}"/>
              </a:ext>
            </a:extLst>
          </p:cNvPr>
          <p:cNvSpPr txBox="1"/>
          <p:nvPr/>
        </p:nvSpPr>
        <p:spPr>
          <a:xfrm>
            <a:off x="459638" y="1314322"/>
            <a:ext cx="4754187" cy="294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41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策略：“分而治之”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(divide-and-conquer)</a:t>
            </a:r>
            <a:endParaRPr lang="zh-CN" altLang="en-US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2D7751F2-BC83-4E77-8B75-8A33DC4F6D0F}"/>
              </a:ext>
            </a:extLst>
          </p:cNvPr>
          <p:cNvSpPr txBox="1"/>
          <p:nvPr/>
        </p:nvSpPr>
        <p:spPr>
          <a:xfrm>
            <a:off x="459638" y="1902749"/>
            <a:ext cx="2539157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自根至叶的递归过程</a:t>
            </a: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FACDF889-2158-4F6D-A9B1-E439AA022BCC}"/>
              </a:ext>
            </a:extLst>
          </p:cNvPr>
          <p:cNvSpPr txBox="1"/>
          <p:nvPr/>
        </p:nvSpPr>
        <p:spPr>
          <a:xfrm>
            <a:off x="462686" y="2457704"/>
            <a:ext cx="5975995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在每个中间结点寻找一个“划分”</a:t>
            </a:r>
            <a:r>
              <a:rPr lang="en-US" altLang="zh-CN">
                <a:solidFill>
                  <a:srgbClr val="000000"/>
                </a:solidFill>
                <a:latin typeface="Times New Roman"/>
              </a:rPr>
              <a:t>(split or test)</a:t>
            </a: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属性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DAADA75-BF34-4FE4-B6AF-D001EAA1E79F}"/>
              </a:ext>
            </a:extLst>
          </p:cNvPr>
          <p:cNvGrpSpPr/>
          <p:nvPr/>
        </p:nvGrpSpPr>
        <p:grpSpPr>
          <a:xfrm>
            <a:off x="459638" y="3495258"/>
            <a:ext cx="7740902" cy="2095700"/>
            <a:chOff x="459638" y="3495258"/>
            <a:chExt cx="7740902" cy="2095700"/>
          </a:xfrm>
        </p:grpSpPr>
        <p:sp>
          <p:nvSpPr>
            <p:cNvPr id="11" name="TextBox 27">
              <a:extLst>
                <a:ext uri="{FF2B5EF4-FFF2-40B4-BE49-F238E27FC236}">
                  <a16:creationId xmlns:a16="http://schemas.microsoft.com/office/drawing/2014/main" id="{1EFB1A26-7EBE-4EA4-8D45-2D0DEAE88C82}"/>
                </a:ext>
              </a:extLst>
            </p:cNvPr>
            <p:cNvSpPr txBox="1"/>
            <p:nvPr/>
          </p:nvSpPr>
          <p:spPr>
            <a:xfrm>
              <a:off x="459638" y="3495258"/>
              <a:ext cx="1795363" cy="24558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926"/>
                </a:lnSpc>
              </a:pPr>
              <a:r>
                <a:rPr lang="zh-CN" altLang="en-US" sz="2004" dirty="0">
                  <a:solidFill>
                    <a:srgbClr val="000000"/>
                  </a:solidFill>
                  <a:latin typeface="微软雅黑"/>
                </a:rPr>
                <a:t>三种停止条件：</a:t>
              </a:r>
            </a:p>
          </p:txBody>
        </p:sp>
        <p:sp>
          <p:nvSpPr>
            <p:cNvPr id="12" name="TextBox 28">
              <a:extLst>
                <a:ext uri="{FF2B5EF4-FFF2-40B4-BE49-F238E27FC236}">
                  <a16:creationId xmlns:a16="http://schemas.microsoft.com/office/drawing/2014/main" id="{4DDD5BC0-3021-44F8-A057-C3B189DF0B72}"/>
                </a:ext>
              </a:extLst>
            </p:cNvPr>
            <p:cNvSpPr txBox="1"/>
            <p:nvPr/>
          </p:nvSpPr>
          <p:spPr>
            <a:xfrm>
              <a:off x="459638" y="4057774"/>
              <a:ext cx="5817298" cy="3077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429"/>
                </a:lnSpc>
              </a:pPr>
              <a:r>
                <a:rPr lang="en-US" altLang="zh-CN" sz="2004">
                  <a:solidFill>
                    <a:srgbClr val="000000"/>
                  </a:solidFill>
                  <a:latin typeface="Times New Roman"/>
                </a:rPr>
                <a:t>(1) </a:t>
              </a:r>
              <a:r>
                <a:rPr lang="zh-CN" altLang="en-US" sz="2004">
                  <a:solidFill>
                    <a:srgbClr val="000000"/>
                  </a:solidFill>
                  <a:latin typeface="微软雅黑"/>
                </a:rPr>
                <a:t>当前结点包含的样本全属于同一类别，无需划分</a:t>
              </a:r>
              <a:r>
                <a:rPr lang="en-US" altLang="zh-CN" sz="2004">
                  <a:solidFill>
                    <a:srgbClr val="000000"/>
                  </a:solidFill>
                  <a:latin typeface="Times New Roman"/>
                </a:rPr>
                <a:t>;</a:t>
              </a:r>
              <a:endParaRPr lang="zh-CN" altLang="en-US" sz="2004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3" name="TextBox 29">
              <a:extLst>
                <a:ext uri="{FF2B5EF4-FFF2-40B4-BE49-F238E27FC236}">
                  <a16:creationId xmlns:a16="http://schemas.microsoft.com/office/drawing/2014/main" id="{6FCCCD56-190B-41F9-A098-D552A584D451}"/>
                </a:ext>
              </a:extLst>
            </p:cNvPr>
            <p:cNvSpPr txBox="1"/>
            <p:nvPr/>
          </p:nvSpPr>
          <p:spPr>
            <a:xfrm>
              <a:off x="459638" y="4667628"/>
              <a:ext cx="7740902" cy="92333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429"/>
                </a:lnSpc>
              </a:pPr>
              <a:r>
                <a:rPr lang="en-US" altLang="zh-CN" sz="2004">
                  <a:solidFill>
                    <a:srgbClr val="000000"/>
                  </a:solidFill>
                  <a:latin typeface="Times New Roman"/>
                </a:rPr>
                <a:t>(2) </a:t>
              </a:r>
              <a:r>
                <a:rPr lang="zh-CN" altLang="en-US" sz="2004">
                  <a:solidFill>
                    <a:srgbClr val="000000"/>
                  </a:solidFill>
                  <a:latin typeface="微软雅黑"/>
                </a:rPr>
                <a:t>当前属性集为空</a:t>
              </a:r>
              <a:r>
                <a:rPr lang="en-US" altLang="zh-CN" sz="2004">
                  <a:solidFill>
                    <a:srgbClr val="000000"/>
                  </a:solidFill>
                  <a:latin typeface="Times New Roman"/>
                </a:rPr>
                <a:t>, </a:t>
              </a:r>
              <a:r>
                <a:rPr lang="zh-CN" altLang="en-US" sz="2004">
                  <a:solidFill>
                    <a:srgbClr val="000000"/>
                  </a:solidFill>
                  <a:latin typeface="微软雅黑"/>
                </a:rPr>
                <a:t>或是所有样本在所有属性上取值相同，无法划分</a:t>
              </a:r>
              <a:r>
                <a:rPr lang="en-US" altLang="zh-CN" sz="2004">
                  <a:solidFill>
                    <a:srgbClr val="000000"/>
                  </a:solidFill>
                  <a:latin typeface="Times New Roman"/>
                </a:rPr>
                <a:t>;</a:t>
              </a:r>
            </a:p>
            <a:p>
              <a:pPr>
                <a:lnSpc>
                  <a:spcPts val="1000"/>
                </a:lnSpc>
              </a:pPr>
              <a:endParaRPr lang="en-US" altLang="zh-CN" sz="2004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ts val="1000"/>
                </a:lnSpc>
              </a:pPr>
              <a:endParaRPr lang="en-US" altLang="zh-CN" sz="2004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sz="2004">
                  <a:solidFill>
                    <a:srgbClr val="000000"/>
                  </a:solidFill>
                  <a:latin typeface="Times New Roman"/>
                </a:rPr>
                <a:t>(3) </a:t>
              </a:r>
              <a:r>
                <a:rPr lang="zh-CN" altLang="en-US" sz="2004">
                  <a:solidFill>
                    <a:srgbClr val="000000"/>
                  </a:solidFill>
                  <a:latin typeface="微软雅黑"/>
                </a:rPr>
                <a:t>当前结点包含的样本集合为空，不能划分</a:t>
              </a:r>
              <a:r>
                <a:rPr lang="en-US" altLang="zh-CN" sz="2004">
                  <a:solidFill>
                    <a:srgbClr val="000000"/>
                  </a:solidFill>
                  <a:latin typeface="Times New Roman"/>
                </a:rPr>
                <a:t>.</a:t>
              </a:r>
              <a:endParaRPr lang="zh-CN" altLang="en-US" sz="2004">
                <a:solidFill>
                  <a:srgbClr val="000000"/>
                </a:solidFill>
                <a:latin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18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CDD700-2D4D-4705-BC82-D562564E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2021/8/15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B80098-D87C-4AA2-A3C8-027FB65C9F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6" name="TextBox 32">
            <a:extLst>
              <a:ext uri="{FF2B5EF4-FFF2-40B4-BE49-F238E27FC236}">
                <a16:creationId xmlns:a16="http://schemas.microsoft.com/office/drawing/2014/main" id="{8F581CBE-4497-46AB-A4FD-AF95FAEDC6F1}"/>
              </a:ext>
            </a:extLst>
          </p:cNvPr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基本算法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F9B0C6-339B-47AA-9D53-96DF55D35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84" y="971068"/>
            <a:ext cx="8385409" cy="556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4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C3A4E5-23BC-4352-82E8-A13A71E3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2021/8/15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55D5F5-A708-4D95-B42C-11961ED4A3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5" name="TextBox 32">
            <a:extLst>
              <a:ext uri="{FF2B5EF4-FFF2-40B4-BE49-F238E27FC236}">
                <a16:creationId xmlns:a16="http://schemas.microsoft.com/office/drawing/2014/main" id="{93EC1D1E-0A1A-436B-9871-833AA648DDC3}"/>
              </a:ext>
            </a:extLst>
          </p:cNvPr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>
                <a:solidFill>
                  <a:srgbClr val="000000"/>
                </a:solidFill>
                <a:latin typeface="微软雅黑"/>
              </a:rPr>
              <a:t>信息增益</a:t>
            </a:r>
          </a:p>
        </p:txBody>
      </p:sp>
      <p:sp>
        <p:nvSpPr>
          <p:cNvPr id="6" name="TextBox 34">
            <a:extLst>
              <a:ext uri="{FF2B5EF4-FFF2-40B4-BE49-F238E27FC236}">
                <a16:creationId xmlns:a16="http://schemas.microsoft.com/office/drawing/2014/main" id="{8985DEC5-923A-4F07-85B3-2511B37F69EF}"/>
              </a:ext>
            </a:extLst>
          </p:cNvPr>
          <p:cNvSpPr txBox="1"/>
          <p:nvPr/>
        </p:nvSpPr>
        <p:spPr>
          <a:xfrm>
            <a:off x="552602" y="1072481"/>
            <a:ext cx="730809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信息熵 </a:t>
            </a: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(entropy) </a:t>
            </a: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是度量样本集合“</a:t>
            </a:r>
            <a:r>
              <a:rPr lang="zh-CN" altLang="en-US" sz="2196">
                <a:solidFill>
                  <a:srgbClr val="FF0000"/>
                </a:solidFill>
                <a:latin typeface="微软雅黑"/>
              </a:rPr>
              <a:t>纯度</a:t>
            </a: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”最常用的一种指标</a:t>
            </a:r>
          </a:p>
        </p:txBody>
      </p:sp>
      <p:sp>
        <p:nvSpPr>
          <p:cNvPr id="7" name="TextBox 37">
            <a:extLst>
              <a:ext uri="{FF2B5EF4-FFF2-40B4-BE49-F238E27FC236}">
                <a16:creationId xmlns:a16="http://schemas.microsoft.com/office/drawing/2014/main" id="{8C61907B-97B7-4114-9A38-DBAA3E8532AA}"/>
              </a:ext>
            </a:extLst>
          </p:cNvPr>
          <p:cNvSpPr txBox="1"/>
          <p:nvPr/>
        </p:nvSpPr>
        <p:spPr>
          <a:xfrm>
            <a:off x="1187624" y="3819048"/>
            <a:ext cx="4608512" cy="53860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en-US" altLang="zh-CN" sz="2196">
                <a:solidFill>
                  <a:srgbClr val="000000"/>
                </a:solidFill>
                <a:latin typeface="微软雅黑"/>
              </a:rPr>
              <a:t>Ent(D) </a:t>
            </a: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的值越</a:t>
            </a:r>
            <a:r>
              <a:rPr lang="zh-CN" altLang="en-US" sz="2196">
                <a:solidFill>
                  <a:srgbClr val="FF0000"/>
                </a:solidFill>
                <a:latin typeface="微软雅黑"/>
              </a:rPr>
              <a:t>小</a:t>
            </a: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，则</a:t>
            </a:r>
            <a:r>
              <a:rPr lang="en-US" altLang="zh-CN" sz="2196">
                <a:solidFill>
                  <a:srgbClr val="000000"/>
                </a:solidFill>
                <a:latin typeface="微软雅黑"/>
              </a:rPr>
              <a:t>D</a:t>
            </a: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的纯度越</a:t>
            </a:r>
            <a:r>
              <a:rPr lang="zh-CN" altLang="en-US" sz="2196">
                <a:solidFill>
                  <a:srgbClr val="FF0000"/>
                </a:solidFill>
                <a:latin typeface="微软雅黑"/>
              </a:rPr>
              <a:t>高</a:t>
            </a:r>
          </a:p>
          <a:p>
            <a:pPr>
              <a:lnSpc>
                <a:spcPts val="2110"/>
              </a:lnSpc>
            </a:pP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0C51627-4C6B-480C-AAEB-339C5D7711C2}"/>
              </a:ext>
            </a:extLst>
          </p:cNvPr>
          <p:cNvGrpSpPr/>
          <p:nvPr/>
        </p:nvGrpSpPr>
        <p:grpSpPr>
          <a:xfrm>
            <a:off x="575360" y="1647189"/>
            <a:ext cx="7635748" cy="805300"/>
            <a:chOff x="575360" y="1647189"/>
            <a:chExt cx="7635748" cy="805300"/>
          </a:xfrm>
        </p:grpSpPr>
        <p:sp>
          <p:nvSpPr>
            <p:cNvPr id="9" name="TextBox 35">
              <a:extLst>
                <a:ext uri="{FF2B5EF4-FFF2-40B4-BE49-F238E27FC236}">
                  <a16:creationId xmlns:a16="http://schemas.microsoft.com/office/drawing/2014/main" id="{0C6715A7-F632-4D89-80A9-487F7D1EF26C}"/>
                </a:ext>
              </a:extLst>
            </p:cNvPr>
            <p:cNvSpPr txBox="1"/>
            <p:nvPr/>
          </p:nvSpPr>
          <p:spPr>
            <a:xfrm>
              <a:off x="6991222" y="1763811"/>
              <a:ext cx="1219886" cy="3077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424"/>
                </a:lnSpc>
              </a:pPr>
              <a:r>
                <a:rPr lang="zh-CN" altLang="en-US" sz="2196">
                  <a:solidFill>
                    <a:srgbClr val="000000"/>
                  </a:solidFill>
                  <a:latin typeface="微软雅黑"/>
                </a:rPr>
                <a:t>，则 </a:t>
              </a:r>
              <a:r>
                <a:rPr lang="en-US" altLang="zh-CN" sz="2196" i="1">
                  <a:solidFill>
                    <a:srgbClr val="000000"/>
                  </a:solidFill>
                  <a:latin typeface="Palatino Linotype"/>
                </a:rPr>
                <a:t>D </a:t>
              </a:r>
              <a:r>
                <a:rPr lang="zh-CN" altLang="en-US" sz="2196">
                  <a:solidFill>
                    <a:srgbClr val="000000"/>
                  </a:solidFill>
                  <a:latin typeface="微软雅黑"/>
                </a:rPr>
                <a:t>的</a:t>
              </a:r>
            </a:p>
          </p:txBody>
        </p:sp>
        <p:sp>
          <p:nvSpPr>
            <p:cNvPr id="10" name="TextBox 36">
              <a:extLst>
                <a:ext uri="{FF2B5EF4-FFF2-40B4-BE49-F238E27FC236}">
                  <a16:creationId xmlns:a16="http://schemas.microsoft.com/office/drawing/2014/main" id="{91D91C9D-620B-48AD-8D6A-99690CFE2AA1}"/>
                </a:ext>
              </a:extLst>
            </p:cNvPr>
            <p:cNvSpPr txBox="1"/>
            <p:nvPr/>
          </p:nvSpPr>
          <p:spPr>
            <a:xfrm>
              <a:off x="575360" y="1772816"/>
              <a:ext cx="6012864" cy="679673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424"/>
                </a:lnSpc>
              </a:pPr>
              <a:r>
                <a:rPr lang="zh-CN" altLang="en-US" sz="2196">
                  <a:solidFill>
                    <a:srgbClr val="000000"/>
                  </a:solidFill>
                  <a:latin typeface="微软雅黑"/>
                </a:rPr>
                <a:t>假定当前样本集合 </a:t>
              </a:r>
              <a:r>
                <a:rPr lang="en-US" altLang="zh-CN" sz="2196" i="1">
                  <a:solidFill>
                    <a:srgbClr val="000000"/>
                  </a:solidFill>
                  <a:latin typeface="Palatino Linotype"/>
                </a:rPr>
                <a:t>D </a:t>
              </a:r>
              <a:r>
                <a:rPr lang="zh-CN" altLang="en-US" sz="2196">
                  <a:solidFill>
                    <a:srgbClr val="000000"/>
                  </a:solidFill>
                  <a:latin typeface="微软雅黑"/>
                </a:rPr>
                <a:t>中第 </a:t>
              </a:r>
              <a:r>
                <a:rPr lang="en-US" altLang="zh-CN" sz="2196" i="1">
                  <a:solidFill>
                    <a:srgbClr val="000000"/>
                  </a:solidFill>
                  <a:latin typeface="Palatino Linotype"/>
                </a:rPr>
                <a:t>k </a:t>
              </a:r>
              <a:r>
                <a:rPr lang="zh-CN" altLang="en-US" sz="2196">
                  <a:solidFill>
                    <a:srgbClr val="000000"/>
                  </a:solidFill>
                  <a:latin typeface="微软雅黑"/>
                </a:rPr>
                <a:t>类样本所占的比例为</a:t>
              </a:r>
            </a:p>
            <a:p>
              <a:pPr>
                <a:lnSpc>
                  <a:spcPts val="2880"/>
                </a:lnSpc>
              </a:pPr>
              <a:r>
                <a:rPr lang="zh-CN" altLang="en-US" sz="2196">
                  <a:solidFill>
                    <a:srgbClr val="FF0000"/>
                  </a:solidFill>
                  <a:latin typeface="微软雅黑"/>
                </a:rPr>
                <a:t>信息熵</a:t>
              </a:r>
              <a:r>
                <a:rPr lang="zh-CN" altLang="en-US" sz="2196">
                  <a:solidFill>
                    <a:srgbClr val="000000"/>
                  </a:solidFill>
                  <a:latin typeface="微软雅黑"/>
                </a:rPr>
                <a:t>定义为</a:t>
              </a:r>
            </a:p>
          </p:txBody>
        </p:sp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202DF78D-EBC3-4C2B-850B-6C856F5596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5587719"/>
                </p:ext>
              </p:extLst>
            </p:nvPr>
          </p:nvGraphicFramePr>
          <p:xfrm>
            <a:off x="6545103" y="1647189"/>
            <a:ext cx="450850" cy="5410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0440" imgH="228600" progId="Equation.DSMT4">
                    <p:embed/>
                  </p:oleObj>
                </mc:Choice>
                <mc:Fallback>
                  <p:oleObj name="Equation" r:id="rId2" imgW="190440" imgH="228600" progId="Equation.DSMT4">
                    <p:embed/>
                    <p:pic>
                      <p:nvPicPr>
                        <p:cNvPr id="41" name="对象 4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545103" y="1647189"/>
                          <a:ext cx="450850" cy="5410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248FCD9-551F-4E1C-B3F9-C3812A178E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435789"/>
              </p:ext>
            </p:extLst>
          </p:nvPr>
        </p:nvGraphicFramePr>
        <p:xfrm>
          <a:off x="1633464" y="2564904"/>
          <a:ext cx="3524876" cy="96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6160" imgH="457200" progId="Equation.DSMT4">
                  <p:embed/>
                </p:oleObj>
              </mc:Choice>
              <mc:Fallback>
                <p:oleObj name="Equation" r:id="rId4" imgW="1676160" imgH="457200" progId="Equation.DSMT4">
                  <p:embed/>
                  <p:pic>
                    <p:nvPicPr>
                      <p:cNvPr id="42" name="对象 4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3464" y="2564904"/>
                        <a:ext cx="3524876" cy="96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33">
            <a:extLst>
              <a:ext uri="{FF2B5EF4-FFF2-40B4-BE49-F238E27FC236}">
                <a16:creationId xmlns:a16="http://schemas.microsoft.com/office/drawing/2014/main" id="{0C8AF940-9810-4832-9EA5-6A14BB8B1B7B}"/>
              </a:ext>
            </a:extLst>
          </p:cNvPr>
          <p:cNvSpPr txBox="1"/>
          <p:nvPr/>
        </p:nvSpPr>
        <p:spPr>
          <a:xfrm>
            <a:off x="1767204" y="357121"/>
            <a:ext cx="188237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(information gain)</a:t>
            </a: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797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A58E29-6409-4ADE-9E78-291BFCBA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2021/8/15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C9C41DF-83A8-4765-9595-D4FDE5C5DC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4" name="TextBox 28">
            <a:extLst>
              <a:ext uri="{FF2B5EF4-FFF2-40B4-BE49-F238E27FC236}">
                <a16:creationId xmlns:a16="http://schemas.microsoft.com/office/drawing/2014/main" id="{9C1231C1-DBE3-4D82-BF3B-6030671CAADE}"/>
              </a:ext>
            </a:extLst>
          </p:cNvPr>
          <p:cNvSpPr txBox="1"/>
          <p:nvPr/>
        </p:nvSpPr>
        <p:spPr>
          <a:xfrm>
            <a:off x="324292" y="329687"/>
            <a:ext cx="7056419" cy="24750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r>
              <a:rPr lang="zh-CN" altLang="en-US" sz="2796" dirty="0">
                <a:latin typeface="微软雅黑"/>
              </a:rPr>
              <a:t>信息增益</a:t>
            </a:r>
          </a:p>
          <a:p>
            <a:pPr>
              <a:lnSpc>
                <a:spcPts val="1000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2524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离散属性 </a:t>
            </a:r>
            <a:r>
              <a:rPr lang="en-US" altLang="zh-CN" sz="2198" i="1" dirty="0">
                <a:solidFill>
                  <a:srgbClr val="000000"/>
                </a:solidFill>
                <a:latin typeface="Palatino Linotype"/>
              </a:rPr>
              <a:t>a </a:t>
            </a: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的取值：</a:t>
            </a:r>
          </a:p>
          <a:p>
            <a:pPr>
              <a:lnSpc>
                <a:spcPts val="1000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endParaRPr lang="zh-CN" altLang="en-US" sz="2198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2871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		</a:t>
            </a:r>
            <a:r>
              <a:rPr lang="en-US" altLang="zh-CN" sz="2198" i="1" dirty="0" err="1">
                <a:solidFill>
                  <a:srgbClr val="000000"/>
                </a:solidFill>
                <a:latin typeface="Palatino Linotype"/>
              </a:rPr>
              <a:t>D</a:t>
            </a:r>
            <a:r>
              <a:rPr lang="en-US" altLang="zh-CN" sz="1464" i="1" dirty="0" err="1">
                <a:solidFill>
                  <a:srgbClr val="000000"/>
                </a:solidFill>
                <a:latin typeface="Palatino Linotype"/>
              </a:rPr>
              <a:t>v</a:t>
            </a:r>
            <a:r>
              <a:rPr lang="en-US" altLang="zh-CN" sz="2198" dirty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en-US" altLang="zh-CN" sz="2198" i="1" dirty="0">
                <a:solidFill>
                  <a:srgbClr val="000000"/>
                </a:solidFill>
                <a:latin typeface="Palatino Linotype"/>
              </a:rPr>
              <a:t>D </a:t>
            </a: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中在 </a:t>
            </a:r>
            <a:r>
              <a:rPr lang="en-US" altLang="zh-CN" sz="2198" i="1" dirty="0">
                <a:solidFill>
                  <a:srgbClr val="000000"/>
                </a:solidFill>
                <a:latin typeface="Palatino Linotype"/>
              </a:rPr>
              <a:t>a </a:t>
            </a: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上取值 </a:t>
            </a:r>
            <a:r>
              <a:rPr lang="en-US" altLang="zh-CN" sz="2198" dirty="0">
                <a:solidFill>
                  <a:srgbClr val="000000"/>
                </a:solidFill>
                <a:latin typeface="Times New Roman"/>
              </a:rPr>
              <a:t>= </a:t>
            </a:r>
            <a:r>
              <a:rPr lang="en-US" altLang="zh-CN" sz="2198" i="1" dirty="0">
                <a:solidFill>
                  <a:srgbClr val="000000"/>
                </a:solidFill>
                <a:latin typeface="Palatino Linotype"/>
              </a:rPr>
              <a:t>a</a:t>
            </a:r>
            <a:r>
              <a:rPr lang="en-US" altLang="zh-CN" sz="1464" i="1" dirty="0">
                <a:solidFill>
                  <a:srgbClr val="000000"/>
                </a:solidFill>
                <a:latin typeface="Palatino Linotype"/>
              </a:rPr>
              <a:t>v </a:t>
            </a: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的样本集合</a:t>
            </a:r>
          </a:p>
          <a:p>
            <a:pPr>
              <a:lnSpc>
                <a:spcPts val="1000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endParaRPr lang="zh-CN" altLang="en-US" sz="2198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endParaRPr lang="zh-CN" altLang="en-US" sz="2198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3202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			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以属性 </a:t>
            </a:r>
            <a:r>
              <a:rPr lang="en-US" altLang="zh-CN" sz="2196" i="1" dirty="0">
                <a:solidFill>
                  <a:srgbClr val="000000"/>
                </a:solidFill>
                <a:latin typeface="Palatino Linotype"/>
              </a:rPr>
              <a:t>a 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对数据集 </a:t>
            </a:r>
            <a:r>
              <a:rPr lang="en-US" altLang="zh-CN" sz="2196" i="1" dirty="0">
                <a:solidFill>
                  <a:srgbClr val="000000"/>
                </a:solidFill>
                <a:latin typeface="Palatino Linotype"/>
              </a:rPr>
              <a:t>D 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进行划分所获得的</a:t>
            </a:r>
            <a:r>
              <a:rPr lang="zh-CN" altLang="en-US" sz="2196" dirty="0">
                <a:solidFill>
                  <a:srgbClr val="FF0000"/>
                </a:solidFill>
                <a:latin typeface="微软雅黑"/>
              </a:rPr>
              <a:t>信息增益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为：</a:t>
            </a:r>
          </a:p>
        </p:txBody>
      </p:sp>
      <p:sp>
        <p:nvSpPr>
          <p:cNvPr id="5" name="TextBox 30">
            <a:extLst>
              <a:ext uri="{FF2B5EF4-FFF2-40B4-BE49-F238E27FC236}">
                <a16:creationId xmlns:a16="http://schemas.microsoft.com/office/drawing/2014/main" id="{A3A083E7-8095-41E5-82E2-5EE423A15300}"/>
              </a:ext>
            </a:extLst>
          </p:cNvPr>
          <p:cNvSpPr txBox="1"/>
          <p:nvPr/>
        </p:nvSpPr>
        <p:spPr>
          <a:xfrm>
            <a:off x="5656453" y="4634960"/>
            <a:ext cx="1795363" cy="2456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8"/>
              </a:lnSpc>
            </a:pPr>
            <a:r>
              <a:rPr lang="zh-CN" altLang="en-US" sz="2006">
                <a:solidFill>
                  <a:srgbClr val="0000FF"/>
                </a:solidFill>
                <a:latin typeface="微软雅黑"/>
              </a:rPr>
              <a:t>划分后的信息熵</a:t>
            </a:r>
          </a:p>
        </p:txBody>
      </p:sp>
      <p:pic>
        <p:nvPicPr>
          <p:cNvPr id="6" name="图片 5" descr="ws_832F.tmp">
            <a:extLst>
              <a:ext uri="{FF2B5EF4-FFF2-40B4-BE49-F238E27FC236}">
                <a16:creationId xmlns:a16="http://schemas.microsoft.com/office/drawing/2014/main" id="{8DBD3056-DA86-4633-8F61-CDD42C1502E8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3664" y="2906696"/>
            <a:ext cx="5207000" cy="2438400"/>
          </a:xfrm>
          <a:prstGeom prst="rect">
            <a:avLst/>
          </a:prstGeom>
        </p:spPr>
      </p:pic>
      <p:sp>
        <p:nvSpPr>
          <p:cNvPr id="7" name="TextBox 31">
            <a:extLst>
              <a:ext uri="{FF2B5EF4-FFF2-40B4-BE49-F238E27FC236}">
                <a16:creationId xmlns:a16="http://schemas.microsoft.com/office/drawing/2014/main" id="{AB628EFE-2CAE-4FBF-A4EC-D9E003E55517}"/>
              </a:ext>
            </a:extLst>
          </p:cNvPr>
          <p:cNvSpPr txBox="1"/>
          <p:nvPr/>
        </p:nvSpPr>
        <p:spPr>
          <a:xfrm>
            <a:off x="30976" y="5538366"/>
            <a:ext cx="6141105" cy="102938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83"/>
              </a:lnSpc>
              <a:tabLst>
                <a:tab pos="3975100" algn="l"/>
                <a:tab pos="4178300" algn="l"/>
              </a:tabLst>
              <a:defRPr/>
            </a:pPr>
            <a:r>
              <a:rPr lang="zh-CN" altLang="en-US" dirty="0">
                <a:solidFill>
                  <a:prstClr val="black"/>
                </a:solidFill>
              </a:rPr>
              <a:t>	</a:t>
            </a:r>
            <a:r>
              <a:rPr lang="zh-CN" altLang="en-US" sz="2004" dirty="0">
                <a:solidFill>
                  <a:srgbClr val="FF0000"/>
                </a:solidFill>
                <a:latin typeface="微软雅黑"/>
              </a:rPr>
              <a:t>第 </a:t>
            </a:r>
            <a:r>
              <a:rPr lang="en-US" altLang="zh-CN" sz="2004" i="1" dirty="0">
                <a:solidFill>
                  <a:srgbClr val="FF0000"/>
                </a:solidFill>
                <a:latin typeface="Palatino Linotype"/>
              </a:rPr>
              <a:t>v </a:t>
            </a:r>
            <a:r>
              <a:rPr lang="zh-CN" altLang="en-US" sz="2004" dirty="0">
                <a:solidFill>
                  <a:srgbClr val="FF0000"/>
                </a:solidFill>
                <a:latin typeface="微软雅黑"/>
              </a:rPr>
              <a:t>个分支的权重</a:t>
            </a:r>
            <a:r>
              <a:rPr lang="en-US" altLang="zh-CN" sz="2004" dirty="0">
                <a:solidFill>
                  <a:srgbClr val="FF0000"/>
                </a:solidFill>
                <a:latin typeface="Times New Roman"/>
              </a:rPr>
              <a:t>,</a:t>
            </a:r>
          </a:p>
          <a:p>
            <a:pPr>
              <a:lnSpc>
                <a:spcPts val="2209"/>
              </a:lnSpc>
              <a:tabLst>
                <a:tab pos="3975100" algn="l"/>
                <a:tab pos="4178300" algn="l"/>
              </a:tabLst>
              <a:defRPr/>
            </a:pPr>
            <a:r>
              <a:rPr lang="en-US" altLang="zh-CN" sz="2004" dirty="0">
                <a:solidFill>
                  <a:srgbClr val="FF0000"/>
                </a:solidFill>
                <a:latin typeface="Times New Roman"/>
              </a:rPr>
              <a:t>		</a:t>
            </a:r>
            <a:r>
              <a:rPr lang="zh-CN" altLang="en-US" sz="2004" dirty="0">
                <a:solidFill>
                  <a:srgbClr val="FF0000"/>
                </a:solidFill>
                <a:latin typeface="微软雅黑"/>
              </a:rPr>
              <a:t>样本越多越重要</a:t>
            </a:r>
          </a:p>
          <a:p>
            <a:pPr>
              <a:lnSpc>
                <a:spcPts val="1000"/>
              </a:lnSpc>
              <a:tabLst>
                <a:tab pos="3975100" algn="l"/>
                <a:tab pos="4178300" algn="l"/>
              </a:tabLst>
              <a:defRPr/>
            </a:pPr>
            <a:endParaRPr lang="zh-CN" altLang="en-US" sz="2004" dirty="0">
              <a:solidFill>
                <a:srgbClr val="FF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3975100" algn="l"/>
                <a:tab pos="4178300" algn="l"/>
              </a:tabLst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/>
              </a:rPr>
              <a:t>ID3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算法中使用</a:t>
            </a:r>
          </a:p>
          <a:p>
            <a:pPr>
              <a:lnSpc>
                <a:spcPts val="1000"/>
              </a:lnSpc>
              <a:tabLst>
                <a:tab pos="3975100" algn="l"/>
                <a:tab pos="4178300" algn="l"/>
              </a:tabLst>
              <a:defRPr/>
            </a:pPr>
            <a:endParaRPr lang="zh-CN" altLang="en-US" sz="2004" dirty="0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8" name="TextBox 33">
            <a:extLst>
              <a:ext uri="{FF2B5EF4-FFF2-40B4-BE49-F238E27FC236}">
                <a16:creationId xmlns:a16="http://schemas.microsoft.com/office/drawing/2014/main" id="{995687E6-70F9-4CD6-B165-9A94F55771D0}"/>
              </a:ext>
            </a:extLst>
          </p:cNvPr>
          <p:cNvSpPr txBox="1"/>
          <p:nvPr/>
        </p:nvSpPr>
        <p:spPr>
          <a:xfrm>
            <a:off x="1767204" y="357121"/>
            <a:ext cx="188237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(information gain)</a:t>
            </a: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176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7D7B79-4CCF-4E71-B1F9-005AAA9B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2021/8/15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E683B33-1AC0-41DE-A243-0F9E3EC3BD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4" name="TextBox 41">
            <a:extLst>
              <a:ext uri="{FF2B5EF4-FFF2-40B4-BE49-F238E27FC236}">
                <a16:creationId xmlns:a16="http://schemas.microsoft.com/office/drawing/2014/main" id="{3ECC145A-F1BA-482D-984C-C4E0763EF812}"/>
              </a:ext>
            </a:extLst>
          </p:cNvPr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一个例子</a:t>
            </a:r>
          </a:p>
        </p:txBody>
      </p:sp>
      <p:pic>
        <p:nvPicPr>
          <p:cNvPr id="5" name="图片 4" descr="ws_87E8.tmp">
            <a:extLst>
              <a:ext uri="{FF2B5EF4-FFF2-40B4-BE49-F238E27FC236}">
                <a16:creationId xmlns:a16="http://schemas.microsoft.com/office/drawing/2014/main" id="{E8A5EC53-2B73-43BB-BE42-23F9CD77688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7447" y="775877"/>
            <a:ext cx="5946692" cy="4812836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4FD6A3B-7B0D-468D-9951-1D24370018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572490"/>
              </p:ext>
            </p:extLst>
          </p:nvPr>
        </p:nvGraphicFramePr>
        <p:xfrm>
          <a:off x="530831" y="5512692"/>
          <a:ext cx="61658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33640" imgH="431640" progId="Equation.DSMT4">
                  <p:embed/>
                </p:oleObj>
              </mc:Choice>
              <mc:Fallback>
                <p:oleObj name="Equation" r:id="rId3" imgW="2933640" imgH="431640" progId="Equation.DSMT4">
                  <p:embed/>
                  <p:pic>
                    <p:nvPicPr>
                      <p:cNvPr id="49" name="对象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31" y="5512692"/>
                        <a:ext cx="61658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2D88F5E-E03A-4A51-89C2-FFE29244AB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3589"/>
              </p:ext>
            </p:extLst>
          </p:nvPr>
        </p:nvGraphicFramePr>
        <p:xfrm>
          <a:off x="936686" y="2318199"/>
          <a:ext cx="2927236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17440" imgH="660240" progId="Equation.DSMT4">
                  <p:embed/>
                </p:oleObj>
              </mc:Choice>
              <mc:Fallback>
                <p:oleObj name="Equation" r:id="rId5" imgW="1117440" imgH="660240" progId="Equation.DSMT4">
                  <p:embed/>
                  <p:pic>
                    <p:nvPicPr>
                      <p:cNvPr id="50" name="对象 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6686" y="2318199"/>
                        <a:ext cx="2927236" cy="1728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012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E35A5B-3CF7-4603-9232-4D094883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2021/8/15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301FA9A-1C7E-4BF0-B7F7-0AC2AAD0A1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4" name="TextBox 23">
            <a:extLst>
              <a:ext uri="{FF2B5EF4-FFF2-40B4-BE49-F238E27FC236}">
                <a16:creationId xmlns:a16="http://schemas.microsoft.com/office/drawing/2014/main" id="{A2689564-E578-496F-BD61-9AC718E2F581}"/>
              </a:ext>
            </a:extLst>
          </p:cNvPr>
          <p:cNvSpPr txBox="1"/>
          <p:nvPr/>
        </p:nvSpPr>
        <p:spPr>
          <a:xfrm>
            <a:off x="218541" y="315722"/>
            <a:ext cx="2035814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一个例子 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续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25">
                <a:extLst>
                  <a:ext uri="{FF2B5EF4-FFF2-40B4-BE49-F238E27FC236}">
                    <a16:creationId xmlns:a16="http://schemas.microsoft.com/office/drawing/2014/main" id="{96F55EEB-0C16-4F4E-871A-04ECCBB1816C}"/>
                  </a:ext>
                </a:extLst>
              </p:cNvPr>
              <p:cNvSpPr txBox="1"/>
              <p:nvPr/>
            </p:nvSpPr>
            <p:spPr>
              <a:xfrm>
                <a:off x="311832" y="1052736"/>
                <a:ext cx="11585642" cy="726481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ts val="2917"/>
                  </a:lnSpc>
                  <a:buClrTx/>
                  <a:buSzTx/>
                  <a:buNone/>
                  <a:tabLst>
                    <a:tab pos="228600" algn="l"/>
                  </a:tabLst>
                  <a:defRPr/>
                </a:pPr>
                <a:r>
                  <a:rPr lang="zh-CN" altLang="en-US" sz="2642" dirty="0">
                    <a:solidFill>
                      <a:srgbClr val="16754D"/>
                    </a:solidFill>
                    <a:latin typeface="Wingdings"/>
                  </a:rPr>
                  <a:t></a:t>
                </a:r>
                <a:r>
                  <a:rPr lang="zh-CN" altLang="en-US" sz="2198" dirty="0">
                    <a:solidFill>
                      <a:srgbClr val="000000"/>
                    </a:solidFill>
                    <a:latin typeface="微软雅黑"/>
                  </a:rPr>
                  <a:t>以属性“色泽”为例，其对应的</a:t>
                </a:r>
                <a:r>
                  <a:rPr lang="en-US" altLang="zh-CN" sz="2198" dirty="0">
                    <a:solidFill>
                      <a:srgbClr val="000000"/>
                    </a:solidFill>
                    <a:latin typeface="微软雅黑"/>
                  </a:rPr>
                  <a:t>3</a:t>
                </a:r>
                <a:r>
                  <a:rPr lang="zh-CN" altLang="en-US" sz="2198" dirty="0">
                    <a:solidFill>
                      <a:srgbClr val="000000"/>
                    </a:solidFill>
                    <a:latin typeface="微软雅黑"/>
                  </a:rPr>
                  <a:t>个数据子集分别为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98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98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198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198" dirty="0">
                    <a:solidFill>
                      <a:srgbClr val="000000"/>
                    </a:solidFill>
                    <a:latin typeface="微软雅黑"/>
                  </a:rPr>
                  <a:t>(</a:t>
                </a:r>
                <a:r>
                  <a:rPr lang="zh-CN" altLang="en-US" sz="2198" dirty="0">
                    <a:solidFill>
                      <a:srgbClr val="000000"/>
                    </a:solidFill>
                    <a:latin typeface="微软雅黑"/>
                  </a:rPr>
                  <a:t>色泽</a:t>
                </a:r>
                <a:r>
                  <a:rPr lang="en-US" altLang="zh-CN" sz="2198" dirty="0">
                    <a:solidFill>
                      <a:srgbClr val="000000"/>
                    </a:solidFill>
                    <a:latin typeface="微软雅黑"/>
                  </a:rPr>
                  <a:t>=</a:t>
                </a:r>
                <a:r>
                  <a:rPr lang="zh-CN" altLang="en-US" sz="2198" dirty="0">
                    <a:solidFill>
                      <a:srgbClr val="000000"/>
                    </a:solidFill>
                    <a:latin typeface="微软雅黑"/>
                  </a:rPr>
                  <a:t>青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绿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Times New Roman"/>
                  </a:rPr>
                  <a:t>)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96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 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Times New Roman"/>
                  </a:rPr>
                  <a:t>(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色泽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Times New Roman"/>
                  </a:rPr>
                  <a:t>=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乌</a:t>
                </a:r>
                <a:r>
                  <a:rPr lang="zh-CN" altLang="en-US" sz="2196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/>
                  </a:rPr>
                  <a:t>黑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Times New Roman"/>
                  </a:rPr>
                  <a:t>)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96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 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Times New Roman"/>
                  </a:rPr>
                  <a:t>(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色泽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Times New Roman"/>
                  </a:rPr>
                  <a:t>=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浅白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Times New Roman"/>
                  </a:rPr>
                  <a:t>)</a:t>
                </a:r>
                <a:endParaRPr lang="zh-CN" altLang="en-US" sz="2196" dirty="0">
                  <a:solidFill>
                    <a:srgbClr val="000000"/>
                  </a:solidFill>
                  <a:latin typeface="Times New Roman"/>
                </a:endParaRPr>
              </a:p>
            </p:txBody>
          </p:sp>
        </mc:Choice>
        <mc:Fallback>
          <p:sp>
            <p:nvSpPr>
              <p:cNvPr id="7" name="TextBox 25">
                <a:extLst>
                  <a:ext uri="{FF2B5EF4-FFF2-40B4-BE49-F238E27FC236}">
                    <a16:creationId xmlns:a16="http://schemas.microsoft.com/office/drawing/2014/main" id="{96F55EEB-0C16-4F4E-871A-04ECCBB18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32" y="1052736"/>
                <a:ext cx="11585642" cy="726481"/>
              </a:xfrm>
              <a:prstGeom prst="rect">
                <a:avLst/>
              </a:prstGeom>
              <a:blipFill>
                <a:blip r:embed="rId2"/>
                <a:stretch>
                  <a:fillRect l="-1736" t="-18487"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26">
            <a:extLst>
              <a:ext uri="{FF2B5EF4-FFF2-40B4-BE49-F238E27FC236}">
                <a16:creationId xmlns:a16="http://schemas.microsoft.com/office/drawing/2014/main" id="{5308DA86-99AA-4003-85EC-B15316D0ACF6}"/>
              </a:ext>
            </a:extLst>
          </p:cNvPr>
          <p:cNvSpPr txBox="1"/>
          <p:nvPr/>
        </p:nvSpPr>
        <p:spPr>
          <a:xfrm>
            <a:off x="270052" y="1802973"/>
            <a:ext cx="865622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5"/>
              </a:lnSpc>
            </a:pPr>
            <a:r>
              <a:rPr lang="zh-CN" altLang="en-US" sz="2640" dirty="0">
                <a:solidFill>
                  <a:srgbClr val="16754D"/>
                </a:solidFill>
                <a:latin typeface="Wingdings"/>
              </a:rPr>
              <a:t>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子集</a:t>
            </a:r>
          </a:p>
        </p:txBody>
      </p:sp>
      <p:sp>
        <p:nvSpPr>
          <p:cNvPr id="9" name="TextBox 27">
            <a:extLst>
              <a:ext uri="{FF2B5EF4-FFF2-40B4-BE49-F238E27FC236}">
                <a16:creationId xmlns:a16="http://schemas.microsoft.com/office/drawing/2014/main" id="{E025DAEC-381B-46B9-B2BF-762F62D89AD1}"/>
              </a:ext>
            </a:extLst>
          </p:cNvPr>
          <p:cNvSpPr txBox="1"/>
          <p:nvPr/>
        </p:nvSpPr>
        <p:spPr>
          <a:xfrm>
            <a:off x="1582547" y="1875698"/>
            <a:ext cx="1410643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包含编号为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28">
                <a:extLst>
                  <a:ext uri="{FF2B5EF4-FFF2-40B4-BE49-F238E27FC236}">
                    <a16:creationId xmlns:a16="http://schemas.microsoft.com/office/drawing/2014/main" id="{DE7E2CC5-8FA0-49F1-B9A8-81BD89956EC7}"/>
                  </a:ext>
                </a:extLst>
              </p:cNvPr>
              <p:cNvSpPr txBox="1"/>
              <p:nvPr/>
            </p:nvSpPr>
            <p:spPr>
              <a:xfrm>
                <a:off x="5292080" y="1916832"/>
                <a:ext cx="3757439" cy="32938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2110"/>
                  </a:lnSpc>
                </a:pP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的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微软雅黑"/>
                  </a:rPr>
                  <a:t>6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个样例，其中</a:t>
                </a:r>
                <a:r>
                  <a:rPr lang="zh-CN" altLang="en-US" sz="2196" dirty="0">
                    <a:solidFill>
                      <a:srgbClr val="FF0000"/>
                    </a:solidFill>
                    <a:latin typeface="微软雅黑"/>
                  </a:rPr>
                  <a:t>正例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占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微软雅黑"/>
                  </a:rPr>
                  <a:t>p</a:t>
                </a:r>
                <a:r>
                  <a:rPr lang="en-US" altLang="zh-CN" sz="2196" baseline="-25000" dirty="0">
                    <a:solidFill>
                      <a:srgbClr val="000000"/>
                    </a:solidFill>
                    <a:latin typeface="微软雅黑"/>
                  </a:rPr>
                  <a:t>1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微软雅黑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196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zh-CN" altLang="en-US" sz="2196" baseline="-25000" dirty="0">
                  <a:solidFill>
                    <a:srgbClr val="000000"/>
                  </a:solidFill>
                  <a:latin typeface="微软雅黑"/>
                </a:endParaRPr>
              </a:p>
            </p:txBody>
          </p:sp>
        </mc:Choice>
        <mc:Fallback>
          <p:sp>
            <p:nvSpPr>
              <p:cNvPr id="10" name="TextBox 28">
                <a:extLst>
                  <a:ext uri="{FF2B5EF4-FFF2-40B4-BE49-F238E27FC236}">
                    <a16:creationId xmlns:a16="http://schemas.microsoft.com/office/drawing/2014/main" id="{DE7E2CC5-8FA0-49F1-B9A8-81BD89956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916832"/>
                <a:ext cx="3757439" cy="329386"/>
              </a:xfrm>
              <a:prstGeom prst="rect">
                <a:avLst/>
              </a:prstGeom>
              <a:blipFill>
                <a:blip r:embed="rId3"/>
                <a:stretch>
                  <a:fillRect l="-4538" t="-53704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29">
                <a:extLst>
                  <a:ext uri="{FF2B5EF4-FFF2-40B4-BE49-F238E27FC236}">
                    <a16:creationId xmlns:a16="http://schemas.microsoft.com/office/drawing/2014/main" id="{47AF0D12-07B9-4A16-9DC8-3880532F4D3B}"/>
                  </a:ext>
                </a:extLst>
              </p:cNvPr>
              <p:cNvSpPr txBox="1"/>
              <p:nvPr/>
            </p:nvSpPr>
            <p:spPr>
              <a:xfrm>
                <a:off x="9049519" y="1946103"/>
                <a:ext cx="1829027" cy="321883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2110"/>
                  </a:lnSpc>
                </a:pP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，反例占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微软雅黑"/>
                  </a:rPr>
                  <a:t>p</a:t>
                </a:r>
                <a:r>
                  <a:rPr lang="en-US" altLang="zh-CN" sz="2196" baseline="-25000" dirty="0">
                    <a:solidFill>
                      <a:srgbClr val="000000"/>
                    </a:solidFill>
                    <a:latin typeface="微软雅黑"/>
                  </a:rPr>
                  <a:t>2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微软雅黑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196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zh-CN" altLang="en-US" sz="2196" dirty="0">
                  <a:solidFill>
                    <a:srgbClr val="000000"/>
                  </a:solidFill>
                  <a:latin typeface="微软雅黑"/>
                </a:endParaRPr>
              </a:p>
            </p:txBody>
          </p:sp>
        </mc:Choice>
        <mc:Fallback>
          <p:sp>
            <p:nvSpPr>
              <p:cNvPr id="11" name="TextBox 29">
                <a:extLst>
                  <a:ext uri="{FF2B5EF4-FFF2-40B4-BE49-F238E27FC236}">
                    <a16:creationId xmlns:a16="http://schemas.microsoft.com/office/drawing/2014/main" id="{47AF0D12-07B9-4A16-9DC8-3880532F4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519" y="1946103"/>
                <a:ext cx="1829027" cy="321883"/>
              </a:xfrm>
              <a:prstGeom prst="rect">
                <a:avLst/>
              </a:prstGeom>
              <a:blipFill>
                <a:blip r:embed="rId4"/>
                <a:stretch>
                  <a:fillRect l="-9333" t="-54717" r="-2000" b="-32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31">
                <a:extLst>
                  <a:ext uri="{FF2B5EF4-FFF2-40B4-BE49-F238E27FC236}">
                    <a16:creationId xmlns:a16="http://schemas.microsoft.com/office/drawing/2014/main" id="{2D1BBD0F-A9B5-48EE-BFF1-3B42CCC130FA}"/>
                  </a:ext>
                </a:extLst>
              </p:cNvPr>
              <p:cNvSpPr txBox="1"/>
              <p:nvPr/>
            </p:nvSpPr>
            <p:spPr>
              <a:xfrm>
                <a:off x="630767" y="2368430"/>
                <a:ext cx="4627421" cy="277512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211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96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196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p>
                      <m:sSupPr>
                        <m:ctrlPr>
                          <a:rPr lang="en-US" altLang="zh-CN" sz="2196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同理，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微软雅黑"/>
                  </a:rPr>
                  <a:t>3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个结点的</a:t>
                </a:r>
                <a:r>
                  <a:rPr lang="zh-CN" altLang="en-US" sz="2196" dirty="0">
                    <a:solidFill>
                      <a:srgbClr val="FF0000"/>
                    </a:solidFill>
                    <a:latin typeface="微软雅黑"/>
                  </a:rPr>
                  <a:t>信息熵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为：</a:t>
                </a:r>
              </a:p>
            </p:txBody>
          </p:sp>
        </mc:Choice>
        <mc:Fallback>
          <p:sp>
            <p:nvSpPr>
              <p:cNvPr id="12" name="TextBox 31">
                <a:extLst>
                  <a:ext uri="{FF2B5EF4-FFF2-40B4-BE49-F238E27FC236}">
                    <a16:creationId xmlns:a16="http://schemas.microsoft.com/office/drawing/2014/main" id="{2D1BBD0F-A9B5-48EE-BFF1-3B42CCC13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67" y="2368430"/>
                <a:ext cx="4627421" cy="277512"/>
              </a:xfrm>
              <a:prstGeom prst="rect">
                <a:avLst/>
              </a:prstGeom>
              <a:blipFill>
                <a:blip r:embed="rId5"/>
                <a:stretch>
                  <a:fillRect l="-2105" t="-57778" r="-132" b="-6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3ACBFDD-DAB3-458D-BCB8-ADB295162AD1}"/>
                  </a:ext>
                </a:extLst>
              </p:cNvPr>
              <p:cNvSpPr txBox="1"/>
              <p:nvPr/>
            </p:nvSpPr>
            <p:spPr>
              <a:xfrm>
                <a:off x="1135674" y="1829294"/>
                <a:ext cx="367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3ACBFDD-DAB3-458D-BCB8-ADB295162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674" y="1829294"/>
                <a:ext cx="367115" cy="369332"/>
              </a:xfrm>
              <a:prstGeom prst="rect">
                <a:avLst/>
              </a:prstGeom>
              <a:blipFill>
                <a:blip r:embed="rId6"/>
                <a:stretch>
                  <a:fillRect r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E55FA6AA-6549-4808-900F-7AF7DD59B6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948" y="1776601"/>
            <a:ext cx="2117406" cy="45877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82574BE-A856-4EEE-BDA1-B0C0A03DD2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24" y="2777115"/>
            <a:ext cx="5334528" cy="1530223"/>
          </a:xfrm>
          <a:prstGeom prst="rect">
            <a:avLst/>
          </a:prstGeom>
        </p:spPr>
      </p:pic>
      <p:sp>
        <p:nvSpPr>
          <p:cNvPr id="23" name="TextBox 32">
            <a:extLst>
              <a:ext uri="{FF2B5EF4-FFF2-40B4-BE49-F238E27FC236}">
                <a16:creationId xmlns:a16="http://schemas.microsoft.com/office/drawing/2014/main" id="{41608DF7-BC75-4AD4-B951-0865BCE896F0}"/>
              </a:ext>
            </a:extLst>
          </p:cNvPr>
          <p:cNvSpPr txBox="1"/>
          <p:nvPr/>
        </p:nvSpPr>
        <p:spPr>
          <a:xfrm>
            <a:off x="270051" y="4293096"/>
            <a:ext cx="3686907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5"/>
              </a:lnSpc>
            </a:pPr>
            <a:r>
              <a:rPr lang="zh-CN" altLang="en-US" sz="2640" dirty="0">
                <a:solidFill>
                  <a:srgbClr val="16754D"/>
                </a:solidFill>
                <a:latin typeface="Wingdings"/>
              </a:rPr>
              <a:t>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属性“色泽”的</a:t>
            </a:r>
            <a:r>
              <a:rPr lang="zh-CN" altLang="en-US" sz="2196" dirty="0">
                <a:solidFill>
                  <a:srgbClr val="FF0000"/>
                </a:solidFill>
                <a:latin typeface="微软雅黑"/>
              </a:rPr>
              <a:t>信息增益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为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CF600ED-559A-4771-A814-02AA7A6C4A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47" y="4754580"/>
            <a:ext cx="7037009" cy="153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7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953DB1-F288-4AD4-953D-F0ED8874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2021/8/15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129013A-F7F2-4200-8956-4925D22454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4" name="TextBox 23">
            <a:extLst>
              <a:ext uri="{FF2B5EF4-FFF2-40B4-BE49-F238E27FC236}">
                <a16:creationId xmlns:a16="http://schemas.microsoft.com/office/drawing/2014/main" id="{81D6976C-CA43-497D-807F-CB84BBD6A810}"/>
              </a:ext>
            </a:extLst>
          </p:cNvPr>
          <p:cNvSpPr txBox="1"/>
          <p:nvPr/>
        </p:nvSpPr>
        <p:spPr>
          <a:xfrm>
            <a:off x="218541" y="315722"/>
            <a:ext cx="2035814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一个例子 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续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TextBox 58">
            <a:extLst>
              <a:ext uri="{FF2B5EF4-FFF2-40B4-BE49-F238E27FC236}">
                <a16:creationId xmlns:a16="http://schemas.microsoft.com/office/drawing/2014/main" id="{6089F3CC-D5AE-45C8-9639-9887D5A1F587}"/>
              </a:ext>
            </a:extLst>
          </p:cNvPr>
          <p:cNvSpPr txBox="1"/>
          <p:nvPr/>
        </p:nvSpPr>
        <p:spPr>
          <a:xfrm>
            <a:off x="251520" y="332656"/>
            <a:ext cx="7482818" cy="44242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  <a:tabLst>
                <a:tab pos="127000" algn="l"/>
                <a:tab pos="3949700" algn="l"/>
              </a:tabLst>
              <a:defRPr/>
            </a:pPr>
            <a:endParaRPr lang="en-US" altLang="zh-CN" sz="240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en-US" altLang="zh-CN" sz="240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en-US" altLang="zh-CN" sz="240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en-US" altLang="zh-CN" sz="240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3563"/>
              </a:lnSpc>
              <a:tabLst>
                <a:tab pos="127000" algn="l"/>
                <a:tab pos="3949700" algn="l"/>
              </a:tabLst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2640" dirty="0">
                <a:solidFill>
                  <a:srgbClr val="16754D"/>
                </a:solidFill>
                <a:latin typeface="Wingdings"/>
              </a:rPr>
              <a:t>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类似的，其他属性的信息增益为</a:t>
            </a: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3261"/>
              </a:lnSpc>
              <a:tabLst>
                <a:tab pos="127000" algn="l"/>
                <a:tab pos="39497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640" dirty="0">
                <a:solidFill>
                  <a:srgbClr val="16754D"/>
                </a:solidFill>
                <a:latin typeface="Wingdings"/>
              </a:rPr>
              <a:t>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显然，属性“纹理”的信息增益最大，其被选为划分属性</a:t>
            </a: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2725"/>
              </a:lnSpc>
              <a:tabLst>
                <a:tab pos="127000" algn="l"/>
                <a:tab pos="39497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	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AFF9EF-9684-4A6A-8BCB-F6141907D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74" y="1652789"/>
            <a:ext cx="7458199" cy="16621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6344AE8-EE26-45F6-AB02-6531A1725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131" y="4280133"/>
            <a:ext cx="7280510" cy="166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186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anose="020B0604030504040204" pitchFamily="34" charset="0"/>
            <a:ea typeface="方正隶书简体" pitchFamily="65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anose="020B0604030504040204" pitchFamily="34" charset="0"/>
            <a:ea typeface="方正隶书简体" pitchFamily="65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1-网络安全基础</Template>
  <TotalTime>4602</TotalTime>
  <Words>890</Words>
  <Application>Microsoft Office PowerPoint</Application>
  <PresentationFormat>宽屏</PresentationFormat>
  <Paragraphs>256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华文楷体</vt:lpstr>
      <vt:lpstr>微软雅黑</vt:lpstr>
      <vt:lpstr>Arial</vt:lpstr>
      <vt:lpstr>Calibri</vt:lpstr>
      <vt:lpstr>Cambria Math</vt:lpstr>
      <vt:lpstr>Corbel</vt:lpstr>
      <vt:lpstr>Palatino Linotype</vt:lpstr>
      <vt:lpstr>Times New Roman</vt:lpstr>
      <vt:lpstr>Verdana</vt:lpstr>
      <vt:lpstr>Wingdings</vt:lpstr>
      <vt:lpstr>Profile</vt:lpstr>
      <vt:lpstr>Equation</vt:lpstr>
      <vt:lpstr>机器学习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Guangdong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</dc:title>
  <dc:creator>曾碧</dc:creator>
  <cp:lastModifiedBy>钟 巧霞</cp:lastModifiedBy>
  <cp:revision>312</cp:revision>
  <dcterms:created xsi:type="dcterms:W3CDTF">2019-11-13T01:37:00Z</dcterms:created>
  <dcterms:modified xsi:type="dcterms:W3CDTF">2021-08-15T12:22:28Z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