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3" r:id="rId3"/>
    <p:sldId id="388" r:id="rId4"/>
    <p:sldId id="1314" r:id="rId5"/>
    <p:sldId id="1315" r:id="rId6"/>
    <p:sldId id="290" r:id="rId7"/>
    <p:sldId id="263" r:id="rId8"/>
    <p:sldId id="416" r:id="rId9"/>
    <p:sldId id="373" r:id="rId10"/>
    <p:sldId id="421" r:id="rId11"/>
    <p:sldId id="375" r:id="rId12"/>
    <p:sldId id="376" r:id="rId13"/>
    <p:sldId id="379" r:id="rId14"/>
    <p:sldId id="267" r:id="rId15"/>
    <p:sldId id="377" r:id="rId16"/>
    <p:sldId id="389" r:id="rId17"/>
    <p:sldId id="378" r:id="rId18"/>
    <p:sldId id="385" r:id="rId19"/>
    <p:sldId id="418" r:id="rId20"/>
    <p:sldId id="419" r:id="rId21"/>
    <p:sldId id="420" r:id="rId22"/>
    <p:sldId id="386" r:id="rId23"/>
    <p:sldId id="387" r:id="rId24"/>
    <p:sldId id="1313" r:id="rId25"/>
    <p:sldId id="1317" r:id="rId26"/>
    <p:sldId id="131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2004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5440-134F-456E-AABC-381EC5842D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3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2.png"/><Relationship Id="rId7" Type="http://schemas.openxmlformats.org/officeDocument/2006/relationships/image" Target="../media/image8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6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81.png"/><Relationship Id="rId10" Type="http://schemas.openxmlformats.org/officeDocument/2006/relationships/image" Target="../media/image62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Xvq39rwi8qJfb-Wu1bE9i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BBCB7-CD72-4098-AF87-89228030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F5A48D-18BD-4950-80CC-DE9CF7C9B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663874-0F34-455A-BCAE-8ADD3A2234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813" y="1084243"/>
            <a:ext cx="2813771" cy="20462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8747A7-190F-48E9-A8C8-A3D6E35BE1EF}"/>
                  </a:ext>
                </a:extLst>
              </p:cNvPr>
              <p:cNvSpPr/>
              <p:nvPr/>
            </p:nvSpPr>
            <p:spPr>
              <a:xfrm>
                <a:off x="930786" y="1580498"/>
                <a:ext cx="791447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将</a:t>
                </a:r>
                <a:r>
                  <a:rPr lang="zh-CN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问题转化为求直线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𝑙</m:t>
                    </m:r>
                  </m:oMath>
                </a14:m>
                <a:r>
                  <a:rPr lang="zh-CN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上一动点</a:t>
                </a:r>
                <a:r>
                  <a:rPr lang="en-US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Q</a:t>
                </a:r>
                <a:r>
                  <a:rPr lang="zh-CN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，使得</a:t>
                </a:r>
                <a:r>
                  <a:rPr lang="en-US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PQ</a:t>
                </a:r>
                <a:r>
                  <a:rPr lang="zh-CN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的距离最短，则</a:t>
                </a:r>
                <a:r>
                  <a:rPr lang="en-US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d</a:t>
                </a:r>
                <a:r>
                  <a:rPr lang="zh-CN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是最短的，</a:t>
                </a:r>
                <a:r>
                  <a:rPr lang="zh-CN" altLang="en-US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使</a:t>
                </a:r>
                <a:r>
                  <a:rPr lang="zh-CN" altLang="zh-CN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问题就变为了一个二元函数的条件极值问题</a:t>
                </a:r>
                <a:r>
                  <a:rPr lang="zh-CN" altLang="en-US" sz="2000" kern="0" dirty="0">
                    <a:solidFill>
                      <a:srgbClr val="12121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宋体" panose="02010600030101010101" pitchFamily="2" charset="-122"/>
                  </a:rPr>
                  <a:t>，函数为：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8747A7-190F-48E9-A8C8-A3D6E35BE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86" y="1580498"/>
                <a:ext cx="7914473" cy="707886"/>
              </a:xfrm>
              <a:prstGeom prst="rect">
                <a:avLst/>
              </a:prstGeom>
              <a:blipFill>
                <a:blip r:embed="rId3"/>
                <a:stretch>
                  <a:fillRect l="-693" t="-3448" r="-616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40346EF0-C626-4E4C-8050-384D3D06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07" y="2437322"/>
            <a:ext cx="4591050" cy="5048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9385EA2-4294-4950-B425-78DA90F96FEF}"/>
              </a:ext>
            </a:extLst>
          </p:cNvPr>
          <p:cNvSpPr/>
          <p:nvPr/>
        </p:nvSpPr>
        <p:spPr>
          <a:xfrm>
            <a:off x="1456083" y="2971401"/>
            <a:ext cx="2627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就是函数，条件为：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902E26-F388-4183-92EC-A1C237E48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934" y="2991112"/>
            <a:ext cx="2047875" cy="3429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2CAF70-F06E-4758-8388-6234FAD3945C}"/>
              </a:ext>
            </a:extLst>
          </p:cNvPr>
          <p:cNvSpPr/>
          <p:nvPr/>
        </p:nvSpPr>
        <p:spPr>
          <a:xfrm>
            <a:off x="930786" y="3421794"/>
            <a:ext cx="9576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由于距离始终大于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，考虑根号里面的二元二次函数极值问题，可采用拉格朗日乘数法。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D26A9-E764-461A-96B0-90E411B2F927}"/>
              </a:ext>
            </a:extLst>
          </p:cNvPr>
          <p:cNvSpPr txBox="1"/>
          <p:nvPr/>
        </p:nvSpPr>
        <p:spPr>
          <a:xfrm>
            <a:off x="6337712" y="2942147"/>
            <a:ext cx="259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求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rgbClr val="FF0000"/>
                </a:solidFill>
              </a:rPr>
              <a:t>的最小值问题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1D15E38-0EB6-4B64-91C4-1DCD17051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86" y="3795898"/>
            <a:ext cx="6181725" cy="16859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1E3319A-8E2A-4DF5-A402-DF574458A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986" y="5719100"/>
            <a:ext cx="5047849" cy="7530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95B7A17-BC3A-4427-82FA-918831D9D616}"/>
              </a:ext>
            </a:extLst>
          </p:cNvPr>
          <p:cNvSpPr txBox="1"/>
          <p:nvPr/>
        </p:nvSpPr>
        <p:spPr>
          <a:xfrm>
            <a:off x="930786" y="5760607"/>
            <a:ext cx="6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解得：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171F0-2E65-45DC-9594-C592B10D693C}"/>
              </a:ext>
            </a:extLst>
          </p:cNvPr>
          <p:cNvSpPr/>
          <p:nvPr/>
        </p:nvSpPr>
        <p:spPr>
          <a:xfrm>
            <a:off x="407884" y="380803"/>
            <a:ext cx="592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0" dirty="0">
                <a:solidFill>
                  <a:srgbClr val="121212"/>
                </a:solidFill>
                <a:latin typeface="华文楷体" panose="02010600040101010101" pitchFamily="2" charset="-122"/>
                <a:cs typeface="宋体" panose="02010600030101010101" pitchFamily="2" charset="-122"/>
              </a:rPr>
              <a:t>补充：点到线的距离公式推导</a:t>
            </a:r>
            <a:r>
              <a:rPr lang="en-US" altLang="zh-CN" sz="2400" b="1" kern="0" dirty="0">
                <a:solidFill>
                  <a:srgbClr val="121212"/>
                </a:solidFill>
                <a:latin typeface="华文楷体" panose="02010600040101010101" pitchFamily="2" charset="-122"/>
                <a:cs typeface="宋体" panose="02010600030101010101" pitchFamily="2" charset="-122"/>
              </a:rPr>
              <a:t>--</a:t>
            </a:r>
            <a:r>
              <a:rPr lang="zh-CN" altLang="zh-CN" sz="2400" b="1" kern="0" dirty="0">
                <a:solidFill>
                  <a:srgbClr val="121212"/>
                </a:solidFill>
                <a:latin typeface="华文楷体" panose="02010600040101010101" pitchFamily="2" charset="-122"/>
                <a:cs typeface="宋体" panose="02010600030101010101" pitchFamily="2" charset="-122"/>
              </a:rPr>
              <a:t>函数极值法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D3B50D-8186-4E40-A164-46B990800010}"/>
              </a:ext>
            </a:extLst>
          </p:cNvPr>
          <p:cNvGrpSpPr/>
          <p:nvPr/>
        </p:nvGrpSpPr>
        <p:grpSpPr>
          <a:xfrm>
            <a:off x="6872206" y="4503784"/>
            <a:ext cx="2737160" cy="1535629"/>
            <a:chOff x="7074260" y="4509687"/>
            <a:chExt cx="2737160" cy="153562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178FB7A-CCC1-4875-B3C2-508EEF45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9353" y="5022393"/>
              <a:ext cx="2466975" cy="7905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7A1F7A3-A14D-4F66-9289-67C9F5C04E2A}"/>
                    </a:ext>
                  </a:extLst>
                </p:cNvPr>
                <p:cNvSpPr txBox="1"/>
                <p:nvPr/>
              </p:nvSpPr>
              <p:spPr>
                <a:xfrm>
                  <a:off x="7074260" y="4581057"/>
                  <a:ext cx="27371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/>
                    <a:t>代入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dirty="0"/>
                    <a:t>函数中得：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7A1F7A3-A14D-4F66-9289-67C9F5C04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260" y="4581057"/>
                  <a:ext cx="2737160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2227" t="-7692" r="-2004" b="-2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22D19E4-81AB-4EFE-889C-D4463A279624}"/>
                </a:ext>
              </a:extLst>
            </p:cNvPr>
            <p:cNvSpPr/>
            <p:nvPr/>
          </p:nvSpPr>
          <p:spPr bwMode="auto">
            <a:xfrm>
              <a:off x="7209353" y="4509687"/>
              <a:ext cx="2466975" cy="1535629"/>
            </a:xfrm>
            <a:prstGeom prst="rect">
              <a:avLst/>
            </a:prstGeom>
            <a:solidFill>
              <a:srgbClr val="FFFF00">
                <a:alpha val="23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方正隶书简体" pitchFamily="65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031763-4A1A-45D8-A5BF-0D250A04B1D9}"/>
                  </a:ext>
                </a:extLst>
              </p:cNvPr>
              <p:cNvSpPr/>
              <p:nvPr/>
            </p:nvSpPr>
            <p:spPr>
              <a:xfrm>
                <a:off x="9991643" y="4910417"/>
                <a:ext cx="1913281" cy="7513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031763-4A1A-45D8-A5BF-0D250A04B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43" y="4910417"/>
                <a:ext cx="1913281" cy="7513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698AE050-68D7-4D7C-B29C-C9882E7D5501}"/>
              </a:ext>
            </a:extLst>
          </p:cNvPr>
          <p:cNvSpPr/>
          <p:nvPr/>
        </p:nvSpPr>
        <p:spPr bwMode="auto">
          <a:xfrm>
            <a:off x="9474274" y="5133907"/>
            <a:ext cx="517369" cy="22859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96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826AD-842C-4DCD-B2ED-7BC436FB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767" y="6420681"/>
            <a:ext cx="2641600" cy="238125"/>
          </a:xfrm>
        </p:spPr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41845A-7150-4BD4-9256-D64EA8A18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12655" y="6539743"/>
            <a:ext cx="2641600" cy="228600"/>
          </a:xfrm>
        </p:spPr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902B967-E0B7-4F7B-A79C-A02D8D03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线性可分支持向量机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6BC26F7-24CB-4608-A3FC-935BD1B30805}"/>
                  </a:ext>
                </a:extLst>
              </p:cNvPr>
              <p:cNvSpPr/>
              <p:nvPr/>
            </p:nvSpPr>
            <p:spPr>
              <a:xfrm>
                <a:off x="475811" y="1039825"/>
                <a:ext cx="4674293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判断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与</a:t>
                </a:r>
                <a:r>
                  <a:rPr lang="zh-CN" altLang="zh-CN" sz="2000" b="1" dirty="0">
                    <a:solidFill>
                      <a:schemeClr val="tx1"/>
                    </a:solidFill>
                  </a:rPr>
                  <a:t>标记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符号是否一致？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6BC26F7-24CB-4608-A3FC-935BD1B30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11" y="1039825"/>
                <a:ext cx="4674293" cy="405624"/>
              </a:xfrm>
              <a:prstGeom prst="rect">
                <a:avLst/>
              </a:prstGeom>
              <a:blipFill>
                <a:blip r:embed="rId2"/>
                <a:stretch>
                  <a:fillRect l="-1173" t="-6061" r="-782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E5B1A0-836E-4E45-8453-0960BD00E4EE}"/>
                  </a:ext>
                </a:extLst>
              </p:cNvPr>
              <p:cNvSpPr txBox="1"/>
              <p:nvPr/>
            </p:nvSpPr>
            <p:spPr>
              <a:xfrm>
                <a:off x="593013" y="1465935"/>
                <a:ext cx="8819642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假设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超平面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能</m:t>
                    </m:r>
                  </m:oMath>
                </a14:m>
                <a:r>
                  <a:rPr lang="zh-CN" altLang="en-US" dirty="0"/>
                  <a:t>将训练样本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正确分类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(+1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或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-1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两类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)</a:t>
                </a:r>
                <a:r>
                  <a:rPr lang="zh-CN" altLang="en-US" dirty="0"/>
                  <a:t>，则其满足：对于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    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E5B1A0-836E-4E45-8453-0960BD00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3" y="1465935"/>
                <a:ext cx="8819642" cy="723275"/>
              </a:xfrm>
              <a:prstGeom prst="rect">
                <a:avLst/>
              </a:prstGeom>
              <a:blipFill>
                <a:blip r:embed="rId3"/>
                <a:stretch>
                  <a:fillRect l="-553" t="-4202" b="-13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DB93513-FD93-4EAA-9AE4-352BB4DCC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058" y="939167"/>
            <a:ext cx="2443001" cy="1667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AA7159-6DC3-43A3-85C0-01B2CEDB05EE}"/>
                  </a:ext>
                </a:extLst>
              </p:cNvPr>
              <p:cNvSpPr/>
              <p:nvPr/>
            </p:nvSpPr>
            <p:spPr>
              <a:xfrm>
                <a:off x="574681" y="2223480"/>
                <a:ext cx="88379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因此，</a:t>
                </a:r>
                <a:r>
                  <a:rPr lang="zh-CN" altLang="zh-CN" sz="2000" dirty="0"/>
                  <a:t>可用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替代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(6.1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式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sz="2000" dirty="0"/>
                  <a:t>表示样本数据点到超平面的距离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AA7159-6DC3-43A3-85C0-01B2CEDB0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1" y="2223480"/>
                <a:ext cx="8837974" cy="400110"/>
              </a:xfrm>
              <a:prstGeom prst="rect">
                <a:avLst/>
              </a:prstGeom>
              <a:blipFill>
                <a:blip r:embed="rId5"/>
                <a:stretch>
                  <a:fillRect l="-690" t="-10769" r="-365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4113161D-3DA0-45AE-A85A-172832E3EC7B}"/>
              </a:ext>
            </a:extLst>
          </p:cNvPr>
          <p:cNvSpPr/>
          <p:nvPr/>
        </p:nvSpPr>
        <p:spPr>
          <a:xfrm>
            <a:off x="491399" y="3189960"/>
            <a:ext cx="1755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000" b="1" dirty="0"/>
              <a:t>优化问题：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E2998A-4146-4DDC-AB85-8C6987DB0E3F}"/>
                  </a:ext>
                </a:extLst>
              </p:cNvPr>
              <p:cNvSpPr/>
              <p:nvPr/>
            </p:nvSpPr>
            <p:spPr>
              <a:xfrm>
                <a:off x="491399" y="3624340"/>
                <a:ext cx="113938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000" dirty="0"/>
                  <a:t>样本数据集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分割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超平面</m:t>
                    </m:r>
                  </m:oMath>
                </a14:m>
                <a:r>
                  <a:rPr lang="zh-CN" altLang="zh-CN" sz="2000" dirty="0"/>
                  <a:t>的</a:t>
                </a:r>
                <a:r>
                  <a:rPr lang="zh-CN" altLang="en-US" sz="2000" dirty="0"/>
                  <a:t>几何</a:t>
                </a:r>
                <a:r>
                  <a:rPr lang="zh-CN" altLang="zh-CN" sz="2000" dirty="0"/>
                  <a:t>间隔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sz="2000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sz="2000" dirty="0"/>
                  <a:t>中所有样本数据点到超平面函数</a:t>
                </a:r>
                <a:r>
                  <a:rPr lang="zh-CN" altLang="zh-CN" sz="2000" dirty="0">
                    <a:solidFill>
                      <a:schemeClr val="accent6"/>
                    </a:solidFill>
                  </a:rPr>
                  <a:t>间隔的最小值</a:t>
                </a:r>
                <a:r>
                  <a:rPr lang="zh-CN" altLang="zh-CN" sz="2000" dirty="0"/>
                  <a:t>，即有：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E2998A-4146-4DDC-AB85-8C6987DB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9" y="3624340"/>
                <a:ext cx="11393804" cy="400110"/>
              </a:xfrm>
              <a:prstGeom prst="rect">
                <a:avLst/>
              </a:prstGeom>
              <a:blipFill>
                <a:blip r:embed="rId6"/>
                <a:stretch>
                  <a:fillRect l="-589" t="-7692" r="-278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487E4D7E-815F-41E8-9CFD-A76D22AA929B}"/>
              </a:ext>
            </a:extLst>
          </p:cNvPr>
          <p:cNvSpPr/>
          <p:nvPr/>
        </p:nvSpPr>
        <p:spPr bwMode="auto">
          <a:xfrm>
            <a:off x="5136588" y="4958802"/>
            <a:ext cx="878132" cy="214623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99BFE0-87C9-47A1-A89A-3F9AB854C54F}"/>
              </a:ext>
            </a:extLst>
          </p:cNvPr>
          <p:cNvSpPr/>
          <p:nvPr/>
        </p:nvSpPr>
        <p:spPr>
          <a:xfrm>
            <a:off x="5155434" y="46297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等价于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E8077B-7BB0-4101-B3A3-684D232BF1F4}"/>
                  </a:ext>
                </a:extLst>
              </p:cNvPr>
              <p:cNvSpPr/>
              <p:nvPr/>
            </p:nvSpPr>
            <p:spPr>
              <a:xfrm>
                <a:off x="4979772" y="5170936"/>
                <a:ext cx="11715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E8077B-7BB0-4101-B3A3-684D232BF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72" y="5170936"/>
                <a:ext cx="1171539" cy="307777"/>
              </a:xfrm>
              <a:prstGeom prst="rect">
                <a:avLst/>
              </a:prstGeom>
              <a:blipFill>
                <a:blip r:embed="rId7"/>
                <a:stretch>
                  <a:fillRect l="-1563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EB3EC2-5D08-40D7-B94E-F12C55CCA3D8}"/>
                  </a:ext>
                </a:extLst>
              </p:cNvPr>
              <p:cNvSpPr/>
              <p:nvPr/>
            </p:nvSpPr>
            <p:spPr>
              <a:xfrm>
                <a:off x="6440261" y="4682151"/>
                <a:ext cx="2080634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000" dirty="0">
                    <a:solidFill>
                      <a:srgbClr val="C00000"/>
                    </a:solidFill>
                  </a:rPr>
                  <a:t>；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EB3EC2-5D08-40D7-B94E-F12C55CCA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261" y="4682151"/>
                <a:ext cx="2080634" cy="526939"/>
              </a:xfrm>
              <a:prstGeom prst="rect">
                <a:avLst/>
              </a:prstGeom>
              <a:blipFill>
                <a:blip r:embed="rId8"/>
                <a:stretch>
                  <a:fillRect r="-2047" b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658FF9A-08C7-43DF-B802-1675AF89A853}"/>
              </a:ext>
            </a:extLst>
          </p:cNvPr>
          <p:cNvSpPr/>
          <p:nvPr/>
        </p:nvSpPr>
        <p:spPr>
          <a:xfrm>
            <a:off x="9616118" y="4952335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(6.2)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7FE120-96D3-42F8-B57E-92F8F4BEEE34}"/>
                  </a:ext>
                </a:extLst>
              </p:cNvPr>
              <p:cNvSpPr/>
              <p:nvPr/>
            </p:nvSpPr>
            <p:spPr>
              <a:xfrm>
                <a:off x="545480" y="2581686"/>
                <a:ext cx="11160104" cy="439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zh-CN" altLang="en-US" sz="2000" dirty="0"/>
                  <a:t>同时，若超平面（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2000" dirty="0"/>
                  <a:t>）能将训练样本正确分类，则通过适当缩放变化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，使得：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7FE120-96D3-42F8-B57E-92F8F4BEE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0" y="2581686"/>
                <a:ext cx="11160104" cy="439095"/>
              </a:xfrm>
              <a:prstGeom prst="rect">
                <a:avLst/>
              </a:prstGeom>
              <a:blipFill>
                <a:blip r:embed="rId9"/>
                <a:stretch>
                  <a:fillRect l="-546" r="-284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46358DC-1C96-4593-A17D-FEDDDA154EFA}"/>
                  </a:ext>
                </a:extLst>
              </p:cNvPr>
              <p:cNvSpPr/>
              <p:nvPr/>
            </p:nvSpPr>
            <p:spPr>
              <a:xfrm>
                <a:off x="507590" y="4449115"/>
                <a:ext cx="6096000" cy="9894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dirty="0"/>
                  <a:t>作为优化指标构造</a:t>
                </a:r>
                <a:r>
                  <a:rPr lang="en-US" altLang="zh-CN" dirty="0"/>
                  <a:t>SVM</a:t>
                </a:r>
                <a:r>
                  <a:rPr lang="zh-CN" altLang="zh-CN" dirty="0"/>
                  <a:t>模型：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zh-CN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；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46358DC-1C96-4593-A17D-FEDDDA154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0" y="4449115"/>
                <a:ext cx="6096000" cy="989438"/>
              </a:xfrm>
              <a:prstGeom prst="rect">
                <a:avLst/>
              </a:prstGeom>
              <a:blipFill>
                <a:blip r:embed="rId10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F384943-CF21-4213-85CD-E589B4DF2685}"/>
                  </a:ext>
                </a:extLst>
              </p:cNvPr>
              <p:cNvSpPr/>
              <p:nvPr/>
            </p:nvSpPr>
            <p:spPr>
              <a:xfrm>
                <a:off x="3737990" y="3968210"/>
                <a:ext cx="3799951" cy="611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zh-CN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F384943-CF21-4213-85CD-E589B4DF2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90" y="3968210"/>
                <a:ext cx="3799951" cy="611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E8A01F-1ACC-4F73-A524-BAED53DF3722}"/>
                  </a:ext>
                </a:extLst>
              </p:cNvPr>
              <p:cNvSpPr/>
              <p:nvPr/>
            </p:nvSpPr>
            <p:spPr>
              <a:xfrm>
                <a:off x="475811" y="5675374"/>
                <a:ext cx="1131052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支持向量</a:t>
                </a:r>
                <a:r>
                  <a:rPr lang="zh-CN" altLang="zh-CN" sz="2000" b="1" dirty="0"/>
                  <a:t>：</a:t>
                </a:r>
                <a:r>
                  <a:rPr lang="zh-CN" altLang="en-US" sz="2000" dirty="0"/>
                  <a:t>在线性可分的情况下，训练数据集的样本点中与分离超平面距离最近的数据点称为</a:t>
                </a:r>
                <a:r>
                  <a:rPr lang="zh-CN" altLang="en-US" sz="2000" dirty="0">
                    <a:solidFill>
                      <a:schemeClr val="accent6"/>
                    </a:solidFill>
                  </a:rPr>
                  <a:t>支持向量</a:t>
                </a:r>
                <a:r>
                  <a:rPr lang="en-US" altLang="zh-CN" sz="2000" dirty="0"/>
                  <a:t>(support vector)</a:t>
                </a:r>
                <a:r>
                  <a:rPr lang="zh-CN" altLang="en-US" sz="2000" dirty="0"/>
                  <a:t>，支持向量是使</a:t>
                </a:r>
                <a:r>
                  <a:rPr lang="en-US" altLang="zh-CN" sz="2000" dirty="0"/>
                  <a:t>(6.2)</a:t>
                </a:r>
                <a:r>
                  <a:rPr lang="zh-CN" altLang="en-US" sz="2000" dirty="0"/>
                  <a:t>中约束条件取等的点，即满足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E8A01F-1ACC-4F73-A524-BAED53DF3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11" y="5675374"/>
                <a:ext cx="11310522" cy="707886"/>
              </a:xfrm>
              <a:prstGeom prst="rect">
                <a:avLst/>
              </a:prstGeom>
              <a:blipFill>
                <a:blip r:embed="rId12"/>
                <a:stretch>
                  <a:fillRect l="-485" t="-4310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3AAC36-FCA7-45B9-B9A3-85319D14D5C8}"/>
                  </a:ext>
                </a:extLst>
              </p:cNvPr>
              <p:cNvSpPr txBox="1"/>
              <p:nvPr/>
            </p:nvSpPr>
            <p:spPr>
              <a:xfrm>
                <a:off x="7819019" y="4125447"/>
                <a:ext cx="3452035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即分子取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1600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 dirty="0">
                        <a:solidFill>
                          <a:srgbClr val="B9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13AAC36-FCA7-45B9-B9A3-85319D14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19" y="4125447"/>
                <a:ext cx="3452035" cy="338554"/>
              </a:xfrm>
              <a:prstGeom prst="rect">
                <a:avLst/>
              </a:prstGeom>
              <a:blipFill>
                <a:blip r:embed="rId13"/>
                <a:stretch>
                  <a:fillRect l="-880" t="-5263" b="-228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D754320-8DF6-4969-A365-1231B18C8236}"/>
                  </a:ext>
                </a:extLst>
              </p:cNvPr>
              <p:cNvSpPr/>
              <p:nvPr/>
            </p:nvSpPr>
            <p:spPr>
              <a:xfrm>
                <a:off x="6367858" y="5213953"/>
                <a:ext cx="2423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D754320-8DF6-4969-A365-1231B18C8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58" y="5213953"/>
                <a:ext cx="242361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大括号 26">
            <a:extLst>
              <a:ext uri="{FF2B5EF4-FFF2-40B4-BE49-F238E27FC236}">
                <a16:creationId xmlns:a16="http://schemas.microsoft.com/office/drawing/2014/main" id="{E3D6204D-F50D-49B3-BCC3-7919385CCEFA}"/>
              </a:ext>
            </a:extLst>
          </p:cNvPr>
          <p:cNvSpPr/>
          <p:nvPr/>
        </p:nvSpPr>
        <p:spPr bwMode="auto">
          <a:xfrm>
            <a:off x="9008018" y="4891506"/>
            <a:ext cx="234203" cy="588615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3DF78FF-F0A1-421B-9731-C2AABBE2B92D}"/>
                  </a:ext>
                </a:extLst>
              </p:cNvPr>
              <p:cNvSpPr/>
              <p:nvPr/>
            </p:nvSpPr>
            <p:spPr>
              <a:xfrm>
                <a:off x="4120599" y="3060189"/>
                <a:ext cx="2792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B9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1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solidFill>
                          <a:srgbClr val="B9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        成立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3DF78FF-F0A1-421B-9731-C2AABBE2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99" y="3060189"/>
                <a:ext cx="2792944" cy="369332"/>
              </a:xfrm>
              <a:prstGeom prst="rect">
                <a:avLst/>
              </a:prstGeom>
              <a:blipFill>
                <a:blip r:embed="rId15"/>
                <a:stretch>
                  <a:fillRect t="-6557" r="-10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4158C82-5A26-4855-9969-DD35C78AC278}"/>
              </a:ext>
            </a:extLst>
          </p:cNvPr>
          <p:cNvSpPr/>
          <p:nvPr/>
        </p:nvSpPr>
        <p:spPr bwMode="auto">
          <a:xfrm>
            <a:off x="6367858" y="4633593"/>
            <a:ext cx="2476323" cy="949692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0FF91-63FD-4471-881E-849B6969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E7E2D4-2811-470B-80AE-C25B4390A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E327F3-BC5F-4952-81D5-363E5449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线性可分支持向量机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6CD5AA-BA2F-4EFD-A03D-17E9D264A5B5}"/>
                  </a:ext>
                </a:extLst>
              </p:cNvPr>
              <p:cNvSpPr/>
              <p:nvPr/>
            </p:nvSpPr>
            <p:spPr>
              <a:xfrm>
                <a:off x="758640" y="1165646"/>
                <a:ext cx="84213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zh-CN" sz="2000" b="1" dirty="0"/>
                  <a:t>求得该优化问题的解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,</a:t>
                </a:r>
                <a:r>
                  <a:rPr lang="zh-CN" altLang="zh-CN" sz="2000" b="1" dirty="0"/>
                  <a:t>得到最优分离超平面</a:t>
                </a:r>
                <a:r>
                  <a:rPr lang="en-US" altLang="zh-CN" sz="2000" b="1" dirty="0"/>
                  <a:t>———</a:t>
                </a:r>
                <a:r>
                  <a:rPr lang="zh-CN" altLang="zh-CN" sz="2000" dirty="0">
                    <a:solidFill>
                      <a:schemeClr val="accent6"/>
                    </a:solidFill>
                  </a:rPr>
                  <a:t>拉格朗日乘数法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6CD5AA-BA2F-4EFD-A03D-17E9D264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0" y="1165646"/>
                <a:ext cx="8421344" cy="400110"/>
              </a:xfrm>
              <a:prstGeom prst="rect">
                <a:avLst/>
              </a:prstGeom>
              <a:blipFill>
                <a:blip r:embed="rId2"/>
                <a:stretch>
                  <a:fillRect l="-651" t="-7576" r="-7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EBEA98-E2D0-46E5-8BF3-1217C166D1A1}"/>
                  </a:ext>
                </a:extLst>
              </p:cNvPr>
              <p:cNvSpPr txBox="1"/>
              <p:nvPr/>
            </p:nvSpPr>
            <p:spPr>
              <a:xfrm>
                <a:off x="1034269" y="1638521"/>
                <a:ext cx="9671654" cy="148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>
                    <a:solidFill>
                      <a:schemeClr val="tx1"/>
                    </a:solidFill>
                  </a:rPr>
                  <a:t>引入一个拉格朗日因子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chemeClr val="tx1"/>
                    </a:solidFill>
                  </a:rPr>
                  <a:t>，得到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拉格朗日函数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 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EBEA98-E2D0-46E5-8BF3-1217C166D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9" y="1638521"/>
                <a:ext cx="9671654" cy="1486625"/>
              </a:xfrm>
              <a:prstGeom prst="rect">
                <a:avLst/>
              </a:prstGeom>
              <a:blipFill>
                <a:blip r:embed="rId3"/>
                <a:stretch>
                  <a:fillRect l="-567" t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812988-08F8-42A5-B386-73B6764881A7}"/>
                  </a:ext>
                </a:extLst>
              </p:cNvPr>
              <p:cNvSpPr/>
              <p:nvPr/>
            </p:nvSpPr>
            <p:spPr>
              <a:xfrm>
                <a:off x="1196706" y="2791952"/>
                <a:ext cx="60050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为</a:t>
                </a:r>
                <a:r>
                  <a:rPr lang="zh-CN" altLang="zh-CN" sz="2000" dirty="0">
                    <a:solidFill>
                      <a:schemeClr val="accent6"/>
                    </a:solidFill>
                  </a:rPr>
                  <a:t>拉格朗日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因子向量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的取值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非负</a:t>
                </a:r>
                <a:r>
                  <a:rPr lang="zh-CN" altLang="zh-CN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812988-08F8-42A5-B386-73B676488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06" y="2791952"/>
                <a:ext cx="6005042" cy="400110"/>
              </a:xfrm>
              <a:prstGeom prst="rect">
                <a:avLst/>
              </a:prstGeom>
              <a:blipFill>
                <a:blip r:embed="rId4"/>
                <a:stretch>
                  <a:fillRect t="-9091" r="-30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669F66C-35DD-485A-812C-76BAEEB4234D}"/>
                  </a:ext>
                </a:extLst>
              </p:cNvPr>
              <p:cNvSpPr/>
              <p:nvPr/>
            </p:nvSpPr>
            <p:spPr>
              <a:xfrm>
                <a:off x="1196706" y="3228282"/>
                <a:ext cx="100013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zh-CN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000" dirty="0"/>
                  <a:t>和</a:t>
                </a:r>
                <a:r>
                  <a:rPr lang="en-US" altLang="zh-CN" sz="2000" i="1" dirty="0"/>
                  <a:t>b</a:t>
                </a:r>
                <a:r>
                  <a:rPr lang="zh-CN" altLang="zh-CN" sz="2000" dirty="0"/>
                  <a:t>的偏导数分别为</a:t>
                </a:r>
                <a:r>
                  <a:rPr lang="en-US" altLang="zh-CN" sz="2000" dirty="0"/>
                  <a:t>0</a:t>
                </a:r>
                <a:r>
                  <a:rPr lang="zh-CN" altLang="zh-CN" sz="2000" dirty="0"/>
                  <a:t>，则有：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669F66C-35DD-485A-812C-76BAEEB42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06" y="3228282"/>
                <a:ext cx="10001381" cy="400110"/>
              </a:xfrm>
              <a:prstGeom prst="rect">
                <a:avLst/>
              </a:prstGeom>
              <a:blipFill>
                <a:blip r:embed="rId5"/>
                <a:stretch>
                  <a:fillRect l="-609" t="-92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B9A1C20-D88F-4095-9BD6-47DDD372E594}"/>
                  </a:ext>
                </a:extLst>
              </p:cNvPr>
              <p:cNvSpPr/>
              <p:nvPr/>
            </p:nvSpPr>
            <p:spPr>
              <a:xfrm>
                <a:off x="1643712" y="3617597"/>
                <a:ext cx="6096000" cy="14366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B9A1C20-D88F-4095-9BD6-47DDD372E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12" y="3617597"/>
                <a:ext cx="6096000" cy="14366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D38B5EA-15D4-47C3-B9C2-F6B08BEC1B20}"/>
              </a:ext>
            </a:extLst>
          </p:cNvPr>
          <p:cNvSpPr/>
          <p:nvPr/>
        </p:nvSpPr>
        <p:spPr>
          <a:xfrm>
            <a:off x="9179984" y="2261997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(6.3)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6B3AB4-6802-4E55-A5AA-DDF60C51A31C}"/>
              </a:ext>
            </a:extLst>
          </p:cNvPr>
          <p:cNvSpPr/>
          <p:nvPr/>
        </p:nvSpPr>
        <p:spPr>
          <a:xfrm>
            <a:off x="9242443" y="3737612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(6.4)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C5159F-2C3D-49C3-84A7-C63282685834}"/>
              </a:ext>
            </a:extLst>
          </p:cNvPr>
          <p:cNvSpPr/>
          <p:nvPr/>
        </p:nvSpPr>
        <p:spPr>
          <a:xfrm>
            <a:off x="9242443" y="4335935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(6.5)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9BDDBB5-7898-4B2C-BDF2-60F7827342F3}"/>
                  </a:ext>
                </a:extLst>
              </p:cNvPr>
              <p:cNvSpPr/>
              <p:nvPr/>
            </p:nvSpPr>
            <p:spPr>
              <a:xfrm>
                <a:off x="831600" y="5030058"/>
                <a:ext cx="107315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将式</a:t>
                </a:r>
                <a:r>
                  <a:rPr lang="en-US" altLang="zh-CN" sz="2000" dirty="0"/>
                  <a:t>(6.4) </a:t>
                </a:r>
                <a:r>
                  <a:rPr lang="zh-CN" altLang="en-US" sz="2000" dirty="0"/>
                  <a:t>代入</a:t>
                </a:r>
                <a:r>
                  <a:rPr lang="en-US" altLang="zh-CN" sz="2000" dirty="0"/>
                  <a:t>(6.3)</a:t>
                </a:r>
                <a:r>
                  <a:rPr lang="zh-CN" altLang="en-US" sz="2000" dirty="0"/>
                  <a:t>，即可将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en-US" sz="2000" dirty="0"/>
                  <a:t>中的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消去，再考虑</a:t>
                </a:r>
                <a:r>
                  <a:rPr lang="en-US" altLang="zh-CN" sz="2000" dirty="0"/>
                  <a:t>(6.5)</a:t>
                </a:r>
                <a:r>
                  <a:rPr lang="zh-CN" altLang="en-US" sz="2000" dirty="0"/>
                  <a:t>的约束，得到</a:t>
                </a:r>
                <a:r>
                  <a:rPr lang="en-US" altLang="zh-CN" sz="2000" dirty="0"/>
                  <a:t>(6.2)</a:t>
                </a:r>
                <a:r>
                  <a:rPr lang="zh-CN" altLang="en-US" sz="2000" dirty="0"/>
                  <a:t>的对偶问题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9BDDBB5-7898-4B2C-BDF2-60F782734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00" y="5030058"/>
                <a:ext cx="10731592" cy="400110"/>
              </a:xfrm>
              <a:prstGeom prst="rect">
                <a:avLst/>
              </a:prstGeom>
              <a:blipFill>
                <a:blip r:embed="rId7"/>
                <a:stretch>
                  <a:fillRect l="-568" t="-7576" r="-57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B7C70C47-812C-431C-BCED-6232AF8E2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023" y="5583677"/>
            <a:ext cx="4586463" cy="72535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72564EF-4CE8-4F55-8EE8-ADC8034EF6AC}"/>
              </a:ext>
            </a:extLst>
          </p:cNvPr>
          <p:cNvSpPr/>
          <p:nvPr/>
        </p:nvSpPr>
        <p:spPr>
          <a:xfrm>
            <a:off x="6177630" y="5736655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s.t.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09C99ED-FFD1-4002-B2D7-25279B20E2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628" y="5474284"/>
            <a:ext cx="2124075" cy="9239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27CD388-8F98-47F9-8EA1-4CB45A6FE178}"/>
              </a:ext>
            </a:extLst>
          </p:cNvPr>
          <p:cNvSpPr/>
          <p:nvPr/>
        </p:nvSpPr>
        <p:spPr>
          <a:xfrm>
            <a:off x="9730601" y="5766248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(6.6)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540458-083F-4EE3-BD07-C2C7C978072A}"/>
                  </a:ext>
                </a:extLst>
              </p:cNvPr>
              <p:cNvSpPr txBox="1"/>
              <p:nvPr/>
            </p:nvSpPr>
            <p:spPr>
              <a:xfrm>
                <a:off x="7088070" y="3562552"/>
                <a:ext cx="1677190" cy="8485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540458-083F-4EE3-BD07-C2C7C978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70" y="3562552"/>
                <a:ext cx="1677190" cy="8485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1E9F85F-C864-449B-A2BD-6141E19B98B6}"/>
              </a:ext>
            </a:extLst>
          </p:cNvPr>
          <p:cNvSpPr txBox="1"/>
          <p:nvPr/>
        </p:nvSpPr>
        <p:spPr>
          <a:xfrm>
            <a:off x="6672456" y="3769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则：</a:t>
            </a:r>
          </a:p>
        </p:txBody>
      </p:sp>
    </p:spTree>
    <p:extLst>
      <p:ext uri="{BB962C8B-B14F-4D97-AF65-F5344CB8AC3E}">
        <p14:creationId xmlns:p14="http://schemas.microsoft.com/office/powerpoint/2010/main" val="327607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55E8EA-199F-41C4-99E4-2C6C0FF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2A0AD1-9CCC-4D7C-B3FB-621DC0BB21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8B6B5-9371-4E8B-BE42-FD241F892AFD}"/>
              </a:ext>
            </a:extLst>
          </p:cNvPr>
          <p:cNvSpPr/>
          <p:nvPr/>
        </p:nvSpPr>
        <p:spPr>
          <a:xfrm>
            <a:off x="443219" y="3079662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从求解过程看支持向量机本质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313E79-1C98-49A3-AEFB-93E89679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线性可分支持向量机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F2DD99-3487-470B-883A-97B0D9AE2A19}"/>
              </a:ext>
            </a:extLst>
          </p:cNvPr>
          <p:cNvSpPr/>
          <p:nvPr/>
        </p:nvSpPr>
        <p:spPr>
          <a:xfrm>
            <a:off x="443219" y="1015458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转换为对偶问题的原因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7F05CF8-A15B-4B4B-A0A4-DB666CE66A63}"/>
                  </a:ext>
                </a:extLst>
              </p:cNvPr>
              <p:cNvSpPr/>
              <p:nvPr/>
            </p:nvSpPr>
            <p:spPr>
              <a:xfrm>
                <a:off x="729772" y="1493917"/>
                <a:ext cx="11582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</a:rPr>
                  <a:t>对偶问题更易求解，对偶问题只需优化一个变量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且约束条件更简单。解出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后，</a:t>
                </a:r>
                <a:r>
                  <a:rPr lang="zh-CN" altLang="en-US" sz="2000" dirty="0"/>
                  <a:t>可得到</a:t>
                </a:r>
                <a:r>
                  <a:rPr lang="en-US" altLang="zh-CN" sz="2000" dirty="0"/>
                  <a:t>SVM</a:t>
                </a:r>
                <a:r>
                  <a:rPr lang="zh-CN" altLang="en-US" sz="2000" dirty="0"/>
                  <a:t>函数：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7F05CF8-A15B-4B4B-A0A4-DB666CE6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2" y="1493917"/>
                <a:ext cx="11582017" cy="400110"/>
              </a:xfrm>
              <a:prstGeom prst="rect">
                <a:avLst/>
              </a:prstGeom>
              <a:blipFill>
                <a:blip r:embed="rId2"/>
                <a:stretch>
                  <a:fillRect l="-474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73956BA-CE88-4B34-BEFD-3E121EBAB6F3}"/>
                  </a:ext>
                </a:extLst>
              </p:cNvPr>
              <p:cNvSpPr/>
              <p:nvPr/>
            </p:nvSpPr>
            <p:spPr>
              <a:xfrm>
                <a:off x="4797039" y="1911747"/>
                <a:ext cx="344748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16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zh-CN" sz="1600" b="1" i="1">
                          <a:latin typeface="Cambria Math"/>
                        </a:rPr>
                        <m:t>𝑋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73956BA-CE88-4B34-BEFD-3E121EBAB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039" y="1911747"/>
                <a:ext cx="3447482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D951AF6B-C00C-4B80-B29C-1772BF639E23}"/>
              </a:ext>
            </a:extLst>
          </p:cNvPr>
          <p:cNvSpPr/>
          <p:nvPr/>
        </p:nvSpPr>
        <p:spPr>
          <a:xfrm>
            <a:off x="739306" y="3510481"/>
            <a:ext cx="11010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注意到式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(6.2)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为不等式约束优化问题，因此求解过程还需满足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-Kuhn-Tucker)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条件，即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2295B6-5B37-44CA-A106-208B11D7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64" y="3889742"/>
            <a:ext cx="3203904" cy="8111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8257F0-2087-40C5-A2BC-B3B03E56007B}"/>
              </a:ext>
            </a:extLst>
          </p:cNvPr>
          <p:cNvSpPr/>
          <p:nvPr/>
        </p:nvSpPr>
        <p:spPr bwMode="auto">
          <a:xfrm>
            <a:off x="4874527" y="1926497"/>
            <a:ext cx="3447481" cy="75629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FAB0930-A710-4C4A-B59F-880E4A4E60A2}"/>
                  </a:ext>
                </a:extLst>
              </p:cNvPr>
              <p:cNvSpPr/>
              <p:nvPr/>
            </p:nvSpPr>
            <p:spPr>
              <a:xfrm>
                <a:off x="630767" y="4851319"/>
                <a:ext cx="1084685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由互补条件，对任意训练样本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，总有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，则该样本不在</a:t>
                </a:r>
                <a:r>
                  <a:rPr lang="en-US" altLang="zh-CN" dirty="0"/>
                  <a:t>(6.7)</a:t>
                </a:r>
                <a:r>
                  <a:rPr lang="zh-CN" altLang="en-US" dirty="0"/>
                  <a:t>的求和式中出现，不对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造成</m:t>
                    </m:r>
                  </m:oMath>
                </a14:m>
                <a:r>
                  <a:rPr lang="zh-CN" altLang="en-US" dirty="0"/>
                  <a:t>影响。若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dirty="0"/>
                  <a:t>，所对应样本点位于最大间隔边界上，是一个支持向量。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FAB0930-A710-4C4A-B59F-880E4A4E6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7" y="4851319"/>
                <a:ext cx="10846859" cy="923330"/>
              </a:xfrm>
              <a:prstGeom prst="rect">
                <a:avLst/>
              </a:prstGeom>
              <a:blipFill>
                <a:blip r:embed="rId5"/>
                <a:stretch>
                  <a:fillRect l="-449" t="-3974" r="-449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F0E6226-1BCC-4D3A-8345-394B4315B20C}"/>
                  </a:ext>
                </a:extLst>
              </p:cNvPr>
              <p:cNvSpPr/>
              <p:nvPr/>
            </p:nvSpPr>
            <p:spPr>
              <a:xfrm>
                <a:off x="5442564" y="4200518"/>
                <a:ext cx="2077504" cy="2923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)−1≥0</m:t>
                      </m:r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F0E6226-1BCC-4D3A-8345-394B4315B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64" y="4200518"/>
                <a:ext cx="2077504" cy="292388"/>
              </a:xfrm>
              <a:prstGeom prst="rect">
                <a:avLst/>
              </a:prstGeom>
              <a:blipFill>
                <a:blip r:embed="rId6"/>
                <a:stretch>
                  <a:fillRect l="-2933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6CCA062-07FB-4B76-BBB3-13E4DA66FEC8}"/>
                  </a:ext>
                </a:extLst>
              </p:cNvPr>
              <p:cNvSpPr/>
              <p:nvPr/>
            </p:nvSpPr>
            <p:spPr>
              <a:xfrm>
                <a:off x="5442564" y="4453789"/>
                <a:ext cx="2077504" cy="297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)−1)=0</m:t>
                      </m:r>
                    </m:oMath>
                  </m:oMathPara>
                </a14:m>
                <a:endParaRPr lang="zh-CN" alt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6CCA062-07FB-4B76-BBB3-13E4DA66F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64" y="4453789"/>
                <a:ext cx="2077504" cy="297710"/>
              </a:xfrm>
              <a:prstGeom prst="rect">
                <a:avLst/>
              </a:prstGeom>
              <a:blipFill>
                <a:blip r:embed="rId7"/>
                <a:stretch>
                  <a:fillRect l="-234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B7BCB548-6FE4-4215-BFA7-74DC7F768445}"/>
              </a:ext>
            </a:extLst>
          </p:cNvPr>
          <p:cNvSpPr/>
          <p:nvPr/>
        </p:nvSpPr>
        <p:spPr bwMode="auto">
          <a:xfrm>
            <a:off x="5539617" y="5530120"/>
            <a:ext cx="704850" cy="2368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B5CFEE-352D-4B70-AB60-872A4E249E5C}"/>
              </a:ext>
            </a:extLst>
          </p:cNvPr>
          <p:cNvSpPr/>
          <p:nvPr/>
        </p:nvSpPr>
        <p:spPr>
          <a:xfrm>
            <a:off x="956513" y="5881251"/>
            <a:ext cx="10385938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支持向量机重要性质：</a:t>
            </a:r>
            <a:r>
              <a:rPr lang="zh-CN" altLang="en-US" dirty="0"/>
              <a:t>训练完成后，大部分的训练样本都不需要保留，最终模型仅与支持向量有关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6855AD-D9D4-463D-A5BC-E3E43EBD9670}"/>
              </a:ext>
            </a:extLst>
          </p:cNvPr>
          <p:cNvSpPr/>
          <p:nvPr/>
        </p:nvSpPr>
        <p:spPr>
          <a:xfrm>
            <a:off x="729772" y="2741176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能更加自然地引入核函数，进而推广到非线性问题。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FB5532-0DE0-47E0-BB37-CC3356749B86}"/>
              </a:ext>
            </a:extLst>
          </p:cNvPr>
          <p:cNvSpPr/>
          <p:nvPr/>
        </p:nvSpPr>
        <p:spPr>
          <a:xfrm>
            <a:off x="10217693" y="2006681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(6.7)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1578DF-155B-49FE-B7B9-0C6BF0DE2139}"/>
                  </a:ext>
                </a:extLst>
              </p:cNvPr>
              <p:cNvSpPr txBox="1"/>
              <p:nvPr/>
            </p:nvSpPr>
            <p:spPr>
              <a:xfrm>
                <a:off x="9759384" y="130167"/>
                <a:ext cx="1649530" cy="7645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1578DF-155B-49FE-B7B9-0C6BF0DE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384" y="130167"/>
                <a:ext cx="1649530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B8BF7-37C1-4381-8915-A730334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1619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解的稀疏性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3F87-107E-4D14-BE05-9D0EF3CB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4" y="1022510"/>
            <a:ext cx="9882186" cy="4930775"/>
          </a:xfrm>
        </p:spPr>
        <p:txBody>
          <a:bodyPr/>
          <a:lstStyle/>
          <a:p>
            <a:pPr indent="-358775"/>
            <a:r>
              <a:rPr dirty="0" err="1"/>
              <a:t>最终模型</a:t>
            </a:r>
            <a:r>
              <a:rPr dirty="0"/>
              <a:t>：</a:t>
            </a:r>
            <a:endParaRPr lang="en-US" altLang="zh-CN" dirty="0"/>
          </a:p>
          <a:p>
            <a:pPr indent="-358775"/>
            <a:r>
              <a:rPr lang="en-US" altLang="zh-CN" dirty="0" err="1">
                <a:latin typeface="+mn-ea"/>
              </a:rPr>
              <a:t>KKT</a:t>
            </a:r>
            <a:r>
              <a:rPr dirty="0" err="1">
                <a:latin typeface="+mn-ea"/>
              </a:rPr>
              <a:t>条件</a:t>
            </a:r>
            <a:r>
              <a:rPr dirty="0">
                <a:latin typeface="+mn-ea"/>
              </a:rPr>
              <a:t>：</a:t>
            </a:r>
          </a:p>
        </p:txBody>
      </p:sp>
      <p:pic>
        <p:nvPicPr>
          <p:cNvPr id="36868" name="图片 4">
            <a:extLst>
              <a:ext uri="{FF2B5EF4-FFF2-40B4-BE49-F238E27FC236}">
                <a16:creationId xmlns:a16="http://schemas.microsoft.com/office/drawing/2014/main" id="{E831DEFE-33A5-4D4E-A6B5-C223C363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6" y="1143874"/>
            <a:ext cx="45767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EA01D40D-9F71-43FE-92A8-D0EA4F181679}"/>
              </a:ext>
            </a:extLst>
          </p:cNvPr>
          <p:cNvSpPr/>
          <p:nvPr/>
        </p:nvSpPr>
        <p:spPr>
          <a:xfrm>
            <a:off x="5937250" y="4195524"/>
            <a:ext cx="317500" cy="306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B4EEF9-B852-4465-82E1-123932ED8E8D}"/>
              </a:ext>
            </a:extLst>
          </p:cNvPr>
          <p:cNvSpPr/>
          <p:nvPr/>
        </p:nvSpPr>
        <p:spPr>
          <a:xfrm>
            <a:off x="613094" y="4741745"/>
            <a:ext cx="1113599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支持向量机解的</a:t>
            </a:r>
            <a:r>
              <a:rPr lang="zh-CN" altLang="en-US" sz="2400" dirty="0">
                <a:solidFill>
                  <a:schemeClr val="tx2"/>
                </a:solidFill>
              </a:rPr>
              <a:t>稀疏性</a:t>
            </a:r>
            <a:r>
              <a:rPr lang="en-US" altLang="zh-CN" sz="2400" dirty="0"/>
              <a:t>: </a:t>
            </a:r>
            <a:r>
              <a:rPr lang="zh-CN" altLang="en-US" sz="2400" dirty="0"/>
              <a:t>训练完成后</a:t>
            </a:r>
            <a:r>
              <a:rPr lang="en-US" altLang="zh-CN" sz="2400" dirty="0"/>
              <a:t>, </a:t>
            </a:r>
            <a:r>
              <a:rPr lang="zh-CN" altLang="en-US" sz="2400" dirty="0"/>
              <a:t>大部分的训练样本都不需保留</a:t>
            </a:r>
            <a:r>
              <a:rPr lang="en-US" altLang="zh-CN" sz="2400" dirty="0"/>
              <a:t>, </a:t>
            </a:r>
            <a:r>
              <a:rPr lang="zh-CN" altLang="en-US" sz="2400" dirty="0"/>
              <a:t>最终模型仅与支持向量有关</a:t>
            </a:r>
            <a:r>
              <a:rPr lang="en-US" altLang="zh-CN" sz="2400" dirty="0"/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1FE0E3-22CB-4E38-9347-744D2171E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2468563"/>
            <a:ext cx="28225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216C85-F7F8-4900-B017-20934A6A6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2" y="4166949"/>
            <a:ext cx="1506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12BD16-FDFB-46E8-9EF2-31C18CE61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4173298"/>
            <a:ext cx="8477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7A455957-635E-47FA-B634-94DFAD8F0263}"/>
              </a:ext>
            </a:extLst>
          </p:cNvPr>
          <p:cNvSpPr/>
          <p:nvPr/>
        </p:nvSpPr>
        <p:spPr>
          <a:xfrm>
            <a:off x="5367973" y="2573973"/>
            <a:ext cx="933450" cy="614363"/>
          </a:xfrm>
          <a:custGeom>
            <a:avLst/>
            <a:gdLst/>
            <a:ahLst/>
            <a:cxnLst/>
            <a:rect l="0" t="0" r="0" b="0"/>
            <a:pathLst>
              <a:path w="932688" h="614172">
                <a:moveTo>
                  <a:pt x="0" y="153542"/>
                </a:moveTo>
                <a:lnTo>
                  <a:pt x="625601" y="153542"/>
                </a:lnTo>
                <a:lnTo>
                  <a:pt x="625601" y="0"/>
                </a:lnTo>
                <a:lnTo>
                  <a:pt x="932687" y="307085"/>
                </a:lnTo>
                <a:lnTo>
                  <a:pt x="625601" y="614171"/>
                </a:lnTo>
                <a:lnTo>
                  <a:pt x="625601" y="460628"/>
                </a:lnTo>
                <a:lnTo>
                  <a:pt x="0" y="4606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5" name="图片 5" descr="ws_E0E0.tmp">
            <a:extLst>
              <a:ext uri="{FF2B5EF4-FFF2-40B4-BE49-F238E27FC236}">
                <a16:creationId xmlns:a16="http://schemas.microsoft.com/office/drawing/2014/main" id="{FC3A0ACD-D5E1-4DD9-8EB7-BCBC2AB13DE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2555281"/>
            <a:ext cx="1028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6" descr="ws_E0E1.tmp">
            <a:extLst>
              <a:ext uri="{FF2B5EF4-FFF2-40B4-BE49-F238E27FC236}">
                <a16:creationId xmlns:a16="http://schemas.microsoft.com/office/drawing/2014/main" id="{907DD083-B1E5-49FA-BF8B-078CEC0E11F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2948981"/>
            <a:ext cx="1625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32">
            <a:extLst>
              <a:ext uri="{FF2B5EF4-FFF2-40B4-BE49-F238E27FC236}">
                <a16:creationId xmlns:a16="http://schemas.microsoft.com/office/drawing/2014/main" id="{EDDAB39B-DA50-4F15-8603-DE8E8803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6" y="2575919"/>
            <a:ext cx="6159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必有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447CC20B-CA32-4FE6-9174-9E6D0A12E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927" y="2575919"/>
            <a:ext cx="3079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</a:pPr>
            <a:r>
              <a:rPr lang="zh-CN" altLang="en-US" sz="240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ECC019-B5F8-4D04-B04D-AD5042FB79EA}"/>
              </a:ext>
            </a:extLst>
          </p:cNvPr>
          <p:cNvSpPr/>
          <p:nvPr/>
        </p:nvSpPr>
        <p:spPr>
          <a:xfrm>
            <a:off x="613094" y="5723513"/>
            <a:ext cx="10945492" cy="73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75"/>
              </a:lnSpc>
              <a:buFont typeface="Wingdings" panose="05000000000000000000" pitchFamily="2" charset="2"/>
              <a:buChar char="n"/>
              <a:tabLst>
                <a:tab pos="5588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</a:rPr>
              <a:t>重要性质：模型训练完后，大部分的训练样本都不需要保留，</a:t>
            </a:r>
            <a:r>
              <a:rPr lang="zh-CN" altLang="en-US" sz="2400" dirty="0">
                <a:solidFill>
                  <a:srgbClr val="FF0000"/>
                </a:solidFill>
                <a:latin typeface="幼圆" pitchFamily="49" charset="-122"/>
              </a:rPr>
              <a:t>最终模型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仅仅与支持向量有关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F213F7-D144-4D5B-AFF6-F3B13B86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AF14E1-3CEB-483C-806E-986F36ABF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FAED6-F43D-436A-A920-40801A3274EF}"/>
              </a:ext>
            </a:extLst>
          </p:cNvPr>
          <p:cNvSpPr/>
          <p:nvPr/>
        </p:nvSpPr>
        <p:spPr>
          <a:xfrm>
            <a:off x="802183" y="1237450"/>
            <a:ext cx="4352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求解对偶问题</a:t>
            </a:r>
            <a:r>
              <a:rPr lang="en-US" altLang="zh-CN" sz="2400" b="1" dirty="0"/>
              <a:t>———</a:t>
            </a:r>
            <a:r>
              <a:rPr lang="en-US" altLang="zh-CN" sz="2400" b="1" dirty="0">
                <a:solidFill>
                  <a:schemeClr val="accent6"/>
                </a:solidFill>
              </a:rPr>
              <a:t>SMO</a:t>
            </a:r>
            <a:r>
              <a:rPr lang="zh-CN" altLang="en-US" sz="2400" b="1" dirty="0">
                <a:solidFill>
                  <a:schemeClr val="accent6"/>
                </a:solidFill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AEF55A-980E-4D55-B210-AD46B2708644}"/>
                  </a:ext>
                </a:extLst>
              </p:cNvPr>
              <p:cNvSpPr txBox="1"/>
              <p:nvPr/>
            </p:nvSpPr>
            <p:spPr>
              <a:xfrm>
                <a:off x="1313926" y="1760519"/>
                <a:ext cx="9950422" cy="1825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zh-CN" altLang="zh-CN" sz="2000" dirty="0">
                    <a:solidFill>
                      <a:schemeClr val="accent6"/>
                    </a:solidFill>
                  </a:rPr>
                  <a:t>基本思想</a:t>
                </a:r>
                <a:r>
                  <a:rPr lang="zh-CN" altLang="en-US" sz="2000" dirty="0">
                    <a:solidFill>
                      <a:schemeClr val="accent6"/>
                    </a:solidFill>
                  </a:rPr>
                  <a:t>：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每次选择两个参数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进行优化，在完成当前参数优化计算之后再重新选取另外两个参数进行，直至所有参数收敛。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zh-CN" sz="2000" dirty="0">
                    <a:solidFill>
                      <a:schemeClr val="tx1"/>
                    </a:solidFill>
                  </a:rPr>
                  <a:t>该算法比较复杂故不作具体介绍，只给出</a:t>
                </a:r>
                <a:r>
                  <a:rPr lang="zh-CN" altLang="zh-CN" sz="2000" dirty="0">
                    <a:solidFill>
                      <a:schemeClr val="accent6"/>
                    </a:solidFill>
                  </a:rPr>
                  <a:t>最终求解结果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：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sz="2000" b="1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AEF55A-980E-4D55-B210-AD46B270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26" y="1760519"/>
                <a:ext cx="9950422" cy="1825308"/>
              </a:xfrm>
              <a:prstGeom prst="rect">
                <a:avLst/>
              </a:prstGeom>
              <a:blipFill>
                <a:blip r:embed="rId2"/>
                <a:stretch>
                  <a:fillRect l="-674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7">
            <a:extLst>
              <a:ext uri="{FF2B5EF4-FFF2-40B4-BE49-F238E27FC236}">
                <a16:creationId xmlns:a16="http://schemas.microsoft.com/office/drawing/2014/main" id="{DF3C378F-C937-467C-8EAA-9FC2393D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线性可分支持向量机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452DF9-8938-4F94-B9B8-93D707F6F8A4}"/>
                  </a:ext>
                </a:extLst>
              </p:cNvPr>
              <p:cNvSpPr/>
              <p:nvPr/>
            </p:nvSpPr>
            <p:spPr>
              <a:xfrm>
                <a:off x="1313926" y="3908760"/>
                <a:ext cx="9889872" cy="2009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000" b="1" dirty="0"/>
                  <a:t>*=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,···,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为使用</a:t>
                </a:r>
                <a:r>
                  <a:rPr lang="en-US" altLang="zh-CN" sz="2000" dirty="0"/>
                  <a:t>SMO</a:t>
                </a:r>
                <a:r>
                  <a:rPr lang="zh-CN" altLang="zh-CN" sz="2000" dirty="0"/>
                  <a:t>算法解出的最优参数向量。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zh-CN" sz="2000" dirty="0"/>
                  <a:t>所求</a:t>
                </a:r>
                <a:r>
                  <a:rPr lang="en-US" altLang="zh-CN" sz="2000" dirty="0"/>
                  <a:t>SVM</a:t>
                </a:r>
                <a:r>
                  <a:rPr lang="zh-CN" altLang="en-US" sz="2000" dirty="0"/>
                  <a:t>二分类</a:t>
                </a:r>
                <a:r>
                  <a:rPr lang="zh-CN" altLang="zh-CN" sz="2000" dirty="0"/>
                  <a:t>模型为：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sz="2000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latin typeface="Cambria Math"/>
                        </a:rPr>
                        <m:t>sign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2000" b="1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b="1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452DF9-8938-4F94-B9B8-93D707F6F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26" y="3908760"/>
                <a:ext cx="9889872" cy="2009846"/>
              </a:xfrm>
              <a:prstGeom prst="rect">
                <a:avLst/>
              </a:prstGeom>
              <a:blipFill>
                <a:blip r:embed="rId3"/>
                <a:stretch>
                  <a:fillRect l="-678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4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EACA5-9FCB-4106-8496-6ADF09E7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D71E2F-4EB7-49A4-BB21-DE2099E6F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C618A07-5A8F-4A2C-81DA-4E99B0666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062" y="1431833"/>
            <a:ext cx="7086600" cy="92333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&amp;"/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支持向量机</a:t>
            </a:r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A6A54899-F4C6-4EAB-8D8B-28CEF5E212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4300" y="3132137"/>
            <a:ext cx="4343400" cy="5937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43297F1B-70ED-4FCC-AFA5-75D68D8E18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3549" y="3165474"/>
            <a:ext cx="3818027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latin typeface="黑体" panose="02010609060101010101" pitchFamily="49" charset="-122"/>
              </a:rPr>
              <a:t> </a:t>
            </a:r>
            <a:r>
              <a:rPr kumimoji="0"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线性可分支持向量机</a:t>
            </a:r>
            <a:endParaRPr kumimoji="0"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19">
            <a:extLst>
              <a:ext uri="{FF2B5EF4-FFF2-40B4-BE49-F238E27FC236}">
                <a16:creationId xmlns:a16="http://schemas.microsoft.com/office/drawing/2014/main" id="{B569E15F-95CE-4487-90E4-46E4565874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4300" y="3950386"/>
            <a:ext cx="4343400" cy="5937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3F08B382-5A98-431C-8F13-475EADB7045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3550" y="3983723"/>
            <a:ext cx="3429000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软间隔支持向量机</a:t>
            </a:r>
            <a:endParaRPr kumimoji="0"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35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ED960-2F69-41FB-837E-63242ED7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8E2406-7DFE-46E0-AF4A-0D438B692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6EA133-F9DD-41A0-88E2-648CE730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222930-2DC7-434F-908A-5CA6300AA97E}"/>
                  </a:ext>
                </a:extLst>
              </p:cNvPr>
              <p:cNvSpPr txBox="1"/>
              <p:nvPr/>
            </p:nvSpPr>
            <p:spPr>
              <a:xfrm>
                <a:off x="593573" y="4051632"/>
                <a:ext cx="928983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</a:pPr>
                <a:r>
                  <a:rPr lang="zh-CN" altLang="en-US" sz="2000" dirty="0">
                    <a:latin typeface="+mn-ea"/>
                  </a:rPr>
                  <a:t>解决以上问题的一个办法是允许</a:t>
                </a:r>
                <a:r>
                  <a:rPr lang="en-US" altLang="zh-CN" sz="2000" dirty="0">
                    <a:latin typeface="+mn-ea"/>
                  </a:rPr>
                  <a:t>SVM</a:t>
                </a:r>
                <a:r>
                  <a:rPr lang="zh-CN" altLang="en-US" sz="2000" dirty="0">
                    <a:latin typeface="+mn-ea"/>
                  </a:rPr>
                  <a:t>在</a:t>
                </a:r>
                <a:r>
                  <a:rPr lang="zh-CN" altLang="zh-CN" sz="2000" dirty="0">
                    <a:latin typeface="+mn-ea"/>
                  </a:rPr>
                  <a:t>少量训练样本出现分类错误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+mn-ea"/>
                  </a:rPr>
                  <a:t>。</a:t>
                </a:r>
                <a:r>
                  <a:rPr lang="zh-CN" altLang="en-US" sz="2000" dirty="0">
                    <a:latin typeface="+mn-ea"/>
                  </a:rPr>
                  <a:t>为此引入“软间隔</a:t>
                </a:r>
                <a:r>
                  <a:rPr lang="en-US" altLang="zh-CN" sz="2000" dirty="0">
                    <a:latin typeface="+mn-ea"/>
                  </a:rPr>
                  <a:t>(soft margin)”</a:t>
                </a:r>
                <a:r>
                  <a:rPr lang="zh-CN" altLang="en-US" sz="2000" dirty="0">
                    <a:latin typeface="+mn-ea"/>
                  </a:rPr>
                  <a:t>的概念，即允许少量样本不满足约束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+mn-ea"/>
                  </a:rPr>
                  <a:t>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B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B9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B9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B9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1" i="1">
                        <a:solidFill>
                          <a:srgbClr val="B90000"/>
                        </a:solidFill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zh-CN" altLang="zh-CN" sz="2000" b="1" i="1" dirty="0">
                  <a:solidFill>
                    <a:srgbClr val="000000"/>
                  </a:solidFill>
                  <a:latin typeface="华文楷体" panose="02010600040101010101" pitchFamily="2" charset="-122"/>
                </a:endParaRPr>
              </a:p>
              <a:p>
                <a:pPr>
                  <a:spcAft>
                    <a:spcPts val="600"/>
                  </a:spcAft>
                </a:pPr>
                <a:endParaRPr lang="zh-CN" altLang="zh-CN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222930-2DC7-434F-908A-5CA6300A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3" y="4051632"/>
                <a:ext cx="9289839" cy="1092607"/>
              </a:xfrm>
              <a:prstGeom prst="rect">
                <a:avLst/>
              </a:prstGeom>
              <a:blipFill>
                <a:blip r:embed="rId2"/>
                <a:stretch>
                  <a:fillRect l="-656" t="-3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4244D19-42F1-43C5-AA38-ED094BD143D4}"/>
              </a:ext>
            </a:extLst>
          </p:cNvPr>
          <p:cNvSpPr/>
          <p:nvPr/>
        </p:nvSpPr>
        <p:spPr>
          <a:xfrm>
            <a:off x="447798" y="1072492"/>
            <a:ext cx="4063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为什么引入软间隔支持向量机？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D6C46F-A9AC-4C57-9CA1-689793918A14}"/>
              </a:ext>
            </a:extLst>
          </p:cNvPr>
          <p:cNvSpPr/>
          <p:nvPr/>
        </p:nvSpPr>
        <p:spPr>
          <a:xfrm>
            <a:off x="382726" y="1490702"/>
            <a:ext cx="9675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+mn-ea"/>
              </a:rPr>
              <a:t>线性可分</a:t>
            </a:r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SVM</a:t>
            </a:r>
            <a:r>
              <a:rPr lang="zh-CN" altLang="zh-CN" sz="2000" dirty="0">
                <a:solidFill>
                  <a:schemeClr val="accent6"/>
                </a:solidFill>
                <a:latin typeface="+mn-ea"/>
              </a:rPr>
              <a:t>模型</a:t>
            </a:r>
            <a:r>
              <a:rPr lang="zh-CN" altLang="en-US" sz="2000" dirty="0">
                <a:latin typeface="+mn-ea"/>
              </a:rPr>
              <a:t>要求</a:t>
            </a:r>
            <a:r>
              <a:rPr lang="zh-CN" altLang="zh-CN" sz="2000" dirty="0">
                <a:latin typeface="+mn-ea"/>
              </a:rPr>
              <a:t>模型对任何训练样本都不能做出错误分类。</a:t>
            </a:r>
            <a:r>
              <a:rPr lang="zh-CN" altLang="en-US" sz="2000" dirty="0">
                <a:latin typeface="+mn-ea"/>
              </a:rPr>
              <a:t>但实际有以下情况：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01B6DE-3E22-46AC-AB2B-2E23D5F6FC74}"/>
              </a:ext>
            </a:extLst>
          </p:cNvPr>
          <p:cNvSpPr/>
          <p:nvPr/>
        </p:nvSpPr>
        <p:spPr>
          <a:xfrm>
            <a:off x="418264" y="1923436"/>
            <a:ext cx="94354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本来数据的确是可分的，但是却因为混入了异常点，导致不能线性可分，如右图</a:t>
            </a:r>
            <a:r>
              <a:rPr lang="en-US" altLang="zh-CN" sz="2000" dirty="0">
                <a:latin typeface="+mn-ea"/>
              </a:rPr>
              <a:t>(1)</a:t>
            </a:r>
            <a:r>
              <a:rPr lang="zh-CN" altLang="en-US" sz="2000" dirty="0">
                <a:latin typeface="+mn-ea"/>
              </a:rPr>
              <a:t>。由于两个橙色和一个蓝色的异常点导致我们没法按照线性可分</a:t>
            </a:r>
            <a:r>
              <a:rPr lang="en-US" altLang="zh-CN" sz="2000" dirty="0">
                <a:latin typeface="+mn-ea"/>
              </a:rPr>
              <a:t>SVM</a:t>
            </a:r>
            <a:r>
              <a:rPr lang="zh-CN" altLang="en-US" sz="2000" dirty="0">
                <a:latin typeface="+mn-ea"/>
              </a:rPr>
              <a:t>来分类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80FD10-557E-46F0-A203-F9719B26DEE7}"/>
              </a:ext>
            </a:extLst>
          </p:cNvPr>
          <p:cNvSpPr/>
          <p:nvPr/>
        </p:nvSpPr>
        <p:spPr>
          <a:xfrm>
            <a:off x="418264" y="2613044"/>
            <a:ext cx="92898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虽然可分，但会严重影响模型的泛化预测效果，如右图</a:t>
            </a:r>
            <a:r>
              <a:rPr lang="en-US" altLang="zh-CN" sz="2000" dirty="0">
                <a:latin typeface="+mn-ea"/>
              </a:rPr>
              <a:t>(2) </a:t>
            </a:r>
            <a:r>
              <a:rPr lang="zh-CN" altLang="en-US" sz="2000" dirty="0">
                <a:latin typeface="+mn-ea"/>
              </a:rPr>
              <a:t>。如不考虑异常点，</a:t>
            </a:r>
            <a:r>
              <a:rPr lang="en-US" altLang="zh-CN" sz="2000" dirty="0">
                <a:latin typeface="+mn-ea"/>
              </a:rPr>
              <a:t>SVM</a:t>
            </a:r>
            <a:r>
              <a:rPr lang="zh-CN" altLang="en-US" sz="2000" dirty="0">
                <a:latin typeface="+mn-ea"/>
              </a:rPr>
              <a:t>的超平面应为图中的红色线所示，但是由于有一个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蓝色的异常点</a:t>
            </a:r>
            <a:r>
              <a:rPr lang="zh-CN" altLang="en-US" sz="2000" dirty="0">
                <a:latin typeface="+mn-ea"/>
              </a:rPr>
              <a:t>，导致学习到的超平面是图中的粗虚线所示，严重影响我们的分类模型预测效果。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58502D-FA87-420C-AE20-679B36060F00}"/>
              </a:ext>
            </a:extLst>
          </p:cNvPr>
          <p:cNvSpPr/>
          <p:nvPr/>
        </p:nvSpPr>
        <p:spPr>
          <a:xfrm>
            <a:off x="9964562" y="2604010"/>
            <a:ext cx="2076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(1)</a:t>
            </a:r>
            <a:r>
              <a:rPr lang="zh-CN" altLang="en-US" sz="1200" dirty="0"/>
              <a:t>异常值导致线性不可分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19524C-1D71-4595-A72C-2E928AB0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722" y="991247"/>
            <a:ext cx="1715014" cy="16127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AB9423-A3AE-4A2E-B4EF-20A614BC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722" y="2957051"/>
            <a:ext cx="1810781" cy="16639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E35CDD-162B-41BA-A911-7A2A2ADD6818}"/>
              </a:ext>
            </a:extLst>
          </p:cNvPr>
          <p:cNvSpPr/>
          <p:nvPr/>
        </p:nvSpPr>
        <p:spPr>
          <a:xfrm>
            <a:off x="10016576" y="4590660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(2)</a:t>
            </a:r>
            <a:r>
              <a:rPr lang="zh-CN" altLang="en-US" sz="1200" dirty="0"/>
              <a:t>异常值导致边界挤压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C88144-A67B-4319-B7FF-CD7B559BA139}"/>
              </a:ext>
            </a:extLst>
          </p:cNvPr>
          <p:cNvSpPr/>
          <p:nvPr/>
        </p:nvSpPr>
        <p:spPr>
          <a:xfrm>
            <a:off x="348342" y="3672064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软间隔与损失函数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E6CC86-016F-4EED-9F76-455C17A86713}"/>
                  </a:ext>
                </a:extLst>
              </p:cNvPr>
              <p:cNvSpPr txBox="1"/>
              <p:nvPr/>
            </p:nvSpPr>
            <p:spPr>
              <a:xfrm>
                <a:off x="586001" y="4759800"/>
                <a:ext cx="11421705" cy="114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000" dirty="0">
                    <a:latin typeface="+mn-ea"/>
                  </a:rPr>
                  <a:t>在最大化间隔的同时，要使得不满足约束的样本尽可能的少，需要在优化的目标函数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里新增一个对这些点的惩罚项。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最常用的是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hinge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+mn-ea"/>
                  </a:rPr>
                  <a:t>损失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+mn-ea"/>
                  </a:rPr>
                  <a:t>: </a:t>
                </a:r>
                <a:r>
                  <a:rPr lang="zh-CN" altLang="en-US" sz="2000" dirty="0">
                    <a:latin typeface="+mn-ea"/>
                  </a:rPr>
                  <a:t>若样本点满足约束条件损失就是</a:t>
                </a:r>
                <a:r>
                  <a:rPr lang="en-US" altLang="zh-CN" sz="2000" dirty="0">
                    <a:latin typeface="+mn-ea"/>
                  </a:rPr>
                  <a:t>0, </a:t>
                </a:r>
                <a:r>
                  <a:rPr lang="zh-CN" altLang="en-US" sz="2000" dirty="0">
                    <a:latin typeface="+mn-ea"/>
                  </a:rPr>
                  <a:t>否则损失就是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zh-CN" altLang="zh-CN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BE6CC86-016F-4EED-9F76-455C17A86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1" y="4759800"/>
                <a:ext cx="11421705" cy="1142492"/>
              </a:xfrm>
              <a:prstGeom prst="rect">
                <a:avLst/>
              </a:prstGeom>
              <a:blipFill>
                <a:blip r:embed="rId5"/>
                <a:stretch>
                  <a:fillRect l="-53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047EAE8-28FC-4C76-860F-939EE62EB49E}"/>
              </a:ext>
            </a:extLst>
          </p:cNvPr>
          <p:cNvSpPr txBox="1"/>
          <p:nvPr/>
        </p:nvSpPr>
        <p:spPr>
          <a:xfrm>
            <a:off x="842948" y="6130584"/>
            <a:ext cx="25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其他常用的损失函数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: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4E00567-9151-4CC8-AA50-1E7596269EA7}"/>
                  </a:ext>
                </a:extLst>
              </p:cNvPr>
              <p:cNvSpPr/>
              <p:nvPr/>
            </p:nvSpPr>
            <p:spPr>
              <a:xfrm>
                <a:off x="3154403" y="5616028"/>
                <a:ext cx="3031536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0,1−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4E00567-9151-4CC8-AA50-1E7596269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03" y="5616028"/>
                <a:ext cx="3031536" cy="425053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B06A86A-9134-4BDE-AC76-38E19697DD59}"/>
                  </a:ext>
                </a:extLst>
              </p:cNvPr>
              <p:cNvSpPr/>
              <p:nvPr/>
            </p:nvSpPr>
            <p:spPr>
              <a:xfrm>
                <a:off x="3154403" y="6122281"/>
                <a:ext cx="331738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n-ea"/>
                    <a:sym typeface="Wingdings" panose="05000000000000000000" pitchFamily="2" charset="2"/>
                  </a:rPr>
                  <a:t>指数损失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B06A86A-9134-4BDE-AC76-38E19697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03" y="6122281"/>
                <a:ext cx="3317383" cy="390748"/>
              </a:xfrm>
              <a:prstGeom prst="rect">
                <a:avLst/>
              </a:prstGeom>
              <a:blipFill>
                <a:blip r:embed="rId7"/>
                <a:stretch>
                  <a:fillRect l="-1101" t="-4688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88F69E-E38B-47CF-85D9-D19BD1F64CA3}"/>
                  </a:ext>
                </a:extLst>
              </p:cNvPr>
              <p:cNvSpPr/>
              <p:nvPr/>
            </p:nvSpPr>
            <p:spPr>
              <a:xfrm>
                <a:off x="6565086" y="6134711"/>
                <a:ext cx="412773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n-ea"/>
                  </a:rPr>
                  <a:t>对率损失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88F69E-E38B-47CF-85D9-D19BD1F64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6" y="6134711"/>
                <a:ext cx="4127733" cy="391902"/>
              </a:xfrm>
              <a:prstGeom prst="rect">
                <a:avLst/>
              </a:prstGeom>
              <a:blipFill>
                <a:blip r:embed="rId8"/>
                <a:stretch>
                  <a:fillRect l="-1034" t="-461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A08CA00-79A2-4B2C-A043-1C85358F604A}"/>
                  </a:ext>
                </a:extLst>
              </p:cNvPr>
              <p:cNvSpPr/>
              <p:nvPr/>
            </p:nvSpPr>
            <p:spPr>
              <a:xfrm>
                <a:off x="6565086" y="5589472"/>
                <a:ext cx="21388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0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A08CA00-79A2-4B2C-A043-1C85358F6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6" y="5589472"/>
                <a:ext cx="2138855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59972-191D-4EA4-9AFE-1D3449AD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2A8614-E574-4B62-B041-53AAAF4ABD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528E716-F7DD-4F70-A7F5-17E0BAE6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26150D-F2CE-4464-BDA9-3DEDDCA25FE2}"/>
              </a:ext>
            </a:extLst>
          </p:cNvPr>
          <p:cNvSpPr/>
          <p:nvPr/>
        </p:nvSpPr>
        <p:spPr>
          <a:xfrm>
            <a:off x="418800" y="1013500"/>
            <a:ext cx="2024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软间隔</a:t>
            </a:r>
            <a:r>
              <a:rPr lang="en-US" altLang="zh-CN" sz="2400" b="1" dirty="0"/>
              <a:t>SVM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EA2942-F417-45CB-A800-1EA33E76ED53}"/>
              </a:ext>
            </a:extLst>
          </p:cNvPr>
          <p:cNvSpPr/>
          <p:nvPr/>
        </p:nvSpPr>
        <p:spPr>
          <a:xfrm>
            <a:off x="726017" y="1475152"/>
            <a:ext cx="8879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考虑软间隔并采用</a:t>
            </a:r>
            <a:r>
              <a:rPr lang="en-US" altLang="zh-CN" sz="2000" dirty="0">
                <a:latin typeface="+mn-ea"/>
              </a:rPr>
              <a:t>hinge</a:t>
            </a:r>
            <a:r>
              <a:rPr lang="zh-CN" altLang="en-US" sz="2000" dirty="0">
                <a:latin typeface="+mn-ea"/>
              </a:rPr>
              <a:t>损失，优化目标</a:t>
            </a:r>
            <a:r>
              <a:rPr lang="en-US" altLang="zh-CN" sz="2000" dirty="0">
                <a:latin typeface="+mn-ea"/>
              </a:rPr>
              <a:t>(6.2)</a:t>
            </a:r>
            <a:r>
              <a:rPr lang="zh-CN" altLang="en-US" sz="2000" dirty="0">
                <a:latin typeface="+mn-ea"/>
              </a:rPr>
              <a:t>变为：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8F9337-1120-4F40-9D3C-748BCD74EC96}"/>
                  </a:ext>
                </a:extLst>
              </p:cNvPr>
              <p:cNvSpPr/>
              <p:nvPr/>
            </p:nvSpPr>
            <p:spPr>
              <a:xfrm>
                <a:off x="1951743" y="1795136"/>
                <a:ext cx="5318892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/>
                      </a:rPr>
                      <m:t>min</m:t>
                    </m:r>
                    <m: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||</m:t>
                        </m:r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6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>
                        <a:solidFill>
                          <a:schemeClr val="accent6"/>
                        </a:solidFill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0,1−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6"/>
                    </a:solidFill>
                  </a:rPr>
                  <a:t>))</a:t>
                </a:r>
                <a:endParaRPr lang="zh-CN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8F9337-1120-4F40-9D3C-748BCD74E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3" y="1795136"/>
                <a:ext cx="5318892" cy="526939"/>
              </a:xfrm>
              <a:prstGeom prst="rect">
                <a:avLst/>
              </a:prstGeom>
              <a:blipFill>
                <a:blip r:embed="rId2"/>
                <a:stretch>
                  <a:fillRect t="-80460" r="-344" b="-1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5AD9F7-019D-4DDC-879E-CF0B15E79BCA}"/>
                  </a:ext>
                </a:extLst>
              </p:cNvPr>
              <p:cNvSpPr/>
              <p:nvPr/>
            </p:nvSpPr>
            <p:spPr>
              <a:xfrm>
                <a:off x="726017" y="2374841"/>
                <a:ext cx="8879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引入一个松弛变量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 可将上式重写为</a:t>
                </a:r>
                <a:r>
                  <a:rPr lang="zh-CN" altLang="en-US" dirty="0">
                    <a:latin typeface="+mn-ea"/>
                  </a:rPr>
                  <a:t>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5AD9F7-019D-4DDC-879E-CF0B15E79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7" y="2374841"/>
                <a:ext cx="8879162" cy="369332"/>
              </a:xfrm>
              <a:prstGeom prst="rect">
                <a:avLst/>
              </a:prstGeom>
              <a:blipFill>
                <a:blip r:embed="rId3"/>
                <a:stretch>
                  <a:fillRect l="-549"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7A5E152-BEC8-44A0-8272-EBE946F2E706}"/>
                  </a:ext>
                </a:extLst>
              </p:cNvPr>
              <p:cNvSpPr/>
              <p:nvPr/>
            </p:nvSpPr>
            <p:spPr>
              <a:xfrm>
                <a:off x="1894899" y="2701554"/>
                <a:ext cx="6961714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min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||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；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.  </m:t>
                    </m:r>
                    <m:sSup>
                      <m:sSup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)≥1−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1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b="1" i="1" dirty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7A5E152-BEC8-44A0-8272-EBE946F2E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899" y="2701554"/>
                <a:ext cx="6961714" cy="526939"/>
              </a:xfrm>
              <a:prstGeom prst="rect">
                <a:avLst/>
              </a:prstGeom>
              <a:blipFill>
                <a:blip r:embed="rId4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D66179B-31C6-4044-A3BE-676F9D40B443}"/>
                  </a:ext>
                </a:extLst>
              </p:cNvPr>
              <p:cNvSpPr/>
              <p:nvPr/>
            </p:nvSpPr>
            <p:spPr>
              <a:xfrm>
                <a:off x="726017" y="3206954"/>
                <a:ext cx="10961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是为惩罚因子。</a:t>
                </a:r>
                <a:r>
                  <a:rPr lang="zh-CN" altLang="en-US" dirty="0"/>
                  <a:t>由松弛变量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定义可以看出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的取值越大，模型对错误分类的容忍程度越高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D66179B-31C6-4044-A3BE-676F9D40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7" y="3206954"/>
                <a:ext cx="10961399" cy="369332"/>
              </a:xfrm>
              <a:prstGeom prst="rect">
                <a:avLst/>
              </a:prstGeom>
              <a:blipFill>
                <a:blip r:embed="rId5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D427025A-D230-4ADD-AE99-CD1DC5BA0EA5}"/>
              </a:ext>
            </a:extLst>
          </p:cNvPr>
          <p:cNvSpPr/>
          <p:nvPr/>
        </p:nvSpPr>
        <p:spPr>
          <a:xfrm>
            <a:off x="726017" y="4045935"/>
            <a:ext cx="10460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和线性可分支持向量机类似，我们可以通过拉格朗日乘子法将其转换为对偶问题进行求解。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7E1EFF-1FF4-4695-9E80-D6009546960D}"/>
              </a:ext>
            </a:extLst>
          </p:cNvPr>
          <p:cNvSpPr/>
          <p:nvPr/>
        </p:nvSpPr>
        <p:spPr>
          <a:xfrm>
            <a:off x="418800" y="3604854"/>
            <a:ext cx="2640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求解软间隔</a:t>
            </a:r>
            <a:r>
              <a:rPr lang="en-US" altLang="zh-CN" sz="2400" b="1" dirty="0"/>
              <a:t>SVM</a:t>
            </a:r>
            <a:endParaRPr lang="zh-CN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6193DC-0AE1-4F14-8019-D33648BFA804}"/>
              </a:ext>
            </a:extLst>
          </p:cNvPr>
          <p:cNvSpPr/>
          <p:nvPr/>
        </p:nvSpPr>
        <p:spPr>
          <a:xfrm>
            <a:off x="8733717" y="2668981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(6.9)</a:t>
            </a:r>
            <a:endParaRPr lang="zh-CN" altLang="en-US" sz="16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89A00-15E6-4356-A182-E3F59AD9DEB0}"/>
              </a:ext>
            </a:extLst>
          </p:cNvPr>
          <p:cNvGrpSpPr/>
          <p:nvPr/>
        </p:nvGrpSpPr>
        <p:grpSpPr>
          <a:xfrm>
            <a:off x="9605179" y="1375714"/>
            <a:ext cx="2241140" cy="1673711"/>
            <a:chOff x="9589969" y="1468304"/>
            <a:chExt cx="2241140" cy="167371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BFEC85F-20B8-4C7D-BB79-44278D00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9969" y="1468304"/>
              <a:ext cx="2231615" cy="167371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4D5A79-FA36-433E-B4AD-CFC033AD15C7}"/>
                </a:ext>
              </a:extLst>
            </p:cNvPr>
            <p:cNvSpPr/>
            <p:nvPr/>
          </p:nvSpPr>
          <p:spPr>
            <a:xfrm>
              <a:off x="11087102" y="2904906"/>
              <a:ext cx="744007" cy="1748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36000" bIns="0">
              <a:spAutoFit/>
            </a:bodyPr>
            <a:lstStyle/>
            <a:p>
              <a:r>
                <a:rPr lang="en-US" altLang="zh-CN" sz="900" b="1" dirty="0">
                  <a:latin typeface="+mn-ea"/>
                </a:rPr>
                <a:t>= </a:t>
              </a: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9C7A349-4B47-4F38-8D94-BF50201A06BE}"/>
              </a:ext>
            </a:extLst>
          </p:cNvPr>
          <p:cNvSpPr/>
          <p:nvPr/>
        </p:nvSpPr>
        <p:spPr>
          <a:xfrm>
            <a:off x="726017" y="4412276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(6.9)</a:t>
            </a:r>
            <a:r>
              <a:rPr lang="zh-CN" altLang="en-US" sz="2000" dirty="0"/>
              <a:t>对应的拉格朗日函数为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61E49C3-3138-4925-946E-F1582D36216F}"/>
                  </a:ext>
                </a:extLst>
              </p:cNvPr>
              <p:cNvSpPr/>
              <p:nvPr/>
            </p:nvSpPr>
            <p:spPr>
              <a:xfrm>
                <a:off x="2256812" y="4609721"/>
                <a:ext cx="7678375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61E49C3-3138-4925-946E-F1582D36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12" y="4609721"/>
                <a:ext cx="7678375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A94C6EF-AA08-4282-AC79-6508B6E51DEA}"/>
                  </a:ext>
                </a:extLst>
              </p:cNvPr>
              <p:cNvSpPr/>
              <p:nvPr/>
            </p:nvSpPr>
            <p:spPr>
              <a:xfrm>
                <a:off x="631383" y="5300124"/>
                <a:ext cx="508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/>
                  <a:t>对参数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zh-CN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求导、代入，得</a:t>
                </a:r>
                <a:r>
                  <a:rPr lang="en-US" altLang="zh-CN" sz="2000" dirty="0"/>
                  <a:t>(6.9)</a:t>
                </a:r>
                <a:r>
                  <a:rPr lang="zh-CN" altLang="en-US" sz="2000" dirty="0"/>
                  <a:t>对偶问题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A94C6EF-AA08-4282-AC79-6508B6E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83" y="5300124"/>
                <a:ext cx="5087996" cy="400110"/>
              </a:xfrm>
              <a:prstGeom prst="rect">
                <a:avLst/>
              </a:prstGeom>
              <a:blipFill>
                <a:blip r:embed="rId8"/>
                <a:stretch>
                  <a:fillRect l="-1319" t="-7576" r="-839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45EF4748-2A9F-4072-A043-A3A5FE278DB4}"/>
              </a:ext>
            </a:extLst>
          </p:cNvPr>
          <p:cNvSpPr/>
          <p:nvPr/>
        </p:nvSpPr>
        <p:spPr>
          <a:xfrm>
            <a:off x="9866491" y="5782883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(6.11)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964A16-0F0E-4023-A158-445716E345EC}"/>
                  </a:ext>
                </a:extLst>
              </p:cNvPr>
              <p:cNvSpPr/>
              <p:nvPr/>
            </p:nvSpPr>
            <p:spPr>
              <a:xfrm>
                <a:off x="2256812" y="5643037"/>
                <a:ext cx="6886822" cy="956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964A16-0F0E-4023-A158-445716E34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12" y="5643037"/>
                <a:ext cx="6886822" cy="956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3289120E-B1D0-4653-B91C-DC70A72B115D}"/>
              </a:ext>
            </a:extLst>
          </p:cNvPr>
          <p:cNvSpPr/>
          <p:nvPr/>
        </p:nvSpPr>
        <p:spPr>
          <a:xfrm>
            <a:off x="9935187" y="4931573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(6.10)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BD9BAD-BBD7-4E9D-98D9-1971F2DF9E68}"/>
              </a:ext>
            </a:extLst>
          </p:cNvPr>
          <p:cNvSpPr/>
          <p:nvPr/>
        </p:nvSpPr>
        <p:spPr>
          <a:xfrm>
            <a:off x="8473792" y="1877594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(6.8)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B3D71-9392-48DD-A6FE-1981AE2C60A9}"/>
              </a:ext>
            </a:extLst>
          </p:cNvPr>
          <p:cNvSpPr txBox="1"/>
          <p:nvPr/>
        </p:nvSpPr>
        <p:spPr>
          <a:xfrm>
            <a:off x="8632446" y="2950562"/>
            <a:ext cx="1196901" cy="30777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（推导见后）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C9117D-755C-49DD-8BC0-2945E27470EA}"/>
              </a:ext>
            </a:extLst>
          </p:cNvPr>
          <p:cNvSpPr txBox="1"/>
          <p:nvPr/>
        </p:nvSpPr>
        <p:spPr>
          <a:xfrm>
            <a:off x="9572162" y="6136512"/>
            <a:ext cx="1196901" cy="30777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（推导见后）</a:t>
            </a:r>
          </a:p>
        </p:txBody>
      </p:sp>
    </p:spTree>
    <p:extLst>
      <p:ext uri="{BB962C8B-B14F-4D97-AF65-F5344CB8AC3E}">
        <p14:creationId xmlns:p14="http://schemas.microsoft.com/office/powerpoint/2010/main" val="302971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1C7B0-D64C-4690-9808-49522286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BCD423-5E50-4CDB-93F4-05DD94378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6791A-572E-4B25-932D-AAE7EFDF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55" y="1153311"/>
            <a:ext cx="8143875" cy="3876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189CFD-8894-48B3-87A4-48F751C6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80" y="5029986"/>
            <a:ext cx="7458075" cy="895350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22EA98F-BA19-4F3C-87BD-695AC477D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软间隔支持向量机推导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A9D120-1879-4341-9139-CCEB43075471}"/>
                  </a:ext>
                </a:extLst>
              </p:cNvPr>
              <p:cNvSpPr/>
              <p:nvPr/>
            </p:nvSpPr>
            <p:spPr>
              <a:xfrm>
                <a:off x="7525921" y="492672"/>
                <a:ext cx="4295663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1" i="1" smtClean="0">
                        <a:solidFill>
                          <a:schemeClr val="accent6"/>
                        </a:solidFill>
                        <a:latin typeface="Cambria Math"/>
                      </a:rPr>
                      <m:t>min</m:t>
                    </m:r>
                    <m:r>
                      <a:rPr lang="en-US" altLang="zh-CN" sz="1600" b="1" i="1" smtClean="0">
                        <a:solidFill>
                          <a:schemeClr val="accent6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16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6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||</m:t>
                        </m:r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600" b="1" i="1">
                        <a:solidFill>
                          <a:schemeClr val="accent6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600" b="1" i="1">
                        <a:solidFill>
                          <a:schemeClr val="accent6"/>
                        </a:solidFill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6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</m:nary>
                    <m:r>
                      <a:rPr lang="en-US" altLang="zh-CN" sz="16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0,1−</m:t>
                    </m:r>
                    <m:sSup>
                      <m:sSupPr>
                        <m:ctrlPr>
                          <a:rPr lang="zh-CN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solidFill>
                      <a:schemeClr val="accent6"/>
                    </a:solidFill>
                  </a:rPr>
                  <a:t>))</a:t>
                </a:r>
                <a:endParaRPr lang="zh-CN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A9D120-1879-4341-9139-CCEB43075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921" y="492672"/>
                <a:ext cx="4295663" cy="439992"/>
              </a:xfrm>
              <a:prstGeom prst="rect">
                <a:avLst/>
              </a:prstGeom>
              <a:blipFill>
                <a:blip r:embed="rId4"/>
                <a:stretch>
                  <a:fillRect t="-72222" b="-1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3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3FCCD9-0A7D-4A0E-8FCA-4431FFE1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786" y="2204328"/>
            <a:ext cx="10363200" cy="89998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</a:rPr>
              <a:t>第六章    </a:t>
            </a:r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</a:rPr>
              <a:t>支持向量机</a:t>
            </a:r>
            <a:br>
              <a:rPr lang="zh-CN" altLang="en-US" sz="4400" kern="1200" dirty="0">
                <a:solidFill>
                  <a:srgbClr val="000000"/>
                </a:solidFill>
                <a:latin typeface="华文楷体" panose="02010600040101010101" pitchFamily="2" charset="-122"/>
              </a:rPr>
            </a:br>
            <a:b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F2974-A565-48EB-BE06-0BED6BD5DC9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3780D-5C61-47C7-84FD-DBDC025933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7664" y="2204328"/>
            <a:ext cx="11573056" cy="237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908050" indent="-43688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marL="469900" marR="0" lvl="0" indent="-469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86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645D2D-FFC7-42D3-AF47-BA3DD548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8FEF71-2710-47EB-83A5-C5A3EBBB2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341AF-35D8-4417-B21B-709E07C8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51" y="1081598"/>
            <a:ext cx="8183039" cy="5246932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7E7FE0BF-4838-4034-9BAC-29D8FCEC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软间隔支持向量机推导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30CAF8-8CAE-485C-BED4-38C32A07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148" y="208381"/>
            <a:ext cx="6458307" cy="640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153420-A7D1-4307-A139-C9F0F3B0F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315" y="1184123"/>
            <a:ext cx="1876425" cy="847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975E1-CFF8-429A-8A64-617FD2CB4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030" y="1846943"/>
            <a:ext cx="1428750" cy="819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8BF205-3657-4336-AB8B-4AB6B2453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205" y="2498950"/>
            <a:ext cx="1638300" cy="5238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56C90E-E57D-4201-86E0-796635D80F44}"/>
              </a:ext>
            </a:extLst>
          </p:cNvPr>
          <p:cNvSpPr/>
          <p:nvPr/>
        </p:nvSpPr>
        <p:spPr bwMode="auto">
          <a:xfrm>
            <a:off x="9628030" y="1254214"/>
            <a:ext cx="1689855" cy="2004608"/>
          </a:xfrm>
          <a:prstGeom prst="rect">
            <a:avLst/>
          </a:prstGeom>
          <a:solidFill>
            <a:srgbClr val="FFFF00">
              <a:alpha val="1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338BC8-BBCA-4B33-9090-2E44A0A48C27}"/>
              </a:ext>
            </a:extLst>
          </p:cNvPr>
          <p:cNvSpPr/>
          <p:nvPr/>
        </p:nvSpPr>
        <p:spPr>
          <a:xfrm>
            <a:off x="11371740" y="139611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(6.4)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B2D26D-01D5-47BC-9D66-986D91DCA1CA}"/>
              </a:ext>
            </a:extLst>
          </p:cNvPr>
          <p:cNvSpPr/>
          <p:nvPr/>
        </p:nvSpPr>
        <p:spPr>
          <a:xfrm>
            <a:off x="11298199" y="2087297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(6.5)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2F4E9B-9C3F-456C-B31E-7EB9C8EBA5F8}"/>
              </a:ext>
            </a:extLst>
          </p:cNvPr>
          <p:cNvSpPr txBox="1"/>
          <p:nvPr/>
        </p:nvSpPr>
        <p:spPr>
          <a:xfrm>
            <a:off x="11169096" y="271504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（见后）</a:t>
            </a:r>
          </a:p>
        </p:txBody>
      </p:sp>
    </p:spTree>
    <p:extLst>
      <p:ext uri="{BB962C8B-B14F-4D97-AF65-F5344CB8AC3E}">
        <p14:creationId xmlns:p14="http://schemas.microsoft.com/office/powerpoint/2010/main" val="39050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F7A8C-55D0-40B6-9540-B3B4B9C6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D9EDCD-B5B5-4913-8AD9-6E036BB76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0B69E1-AA49-47EF-A2DB-E35EBD42DB15}"/>
                  </a:ext>
                </a:extLst>
              </p:cNvPr>
              <p:cNvSpPr/>
              <p:nvPr/>
            </p:nvSpPr>
            <p:spPr>
              <a:xfrm>
                <a:off x="1037612" y="1744452"/>
                <a:ext cx="767837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1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ctrlPr>
                                <a:rPr lang="zh-CN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sz="1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1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1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0B69E1-AA49-47EF-A2DB-E35EBD42D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12" y="1744452"/>
                <a:ext cx="7678375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>
            <a:extLst>
              <a:ext uri="{FF2B5EF4-FFF2-40B4-BE49-F238E27FC236}">
                <a16:creationId xmlns:a16="http://schemas.microsoft.com/office/drawing/2014/main" id="{11E7AFAE-126C-463A-86D7-DA517E91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软间隔支持向量机推导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86D84-DB91-4657-876E-DA7A5A5F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2771140"/>
            <a:ext cx="5695950" cy="800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7CC81B-2BB3-463E-89E3-0C0DC2EE2CC9}"/>
              </a:ext>
            </a:extLst>
          </p:cNvPr>
          <p:cNvSpPr txBox="1"/>
          <p:nvPr/>
        </p:nvSpPr>
        <p:spPr>
          <a:xfrm>
            <a:off x="515269" y="136966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由式（</a:t>
            </a:r>
            <a:r>
              <a:rPr lang="en-US" altLang="zh-CN" dirty="0"/>
              <a:t>6.10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4CBDB9-BA0B-4D9B-92F6-6F7228481B90}"/>
              </a:ext>
            </a:extLst>
          </p:cNvPr>
          <p:cNvSpPr txBox="1"/>
          <p:nvPr/>
        </p:nvSpPr>
        <p:spPr>
          <a:xfrm>
            <a:off x="998264" y="2886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有：</a:t>
            </a:r>
          </a:p>
        </p:txBody>
      </p:sp>
    </p:spTree>
    <p:extLst>
      <p:ext uri="{BB962C8B-B14F-4D97-AF65-F5344CB8AC3E}">
        <p14:creationId xmlns:p14="http://schemas.microsoft.com/office/powerpoint/2010/main" val="141659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C6E17-726C-4965-BF6C-2ED63957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DD7283-CD8E-49A1-B26F-4AF05DA56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DB1EA7-73BE-456F-93F3-18EA5B27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DBEE6-0AAA-4D28-B220-ED9940E477EE}"/>
              </a:ext>
            </a:extLst>
          </p:cNvPr>
          <p:cNvSpPr/>
          <p:nvPr/>
        </p:nvSpPr>
        <p:spPr>
          <a:xfrm>
            <a:off x="555992" y="1093465"/>
            <a:ext cx="3563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软间隔</a:t>
            </a:r>
            <a:r>
              <a:rPr lang="en-US" altLang="zh-CN" sz="2400" b="1" dirty="0"/>
              <a:t>SVM</a:t>
            </a:r>
            <a:r>
              <a:rPr lang="zh-CN" altLang="en-US" sz="2400" b="1" dirty="0"/>
              <a:t>的支持向量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DF66D9-2630-43A6-9935-035A13C3E3EC}"/>
              </a:ext>
            </a:extLst>
          </p:cNvPr>
          <p:cNvSpPr/>
          <p:nvPr/>
        </p:nvSpPr>
        <p:spPr>
          <a:xfrm>
            <a:off x="759508" y="1568903"/>
            <a:ext cx="8638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与线性可分支持向量机相似，探究求解 </a:t>
            </a:r>
            <a:r>
              <a:rPr lang="en-US" altLang="zh-CN" sz="2000" dirty="0"/>
              <a:t>(6.9)</a:t>
            </a:r>
            <a:r>
              <a:rPr lang="zh-CN" altLang="en-US" sz="2000" dirty="0"/>
              <a:t>过程中需满足</a:t>
            </a:r>
            <a:r>
              <a:rPr lang="en-US" altLang="zh-CN" sz="2000" dirty="0"/>
              <a:t>KKT(</a:t>
            </a:r>
            <a:r>
              <a:rPr lang="en-US" altLang="zh-CN" sz="2000" dirty="0" err="1"/>
              <a:t>Karush</a:t>
            </a:r>
            <a:r>
              <a:rPr lang="en-US" altLang="zh-CN" sz="2000" dirty="0"/>
              <a:t>-Kuhn-Tucker)</a:t>
            </a:r>
            <a:r>
              <a:rPr lang="zh-CN" altLang="en-US" sz="2000" dirty="0"/>
              <a:t>条件，即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436F78-C923-4976-87FC-6DBD7996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94" y="2096947"/>
            <a:ext cx="3203904" cy="811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CBE1F6-1AFA-4BFD-A9F9-48ED3FEE78D4}"/>
                  </a:ext>
                </a:extLst>
              </p:cNvPr>
              <p:cNvSpPr/>
              <p:nvPr/>
            </p:nvSpPr>
            <p:spPr>
              <a:xfrm>
                <a:off x="4864594" y="2359980"/>
                <a:ext cx="20775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)−1≥</m:t>
                      </m:r>
                      <m:sSub>
                        <m:sSubPr>
                          <m:ctrlPr>
                            <a:rPr lang="zh-CN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CBE1F6-1AFA-4BFD-A9F9-48ED3FEE7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94" y="2359980"/>
                <a:ext cx="2077504" cy="307777"/>
              </a:xfrm>
              <a:prstGeom prst="rect">
                <a:avLst/>
              </a:prstGeom>
              <a:blipFill>
                <a:blip r:embed="rId3"/>
                <a:stretch>
                  <a:fillRect l="-322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A77050-860D-484F-A83C-D07F2F41BDB5}"/>
                  </a:ext>
                </a:extLst>
              </p:cNvPr>
              <p:cNvSpPr/>
              <p:nvPr/>
            </p:nvSpPr>
            <p:spPr>
              <a:xfrm>
                <a:off x="4864594" y="2638036"/>
                <a:ext cx="33736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A77050-860D-484F-A83C-D07F2F41B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94" y="2638036"/>
                <a:ext cx="3373632" cy="307777"/>
              </a:xfrm>
              <a:prstGeom prst="rect">
                <a:avLst/>
              </a:prstGeom>
              <a:blipFill>
                <a:blip r:embed="rId4"/>
                <a:stretch>
                  <a:fillRect l="-144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2E7B73-D934-42A8-B4FC-5B1F237D2F08}"/>
                  </a:ext>
                </a:extLst>
              </p:cNvPr>
              <p:cNvSpPr/>
              <p:nvPr/>
            </p:nvSpPr>
            <p:spPr>
              <a:xfrm>
                <a:off x="652378" y="2863752"/>
                <a:ext cx="10501936" cy="1734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由互补条件，对任意训练样本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，总有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)=1−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，则该样本不在</a:t>
                </a:r>
                <a:r>
                  <a:rPr lang="en-US" altLang="zh-CN" dirty="0"/>
                  <a:t>(6.7)</a:t>
                </a:r>
                <a:r>
                  <a:rPr lang="zh-CN" altLang="en-US" dirty="0"/>
                  <a:t>的求和式中出现，不对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造成</m:t>
                    </m:r>
                  </m:oMath>
                </a14:m>
                <a:r>
                  <a:rPr lang="zh-CN" altLang="en-US" dirty="0"/>
                  <a:t>影响。</a:t>
                </a:r>
                <a:endParaRPr lang="en-US" altLang="zh-CN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，且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由式</a:t>
                </a:r>
                <a:r>
                  <a:rPr lang="en-US" altLang="zh-CN" dirty="0"/>
                  <a:t>(6.10)</a:t>
                </a: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的偏导为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得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，进而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即该样本在最大间隔边界上。</a:t>
                </a:r>
                <a:endParaRPr lang="en-US" altLang="zh-CN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，此时若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，则样本落在最大间隔内部；若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，则该样本被错误分类。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2E7B73-D934-42A8-B4FC-5B1F237D2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8" y="2863752"/>
                <a:ext cx="10501936" cy="1734001"/>
              </a:xfrm>
              <a:prstGeom prst="rect">
                <a:avLst/>
              </a:prstGeom>
              <a:blipFill>
                <a:blip r:embed="rId5"/>
                <a:stretch>
                  <a:fillRect l="-464" r="-2670" b="-5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8ADB83DD-7C0D-472F-A1CE-482C77E53CBE}"/>
              </a:ext>
            </a:extLst>
          </p:cNvPr>
          <p:cNvSpPr/>
          <p:nvPr/>
        </p:nvSpPr>
        <p:spPr bwMode="auto">
          <a:xfrm>
            <a:off x="4611189" y="3909583"/>
            <a:ext cx="704850" cy="2368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C57DB6-381B-45AC-B1FB-42982B4DEEDC}"/>
              </a:ext>
            </a:extLst>
          </p:cNvPr>
          <p:cNvSpPr/>
          <p:nvPr/>
        </p:nvSpPr>
        <p:spPr>
          <a:xfrm>
            <a:off x="630767" y="4727873"/>
            <a:ext cx="9864284" cy="33855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软间隔支持向量机的支持向量由在</a:t>
            </a:r>
            <a:r>
              <a:rPr lang="zh-CN" altLang="en-US" sz="1600" dirty="0">
                <a:solidFill>
                  <a:schemeClr val="accent6"/>
                </a:solidFill>
              </a:rPr>
              <a:t>间隔上</a:t>
            </a:r>
            <a:r>
              <a:rPr lang="zh-CN" altLang="en-US" sz="1600" dirty="0"/>
              <a:t>的支持向量、在</a:t>
            </a:r>
            <a:r>
              <a:rPr lang="zh-CN" altLang="en-US" sz="1600" dirty="0">
                <a:solidFill>
                  <a:schemeClr val="accent6"/>
                </a:solidFill>
              </a:rPr>
              <a:t>间隔内部</a:t>
            </a:r>
            <a:r>
              <a:rPr lang="zh-CN" altLang="en-US" sz="1600" dirty="0"/>
              <a:t>的支持向量及</a:t>
            </a:r>
            <a:r>
              <a:rPr lang="zh-CN" altLang="en-US" sz="1600" dirty="0">
                <a:solidFill>
                  <a:schemeClr val="accent6"/>
                </a:solidFill>
              </a:rPr>
              <a:t>被错误分类</a:t>
            </a:r>
            <a:r>
              <a:rPr lang="zh-CN" altLang="en-US" sz="1600" dirty="0"/>
              <a:t>的支持向量构成。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66451C2-0D3C-4400-B6D8-3B0331DE43B8}"/>
                  </a:ext>
                </a:extLst>
              </p:cNvPr>
              <p:cNvSpPr/>
              <p:nvPr/>
            </p:nvSpPr>
            <p:spPr>
              <a:xfrm>
                <a:off x="630767" y="5166667"/>
                <a:ext cx="10501936" cy="1371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b="1" dirty="0"/>
                  <a:t>软间隔支持向量机</a:t>
                </a:r>
                <a:r>
                  <a:rPr lang="zh-CN" altLang="en-US" b="1" dirty="0"/>
                  <a:t>的解</a:t>
                </a:r>
                <a:r>
                  <a:rPr lang="zh-CN" altLang="zh-CN" sz="1600" dirty="0"/>
                  <a:t>：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sz="1600" b="1" dirty="0"/>
              </a:p>
              <a:p>
                <a:pPr>
                  <a:spcAft>
                    <a:spcPts val="600"/>
                  </a:spcAft>
                </a:pPr>
                <a:endParaRPr lang="en-US" altLang="zh-CN" sz="1600" b="1" dirty="0"/>
              </a:p>
              <a:p>
                <a:pPr>
                  <a:spcAft>
                    <a:spcPts val="600"/>
                  </a:spcAft>
                </a:pPr>
                <a:r>
                  <a:rPr lang="zh-CN" altLang="zh-CN" sz="1600" dirty="0"/>
                  <a:t>其中</a:t>
                </a:r>
                <a:r>
                  <a:rPr lang="zh-CN" altLang="en-US" sz="16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sz="1600" b="1" dirty="0">
                    <a:solidFill>
                      <a:schemeClr val="tx1"/>
                    </a:solidFill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66451C2-0D3C-4400-B6D8-3B0331DE4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7" y="5166667"/>
                <a:ext cx="10501936" cy="1371914"/>
              </a:xfrm>
              <a:prstGeom prst="rect">
                <a:avLst/>
              </a:prstGeom>
              <a:blipFill>
                <a:blip r:embed="rId6"/>
                <a:stretch>
                  <a:fillRect l="-348" t="-2222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8C2C88-1EC4-4ADD-AD2B-512EF0CDB8FC}"/>
                  </a:ext>
                </a:extLst>
              </p:cNvPr>
              <p:cNvSpPr/>
              <p:nvPr/>
            </p:nvSpPr>
            <p:spPr>
              <a:xfrm>
                <a:off x="4028895" y="5371836"/>
                <a:ext cx="3124380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8C2C88-1EC4-4ADD-AD2B-512EF0CDB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95" y="5371836"/>
                <a:ext cx="3124380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B551FD-34CD-406F-8CEE-4C5F0AC7846F}"/>
              </a:ext>
            </a:extLst>
          </p:cNvPr>
          <p:cNvGrpSpPr/>
          <p:nvPr/>
        </p:nvGrpSpPr>
        <p:grpSpPr>
          <a:xfrm>
            <a:off x="9433168" y="1197337"/>
            <a:ext cx="2388415" cy="2240467"/>
            <a:chOff x="9433168" y="1197337"/>
            <a:chExt cx="2388415" cy="224046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7F4459-07C3-4458-AE5E-CC8ECE728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33168" y="1197337"/>
              <a:ext cx="2381249" cy="196691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E786072-47A7-4308-B94E-FC81672D635C}"/>
                </a:ext>
              </a:extLst>
            </p:cNvPr>
            <p:cNvSpPr/>
            <p:nvPr/>
          </p:nvSpPr>
          <p:spPr>
            <a:xfrm>
              <a:off x="10995248" y="3068472"/>
              <a:ext cx="82633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31F0988-C358-4E5D-82BE-9A530E96E8EF}"/>
                  </a:ext>
                </a:extLst>
              </p:cNvPr>
              <p:cNvSpPr/>
              <p:nvPr/>
            </p:nvSpPr>
            <p:spPr>
              <a:xfrm>
                <a:off x="5078735" y="41127"/>
                <a:ext cx="5566717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min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||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||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；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.  </m:t>
                    </m:r>
                    <m:sSup>
                      <m:sSupPr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)≥1−</m:t>
                    </m:r>
                    <m:sSub>
                      <m:sSubPr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1600" b="1" i="1" dirty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31F0988-C358-4E5D-82BE-9A530E96E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35" y="41127"/>
                <a:ext cx="5566717" cy="439992"/>
              </a:xfrm>
              <a:prstGeom prst="rect">
                <a:avLst/>
              </a:prstGeom>
              <a:blipFill>
                <a:blip r:embed="rId10"/>
                <a:stretch>
                  <a:fillRect t="-72222" b="-1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243CDD3-97FC-432F-BD50-EB0A35C5F8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1280" y="419719"/>
            <a:ext cx="3098632" cy="5418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83474A-7BA1-4125-AE5A-1FF038FD2E95}"/>
              </a:ext>
            </a:extLst>
          </p:cNvPr>
          <p:cNvSpPr txBox="1"/>
          <p:nvPr/>
        </p:nvSpPr>
        <p:spPr>
          <a:xfrm>
            <a:off x="10788300" y="6590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6.9</a:t>
            </a:r>
            <a:r>
              <a:rPr lang="zh-CN" altLang="en-US" sz="1400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3F9AA3-75C2-4D9B-9DFA-2DDC9A517D5E}"/>
              </a:ext>
            </a:extLst>
          </p:cNvPr>
          <p:cNvSpPr txBox="1"/>
          <p:nvPr/>
        </p:nvSpPr>
        <p:spPr>
          <a:xfrm>
            <a:off x="10788299" y="47134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6.7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930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8274C-D582-446E-8B03-F28282DF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7C1FA6-22C2-4385-9053-B7D556BE8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30873D-1779-4628-B237-233D6F63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软间隔支持向量机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47D2A9-DD02-4A05-91F8-08B219D6FE79}"/>
                  </a:ext>
                </a:extLst>
              </p:cNvPr>
              <p:cNvSpPr/>
              <p:nvPr/>
            </p:nvSpPr>
            <p:spPr>
              <a:xfrm>
                <a:off x="558527" y="1089512"/>
                <a:ext cx="3435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结构风险与惩罚参数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47D2A9-DD02-4A05-91F8-08B219D6F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7" y="1089512"/>
                <a:ext cx="3435556" cy="461665"/>
              </a:xfrm>
              <a:prstGeom prst="rect">
                <a:avLst/>
              </a:prstGeom>
              <a:blipFill>
                <a:blip r:embed="rId2"/>
                <a:stretch>
                  <a:fillRect l="-248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40EAD10-7933-4CD8-8DDD-5E811CA22636}"/>
              </a:ext>
            </a:extLst>
          </p:cNvPr>
          <p:cNvSpPr/>
          <p:nvPr/>
        </p:nvSpPr>
        <p:spPr>
          <a:xfrm>
            <a:off x="855413" y="1565956"/>
            <a:ext cx="8879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对于软间隔</a:t>
            </a:r>
            <a:r>
              <a:rPr lang="en-US" altLang="zh-CN" sz="2000" dirty="0"/>
              <a:t>SVM</a:t>
            </a:r>
            <a:r>
              <a:rPr lang="zh-CN" altLang="en-US" sz="2000" dirty="0"/>
              <a:t>，我们的原始目标函数为：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1EE5CF3-27F6-4EDE-A64C-C2A3740B083A}"/>
                  </a:ext>
                </a:extLst>
              </p:cNvPr>
              <p:cNvSpPr/>
              <p:nvPr/>
            </p:nvSpPr>
            <p:spPr>
              <a:xfrm>
                <a:off x="5774036" y="1233576"/>
                <a:ext cx="2688493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min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zh-CN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||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||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1EE5CF3-27F6-4EDE-A64C-C2A3740B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36" y="1233576"/>
                <a:ext cx="2688493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D23A5CE-3B90-4102-A04E-8F6D74E717F2}"/>
              </a:ext>
            </a:extLst>
          </p:cNvPr>
          <p:cNvSpPr/>
          <p:nvPr/>
        </p:nvSpPr>
        <p:spPr>
          <a:xfrm>
            <a:off x="855413" y="2234308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对于更加一般化的问题，可将上述式子抽象成：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BB54C5-7438-4994-AF50-9FE0D84F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083" y="2734536"/>
            <a:ext cx="3791014" cy="7743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BE120B-4D8F-48D6-B0C0-E87F4E316221}"/>
              </a:ext>
            </a:extLst>
          </p:cNvPr>
          <p:cNvSpPr/>
          <p:nvPr/>
        </p:nvSpPr>
        <p:spPr>
          <a:xfrm>
            <a:off x="808779" y="3533419"/>
            <a:ext cx="10523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第一项可以用来描述所求模型的某些性质，如划分超平面的间隔大小，一般称之为“</a:t>
            </a:r>
            <a:r>
              <a:rPr lang="zh-CN" altLang="en-US" sz="2000" dirty="0">
                <a:solidFill>
                  <a:schemeClr val="accent6"/>
                </a:solidFill>
                <a:latin typeface="-apple-system"/>
              </a:rPr>
              <a:t>结构风险</a:t>
            </a:r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(structural risk)”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；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F460E-F7C5-4E15-8A5A-1E34FA4B9C75}"/>
              </a:ext>
            </a:extLst>
          </p:cNvPr>
          <p:cNvSpPr/>
          <p:nvPr/>
        </p:nvSpPr>
        <p:spPr>
          <a:xfrm>
            <a:off x="808779" y="4324799"/>
            <a:ext cx="10574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第二项称为“</a:t>
            </a:r>
            <a:r>
              <a:rPr lang="zh-CN" altLang="en-US" sz="2000" dirty="0">
                <a:solidFill>
                  <a:schemeClr val="accent6"/>
                </a:solidFill>
              </a:rPr>
              <a:t>经验风险</a:t>
            </a:r>
            <a:r>
              <a:rPr lang="en-US" altLang="zh-CN" sz="2000" dirty="0"/>
              <a:t>(empirical risk)”</a:t>
            </a:r>
            <a:r>
              <a:rPr lang="zh-CN" altLang="en-US" sz="2000" dirty="0"/>
              <a:t>，用来描述模型与训练数据的契合程度</a:t>
            </a:r>
            <a:r>
              <a:rPr lang="en-US" altLang="zh-CN" sz="2000" dirty="0"/>
              <a:t>(</a:t>
            </a:r>
            <a:r>
              <a:rPr lang="zh-CN" altLang="en-US" sz="2000" dirty="0"/>
              <a:t>即误差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E2B89F2-DF66-4101-8E3B-CEDBF80E1062}"/>
                  </a:ext>
                </a:extLst>
              </p:cNvPr>
              <p:cNvSpPr/>
              <p:nvPr/>
            </p:nvSpPr>
            <p:spPr>
              <a:xfrm>
                <a:off x="808779" y="4724909"/>
                <a:ext cx="10448501" cy="154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参数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2000" dirty="0"/>
                  <a:t>就是用于对二者的折中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即我们一方面要求模型要满足某种性质，另一方面又想使模型与训练数据很契合。从正则化角度来讲</a:t>
                </a:r>
                <a:r>
                  <a:rPr lang="zh-CN" altLang="en-US" sz="2000" dirty="0">
                    <a:solidFill>
                      <a:schemeClr val="accent6"/>
                    </a:solidFill>
                  </a:rPr>
                  <a:t>惩罚参数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2000" dirty="0"/>
                  <a:t>越大，即对误分类的惩罚越大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要求模型对训练模型更契合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，这可能会存在过拟合；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2000" dirty="0"/>
                  <a:t>越小即相对更加看重模型的性质是否符合领域知识与用户意图，此时可能存在欠拟合。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E2B89F2-DF66-4101-8E3B-CEDBF80E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9" y="4724909"/>
                <a:ext cx="10448501" cy="1547924"/>
              </a:xfrm>
              <a:prstGeom prst="rect">
                <a:avLst/>
              </a:prstGeom>
              <a:blipFill>
                <a:blip r:embed="rId5"/>
                <a:stretch>
                  <a:fillRect l="-525" r="-408" b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F2974-A565-48EB-BE06-0BED6BD5DC9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3780D-5C61-47C7-84FD-DBDC025933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7020560" y="132381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使用：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klearn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库函数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E72391-DC58-4153-A845-AF9983B2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7" y="1245970"/>
            <a:ext cx="6524445" cy="4453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FB171D-70FD-4CDA-B889-404413DA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60" y="1770808"/>
            <a:ext cx="5069802" cy="19985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D1E14E-21C4-4677-AD09-C21A68B91A1B}"/>
              </a:ext>
            </a:extLst>
          </p:cNvPr>
          <p:cNvSpPr/>
          <p:nvPr/>
        </p:nvSpPr>
        <p:spPr bwMode="auto">
          <a:xfrm>
            <a:off x="6921532" y="1245970"/>
            <a:ext cx="5189188" cy="2807870"/>
          </a:xfrm>
          <a:prstGeom prst="rect">
            <a:avLst/>
          </a:prstGeom>
          <a:solidFill>
            <a:srgbClr val="FFFF00">
              <a:alpha val="1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29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224663" y="2077855"/>
            <a:ext cx="886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</a:t>
            </a:r>
            <a:r>
              <a:rPr lang="en-US" altLang="zh-CN" sz="2400" b="1" dirty="0"/>
              <a:t>SVM</a:t>
            </a:r>
            <a:r>
              <a:rPr lang="zh-CN" altLang="en-US" sz="2400" b="1"/>
              <a:t>模型完成新闻</a:t>
            </a:r>
            <a:r>
              <a:rPr lang="zh-CN" altLang="en-US" sz="2400" b="1" dirty="0"/>
              <a:t>分类。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libsvm</a:t>
            </a:r>
            <a:r>
              <a:rPr lang="zh-CN" altLang="en-US" sz="2000" dirty="0"/>
              <a:t>的源码，尝试使用</a:t>
            </a:r>
            <a:r>
              <a:rPr lang="en-US" altLang="zh-CN" sz="2000" dirty="0" err="1"/>
              <a:t>sklearn</a:t>
            </a:r>
            <a:r>
              <a:rPr lang="zh-CN" altLang="en-US" sz="2000" dirty="0"/>
              <a:t>中的</a:t>
            </a:r>
            <a:r>
              <a:rPr lang="en-US" altLang="zh-CN" sz="2000" dirty="0"/>
              <a:t>SVM</a:t>
            </a:r>
            <a:r>
              <a:rPr lang="zh-CN" altLang="en-US" sz="2000" dirty="0"/>
              <a:t>实现新闻分类问题；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数据集：</a:t>
            </a:r>
            <a:endParaRPr lang="en-US" altLang="zh-CN" sz="2000" b="1" dirty="0"/>
          </a:p>
          <a:p>
            <a:r>
              <a:rPr lang="zh-CN" altLang="en-US" sz="2000" dirty="0"/>
              <a:t>         链接</a:t>
            </a:r>
            <a:r>
              <a:rPr lang="en-US" altLang="zh-CN" sz="2000" dirty="0"/>
              <a:t>: </a:t>
            </a:r>
            <a:r>
              <a:rPr lang="en-US" altLang="zh-CN" sz="2000" dirty="0">
                <a:hlinkClick r:id="rId2"/>
              </a:rPr>
              <a:t>https://pan.baidu.com/s/1Xvq39rwi8qJfb-Wu1bE9iw</a:t>
            </a:r>
            <a:endParaRPr lang="en-US" altLang="zh-CN" sz="2000" dirty="0"/>
          </a:p>
          <a:p>
            <a:r>
              <a:rPr lang="zh-CN" altLang="en-US" sz="2000" dirty="0"/>
              <a:t>         提取码</a:t>
            </a:r>
            <a:r>
              <a:rPr lang="en-US" altLang="zh-CN" sz="2000" dirty="0"/>
              <a:t>: 35rp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4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C6EF6-38D1-4A85-B375-0C080E82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6E4376-44E9-48BA-ACE8-524F0A7A0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4F8BB03-CA7E-489A-87C7-8955800B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062" y="1431833"/>
            <a:ext cx="7086600" cy="92333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&amp;"/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支持向量机</a:t>
            </a:r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F38A6B62-7737-49EC-9459-A79AB598F5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4300" y="3132137"/>
            <a:ext cx="4343400" cy="5937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8B35429C-1856-44C8-AC51-A87321DD1F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3549" y="3165474"/>
            <a:ext cx="3818027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latin typeface="黑体" panose="02010609060101010101" pitchFamily="49" charset="-122"/>
              </a:rPr>
              <a:t> </a:t>
            </a:r>
            <a:r>
              <a:rPr kumimoji="0"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线性可分支持向量机</a:t>
            </a:r>
            <a:endParaRPr kumimoji="0"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19">
            <a:extLst>
              <a:ext uri="{FF2B5EF4-FFF2-40B4-BE49-F238E27FC236}">
                <a16:creationId xmlns:a16="http://schemas.microsoft.com/office/drawing/2014/main" id="{C451AF2D-E6B7-4B63-A77C-58C4866880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4300" y="3950386"/>
            <a:ext cx="4343400" cy="59372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3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D88A1A58-D69B-4101-BA51-6FD6EFF88B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73550" y="3983723"/>
            <a:ext cx="3429000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软间隔支持向量机</a:t>
            </a:r>
            <a:endParaRPr kumimoji="0"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73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90BE574-BDC0-497D-AEC2-5353E4BD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9" y="148432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引子</a:t>
            </a:r>
          </a:p>
        </p:txBody>
      </p:sp>
      <p:sp>
        <p:nvSpPr>
          <p:cNvPr id="5123" name="内容占位符 3">
            <a:extLst>
              <a:ext uri="{FF2B5EF4-FFF2-40B4-BE49-F238E27FC236}">
                <a16:creationId xmlns:a16="http://schemas.microsoft.com/office/drawing/2014/main" id="{BBE1C2D5-26C4-439F-A242-38AACAA3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03" y="1104107"/>
            <a:ext cx="9538222" cy="450850"/>
          </a:xfrm>
        </p:spPr>
        <p:txBody>
          <a:bodyPr/>
          <a:lstStyle/>
          <a:p>
            <a:pPr marL="457200" indent="-457200">
              <a:buClrTx/>
            </a:pPr>
            <a:r>
              <a:rPr dirty="0">
                <a:latin typeface="+mn-ea"/>
              </a:rPr>
              <a:t>线性模型：在样本空间中寻找一个超平面</a:t>
            </a:r>
            <a:r>
              <a:rPr lang="en-US" altLang="zh-CN" dirty="0">
                <a:latin typeface="+mn-ea"/>
              </a:rPr>
              <a:t>, </a:t>
            </a:r>
            <a:r>
              <a:rPr dirty="0">
                <a:latin typeface="+mn-ea"/>
              </a:rPr>
              <a:t>将不同类别的样本分开</a:t>
            </a:r>
            <a:r>
              <a:rPr lang="en-US" altLang="zh-CN" dirty="0">
                <a:latin typeface="+mn-ea"/>
              </a:rPr>
              <a:t>.</a:t>
            </a:r>
            <a:endParaRPr dirty="0">
              <a:latin typeface="+mn-ea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D61E012-EDD0-4899-8622-06C95A1582D2}"/>
              </a:ext>
            </a:extLst>
          </p:cNvPr>
          <p:cNvCxnSpPr/>
          <p:nvPr/>
        </p:nvCxnSpPr>
        <p:spPr>
          <a:xfrm flipH="1" flipV="1">
            <a:off x="4445000" y="1916114"/>
            <a:ext cx="0" cy="3038475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AEFA216-37CB-442F-9E28-C29684CED6BD}"/>
              </a:ext>
            </a:extLst>
          </p:cNvPr>
          <p:cNvCxnSpPr/>
          <p:nvPr/>
        </p:nvCxnSpPr>
        <p:spPr>
          <a:xfrm>
            <a:off x="4435476" y="4954588"/>
            <a:ext cx="358457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6" name="文本框 77">
            <a:extLst>
              <a:ext uri="{FF2B5EF4-FFF2-40B4-BE49-F238E27FC236}">
                <a16:creationId xmlns:a16="http://schemas.microsoft.com/office/drawing/2014/main" id="{24409B6E-1877-4A8A-907B-D5CCB300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856164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Times "/>
                <a:ea typeface="幼圆" panose="02010509060101010101" pitchFamily="49" charset="-122"/>
              </a:rPr>
              <a:t>0</a:t>
            </a:r>
            <a:endParaRPr lang="zh-CN" altLang="en-US" sz="1400">
              <a:latin typeface="Times "/>
              <a:ea typeface="幼圆" panose="02010509060101010101" pitchFamily="49" charset="-122"/>
            </a:endParaRPr>
          </a:p>
        </p:txBody>
      </p:sp>
      <p:grpSp>
        <p:nvGrpSpPr>
          <p:cNvPr id="5127" name="组合 78">
            <a:extLst>
              <a:ext uri="{FF2B5EF4-FFF2-40B4-BE49-F238E27FC236}">
                <a16:creationId xmlns:a16="http://schemas.microsoft.com/office/drawing/2014/main" id="{C9832332-1227-4E77-9F5D-2A04C7422BB1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633664"/>
            <a:ext cx="128588" cy="130175"/>
            <a:chOff x="5476803" y="2392530"/>
            <a:chExt cx="108000" cy="108000"/>
          </a:xfrm>
        </p:grpSpPr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2D32CD3-708F-4CB3-BB11-4630CA43C86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5260DF4D-4940-4AC5-90C6-0FA3684ED32D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8" name="组合 79">
            <a:extLst>
              <a:ext uri="{FF2B5EF4-FFF2-40B4-BE49-F238E27FC236}">
                <a16:creationId xmlns:a16="http://schemas.microsoft.com/office/drawing/2014/main" id="{2E54F44F-C153-400E-81A5-49FDF6E0549D}"/>
              </a:ext>
            </a:extLst>
          </p:cNvPr>
          <p:cNvGrpSpPr>
            <a:grpSpLocks/>
          </p:cNvGrpSpPr>
          <p:nvPr/>
        </p:nvGrpSpPr>
        <p:grpSpPr bwMode="auto">
          <a:xfrm>
            <a:off x="5602289" y="3417889"/>
            <a:ext cx="128587" cy="130175"/>
            <a:chOff x="5476803" y="2392530"/>
            <a:chExt cx="108000" cy="108000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A884BD8-749B-4541-B7DD-065BAA0885EF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8FE3C85-44CD-4924-AF56-8FE6F54AE79C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9" name="组合 80">
            <a:extLst>
              <a:ext uri="{FF2B5EF4-FFF2-40B4-BE49-F238E27FC236}">
                <a16:creationId xmlns:a16="http://schemas.microsoft.com/office/drawing/2014/main" id="{90B0BB4E-38F3-449E-806B-941E1BBE8F28}"/>
              </a:ext>
            </a:extLst>
          </p:cNvPr>
          <p:cNvGrpSpPr>
            <a:grpSpLocks/>
          </p:cNvGrpSpPr>
          <p:nvPr/>
        </p:nvGrpSpPr>
        <p:grpSpPr bwMode="auto">
          <a:xfrm>
            <a:off x="5395914" y="3227389"/>
            <a:ext cx="128587" cy="130175"/>
            <a:chOff x="5476803" y="2392530"/>
            <a:chExt cx="108000" cy="108000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090D3480-4EBB-4F2B-9BE7-BAAB1E8561C4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211FB29-0FAD-442F-B9F8-C1352C3B1215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30" name="组合 81">
            <a:extLst>
              <a:ext uri="{FF2B5EF4-FFF2-40B4-BE49-F238E27FC236}">
                <a16:creationId xmlns:a16="http://schemas.microsoft.com/office/drawing/2014/main" id="{99A061FA-02C2-4C79-A634-002E58576AF1}"/>
              </a:ext>
            </a:extLst>
          </p:cNvPr>
          <p:cNvGrpSpPr>
            <a:grpSpLocks/>
          </p:cNvGrpSpPr>
          <p:nvPr/>
        </p:nvGrpSpPr>
        <p:grpSpPr bwMode="auto">
          <a:xfrm>
            <a:off x="4967289" y="3500439"/>
            <a:ext cx="128587" cy="130175"/>
            <a:chOff x="5476803" y="2392530"/>
            <a:chExt cx="108000" cy="10800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E1C72AB-3038-4220-9282-9026C4042EED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BDD970-44D4-4DFB-9E59-E6F052C1E652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31" name="组合 82">
            <a:extLst>
              <a:ext uri="{FF2B5EF4-FFF2-40B4-BE49-F238E27FC236}">
                <a16:creationId xmlns:a16="http://schemas.microsoft.com/office/drawing/2014/main" id="{417AC392-C8AD-47D8-A8A1-0C777486F4C5}"/>
              </a:ext>
            </a:extLst>
          </p:cNvPr>
          <p:cNvGrpSpPr>
            <a:grpSpLocks/>
          </p:cNvGrpSpPr>
          <p:nvPr/>
        </p:nvGrpSpPr>
        <p:grpSpPr bwMode="auto">
          <a:xfrm>
            <a:off x="5180014" y="3713164"/>
            <a:ext cx="128587" cy="130175"/>
            <a:chOff x="5476803" y="2392530"/>
            <a:chExt cx="108000" cy="108000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99CC02B-2ED5-46CB-8670-5ED85E665B4F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682882D2-624E-4982-BF70-D7690ACF93A9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32" name="组合 83">
            <a:extLst>
              <a:ext uri="{FF2B5EF4-FFF2-40B4-BE49-F238E27FC236}">
                <a16:creationId xmlns:a16="http://schemas.microsoft.com/office/drawing/2014/main" id="{271A0B69-441E-4727-B157-3EBBE995FB34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705226"/>
            <a:ext cx="128588" cy="130175"/>
            <a:chOff x="5476803" y="2392530"/>
            <a:chExt cx="108000" cy="108000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6757D99-DDD3-4BDF-B5FF-77DD7D001EDA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888AB89A-522C-482F-B904-ABD056218605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33" name="组合 84">
            <a:extLst>
              <a:ext uri="{FF2B5EF4-FFF2-40B4-BE49-F238E27FC236}">
                <a16:creationId xmlns:a16="http://schemas.microsoft.com/office/drawing/2014/main" id="{077E011A-AB2C-41BD-A093-A7F312317ADB}"/>
              </a:ext>
            </a:extLst>
          </p:cNvPr>
          <p:cNvGrpSpPr>
            <a:grpSpLocks/>
          </p:cNvGrpSpPr>
          <p:nvPr/>
        </p:nvGrpSpPr>
        <p:grpSpPr bwMode="auto">
          <a:xfrm>
            <a:off x="5078413" y="2684464"/>
            <a:ext cx="127000" cy="130175"/>
            <a:chOff x="5476803" y="2392530"/>
            <a:chExt cx="108000" cy="108000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D0666C7-14FA-410B-BE7D-EBA1EB810E1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3C3BC7C-8F30-4AE6-B022-CFDBA73D89A4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2ED0547-5F4D-43B9-BD08-CB01E76DD638}"/>
              </a:ext>
            </a:extLst>
          </p:cNvPr>
          <p:cNvCxnSpPr/>
          <p:nvPr/>
        </p:nvCxnSpPr>
        <p:spPr>
          <a:xfrm>
            <a:off x="7004050" y="4017963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ACC3A99-0CE4-4789-B9B7-34E1438FF9CD}"/>
              </a:ext>
            </a:extLst>
          </p:cNvPr>
          <p:cNvCxnSpPr/>
          <p:nvPr/>
        </p:nvCxnSpPr>
        <p:spPr>
          <a:xfrm>
            <a:off x="6396039" y="3878263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1D9E501-121C-4967-9E58-5CD68AD99B9E}"/>
              </a:ext>
            </a:extLst>
          </p:cNvPr>
          <p:cNvCxnSpPr/>
          <p:nvPr/>
        </p:nvCxnSpPr>
        <p:spPr>
          <a:xfrm>
            <a:off x="6249988" y="4548188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D230E03-5FA2-4F80-A14B-BD81F63ABD75}"/>
              </a:ext>
            </a:extLst>
          </p:cNvPr>
          <p:cNvCxnSpPr/>
          <p:nvPr/>
        </p:nvCxnSpPr>
        <p:spPr>
          <a:xfrm>
            <a:off x="5851525" y="4424363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7FF61F0-F3B5-4A46-9775-D2B8026216A2}"/>
              </a:ext>
            </a:extLst>
          </p:cNvPr>
          <p:cNvCxnSpPr/>
          <p:nvPr/>
        </p:nvCxnSpPr>
        <p:spPr>
          <a:xfrm>
            <a:off x="6807200" y="437515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C15B796-F725-4181-B910-302C4A0805C7}"/>
              </a:ext>
            </a:extLst>
          </p:cNvPr>
          <p:cNvCxnSpPr/>
          <p:nvPr/>
        </p:nvCxnSpPr>
        <p:spPr>
          <a:xfrm>
            <a:off x="6861175" y="421640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C224EFE-37DC-4F01-B6B5-58A6ACBB8CC0}"/>
              </a:ext>
            </a:extLst>
          </p:cNvPr>
          <p:cNvCxnSpPr/>
          <p:nvPr/>
        </p:nvCxnSpPr>
        <p:spPr>
          <a:xfrm>
            <a:off x="6176963" y="4284663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7A691F6-E34C-49DE-A2CF-DA4CAB8E30A1}"/>
              </a:ext>
            </a:extLst>
          </p:cNvPr>
          <p:cNvCxnSpPr/>
          <p:nvPr/>
        </p:nvCxnSpPr>
        <p:spPr>
          <a:xfrm>
            <a:off x="7067550" y="377825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FDAB854-9CEF-43C9-9F58-0B80C74D434C}"/>
              </a:ext>
            </a:extLst>
          </p:cNvPr>
          <p:cNvCxnSpPr/>
          <p:nvPr/>
        </p:nvCxnSpPr>
        <p:spPr>
          <a:xfrm>
            <a:off x="6461125" y="4216400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43" name="组合 96">
            <a:extLst>
              <a:ext uri="{FF2B5EF4-FFF2-40B4-BE49-F238E27FC236}">
                <a16:creationId xmlns:a16="http://schemas.microsoft.com/office/drawing/2014/main" id="{F71CDAC8-318D-43A1-991C-7CA746B842D3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2492376"/>
            <a:ext cx="127000" cy="130175"/>
            <a:chOff x="5476803" y="2392530"/>
            <a:chExt cx="108000" cy="108000"/>
          </a:xfrm>
        </p:grpSpPr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60071A9-DE1C-44E2-ADF0-E31455623A8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83E860-7BF2-45BF-8B18-B879A4660C7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4" name="组合 97">
            <a:extLst>
              <a:ext uri="{FF2B5EF4-FFF2-40B4-BE49-F238E27FC236}">
                <a16:creationId xmlns:a16="http://schemas.microsoft.com/office/drawing/2014/main" id="{4AE1A32F-5B04-4750-9979-D5513B4353F7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2749551"/>
            <a:ext cx="128588" cy="130175"/>
            <a:chOff x="5476803" y="2392530"/>
            <a:chExt cx="108000" cy="108000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2B35F5B-B3B4-4B8A-85C8-66126AE1B13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44AFDF3-EC9B-4FEF-BD58-0B72C752278C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5" name="组合 98">
            <a:extLst>
              <a:ext uri="{FF2B5EF4-FFF2-40B4-BE49-F238E27FC236}">
                <a16:creationId xmlns:a16="http://schemas.microsoft.com/office/drawing/2014/main" id="{867AD235-33CF-453C-A46B-C3E075834495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3887789"/>
            <a:ext cx="128588" cy="130175"/>
            <a:chOff x="5476803" y="2392530"/>
            <a:chExt cx="108000" cy="108000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BE49219-807C-4115-A379-384199372DE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4CE2FC7-0B2A-460A-A6F7-68B2623EC88A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6" name="组合 99">
            <a:extLst>
              <a:ext uri="{FF2B5EF4-FFF2-40B4-BE49-F238E27FC236}">
                <a16:creationId xmlns:a16="http://schemas.microsoft.com/office/drawing/2014/main" id="{4DD78741-153C-494E-B18E-2A928D59EB1F}"/>
              </a:ext>
            </a:extLst>
          </p:cNvPr>
          <p:cNvGrpSpPr>
            <a:grpSpLocks/>
          </p:cNvGrpSpPr>
          <p:nvPr/>
        </p:nvGrpSpPr>
        <p:grpSpPr bwMode="auto">
          <a:xfrm>
            <a:off x="5418138" y="2906714"/>
            <a:ext cx="127000" cy="130175"/>
            <a:chOff x="5476803" y="2392530"/>
            <a:chExt cx="108000" cy="108000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31D481CD-1F8B-462B-9693-D5C69D3E6B0D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59CB86C-3AD9-4332-81FB-3B493EE4BBD0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7" name="组合 100">
            <a:extLst>
              <a:ext uri="{FF2B5EF4-FFF2-40B4-BE49-F238E27FC236}">
                <a16:creationId xmlns:a16="http://schemas.microsoft.com/office/drawing/2014/main" id="{6DD8F88E-96F1-4E31-A1E6-5268F802C5AD}"/>
              </a:ext>
            </a:extLst>
          </p:cNvPr>
          <p:cNvGrpSpPr>
            <a:grpSpLocks/>
          </p:cNvGrpSpPr>
          <p:nvPr/>
        </p:nvGrpSpPr>
        <p:grpSpPr bwMode="auto">
          <a:xfrm>
            <a:off x="4989514" y="3179764"/>
            <a:ext cx="128587" cy="130175"/>
            <a:chOff x="5476803" y="2392530"/>
            <a:chExt cx="108000" cy="108000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97ED21B-A85F-4C52-A253-B79C0DAA04E4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DF4FCEF-AC95-4936-AB8E-3F8EED804D64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C8AEE2C-B7A1-4A90-8B84-AA2D8D0237E4}"/>
              </a:ext>
            </a:extLst>
          </p:cNvPr>
          <p:cNvCxnSpPr/>
          <p:nvPr/>
        </p:nvCxnSpPr>
        <p:spPr>
          <a:xfrm>
            <a:off x="6602413" y="4527550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BD50347-7D7A-47E8-9973-20682D825066}"/>
              </a:ext>
            </a:extLst>
          </p:cNvPr>
          <p:cNvCxnSpPr/>
          <p:nvPr/>
        </p:nvCxnSpPr>
        <p:spPr>
          <a:xfrm>
            <a:off x="6729414" y="3952875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DBCD896-A682-4D77-B4F8-1058F56BD84C}"/>
              </a:ext>
            </a:extLst>
          </p:cNvPr>
          <p:cNvCxnSpPr/>
          <p:nvPr/>
        </p:nvCxnSpPr>
        <p:spPr>
          <a:xfrm>
            <a:off x="6861175" y="3565525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70F9DE6-AE99-4DBF-A76B-7C22F55F769B}"/>
              </a:ext>
            </a:extLst>
          </p:cNvPr>
          <p:cNvCxnSpPr/>
          <p:nvPr/>
        </p:nvCxnSpPr>
        <p:spPr>
          <a:xfrm>
            <a:off x="7285039" y="3289300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52" name="Object 304">
            <a:extLst>
              <a:ext uri="{FF2B5EF4-FFF2-40B4-BE49-F238E27FC236}">
                <a16:creationId xmlns:a16="http://schemas.microsoft.com/office/drawing/2014/main" id="{752CFFC7-65BD-4600-9D75-F37879225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26" y="5029200"/>
          <a:ext cx="2635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351" imgH="130992" progId="">
                  <p:embed/>
                </p:oleObj>
              </mc:Choice>
              <mc:Fallback>
                <p:oleObj name="Formula" r:id="rId2" imgW="137351" imgH="130992" progId="">
                  <p:embed/>
                  <p:pic>
                    <p:nvPicPr>
                      <p:cNvPr id="5152" name="Object 304">
                        <a:extLst>
                          <a:ext uri="{FF2B5EF4-FFF2-40B4-BE49-F238E27FC236}">
                            <a16:creationId xmlns:a16="http://schemas.microsoft.com/office/drawing/2014/main" id="{752CFFC7-65BD-4600-9D75-F37879225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6" y="5029200"/>
                        <a:ext cx="26352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05">
            <a:extLst>
              <a:ext uri="{FF2B5EF4-FFF2-40B4-BE49-F238E27FC236}">
                <a16:creationId xmlns:a16="http://schemas.microsoft.com/office/drawing/2014/main" id="{78A0D027-46D7-4876-8A44-7CF0D5550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2159000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66" imgH="130992" progId="">
                  <p:embed/>
                </p:oleObj>
              </mc:Choice>
              <mc:Fallback>
                <p:oleObj name="Formula" r:id="rId4" imgW="141166" imgH="130992" progId="">
                  <p:embed/>
                  <p:pic>
                    <p:nvPicPr>
                      <p:cNvPr id="5153" name="Object 305">
                        <a:extLst>
                          <a:ext uri="{FF2B5EF4-FFF2-40B4-BE49-F238E27FC236}">
                            <a16:creationId xmlns:a16="http://schemas.microsoft.com/office/drawing/2014/main" id="{78A0D027-46D7-4876-8A44-7CF0D5550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159000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F82D26F-D95D-4D60-994E-340C8A3A1059}"/>
              </a:ext>
            </a:extLst>
          </p:cNvPr>
          <p:cNvCxnSpPr/>
          <p:nvPr/>
        </p:nvCxnSpPr>
        <p:spPr>
          <a:xfrm flipV="1">
            <a:off x="5159375" y="2411414"/>
            <a:ext cx="2317750" cy="2308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65DDE60-AC43-45D7-BCD2-E75CFC0B990A}"/>
              </a:ext>
            </a:extLst>
          </p:cNvPr>
          <p:cNvCxnSpPr/>
          <p:nvPr/>
        </p:nvCxnSpPr>
        <p:spPr>
          <a:xfrm flipH="1" flipV="1">
            <a:off x="4445000" y="1916114"/>
            <a:ext cx="0" cy="3038475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2ECC2F1-57D0-4568-A46E-D0F02798BB80}"/>
              </a:ext>
            </a:extLst>
          </p:cNvPr>
          <p:cNvCxnSpPr/>
          <p:nvPr/>
        </p:nvCxnSpPr>
        <p:spPr>
          <a:xfrm>
            <a:off x="4435476" y="4954588"/>
            <a:ext cx="358457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50" name="文本框 77">
            <a:extLst>
              <a:ext uri="{FF2B5EF4-FFF2-40B4-BE49-F238E27FC236}">
                <a16:creationId xmlns:a16="http://schemas.microsoft.com/office/drawing/2014/main" id="{E2C16960-3B52-45B7-ACD0-5252C2DF4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856164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Times "/>
                <a:ea typeface="幼圆" panose="02010509060101010101" pitchFamily="49" charset="-122"/>
              </a:rPr>
              <a:t>0</a:t>
            </a:r>
            <a:endParaRPr lang="zh-CN" altLang="en-US" sz="1400">
              <a:latin typeface="Times "/>
              <a:ea typeface="幼圆" panose="02010509060101010101" pitchFamily="49" charset="-122"/>
            </a:endParaRPr>
          </a:p>
        </p:txBody>
      </p:sp>
      <p:grpSp>
        <p:nvGrpSpPr>
          <p:cNvPr id="6151" name="组合 78">
            <a:extLst>
              <a:ext uri="{FF2B5EF4-FFF2-40B4-BE49-F238E27FC236}">
                <a16:creationId xmlns:a16="http://schemas.microsoft.com/office/drawing/2014/main" id="{EDDABAE4-7207-4A21-B8B7-013FB8372F5A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633664"/>
            <a:ext cx="128588" cy="130175"/>
            <a:chOff x="5476803" y="2392530"/>
            <a:chExt cx="108000" cy="108000"/>
          </a:xfrm>
        </p:grpSpPr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5C490F66-858D-43C5-AC2B-C0C2F5ADC32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1BA1239-1D6F-4D19-8625-D6265F097F00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2" name="组合 79">
            <a:extLst>
              <a:ext uri="{FF2B5EF4-FFF2-40B4-BE49-F238E27FC236}">
                <a16:creationId xmlns:a16="http://schemas.microsoft.com/office/drawing/2014/main" id="{1E6BB8E0-5AB1-4A7F-A83C-0166326D61C4}"/>
              </a:ext>
            </a:extLst>
          </p:cNvPr>
          <p:cNvGrpSpPr>
            <a:grpSpLocks/>
          </p:cNvGrpSpPr>
          <p:nvPr/>
        </p:nvGrpSpPr>
        <p:grpSpPr bwMode="auto">
          <a:xfrm>
            <a:off x="5602289" y="3417889"/>
            <a:ext cx="128587" cy="130175"/>
            <a:chOff x="5476803" y="2392530"/>
            <a:chExt cx="108000" cy="108000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2C751230-FE0B-49AF-ADB5-85D6CB8484C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759D01C8-CAB5-45B4-A383-08254F826A1E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3" name="组合 80">
            <a:extLst>
              <a:ext uri="{FF2B5EF4-FFF2-40B4-BE49-F238E27FC236}">
                <a16:creationId xmlns:a16="http://schemas.microsoft.com/office/drawing/2014/main" id="{9B5E5BBD-CA5B-4BF0-BEA0-6559228DDE7D}"/>
              </a:ext>
            </a:extLst>
          </p:cNvPr>
          <p:cNvGrpSpPr>
            <a:grpSpLocks/>
          </p:cNvGrpSpPr>
          <p:nvPr/>
        </p:nvGrpSpPr>
        <p:grpSpPr bwMode="auto">
          <a:xfrm>
            <a:off x="5395914" y="3227389"/>
            <a:ext cx="128587" cy="130175"/>
            <a:chOff x="5476803" y="2392530"/>
            <a:chExt cx="108000" cy="108000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F77C62E-34DB-4805-AA04-E0114C792314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D4375E5-5303-474F-A327-C6C2C4C112B9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4" name="组合 81">
            <a:extLst>
              <a:ext uri="{FF2B5EF4-FFF2-40B4-BE49-F238E27FC236}">
                <a16:creationId xmlns:a16="http://schemas.microsoft.com/office/drawing/2014/main" id="{FA0693FC-57AB-46B5-8499-1CF159FC54FC}"/>
              </a:ext>
            </a:extLst>
          </p:cNvPr>
          <p:cNvGrpSpPr>
            <a:grpSpLocks/>
          </p:cNvGrpSpPr>
          <p:nvPr/>
        </p:nvGrpSpPr>
        <p:grpSpPr bwMode="auto">
          <a:xfrm>
            <a:off x="4967289" y="3500439"/>
            <a:ext cx="128587" cy="130175"/>
            <a:chOff x="5476803" y="2392530"/>
            <a:chExt cx="108000" cy="10800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2EC48CB-B5CF-45EC-9294-0587B283CB55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DC899893-00C1-48DC-AA88-E6161767A794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5" name="组合 82">
            <a:extLst>
              <a:ext uri="{FF2B5EF4-FFF2-40B4-BE49-F238E27FC236}">
                <a16:creationId xmlns:a16="http://schemas.microsoft.com/office/drawing/2014/main" id="{F4465468-0E9C-4E22-B4E6-A086C33F7D59}"/>
              </a:ext>
            </a:extLst>
          </p:cNvPr>
          <p:cNvGrpSpPr>
            <a:grpSpLocks/>
          </p:cNvGrpSpPr>
          <p:nvPr/>
        </p:nvGrpSpPr>
        <p:grpSpPr bwMode="auto">
          <a:xfrm>
            <a:off x="5180014" y="3713164"/>
            <a:ext cx="128587" cy="130175"/>
            <a:chOff x="5476803" y="2392530"/>
            <a:chExt cx="108000" cy="108000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E474A95-745B-49CF-BE3B-C3D70E9E1380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32458BB-9215-4F65-9434-A8605D69306C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6" name="组合 83">
            <a:extLst>
              <a:ext uri="{FF2B5EF4-FFF2-40B4-BE49-F238E27FC236}">
                <a16:creationId xmlns:a16="http://schemas.microsoft.com/office/drawing/2014/main" id="{3FFC30A3-2162-40CB-8192-43F0BC0BA0DA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705226"/>
            <a:ext cx="128588" cy="130175"/>
            <a:chOff x="5476803" y="2392530"/>
            <a:chExt cx="108000" cy="108000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348E72E-AABF-45E3-A988-B19970FE6A73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1AF5E21-DF88-4C63-8C1D-CB039A914F86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57" name="组合 84">
            <a:extLst>
              <a:ext uri="{FF2B5EF4-FFF2-40B4-BE49-F238E27FC236}">
                <a16:creationId xmlns:a16="http://schemas.microsoft.com/office/drawing/2014/main" id="{790D3E5F-6E30-4AC3-89CB-3DBDCC64B1F2}"/>
              </a:ext>
            </a:extLst>
          </p:cNvPr>
          <p:cNvGrpSpPr>
            <a:grpSpLocks/>
          </p:cNvGrpSpPr>
          <p:nvPr/>
        </p:nvGrpSpPr>
        <p:grpSpPr bwMode="auto">
          <a:xfrm>
            <a:off x="5078413" y="2684464"/>
            <a:ext cx="127000" cy="130175"/>
            <a:chOff x="5476803" y="2392530"/>
            <a:chExt cx="108000" cy="108000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6CC1B13-8D65-4C29-8316-5F659F307943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656B633-CB9E-4B56-BBAC-FFCBB325F9C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B41F477-7645-4681-AD5A-064B6FFFA79C}"/>
              </a:ext>
            </a:extLst>
          </p:cNvPr>
          <p:cNvCxnSpPr/>
          <p:nvPr/>
        </p:nvCxnSpPr>
        <p:spPr>
          <a:xfrm>
            <a:off x="7004050" y="4017963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75A02-33A3-43E4-A7EF-A49EF9128180}"/>
              </a:ext>
            </a:extLst>
          </p:cNvPr>
          <p:cNvCxnSpPr/>
          <p:nvPr/>
        </p:nvCxnSpPr>
        <p:spPr>
          <a:xfrm>
            <a:off x="6396039" y="3878263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524A56C-3161-46B8-BD6A-8224C0ADC1FB}"/>
              </a:ext>
            </a:extLst>
          </p:cNvPr>
          <p:cNvCxnSpPr/>
          <p:nvPr/>
        </p:nvCxnSpPr>
        <p:spPr>
          <a:xfrm>
            <a:off x="6249988" y="4548188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39C2144-863C-41D6-8DA6-270D8F42A2A3}"/>
              </a:ext>
            </a:extLst>
          </p:cNvPr>
          <p:cNvCxnSpPr/>
          <p:nvPr/>
        </p:nvCxnSpPr>
        <p:spPr>
          <a:xfrm>
            <a:off x="5851525" y="4424363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779943B-4FF8-48CF-B2EC-AABBC9557B30}"/>
              </a:ext>
            </a:extLst>
          </p:cNvPr>
          <p:cNvCxnSpPr/>
          <p:nvPr/>
        </p:nvCxnSpPr>
        <p:spPr>
          <a:xfrm>
            <a:off x="6807200" y="437515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6A2DE12-7DDE-40EC-9588-A5E6D7981A9A}"/>
              </a:ext>
            </a:extLst>
          </p:cNvPr>
          <p:cNvCxnSpPr/>
          <p:nvPr/>
        </p:nvCxnSpPr>
        <p:spPr>
          <a:xfrm>
            <a:off x="6861175" y="421640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A778B44-1B44-4691-905E-FB16BE79CB92}"/>
              </a:ext>
            </a:extLst>
          </p:cNvPr>
          <p:cNvCxnSpPr/>
          <p:nvPr/>
        </p:nvCxnSpPr>
        <p:spPr>
          <a:xfrm>
            <a:off x="6176963" y="4284663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37BEB35-0CCF-404D-AA84-237CEC06DD08}"/>
              </a:ext>
            </a:extLst>
          </p:cNvPr>
          <p:cNvCxnSpPr/>
          <p:nvPr/>
        </p:nvCxnSpPr>
        <p:spPr>
          <a:xfrm>
            <a:off x="7067550" y="377825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8668CAF-8223-467D-ACFB-68E5DD1DB6BA}"/>
              </a:ext>
            </a:extLst>
          </p:cNvPr>
          <p:cNvCxnSpPr/>
          <p:nvPr/>
        </p:nvCxnSpPr>
        <p:spPr>
          <a:xfrm>
            <a:off x="6461125" y="4216400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187FADA-5A65-4BB4-82B3-D08D96F00000}"/>
              </a:ext>
            </a:extLst>
          </p:cNvPr>
          <p:cNvCxnSpPr/>
          <p:nvPr/>
        </p:nvCxnSpPr>
        <p:spPr>
          <a:xfrm flipH="1">
            <a:off x="4670426" y="2995614"/>
            <a:ext cx="3116263" cy="12715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F4C3A5D-0830-4D0E-BDE7-A6FD9FB02F4C}"/>
              </a:ext>
            </a:extLst>
          </p:cNvPr>
          <p:cNvCxnSpPr/>
          <p:nvPr/>
        </p:nvCxnSpPr>
        <p:spPr>
          <a:xfrm flipV="1">
            <a:off x="5159375" y="2411414"/>
            <a:ext cx="2317750" cy="2308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69" name="组合 96">
            <a:extLst>
              <a:ext uri="{FF2B5EF4-FFF2-40B4-BE49-F238E27FC236}">
                <a16:creationId xmlns:a16="http://schemas.microsoft.com/office/drawing/2014/main" id="{79B60BDD-E14D-44FA-9433-672145F59B35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2492376"/>
            <a:ext cx="127000" cy="130175"/>
            <a:chOff x="5476803" y="2392530"/>
            <a:chExt cx="108000" cy="108000"/>
          </a:xfrm>
        </p:grpSpPr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37DB8642-ACA1-493D-B098-14E3FD9DE51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96303E8-F533-4D4E-A224-998928E2DFFF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70" name="组合 97">
            <a:extLst>
              <a:ext uri="{FF2B5EF4-FFF2-40B4-BE49-F238E27FC236}">
                <a16:creationId xmlns:a16="http://schemas.microsoft.com/office/drawing/2014/main" id="{6E4ACC67-4860-4FDB-A2DC-1160125074DA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2749551"/>
            <a:ext cx="128588" cy="130175"/>
            <a:chOff x="5476803" y="2392530"/>
            <a:chExt cx="108000" cy="108000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0BB7DBA-041F-41A9-9DAB-91C437A49CB0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FB22B42-DEB5-4D12-BF26-82ABF961EC47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71" name="组合 98">
            <a:extLst>
              <a:ext uri="{FF2B5EF4-FFF2-40B4-BE49-F238E27FC236}">
                <a16:creationId xmlns:a16="http://schemas.microsoft.com/office/drawing/2014/main" id="{1CAF3A2E-E906-4EA9-B8FB-B6585C440538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3887789"/>
            <a:ext cx="128588" cy="130175"/>
            <a:chOff x="5476803" y="2392530"/>
            <a:chExt cx="108000" cy="108000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63423DB-80B1-4B00-A784-AE58D915DA8A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3FD8BB6-6154-4E84-ABC4-94A99F38164C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72" name="组合 99">
            <a:extLst>
              <a:ext uri="{FF2B5EF4-FFF2-40B4-BE49-F238E27FC236}">
                <a16:creationId xmlns:a16="http://schemas.microsoft.com/office/drawing/2014/main" id="{769FCE78-5EC8-4D50-952E-14C507A9546D}"/>
              </a:ext>
            </a:extLst>
          </p:cNvPr>
          <p:cNvGrpSpPr>
            <a:grpSpLocks/>
          </p:cNvGrpSpPr>
          <p:nvPr/>
        </p:nvGrpSpPr>
        <p:grpSpPr bwMode="auto">
          <a:xfrm>
            <a:off x="5418138" y="2906714"/>
            <a:ext cx="127000" cy="130175"/>
            <a:chOff x="5476803" y="2392530"/>
            <a:chExt cx="108000" cy="108000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7F7369A-2F24-4AA3-8B73-EDCA63161B67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E7F3346-9312-474E-94BA-209743BCC631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73" name="组合 100">
            <a:extLst>
              <a:ext uri="{FF2B5EF4-FFF2-40B4-BE49-F238E27FC236}">
                <a16:creationId xmlns:a16="http://schemas.microsoft.com/office/drawing/2014/main" id="{42D89997-3BF4-4EC8-8746-5810ADCE35AB}"/>
              </a:ext>
            </a:extLst>
          </p:cNvPr>
          <p:cNvGrpSpPr>
            <a:grpSpLocks/>
          </p:cNvGrpSpPr>
          <p:nvPr/>
        </p:nvGrpSpPr>
        <p:grpSpPr bwMode="auto">
          <a:xfrm>
            <a:off x="4989514" y="3179764"/>
            <a:ext cx="128587" cy="130175"/>
            <a:chOff x="5476803" y="2392530"/>
            <a:chExt cx="108000" cy="108000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3AB5BA4-F23E-4574-BF1D-BEECACD17E7D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374641C-2020-4161-B43D-C93C9B1F6670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EA988DA-CB7F-4463-AA4C-AE4000708D6F}"/>
              </a:ext>
            </a:extLst>
          </p:cNvPr>
          <p:cNvCxnSpPr/>
          <p:nvPr/>
        </p:nvCxnSpPr>
        <p:spPr>
          <a:xfrm>
            <a:off x="6602413" y="4527550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DA789E1-A0B0-454D-9ECB-5110A852F794}"/>
              </a:ext>
            </a:extLst>
          </p:cNvPr>
          <p:cNvCxnSpPr/>
          <p:nvPr/>
        </p:nvCxnSpPr>
        <p:spPr>
          <a:xfrm>
            <a:off x="6729414" y="3952875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AEFDCCC-184E-4FB9-97F8-B7F838CDAA70}"/>
              </a:ext>
            </a:extLst>
          </p:cNvPr>
          <p:cNvCxnSpPr/>
          <p:nvPr/>
        </p:nvCxnSpPr>
        <p:spPr>
          <a:xfrm>
            <a:off x="6861175" y="3565525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15807B1-A892-46E3-B3A7-06052CBEA6D7}"/>
              </a:ext>
            </a:extLst>
          </p:cNvPr>
          <p:cNvCxnSpPr/>
          <p:nvPr/>
        </p:nvCxnSpPr>
        <p:spPr>
          <a:xfrm>
            <a:off x="7285039" y="3289300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78" name="Object 42">
            <a:extLst>
              <a:ext uri="{FF2B5EF4-FFF2-40B4-BE49-F238E27FC236}">
                <a16:creationId xmlns:a16="http://schemas.microsoft.com/office/drawing/2014/main" id="{E28F59B8-F642-4AE6-A7F5-08791D669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26" y="5029200"/>
          <a:ext cx="2635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351" imgH="130992" progId="">
                  <p:embed/>
                </p:oleObj>
              </mc:Choice>
              <mc:Fallback>
                <p:oleObj name="Formula" r:id="rId2" imgW="137351" imgH="130992" progId="">
                  <p:embed/>
                  <p:pic>
                    <p:nvPicPr>
                      <p:cNvPr id="6178" name="Object 42">
                        <a:extLst>
                          <a:ext uri="{FF2B5EF4-FFF2-40B4-BE49-F238E27FC236}">
                            <a16:creationId xmlns:a16="http://schemas.microsoft.com/office/drawing/2014/main" id="{E28F59B8-F642-4AE6-A7F5-08791D669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6" y="5029200"/>
                        <a:ext cx="26352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9" name="Object 43">
            <a:extLst>
              <a:ext uri="{FF2B5EF4-FFF2-40B4-BE49-F238E27FC236}">
                <a16:creationId xmlns:a16="http://schemas.microsoft.com/office/drawing/2014/main" id="{5454D42C-6FC1-4089-9C8B-46BB75E88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2159000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66" imgH="130992" progId="">
                  <p:embed/>
                </p:oleObj>
              </mc:Choice>
              <mc:Fallback>
                <p:oleObj name="Formula" r:id="rId4" imgW="141166" imgH="130992" progId="">
                  <p:embed/>
                  <p:pic>
                    <p:nvPicPr>
                      <p:cNvPr id="6179" name="Object 43">
                        <a:extLst>
                          <a:ext uri="{FF2B5EF4-FFF2-40B4-BE49-F238E27FC236}">
                            <a16:creationId xmlns:a16="http://schemas.microsoft.com/office/drawing/2014/main" id="{5454D42C-6FC1-4089-9C8B-46BB75E88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159000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FC7B9F2-3992-495C-A3B3-41AD55A69D66}"/>
              </a:ext>
            </a:extLst>
          </p:cNvPr>
          <p:cNvCxnSpPr/>
          <p:nvPr/>
        </p:nvCxnSpPr>
        <p:spPr>
          <a:xfrm flipH="1">
            <a:off x="5545139" y="2159000"/>
            <a:ext cx="1120775" cy="26035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ABCDD26B-421F-422D-AB9F-64A0570BC64E}"/>
              </a:ext>
            </a:extLst>
          </p:cNvPr>
          <p:cNvCxnSpPr/>
          <p:nvPr/>
        </p:nvCxnSpPr>
        <p:spPr>
          <a:xfrm flipH="1">
            <a:off x="5308600" y="2524125"/>
            <a:ext cx="2305050" cy="23002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2D5D17D-167B-4494-B1A2-A2DF214F92BF}"/>
              </a:ext>
            </a:extLst>
          </p:cNvPr>
          <p:cNvCxnSpPr/>
          <p:nvPr/>
        </p:nvCxnSpPr>
        <p:spPr>
          <a:xfrm flipH="1">
            <a:off x="4902200" y="2298701"/>
            <a:ext cx="2408238" cy="2290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标题 2">
            <a:extLst>
              <a:ext uri="{FF2B5EF4-FFF2-40B4-BE49-F238E27FC236}">
                <a16:creationId xmlns:a16="http://schemas.microsoft.com/office/drawing/2014/main" id="{661C1057-8BA9-4B3F-B32B-1A931FBC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9" y="148432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引子</a:t>
            </a:r>
          </a:p>
        </p:txBody>
      </p:sp>
      <p:sp>
        <p:nvSpPr>
          <p:cNvPr id="68" name="内容占位符 3">
            <a:extLst>
              <a:ext uri="{FF2B5EF4-FFF2-40B4-BE49-F238E27FC236}">
                <a16:creationId xmlns:a16="http://schemas.microsoft.com/office/drawing/2014/main" id="{6CA05462-23EB-4AA7-BDA8-C2D6918A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89" y="1148948"/>
            <a:ext cx="9378421" cy="450850"/>
          </a:xfrm>
        </p:spPr>
        <p:txBody>
          <a:bodyPr/>
          <a:lstStyle/>
          <a:p>
            <a:pPr marL="457200" indent="-457200">
              <a:buClrTx/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Q:</a:t>
            </a:r>
            <a:r>
              <a:rPr dirty="0">
                <a:latin typeface="+mn-ea"/>
              </a:rPr>
              <a:t>将训练样本分开的超平面可能有很多</a:t>
            </a:r>
            <a:r>
              <a:rPr lang="en-US" altLang="zh-CN" dirty="0">
                <a:latin typeface="+mn-ea"/>
              </a:rPr>
              <a:t>, </a:t>
            </a:r>
            <a:r>
              <a:rPr dirty="0">
                <a:latin typeface="+mn-ea"/>
              </a:rPr>
              <a:t>哪一个好呢</a:t>
            </a:r>
            <a:r>
              <a:rPr lang="en-US" altLang="zh-CN" dirty="0">
                <a:latin typeface="+mn-ea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3">
            <a:extLst>
              <a:ext uri="{FF2B5EF4-FFF2-40B4-BE49-F238E27FC236}">
                <a16:creationId xmlns:a16="http://schemas.microsoft.com/office/drawing/2014/main" id="{2052506E-80D2-4302-B5FD-09D61355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04" y="1114425"/>
            <a:ext cx="9378421" cy="450850"/>
          </a:xfrm>
        </p:spPr>
        <p:txBody>
          <a:bodyPr/>
          <a:lstStyle/>
          <a:p>
            <a:pPr marL="457200" indent="-457200">
              <a:buClrTx/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Q:</a:t>
            </a:r>
            <a:r>
              <a:rPr dirty="0">
                <a:latin typeface="+mn-ea"/>
              </a:rPr>
              <a:t>将训练样本分开的超平面可能有很多</a:t>
            </a:r>
            <a:r>
              <a:rPr lang="en-US" altLang="zh-CN" dirty="0">
                <a:latin typeface="+mn-ea"/>
              </a:rPr>
              <a:t>, </a:t>
            </a:r>
            <a:r>
              <a:rPr dirty="0">
                <a:latin typeface="+mn-ea"/>
              </a:rPr>
              <a:t>哪一个好呢</a:t>
            </a:r>
            <a:r>
              <a:rPr lang="en-US" altLang="zh-CN" dirty="0">
                <a:latin typeface="+mn-ea"/>
              </a:rPr>
              <a:t>? </a:t>
            </a:r>
          </a:p>
        </p:txBody>
      </p:sp>
      <p:sp>
        <p:nvSpPr>
          <p:cNvPr id="69" name="内容占位符 3">
            <a:extLst>
              <a:ext uri="{FF2B5EF4-FFF2-40B4-BE49-F238E27FC236}">
                <a16:creationId xmlns:a16="http://schemas.microsoft.com/office/drawing/2014/main" id="{BB9DD79C-DB1B-4252-B962-ACC0F58E8FB1}"/>
              </a:ext>
            </a:extLst>
          </p:cNvPr>
          <p:cNvSpPr txBox="1">
            <a:spLocks/>
          </p:cNvSpPr>
          <p:nvPr/>
        </p:nvSpPr>
        <p:spPr bwMode="auto">
          <a:xfrm>
            <a:off x="896938" y="5661029"/>
            <a:ext cx="8616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A: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应选择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正中间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容忍性好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鲁棒性高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泛化能力最强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5836173-0062-4210-B9E1-0DC0EEECC4F0}"/>
              </a:ext>
            </a:extLst>
          </p:cNvPr>
          <p:cNvCxnSpPr/>
          <p:nvPr/>
        </p:nvCxnSpPr>
        <p:spPr>
          <a:xfrm flipH="1" flipV="1">
            <a:off x="4445000" y="1916114"/>
            <a:ext cx="0" cy="3038475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567C10A-A8D8-444E-8638-AD894B0EA41C}"/>
              </a:ext>
            </a:extLst>
          </p:cNvPr>
          <p:cNvCxnSpPr/>
          <p:nvPr/>
        </p:nvCxnSpPr>
        <p:spPr>
          <a:xfrm>
            <a:off x="4435476" y="4954588"/>
            <a:ext cx="358457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5" name="文本框 77">
            <a:extLst>
              <a:ext uri="{FF2B5EF4-FFF2-40B4-BE49-F238E27FC236}">
                <a16:creationId xmlns:a16="http://schemas.microsoft.com/office/drawing/2014/main" id="{60DD8FB2-AE91-4BA2-A169-02150D252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856164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Times "/>
                <a:ea typeface="幼圆" panose="02010509060101010101" pitchFamily="49" charset="-122"/>
              </a:rPr>
              <a:t>0</a:t>
            </a:r>
            <a:endParaRPr lang="zh-CN" altLang="en-US" sz="1400">
              <a:latin typeface="Times "/>
              <a:ea typeface="幼圆" panose="02010509060101010101" pitchFamily="49" charset="-122"/>
            </a:endParaRPr>
          </a:p>
        </p:txBody>
      </p:sp>
      <p:grpSp>
        <p:nvGrpSpPr>
          <p:cNvPr id="7176" name="组合 78">
            <a:extLst>
              <a:ext uri="{FF2B5EF4-FFF2-40B4-BE49-F238E27FC236}">
                <a16:creationId xmlns:a16="http://schemas.microsoft.com/office/drawing/2014/main" id="{1AB281E5-B165-4116-9AAE-387A777F9719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633664"/>
            <a:ext cx="128588" cy="130175"/>
            <a:chOff x="5476803" y="2392530"/>
            <a:chExt cx="108000" cy="108000"/>
          </a:xfrm>
        </p:grpSpPr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9EE3D4-BC4C-473E-AF6F-36F70DA8ADEC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2164C5B9-742E-49FE-BC40-CC5C2D948356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77" name="组合 79">
            <a:extLst>
              <a:ext uri="{FF2B5EF4-FFF2-40B4-BE49-F238E27FC236}">
                <a16:creationId xmlns:a16="http://schemas.microsoft.com/office/drawing/2014/main" id="{C73247C0-B40A-46EB-AB5F-378E0F3F545D}"/>
              </a:ext>
            </a:extLst>
          </p:cNvPr>
          <p:cNvGrpSpPr>
            <a:grpSpLocks/>
          </p:cNvGrpSpPr>
          <p:nvPr/>
        </p:nvGrpSpPr>
        <p:grpSpPr bwMode="auto">
          <a:xfrm>
            <a:off x="5602289" y="3417889"/>
            <a:ext cx="128587" cy="130175"/>
            <a:chOff x="5476803" y="2392530"/>
            <a:chExt cx="108000" cy="108000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AEF72145-112C-4383-9663-1EC92F2DF4AA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F9ECBFC5-8D33-4685-9906-8077DEEF53FF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78" name="组合 80">
            <a:extLst>
              <a:ext uri="{FF2B5EF4-FFF2-40B4-BE49-F238E27FC236}">
                <a16:creationId xmlns:a16="http://schemas.microsoft.com/office/drawing/2014/main" id="{692404CA-5B6A-4443-82C8-8CB30BADA315}"/>
              </a:ext>
            </a:extLst>
          </p:cNvPr>
          <p:cNvGrpSpPr>
            <a:grpSpLocks/>
          </p:cNvGrpSpPr>
          <p:nvPr/>
        </p:nvGrpSpPr>
        <p:grpSpPr bwMode="auto">
          <a:xfrm>
            <a:off x="5395914" y="3227389"/>
            <a:ext cx="128587" cy="130175"/>
            <a:chOff x="5476803" y="2392530"/>
            <a:chExt cx="108000" cy="108000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5BD30697-0605-4F3D-811D-A9D22380C5DB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414D41E0-1BB5-406E-8A9F-1E910D66F568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79" name="组合 81">
            <a:extLst>
              <a:ext uri="{FF2B5EF4-FFF2-40B4-BE49-F238E27FC236}">
                <a16:creationId xmlns:a16="http://schemas.microsoft.com/office/drawing/2014/main" id="{C6C7181F-7B44-4638-875E-84DC69545610}"/>
              </a:ext>
            </a:extLst>
          </p:cNvPr>
          <p:cNvGrpSpPr>
            <a:grpSpLocks/>
          </p:cNvGrpSpPr>
          <p:nvPr/>
        </p:nvGrpSpPr>
        <p:grpSpPr bwMode="auto">
          <a:xfrm>
            <a:off x="4967289" y="3500439"/>
            <a:ext cx="128587" cy="130175"/>
            <a:chOff x="5476803" y="2392530"/>
            <a:chExt cx="108000" cy="10800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65D894D7-D483-49E1-B80D-2617155166A1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8E8AF1B-59C2-431E-A574-5FC2AAA10078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80" name="组合 82">
            <a:extLst>
              <a:ext uri="{FF2B5EF4-FFF2-40B4-BE49-F238E27FC236}">
                <a16:creationId xmlns:a16="http://schemas.microsoft.com/office/drawing/2014/main" id="{7318A949-DCE3-4110-9ABA-B7DA1C9A5118}"/>
              </a:ext>
            </a:extLst>
          </p:cNvPr>
          <p:cNvGrpSpPr>
            <a:grpSpLocks/>
          </p:cNvGrpSpPr>
          <p:nvPr/>
        </p:nvGrpSpPr>
        <p:grpSpPr bwMode="auto">
          <a:xfrm>
            <a:off x="5180014" y="3713164"/>
            <a:ext cx="128587" cy="130175"/>
            <a:chOff x="5476803" y="2392530"/>
            <a:chExt cx="108000" cy="108000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CEF0F4C-A33C-4A8F-B21B-6F633B681DE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C2D195EF-BFD8-4F4A-BEBD-6473EBF323DD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81" name="组合 83">
            <a:extLst>
              <a:ext uri="{FF2B5EF4-FFF2-40B4-BE49-F238E27FC236}">
                <a16:creationId xmlns:a16="http://schemas.microsoft.com/office/drawing/2014/main" id="{5C0D9E5D-1BB8-49E9-8A6D-9C3A0514C86A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705226"/>
            <a:ext cx="128588" cy="130175"/>
            <a:chOff x="5476803" y="2392530"/>
            <a:chExt cx="108000" cy="108000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5A5B7F9-C258-4AA2-A10A-22A96B2CB85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92CD44E8-9224-4CB3-9084-E84834E322A8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82" name="组合 84">
            <a:extLst>
              <a:ext uri="{FF2B5EF4-FFF2-40B4-BE49-F238E27FC236}">
                <a16:creationId xmlns:a16="http://schemas.microsoft.com/office/drawing/2014/main" id="{7005D0FE-EBA8-4D9F-A3CC-730C1FA2C24A}"/>
              </a:ext>
            </a:extLst>
          </p:cNvPr>
          <p:cNvGrpSpPr>
            <a:grpSpLocks/>
          </p:cNvGrpSpPr>
          <p:nvPr/>
        </p:nvGrpSpPr>
        <p:grpSpPr bwMode="auto">
          <a:xfrm>
            <a:off x="5078413" y="2684464"/>
            <a:ext cx="127000" cy="130175"/>
            <a:chOff x="5476803" y="2392530"/>
            <a:chExt cx="108000" cy="108000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7597FDC-EC54-4D1E-86A7-6341F1EB984A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D6EFAF4-920D-47A3-81CB-63E0E365F774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7DDF189-9B43-4C8A-AE07-159CA0743737}"/>
              </a:ext>
            </a:extLst>
          </p:cNvPr>
          <p:cNvCxnSpPr/>
          <p:nvPr/>
        </p:nvCxnSpPr>
        <p:spPr>
          <a:xfrm>
            <a:off x="7004050" y="4017963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B8EA40C-92F3-49EE-AA31-22A572FD038F}"/>
              </a:ext>
            </a:extLst>
          </p:cNvPr>
          <p:cNvCxnSpPr/>
          <p:nvPr/>
        </p:nvCxnSpPr>
        <p:spPr>
          <a:xfrm>
            <a:off x="6396039" y="3878263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F5CA186-A15B-401E-B4CD-C1D1CF7CBC75}"/>
              </a:ext>
            </a:extLst>
          </p:cNvPr>
          <p:cNvCxnSpPr/>
          <p:nvPr/>
        </p:nvCxnSpPr>
        <p:spPr>
          <a:xfrm>
            <a:off x="6249988" y="4548188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925577D-C7B2-471D-85A3-15D8CB566B5B}"/>
              </a:ext>
            </a:extLst>
          </p:cNvPr>
          <p:cNvCxnSpPr/>
          <p:nvPr/>
        </p:nvCxnSpPr>
        <p:spPr>
          <a:xfrm>
            <a:off x="5851525" y="4424363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FDD46E8-F542-4554-B6D0-02397A5E0066}"/>
              </a:ext>
            </a:extLst>
          </p:cNvPr>
          <p:cNvCxnSpPr/>
          <p:nvPr/>
        </p:nvCxnSpPr>
        <p:spPr>
          <a:xfrm>
            <a:off x="6807200" y="437515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250B4E2-CB15-4CFA-BF05-9EAD298171F8}"/>
              </a:ext>
            </a:extLst>
          </p:cNvPr>
          <p:cNvCxnSpPr/>
          <p:nvPr/>
        </p:nvCxnSpPr>
        <p:spPr>
          <a:xfrm>
            <a:off x="6861175" y="421640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B1E9959-0B88-4010-B30C-6418F4C40D31}"/>
              </a:ext>
            </a:extLst>
          </p:cNvPr>
          <p:cNvCxnSpPr/>
          <p:nvPr/>
        </p:nvCxnSpPr>
        <p:spPr>
          <a:xfrm>
            <a:off x="6176963" y="4284663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998CDC0-7E51-4FB6-BDF1-B0762533B46F}"/>
              </a:ext>
            </a:extLst>
          </p:cNvPr>
          <p:cNvCxnSpPr/>
          <p:nvPr/>
        </p:nvCxnSpPr>
        <p:spPr>
          <a:xfrm>
            <a:off x="7067550" y="3778250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F869441-7CAD-4266-B6B2-E1C3145E0F0F}"/>
              </a:ext>
            </a:extLst>
          </p:cNvPr>
          <p:cNvCxnSpPr/>
          <p:nvPr/>
        </p:nvCxnSpPr>
        <p:spPr>
          <a:xfrm>
            <a:off x="6461125" y="4216400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76906B3-6FC4-4FC7-88EA-7EB97308A74D}"/>
              </a:ext>
            </a:extLst>
          </p:cNvPr>
          <p:cNvCxnSpPr/>
          <p:nvPr/>
        </p:nvCxnSpPr>
        <p:spPr>
          <a:xfrm flipH="1">
            <a:off x="4670426" y="2995614"/>
            <a:ext cx="3116263" cy="12715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C4B5C20-908C-4A76-931A-39A0A989CA8E}"/>
              </a:ext>
            </a:extLst>
          </p:cNvPr>
          <p:cNvCxnSpPr/>
          <p:nvPr/>
        </p:nvCxnSpPr>
        <p:spPr>
          <a:xfrm flipV="1">
            <a:off x="5159375" y="2411414"/>
            <a:ext cx="2317750" cy="2308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4" name="组合 96">
            <a:extLst>
              <a:ext uri="{FF2B5EF4-FFF2-40B4-BE49-F238E27FC236}">
                <a16:creationId xmlns:a16="http://schemas.microsoft.com/office/drawing/2014/main" id="{0FF96F05-204B-49E2-ADC6-18F2206D8F3D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2492376"/>
            <a:ext cx="127000" cy="130175"/>
            <a:chOff x="5476803" y="2392530"/>
            <a:chExt cx="108000" cy="108000"/>
          </a:xfrm>
        </p:grpSpPr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1C1EF20-FF40-42CD-A793-A099B836CF96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A07222D-FFDA-47DD-9259-6D4C08D0C77D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95" name="组合 97">
            <a:extLst>
              <a:ext uri="{FF2B5EF4-FFF2-40B4-BE49-F238E27FC236}">
                <a16:creationId xmlns:a16="http://schemas.microsoft.com/office/drawing/2014/main" id="{27A7F527-1C74-4B49-9BA1-B3DA058A5BCD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2749551"/>
            <a:ext cx="128588" cy="130175"/>
            <a:chOff x="5476803" y="2392530"/>
            <a:chExt cx="108000" cy="108000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7AF5131-1DE5-4377-8185-924B253F6672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A24010-A489-41DF-A788-B3B904CFB846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96" name="组合 98">
            <a:extLst>
              <a:ext uri="{FF2B5EF4-FFF2-40B4-BE49-F238E27FC236}">
                <a16:creationId xmlns:a16="http://schemas.microsoft.com/office/drawing/2014/main" id="{B76FF8A1-8AB2-4CEF-8C61-6887F3966FC1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3887789"/>
            <a:ext cx="128588" cy="130175"/>
            <a:chOff x="5476803" y="2392530"/>
            <a:chExt cx="108000" cy="108000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84E1AFE-0069-437B-AD93-508BEAAE8B2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320446D-378A-4CC5-ACE3-FFFBC233094F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97" name="组合 99">
            <a:extLst>
              <a:ext uri="{FF2B5EF4-FFF2-40B4-BE49-F238E27FC236}">
                <a16:creationId xmlns:a16="http://schemas.microsoft.com/office/drawing/2014/main" id="{482DEC67-EA44-4804-8448-5D5D305F338C}"/>
              </a:ext>
            </a:extLst>
          </p:cNvPr>
          <p:cNvGrpSpPr>
            <a:grpSpLocks/>
          </p:cNvGrpSpPr>
          <p:nvPr/>
        </p:nvGrpSpPr>
        <p:grpSpPr bwMode="auto">
          <a:xfrm>
            <a:off x="5418138" y="2906714"/>
            <a:ext cx="127000" cy="130175"/>
            <a:chOff x="5476803" y="2392530"/>
            <a:chExt cx="108000" cy="108000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E0D4939-33BD-48E9-8264-0D0C5D521A2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6180FAD-DBAB-48EF-96DC-B58E5A0F20BF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98" name="组合 100">
            <a:extLst>
              <a:ext uri="{FF2B5EF4-FFF2-40B4-BE49-F238E27FC236}">
                <a16:creationId xmlns:a16="http://schemas.microsoft.com/office/drawing/2014/main" id="{4672C876-E703-482D-A2C9-4DD26F69E6F6}"/>
              </a:ext>
            </a:extLst>
          </p:cNvPr>
          <p:cNvGrpSpPr>
            <a:grpSpLocks/>
          </p:cNvGrpSpPr>
          <p:nvPr/>
        </p:nvGrpSpPr>
        <p:grpSpPr bwMode="auto">
          <a:xfrm>
            <a:off x="4989514" y="3179764"/>
            <a:ext cx="128587" cy="130175"/>
            <a:chOff x="5476803" y="2392530"/>
            <a:chExt cx="108000" cy="108000"/>
          </a:xfrm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5C77E35-66EF-4E8D-BA91-2D2B750D9510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4B85703-86BB-470D-973F-C59F3BFE0D0D}"/>
                </a:ext>
              </a:extLst>
            </p:cNvPr>
            <p:cNvCxnSpPr/>
            <p:nvPr/>
          </p:nvCxnSpPr>
          <p:spPr>
            <a:xfrm rot="5400000">
              <a:off x="5477469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5893D08-B0D4-496E-BDCA-37A4BCA2537B}"/>
              </a:ext>
            </a:extLst>
          </p:cNvPr>
          <p:cNvCxnSpPr/>
          <p:nvPr/>
        </p:nvCxnSpPr>
        <p:spPr>
          <a:xfrm>
            <a:off x="6602413" y="4527550"/>
            <a:ext cx="127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92DD344-8665-4A9D-A5F6-8C8AF9B03797}"/>
              </a:ext>
            </a:extLst>
          </p:cNvPr>
          <p:cNvCxnSpPr/>
          <p:nvPr/>
        </p:nvCxnSpPr>
        <p:spPr>
          <a:xfrm>
            <a:off x="6729414" y="3952875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2F8096D-DEB6-4252-A835-6CF26C1C33E0}"/>
              </a:ext>
            </a:extLst>
          </p:cNvPr>
          <p:cNvCxnSpPr/>
          <p:nvPr/>
        </p:nvCxnSpPr>
        <p:spPr>
          <a:xfrm>
            <a:off x="6861175" y="3565525"/>
            <a:ext cx="1285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5C525B46-B111-4069-A3B3-AC63B9DDE2AE}"/>
              </a:ext>
            </a:extLst>
          </p:cNvPr>
          <p:cNvCxnSpPr/>
          <p:nvPr/>
        </p:nvCxnSpPr>
        <p:spPr>
          <a:xfrm>
            <a:off x="7285039" y="3289300"/>
            <a:ext cx="1285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03" name="Object 42">
            <a:extLst>
              <a:ext uri="{FF2B5EF4-FFF2-40B4-BE49-F238E27FC236}">
                <a16:creationId xmlns:a16="http://schemas.microsoft.com/office/drawing/2014/main" id="{43281139-BD39-41D7-BDA5-1F85DB448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26" y="5029200"/>
          <a:ext cx="2635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37351" imgH="130992" progId="">
                  <p:embed/>
                </p:oleObj>
              </mc:Choice>
              <mc:Fallback>
                <p:oleObj name="Formula" r:id="rId2" imgW="137351" imgH="130992" progId="">
                  <p:embed/>
                  <p:pic>
                    <p:nvPicPr>
                      <p:cNvPr id="7203" name="Object 42">
                        <a:extLst>
                          <a:ext uri="{FF2B5EF4-FFF2-40B4-BE49-F238E27FC236}">
                            <a16:creationId xmlns:a16="http://schemas.microsoft.com/office/drawing/2014/main" id="{43281139-BD39-41D7-BDA5-1F85DB448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6" y="5029200"/>
                        <a:ext cx="26352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43">
            <a:extLst>
              <a:ext uri="{FF2B5EF4-FFF2-40B4-BE49-F238E27FC236}">
                <a16:creationId xmlns:a16="http://schemas.microsoft.com/office/drawing/2014/main" id="{6F0F7AF8-F1D8-4B2E-A896-39B191574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2159000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41166" imgH="130992" progId="">
                  <p:embed/>
                </p:oleObj>
              </mc:Choice>
              <mc:Fallback>
                <p:oleObj name="Formula" r:id="rId4" imgW="141166" imgH="130992" progId="">
                  <p:embed/>
                  <p:pic>
                    <p:nvPicPr>
                      <p:cNvPr id="7204" name="Object 43">
                        <a:extLst>
                          <a:ext uri="{FF2B5EF4-FFF2-40B4-BE49-F238E27FC236}">
                            <a16:creationId xmlns:a16="http://schemas.microsoft.com/office/drawing/2014/main" id="{6F0F7AF8-F1D8-4B2E-A896-39B191574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159000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C22E4C7-DDE0-4487-B0D4-6F1EEF99C4B8}"/>
              </a:ext>
            </a:extLst>
          </p:cNvPr>
          <p:cNvCxnSpPr/>
          <p:nvPr/>
        </p:nvCxnSpPr>
        <p:spPr>
          <a:xfrm flipH="1">
            <a:off x="5545139" y="2159000"/>
            <a:ext cx="1120775" cy="26035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A60468EA-E169-4495-8093-FE97C06B0FA5}"/>
              </a:ext>
            </a:extLst>
          </p:cNvPr>
          <p:cNvCxnSpPr/>
          <p:nvPr/>
        </p:nvCxnSpPr>
        <p:spPr>
          <a:xfrm flipH="1">
            <a:off x="5308600" y="2524125"/>
            <a:ext cx="2305050" cy="23002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9963B4F-5E2F-44CE-A077-28F2B145C801}"/>
              </a:ext>
            </a:extLst>
          </p:cNvPr>
          <p:cNvCxnSpPr/>
          <p:nvPr/>
        </p:nvCxnSpPr>
        <p:spPr>
          <a:xfrm flipH="1">
            <a:off x="4902200" y="2298701"/>
            <a:ext cx="2408238" cy="2290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标题 2">
            <a:extLst>
              <a:ext uri="{FF2B5EF4-FFF2-40B4-BE49-F238E27FC236}">
                <a16:creationId xmlns:a16="http://schemas.microsoft.com/office/drawing/2014/main" id="{A3AE06BB-894D-4291-9C00-5C533590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9" y="148432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37E32F-933B-4937-8C0C-ECE618CD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5" y="237334"/>
            <a:ext cx="78867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间隔与支持向量</a:t>
            </a:r>
          </a:p>
        </p:txBody>
      </p:sp>
      <p:sp>
        <p:nvSpPr>
          <p:cNvPr id="8195" name="内容占位符 3">
            <a:extLst>
              <a:ext uri="{FF2B5EF4-FFF2-40B4-BE49-F238E27FC236}">
                <a16:creationId xmlns:a16="http://schemas.microsoft.com/office/drawing/2014/main" id="{C08A7927-A031-48CF-A8D7-25AFCAEA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613" y="1338264"/>
            <a:ext cx="8616950" cy="452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   </a:t>
            </a:r>
            <a:r>
              <a:t>超平面方程</a:t>
            </a:r>
            <a:r>
              <a:rPr lang="en-US" altLang="zh-CN"/>
              <a:t>:</a:t>
            </a:r>
            <a:endParaRPr/>
          </a:p>
        </p:txBody>
      </p:sp>
      <p:sp>
        <p:nvSpPr>
          <p:cNvPr id="69" name="内容占位符 3">
            <a:extLst>
              <a:ext uri="{FF2B5EF4-FFF2-40B4-BE49-F238E27FC236}">
                <a16:creationId xmlns:a16="http://schemas.microsoft.com/office/drawing/2014/main" id="{2A9C89CE-45CB-48FF-BB1D-0CA668D62000}"/>
              </a:ext>
            </a:extLst>
          </p:cNvPr>
          <p:cNvSpPr txBox="1">
            <a:spLocks/>
          </p:cNvSpPr>
          <p:nvPr/>
        </p:nvSpPr>
        <p:spPr bwMode="auto">
          <a:xfrm>
            <a:off x="8589963" y="2349500"/>
            <a:ext cx="7794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</a:pPr>
            <a:r>
              <a:rPr lang="zh-CN" altLang="en-US" sz="2200">
                <a:latin typeface="Verdana" panose="020B0604030504040204" pitchFamily="34" charset="0"/>
                <a:ea typeface="幼圆" panose="02010509060101010101" pitchFamily="49" charset="-122"/>
              </a:rPr>
              <a:t>间隔</a:t>
            </a:r>
          </a:p>
        </p:txBody>
      </p:sp>
      <p:pic>
        <p:nvPicPr>
          <p:cNvPr id="8197" name="图片 6">
            <a:extLst>
              <a:ext uri="{FF2B5EF4-FFF2-40B4-BE49-F238E27FC236}">
                <a16:creationId xmlns:a16="http://schemas.microsoft.com/office/drawing/2014/main" id="{AD818070-E327-48CD-8D3E-3979EACA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447008"/>
            <a:ext cx="16144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E570CB6-A14B-4CCC-A3F0-D4C3514F1E50}"/>
              </a:ext>
            </a:extLst>
          </p:cNvPr>
          <p:cNvCxnSpPr/>
          <p:nvPr/>
        </p:nvCxnSpPr>
        <p:spPr>
          <a:xfrm flipH="1" flipV="1">
            <a:off x="4203700" y="2206626"/>
            <a:ext cx="0" cy="3121025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A5B9B18-6BA5-431F-B638-416D13CB4F8E}"/>
              </a:ext>
            </a:extLst>
          </p:cNvPr>
          <p:cNvCxnSpPr/>
          <p:nvPr/>
        </p:nvCxnSpPr>
        <p:spPr>
          <a:xfrm>
            <a:off x="4192588" y="5327650"/>
            <a:ext cx="381635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AA06F3F-FABF-462E-983E-BF44951A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27639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Times "/>
                <a:ea typeface="幼圆" panose="02010509060101010101" pitchFamily="49" charset="-122"/>
              </a:rPr>
              <a:t>0</a:t>
            </a:r>
            <a:endParaRPr lang="zh-CN" altLang="en-US" sz="1400">
              <a:latin typeface="Times "/>
              <a:ea typeface="幼圆" panose="02010509060101010101" pitchFamily="49" charset="-122"/>
            </a:endParaRPr>
          </a:p>
        </p:txBody>
      </p:sp>
      <p:grpSp>
        <p:nvGrpSpPr>
          <p:cNvPr id="4" name="组合 155">
            <a:extLst>
              <a:ext uri="{FF2B5EF4-FFF2-40B4-BE49-F238E27FC236}">
                <a16:creationId xmlns:a16="http://schemas.microsoft.com/office/drawing/2014/main" id="{45F7FF84-3089-4CC0-9694-6DDD0FFD52EC}"/>
              </a:ext>
            </a:extLst>
          </p:cNvPr>
          <p:cNvGrpSpPr>
            <a:grpSpLocks/>
          </p:cNvGrpSpPr>
          <p:nvPr/>
        </p:nvGrpSpPr>
        <p:grpSpPr bwMode="auto">
          <a:xfrm>
            <a:off x="5594351" y="2943225"/>
            <a:ext cx="136525" cy="134938"/>
            <a:chOff x="5476803" y="2392530"/>
            <a:chExt cx="108000" cy="108000"/>
          </a:xfrm>
        </p:grpSpPr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0483BE5-30EA-4D0E-8319-E39DF8EECC0A}"/>
                </a:ext>
              </a:extLst>
            </p:cNvPr>
            <p:cNvCxnSpPr/>
            <p:nvPr/>
          </p:nvCxnSpPr>
          <p:spPr>
            <a:xfrm>
              <a:off x="5476803" y="244716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074A356B-C7C8-436A-BBFF-CBF0FE08859C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156">
            <a:extLst>
              <a:ext uri="{FF2B5EF4-FFF2-40B4-BE49-F238E27FC236}">
                <a16:creationId xmlns:a16="http://schemas.microsoft.com/office/drawing/2014/main" id="{51E5A3B4-3D7E-4CEA-B93C-05322A29FAC6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748089"/>
            <a:ext cx="134938" cy="134937"/>
            <a:chOff x="5476803" y="2392530"/>
            <a:chExt cx="108000" cy="108000"/>
          </a:xfrm>
        </p:grpSpPr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74603B96-7D67-4102-84DB-73D1D5EB9280}"/>
                </a:ext>
              </a:extLst>
            </p:cNvPr>
            <p:cNvCxnSpPr/>
            <p:nvPr/>
          </p:nvCxnSpPr>
          <p:spPr>
            <a:xfrm>
              <a:off x="5476803" y="244716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C77159AC-DAE6-49E1-BB20-8803AA90E538}"/>
                </a:ext>
              </a:extLst>
            </p:cNvPr>
            <p:cNvCxnSpPr/>
            <p:nvPr/>
          </p:nvCxnSpPr>
          <p:spPr>
            <a:xfrm rot="5400000">
              <a:off x="5477438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157">
            <a:extLst>
              <a:ext uri="{FF2B5EF4-FFF2-40B4-BE49-F238E27FC236}">
                <a16:creationId xmlns:a16="http://schemas.microsoft.com/office/drawing/2014/main" id="{8B3C0BCB-7EC2-430B-89C0-4BDB2C319337}"/>
              </a:ext>
            </a:extLst>
          </p:cNvPr>
          <p:cNvGrpSpPr>
            <a:grpSpLocks/>
          </p:cNvGrpSpPr>
          <p:nvPr/>
        </p:nvGrpSpPr>
        <p:grpSpPr bwMode="auto">
          <a:xfrm>
            <a:off x="5214939" y="3552825"/>
            <a:ext cx="136525" cy="133350"/>
            <a:chOff x="5476803" y="2392530"/>
            <a:chExt cx="108000" cy="108000"/>
          </a:xfrm>
        </p:grpSpPr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98BD110D-E945-44BF-84F1-9254889E6379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3C1B46A8-9CD8-462C-9B84-021A32BC73C4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58">
            <a:extLst>
              <a:ext uri="{FF2B5EF4-FFF2-40B4-BE49-F238E27FC236}">
                <a16:creationId xmlns:a16="http://schemas.microsoft.com/office/drawing/2014/main" id="{5C2EAA96-5A1A-401A-9E78-8FF7EAF0D18B}"/>
              </a:ext>
            </a:extLst>
          </p:cNvPr>
          <p:cNvGrpSpPr>
            <a:grpSpLocks/>
          </p:cNvGrpSpPr>
          <p:nvPr/>
        </p:nvGrpSpPr>
        <p:grpSpPr bwMode="auto">
          <a:xfrm>
            <a:off x="4759326" y="3833813"/>
            <a:ext cx="136525" cy="133350"/>
            <a:chOff x="5476803" y="2392530"/>
            <a:chExt cx="108000" cy="108000"/>
          </a:xfrm>
        </p:grpSpPr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34F9376-CE11-4775-B625-F58F2929EB58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010C8B6A-EC26-496E-972C-6E5D58D436D1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59">
            <a:extLst>
              <a:ext uri="{FF2B5EF4-FFF2-40B4-BE49-F238E27FC236}">
                <a16:creationId xmlns:a16="http://schemas.microsoft.com/office/drawing/2014/main" id="{A5C6EDDF-CB92-4A4F-B2B9-92A10753C4EF}"/>
              </a:ext>
            </a:extLst>
          </p:cNvPr>
          <p:cNvGrpSpPr>
            <a:grpSpLocks/>
          </p:cNvGrpSpPr>
          <p:nvPr/>
        </p:nvGrpSpPr>
        <p:grpSpPr bwMode="auto">
          <a:xfrm>
            <a:off x="4984751" y="4052888"/>
            <a:ext cx="136525" cy="133350"/>
            <a:chOff x="5476803" y="2392530"/>
            <a:chExt cx="108000" cy="108000"/>
          </a:xfrm>
        </p:grpSpPr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66A38122-5A55-47DB-A728-C083582D3F5A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690EC746-F186-4C53-B434-4D691297427B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60">
            <a:extLst>
              <a:ext uri="{FF2B5EF4-FFF2-40B4-BE49-F238E27FC236}">
                <a16:creationId xmlns:a16="http://schemas.microsoft.com/office/drawing/2014/main" id="{FDB60BE9-7982-421F-9B13-DB681191B73C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4044950"/>
            <a:ext cx="136525" cy="133350"/>
            <a:chOff x="5476803" y="2392530"/>
            <a:chExt cx="108000" cy="108000"/>
          </a:xfrm>
        </p:grpSpPr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7FE87B09-95DD-4F53-AFE6-227102666E63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3FAD58D4-E3C9-43A8-8FE6-4C0A6FA9C4F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61">
            <a:extLst>
              <a:ext uri="{FF2B5EF4-FFF2-40B4-BE49-F238E27FC236}">
                <a16:creationId xmlns:a16="http://schemas.microsoft.com/office/drawing/2014/main" id="{73DFBC5B-0BB5-4CAE-A4F2-EE2148E24FA4}"/>
              </a:ext>
            </a:extLst>
          </p:cNvPr>
          <p:cNvGrpSpPr>
            <a:grpSpLocks/>
          </p:cNvGrpSpPr>
          <p:nvPr/>
        </p:nvGrpSpPr>
        <p:grpSpPr bwMode="auto">
          <a:xfrm>
            <a:off x="4876801" y="2995613"/>
            <a:ext cx="136525" cy="133350"/>
            <a:chOff x="5476803" y="2392530"/>
            <a:chExt cx="108000" cy="108000"/>
          </a:xfrm>
        </p:grpSpPr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4745E381-86BE-4696-BAC7-09C596A6D85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E6F01972-4B58-4F0F-B51C-00D1A0C58651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9317C51-F33C-4143-A066-FDD6186C005A}"/>
              </a:ext>
            </a:extLst>
          </p:cNvPr>
          <p:cNvCxnSpPr/>
          <p:nvPr/>
        </p:nvCxnSpPr>
        <p:spPr>
          <a:xfrm>
            <a:off x="6926264" y="4364038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4EE73BD-0EF7-42F6-8040-8175C9C49C55}"/>
              </a:ext>
            </a:extLst>
          </p:cNvPr>
          <p:cNvCxnSpPr/>
          <p:nvPr/>
        </p:nvCxnSpPr>
        <p:spPr>
          <a:xfrm>
            <a:off x="6280151" y="4222750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B90A8607-153B-4158-848A-DF2A49068F59}"/>
              </a:ext>
            </a:extLst>
          </p:cNvPr>
          <p:cNvCxnSpPr/>
          <p:nvPr/>
        </p:nvCxnSpPr>
        <p:spPr>
          <a:xfrm>
            <a:off x="6122989" y="4910138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E9307A-FD5C-43AE-9FDE-C8EBC53E68D8}"/>
              </a:ext>
            </a:extLst>
          </p:cNvPr>
          <p:cNvCxnSpPr/>
          <p:nvPr/>
        </p:nvCxnSpPr>
        <p:spPr>
          <a:xfrm>
            <a:off x="5699126" y="4783138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60C5D1AE-469B-45B4-94A2-53C4CF8DBE19}"/>
              </a:ext>
            </a:extLst>
          </p:cNvPr>
          <p:cNvCxnSpPr/>
          <p:nvPr/>
        </p:nvCxnSpPr>
        <p:spPr>
          <a:xfrm>
            <a:off x="6716714" y="4732338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EE7D126-995F-45D9-B58D-CE33DCBB68A9}"/>
              </a:ext>
            </a:extLst>
          </p:cNvPr>
          <p:cNvCxnSpPr/>
          <p:nvPr/>
        </p:nvCxnSpPr>
        <p:spPr>
          <a:xfrm>
            <a:off x="6773864" y="4570413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8B3E688B-63D1-4A55-A454-A53D6807F067}"/>
              </a:ext>
            </a:extLst>
          </p:cNvPr>
          <p:cNvCxnSpPr/>
          <p:nvPr/>
        </p:nvCxnSpPr>
        <p:spPr>
          <a:xfrm>
            <a:off x="6045201" y="4640263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C1EB6904-6F32-465E-8451-9D4531DED2B6}"/>
              </a:ext>
            </a:extLst>
          </p:cNvPr>
          <p:cNvCxnSpPr/>
          <p:nvPr/>
        </p:nvCxnSpPr>
        <p:spPr>
          <a:xfrm>
            <a:off x="6994526" y="4119563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682D84D1-4FAA-4D19-BC49-E6CDF403885A}"/>
              </a:ext>
            </a:extLst>
          </p:cNvPr>
          <p:cNvCxnSpPr/>
          <p:nvPr/>
        </p:nvCxnSpPr>
        <p:spPr>
          <a:xfrm>
            <a:off x="6348414" y="4570413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E83E19E-8584-4C36-80C1-5486AD8CC031}"/>
              </a:ext>
            </a:extLst>
          </p:cNvPr>
          <p:cNvCxnSpPr/>
          <p:nvPr/>
        </p:nvCxnSpPr>
        <p:spPr>
          <a:xfrm flipV="1">
            <a:off x="4964114" y="2714626"/>
            <a:ext cx="2466975" cy="2373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72">
            <a:extLst>
              <a:ext uri="{FF2B5EF4-FFF2-40B4-BE49-F238E27FC236}">
                <a16:creationId xmlns:a16="http://schemas.microsoft.com/office/drawing/2014/main" id="{C94D2145-C04D-4E26-92C6-29D1307997E4}"/>
              </a:ext>
            </a:extLst>
          </p:cNvPr>
          <p:cNvGrpSpPr>
            <a:grpSpLocks/>
          </p:cNvGrpSpPr>
          <p:nvPr/>
        </p:nvGrpSpPr>
        <p:grpSpPr bwMode="auto">
          <a:xfrm>
            <a:off x="6143626" y="2797175"/>
            <a:ext cx="136525" cy="134938"/>
            <a:chOff x="5476803" y="2392530"/>
            <a:chExt cx="108000" cy="108000"/>
          </a:xfrm>
        </p:grpSpPr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E51C668D-3E61-4EC0-ADEA-4FD37EA9F6C7}"/>
                </a:ext>
              </a:extLst>
            </p:cNvPr>
            <p:cNvCxnSpPr/>
            <p:nvPr/>
          </p:nvCxnSpPr>
          <p:spPr>
            <a:xfrm>
              <a:off x="5476803" y="244716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4410D88B-E097-4A7D-B312-81EF515FC709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73">
            <a:extLst>
              <a:ext uri="{FF2B5EF4-FFF2-40B4-BE49-F238E27FC236}">
                <a16:creationId xmlns:a16="http://schemas.microsoft.com/office/drawing/2014/main" id="{BA0B90FC-73AA-4407-8A61-FDAD4BCE3119}"/>
              </a:ext>
            </a:extLst>
          </p:cNvPr>
          <p:cNvGrpSpPr>
            <a:grpSpLocks/>
          </p:cNvGrpSpPr>
          <p:nvPr/>
        </p:nvGrpSpPr>
        <p:grpSpPr bwMode="auto">
          <a:xfrm>
            <a:off x="5857876" y="3062288"/>
            <a:ext cx="136525" cy="133350"/>
            <a:chOff x="5476803" y="2392530"/>
            <a:chExt cx="108000" cy="108000"/>
          </a:xfrm>
        </p:grpSpPr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CFE96616-9A4A-4EAD-B115-259A654C78C2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1A7BC908-E94A-442D-8D7A-47428F4A8BD8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74">
            <a:extLst>
              <a:ext uri="{FF2B5EF4-FFF2-40B4-BE49-F238E27FC236}">
                <a16:creationId xmlns:a16="http://schemas.microsoft.com/office/drawing/2014/main" id="{3F9120FD-0C6A-4444-975A-513BC3C7E2A6}"/>
              </a:ext>
            </a:extLst>
          </p:cNvPr>
          <p:cNvGrpSpPr>
            <a:grpSpLocks/>
          </p:cNvGrpSpPr>
          <p:nvPr/>
        </p:nvGrpSpPr>
        <p:grpSpPr bwMode="auto">
          <a:xfrm>
            <a:off x="4651376" y="4230688"/>
            <a:ext cx="136525" cy="133350"/>
            <a:chOff x="5476803" y="2392530"/>
            <a:chExt cx="108000" cy="108000"/>
          </a:xfrm>
        </p:grpSpPr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FDCCFC7-3310-43CD-8DBC-E4C00FE7FA8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CDDB7363-C733-4E79-AE9C-4C13AE00E460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5">
            <a:extLst>
              <a:ext uri="{FF2B5EF4-FFF2-40B4-BE49-F238E27FC236}">
                <a16:creationId xmlns:a16="http://schemas.microsoft.com/office/drawing/2014/main" id="{5EB8F97A-93D9-417B-B043-6581E6F8921F}"/>
              </a:ext>
            </a:extLst>
          </p:cNvPr>
          <p:cNvGrpSpPr>
            <a:grpSpLocks/>
          </p:cNvGrpSpPr>
          <p:nvPr/>
        </p:nvGrpSpPr>
        <p:grpSpPr bwMode="auto">
          <a:xfrm>
            <a:off x="5237164" y="3222625"/>
            <a:ext cx="136525" cy="134938"/>
            <a:chOff x="5476803" y="2392530"/>
            <a:chExt cx="108000" cy="108000"/>
          </a:xfrm>
        </p:grpSpPr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B325B06-4D55-47D3-852A-E8F1A4008900}"/>
                </a:ext>
              </a:extLst>
            </p:cNvPr>
            <p:cNvCxnSpPr/>
            <p:nvPr/>
          </p:nvCxnSpPr>
          <p:spPr>
            <a:xfrm>
              <a:off x="5476803" y="244716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51BCF85-48B0-4E63-AF3F-518CA67049E0}"/>
                </a:ext>
              </a:extLst>
            </p:cNvPr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76">
            <a:extLst>
              <a:ext uri="{FF2B5EF4-FFF2-40B4-BE49-F238E27FC236}">
                <a16:creationId xmlns:a16="http://schemas.microsoft.com/office/drawing/2014/main" id="{B0E959B3-B4CC-4D08-AFB4-A63C7AC0E7BC}"/>
              </a:ext>
            </a:extLst>
          </p:cNvPr>
          <p:cNvGrpSpPr>
            <a:grpSpLocks/>
          </p:cNvGrpSpPr>
          <p:nvPr/>
        </p:nvGrpSpPr>
        <p:grpSpPr bwMode="auto">
          <a:xfrm>
            <a:off x="4783139" y="3503613"/>
            <a:ext cx="134937" cy="133350"/>
            <a:chOff x="5476803" y="2392530"/>
            <a:chExt cx="108000" cy="108000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A8C73D26-4310-43AD-8531-5A6579DA947E}"/>
                </a:ext>
              </a:extLst>
            </p:cNvPr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BFD7B349-35D9-4507-89ED-A548F990A598}"/>
                </a:ext>
              </a:extLst>
            </p:cNvPr>
            <p:cNvCxnSpPr/>
            <p:nvPr/>
          </p:nvCxnSpPr>
          <p:spPr>
            <a:xfrm rot="5400000">
              <a:off x="5477438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3D78324-2B94-40F8-8D3E-1FDC73DE5CD8}"/>
              </a:ext>
            </a:extLst>
          </p:cNvPr>
          <p:cNvCxnSpPr/>
          <p:nvPr/>
        </p:nvCxnSpPr>
        <p:spPr>
          <a:xfrm>
            <a:off x="6497639" y="4889500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80664C1-F0AD-4B50-A86F-12F031CF2A42}"/>
              </a:ext>
            </a:extLst>
          </p:cNvPr>
          <p:cNvCxnSpPr/>
          <p:nvPr/>
        </p:nvCxnSpPr>
        <p:spPr>
          <a:xfrm>
            <a:off x="6634164" y="4297363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F1149608-B45E-4F6B-A608-439C7A8EB673}"/>
              </a:ext>
            </a:extLst>
          </p:cNvPr>
          <p:cNvCxnSpPr/>
          <p:nvPr/>
        </p:nvCxnSpPr>
        <p:spPr>
          <a:xfrm>
            <a:off x="6773864" y="3900488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198303D-19A6-474D-9417-992C270A2D4E}"/>
              </a:ext>
            </a:extLst>
          </p:cNvPr>
          <p:cNvCxnSpPr/>
          <p:nvPr/>
        </p:nvCxnSpPr>
        <p:spPr>
          <a:xfrm>
            <a:off x="7226301" y="3617913"/>
            <a:ext cx="1365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2" name="Object 304">
            <a:extLst>
              <a:ext uri="{FF2B5EF4-FFF2-40B4-BE49-F238E27FC236}">
                <a16:creationId xmlns:a16="http://schemas.microsoft.com/office/drawing/2014/main" id="{3D446BB2-3F3B-463F-B408-3A5A26ED2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1088" y="5405439"/>
          <a:ext cx="2794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3" imgW="137351" imgH="130992" progId="">
                  <p:embed/>
                </p:oleObj>
              </mc:Choice>
              <mc:Fallback>
                <p:oleObj name="Formula" r:id="rId3" imgW="137351" imgH="130992" progId="">
                  <p:embed/>
                  <p:pic>
                    <p:nvPicPr>
                      <p:cNvPr id="182" name="Object 304">
                        <a:extLst>
                          <a:ext uri="{FF2B5EF4-FFF2-40B4-BE49-F238E27FC236}">
                            <a16:creationId xmlns:a16="http://schemas.microsoft.com/office/drawing/2014/main" id="{3D446BB2-3F3B-463F-B408-3A5A26ED2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5405439"/>
                        <a:ext cx="279400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305">
            <a:extLst>
              <a:ext uri="{FF2B5EF4-FFF2-40B4-BE49-F238E27FC236}">
                <a16:creationId xmlns:a16="http://schemas.microsoft.com/office/drawing/2014/main" id="{6949AA25-BEA1-4BB0-914E-C95C2B0F4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1426" y="2454275"/>
          <a:ext cx="29051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5" imgW="141166" imgH="130992" progId="">
                  <p:embed/>
                </p:oleObj>
              </mc:Choice>
              <mc:Fallback>
                <p:oleObj name="Formula" r:id="rId5" imgW="141166" imgH="130992" progId="">
                  <p:embed/>
                  <p:pic>
                    <p:nvPicPr>
                      <p:cNvPr id="183" name="Object 305">
                        <a:extLst>
                          <a:ext uri="{FF2B5EF4-FFF2-40B4-BE49-F238E27FC236}">
                            <a16:creationId xmlns:a16="http://schemas.microsoft.com/office/drawing/2014/main" id="{6949AA25-BEA1-4BB0-914E-C95C2B0F4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6" y="2454275"/>
                        <a:ext cx="290513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1848ECE1-18EE-412A-BEFD-72E9456CDFCE}"/>
              </a:ext>
            </a:extLst>
          </p:cNvPr>
          <p:cNvCxnSpPr/>
          <p:nvPr/>
        </p:nvCxnSpPr>
        <p:spPr>
          <a:xfrm flipV="1">
            <a:off x="5251451" y="2903538"/>
            <a:ext cx="2466975" cy="237331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B7002F07-B10C-4B9A-A064-F877C524A26E}"/>
              </a:ext>
            </a:extLst>
          </p:cNvPr>
          <p:cNvCxnSpPr/>
          <p:nvPr/>
        </p:nvCxnSpPr>
        <p:spPr>
          <a:xfrm flipV="1">
            <a:off x="4762501" y="2451101"/>
            <a:ext cx="2466975" cy="23733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DDD774B8-2DA3-4461-A381-F1B96F93BFBA}"/>
              </a:ext>
            </a:extLst>
          </p:cNvPr>
          <p:cNvSpPr/>
          <p:nvPr/>
        </p:nvSpPr>
        <p:spPr>
          <a:xfrm>
            <a:off x="5375276" y="3997325"/>
            <a:ext cx="227013" cy="223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D5CAF7E2-A6A7-473D-8839-3775F2502937}"/>
              </a:ext>
            </a:extLst>
          </p:cNvPr>
          <p:cNvSpPr/>
          <p:nvPr/>
        </p:nvSpPr>
        <p:spPr>
          <a:xfrm>
            <a:off x="5646738" y="4673600"/>
            <a:ext cx="227012" cy="223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F94035F5-FB71-48FD-98FB-2A5812172B55}"/>
              </a:ext>
            </a:extLst>
          </p:cNvPr>
          <p:cNvSpPr/>
          <p:nvPr/>
        </p:nvSpPr>
        <p:spPr>
          <a:xfrm>
            <a:off x="6240463" y="4108450"/>
            <a:ext cx="227012" cy="222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0" name="右大括号 173">
            <a:extLst>
              <a:ext uri="{FF2B5EF4-FFF2-40B4-BE49-F238E27FC236}">
                <a16:creationId xmlns:a16="http://schemas.microsoft.com/office/drawing/2014/main" id="{359AA4CE-D617-4088-8D74-DCE1A4C58287}"/>
              </a:ext>
            </a:extLst>
          </p:cNvPr>
          <p:cNvSpPr/>
          <p:nvPr/>
        </p:nvSpPr>
        <p:spPr>
          <a:xfrm rot="19020000">
            <a:off x="7389814" y="2347914"/>
            <a:ext cx="180975" cy="668337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" name="任意多边形 193">
            <a:extLst>
              <a:ext uri="{FF2B5EF4-FFF2-40B4-BE49-F238E27FC236}">
                <a16:creationId xmlns:a16="http://schemas.microsoft.com/office/drawing/2014/main" id="{E1DF9C9E-018C-477B-864D-CA2BA86A3CBC}"/>
              </a:ext>
            </a:extLst>
          </p:cNvPr>
          <p:cNvSpPr/>
          <p:nvPr/>
        </p:nvSpPr>
        <p:spPr>
          <a:xfrm>
            <a:off x="6454776" y="2492376"/>
            <a:ext cx="233363" cy="4603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5" name="任意多边形 194">
            <a:extLst>
              <a:ext uri="{FF2B5EF4-FFF2-40B4-BE49-F238E27FC236}">
                <a16:creationId xmlns:a16="http://schemas.microsoft.com/office/drawing/2014/main" id="{2C32E770-7B6A-4405-AF9C-CEB76BE18AE3}"/>
              </a:ext>
            </a:extLst>
          </p:cNvPr>
          <p:cNvSpPr/>
          <p:nvPr/>
        </p:nvSpPr>
        <p:spPr>
          <a:xfrm>
            <a:off x="6959601" y="3689350"/>
            <a:ext cx="473075" cy="30638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6" name="任意多边形 195">
            <a:extLst>
              <a:ext uri="{FF2B5EF4-FFF2-40B4-BE49-F238E27FC236}">
                <a16:creationId xmlns:a16="http://schemas.microsoft.com/office/drawing/2014/main" id="{89AE3EF9-0534-45BC-A372-CA8DA365AB2A}"/>
              </a:ext>
            </a:extLst>
          </p:cNvPr>
          <p:cNvSpPr/>
          <p:nvPr/>
        </p:nvSpPr>
        <p:spPr>
          <a:xfrm>
            <a:off x="7072314" y="3092451"/>
            <a:ext cx="473075" cy="301625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" fmla="*/ 349250 w 349250"/>
              <a:gd name="connsiteY0" fmla="*/ 247650 h 254239"/>
              <a:gd name="connsiteX1" fmla="*/ 209550 w 349250"/>
              <a:gd name="connsiteY1" fmla="*/ 215900 h 254239"/>
              <a:gd name="connsiteX2" fmla="*/ 0 w 349250"/>
              <a:gd name="connsiteY2" fmla="*/ 0 h 254239"/>
              <a:gd name="connsiteX0" fmla="*/ 374650 w 374650"/>
              <a:gd name="connsiteY0" fmla="*/ 254000 h 259411"/>
              <a:gd name="connsiteX1" fmla="*/ 209550 w 374650"/>
              <a:gd name="connsiteY1" fmla="*/ 215900 h 259411"/>
              <a:gd name="connsiteX2" fmla="*/ 0 w 374650"/>
              <a:gd name="connsiteY2" fmla="*/ 0 h 259411"/>
              <a:gd name="connsiteX0" fmla="*/ 374650 w 374650"/>
              <a:gd name="connsiteY0" fmla="*/ 254000 h 254671"/>
              <a:gd name="connsiteX1" fmla="*/ 209550 w 374650"/>
              <a:gd name="connsiteY1" fmla="*/ 215900 h 254671"/>
              <a:gd name="connsiteX2" fmla="*/ 0 w 374650"/>
              <a:gd name="connsiteY2" fmla="*/ 0 h 254671"/>
              <a:gd name="connsiteX0" fmla="*/ 374650 w 374650"/>
              <a:gd name="connsiteY0" fmla="*/ 254000 h 254033"/>
              <a:gd name="connsiteX1" fmla="*/ 175891 w 374650"/>
              <a:gd name="connsiteY1" fmla="*/ 165412 h 254033"/>
              <a:gd name="connsiteX2" fmla="*/ 0 w 374650"/>
              <a:gd name="connsiteY2" fmla="*/ 0 h 254033"/>
              <a:gd name="connsiteX0" fmla="*/ 374650 w 374650"/>
              <a:gd name="connsiteY0" fmla="*/ 242781 h 242822"/>
              <a:gd name="connsiteX1" fmla="*/ 175891 w 374650"/>
              <a:gd name="connsiteY1" fmla="*/ 165412 h 242822"/>
              <a:gd name="connsiteX2" fmla="*/ 0 w 374650"/>
              <a:gd name="connsiteY2" fmla="*/ 0 h 242822"/>
              <a:gd name="connsiteX0" fmla="*/ 374650 w 374650"/>
              <a:gd name="connsiteY0" fmla="*/ 242781 h 243284"/>
              <a:gd name="connsiteX1" fmla="*/ 198330 w 374650"/>
              <a:gd name="connsiteY1" fmla="*/ 204681 h 243284"/>
              <a:gd name="connsiteX2" fmla="*/ 0 w 374650"/>
              <a:gd name="connsiteY2" fmla="*/ 0 h 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32B9D108-ED22-43D4-BC9F-D12DE77B5E66}"/>
              </a:ext>
            </a:extLst>
          </p:cNvPr>
          <p:cNvCxnSpPr/>
          <p:nvPr/>
        </p:nvCxnSpPr>
        <p:spPr>
          <a:xfrm flipH="1" flipV="1">
            <a:off x="5656264" y="3009900"/>
            <a:ext cx="714375" cy="73818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右大括号 173">
            <a:extLst>
              <a:ext uri="{FF2B5EF4-FFF2-40B4-BE49-F238E27FC236}">
                <a16:creationId xmlns:a16="http://schemas.microsoft.com/office/drawing/2014/main" id="{FA2FDB09-EB37-4E8A-BFFA-F70E3793C391}"/>
              </a:ext>
            </a:extLst>
          </p:cNvPr>
          <p:cNvSpPr/>
          <p:nvPr/>
        </p:nvSpPr>
        <p:spPr>
          <a:xfrm rot="18960000" flipH="1">
            <a:off x="5865814" y="2982914"/>
            <a:ext cx="134937" cy="936625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7724 w 155449"/>
              <a:gd name="connsiteY4" fmla="*/ 470153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7" fmla="*/ 0 w 155449"/>
              <a:gd name="connsiteY7" fmla="*/ 0 h 914400"/>
              <a:gd name="connsiteX0" fmla="*/ 0 w 155449"/>
              <a:gd name="connsiteY0" fmla="*/ 0 h 914400"/>
              <a:gd name="connsiteX1" fmla="*/ 77724 w 155449"/>
              <a:gd name="connsiteY1" fmla="*/ 12953 h 914400"/>
              <a:gd name="connsiteX2" fmla="*/ 77724 w 155449"/>
              <a:gd name="connsiteY2" fmla="*/ 444247 h 914400"/>
              <a:gd name="connsiteX3" fmla="*/ 155448 w 155449"/>
              <a:gd name="connsiteY3" fmla="*/ 457200 h 914400"/>
              <a:gd name="connsiteX4" fmla="*/ 75681 w 155449"/>
              <a:gd name="connsiteY4" fmla="*/ 482121 h 914400"/>
              <a:gd name="connsiteX5" fmla="*/ 77724 w 155449"/>
              <a:gd name="connsiteY5" fmla="*/ 901447 h 914400"/>
              <a:gd name="connsiteX6" fmla="*/ 0 w 155449"/>
              <a:gd name="connsiteY6" fmla="*/ 91440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7724 w 155451"/>
              <a:gd name="connsiteY2" fmla="*/ 444247 h 914400"/>
              <a:gd name="connsiteX3" fmla="*/ 155448 w 155451"/>
              <a:gd name="connsiteY3" fmla="*/ 457200 h 914400"/>
              <a:gd name="connsiteX4" fmla="*/ 77724 w 155451"/>
              <a:gd name="connsiteY4" fmla="*/ 470153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  <a:gd name="connsiteX7" fmla="*/ 0 w 155451"/>
              <a:gd name="connsiteY7" fmla="*/ 0 h 914400"/>
              <a:gd name="connsiteX0" fmla="*/ 0 w 155451"/>
              <a:gd name="connsiteY0" fmla="*/ 0 h 914400"/>
              <a:gd name="connsiteX1" fmla="*/ 77724 w 155451"/>
              <a:gd name="connsiteY1" fmla="*/ 12953 h 914400"/>
              <a:gd name="connsiteX2" fmla="*/ 79251 w 155451"/>
              <a:gd name="connsiteY2" fmla="*/ 426979 h 914400"/>
              <a:gd name="connsiteX3" fmla="*/ 155448 w 155451"/>
              <a:gd name="connsiteY3" fmla="*/ 457200 h 914400"/>
              <a:gd name="connsiteX4" fmla="*/ 75681 w 155451"/>
              <a:gd name="connsiteY4" fmla="*/ 482121 h 914400"/>
              <a:gd name="connsiteX5" fmla="*/ 77724 w 155451"/>
              <a:gd name="connsiteY5" fmla="*/ 901447 h 914400"/>
              <a:gd name="connsiteX6" fmla="*/ 0 w 155451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4FB3D8-B81E-482F-B144-3C05D97BD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9" y="3222625"/>
            <a:ext cx="13414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9249FD-8C43-4ABB-911B-9BA61B3A3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189163"/>
            <a:ext cx="1335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66D2C1-C973-41B7-BCC0-976D31C1E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0" y="3825875"/>
            <a:ext cx="1517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7B9BAF-9B0E-4E72-A89C-BBE3C2BA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3481388"/>
            <a:ext cx="1206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内容占位符 3">
            <a:extLst>
              <a:ext uri="{FF2B5EF4-FFF2-40B4-BE49-F238E27FC236}">
                <a16:creationId xmlns:a16="http://schemas.microsoft.com/office/drawing/2014/main" id="{75024A0B-066D-4F4E-9EEC-BED63A1A9138}"/>
              </a:ext>
            </a:extLst>
          </p:cNvPr>
          <p:cNvSpPr txBox="1">
            <a:spLocks/>
          </p:cNvSpPr>
          <p:nvPr/>
        </p:nvSpPr>
        <p:spPr bwMode="auto">
          <a:xfrm>
            <a:off x="4224339" y="4367214"/>
            <a:ext cx="13223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</a:pPr>
            <a:r>
              <a:rPr lang="zh-CN" altLang="en-US" sz="2200">
                <a:latin typeface="Verdana" panose="020B0604030504040204" pitchFamily="34" charset="0"/>
                <a:ea typeface="幼圆" panose="02010509060101010101" pitchFamily="49" charset="-122"/>
              </a:rPr>
              <a:t>支持向量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B10D9E-66CA-4EC3-99EB-A455EA2E89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2217739"/>
            <a:ext cx="950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55" grpId="0"/>
      <p:bldP spid="186" grpId="0" animBg="1"/>
      <p:bldP spid="187" grpId="0" animBg="1"/>
      <p:bldP spid="188" grpId="0" animBg="1"/>
      <p:bldP spid="2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0767" y="6820619"/>
            <a:ext cx="2641600" cy="238125"/>
          </a:xfrm>
        </p:spPr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9179984" y="6820618"/>
            <a:ext cx="2641600" cy="228600"/>
          </a:xfrm>
        </p:spPr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142616" y="239486"/>
            <a:ext cx="927463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第五章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支持向量机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91D96F5-01BE-4678-925A-57D02C02408D}"/>
                  </a:ext>
                </a:extLst>
              </p:cNvPr>
              <p:cNvSpPr/>
              <p:nvPr/>
            </p:nvSpPr>
            <p:spPr>
              <a:xfrm>
                <a:off x="348342" y="2779198"/>
                <a:ext cx="11334577" cy="708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22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latin typeface="华文楷体" panose="02010600040101010101" pitchFamily="2" charset="-122"/>
                  </a:rPr>
                  <a:t>输入</a:t>
                </a:r>
                <a:r>
                  <a:rPr lang="zh-CN" altLang="en-US" sz="2000" dirty="0">
                    <a:latin typeface="华文楷体" panose="02010600040101010101" pitchFamily="2" charset="-122"/>
                  </a:rPr>
                  <a:t>（训练样本集）：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{(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),(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 ),…,(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)}</m:t>
                    </m:r>
                  </m:oMath>
                </a14:m>
                <a:r>
                  <a:rPr lang="en-US" altLang="zh-CN" sz="2000" dirty="0">
                    <a:latin typeface="华文楷体" panose="02010600040101010101" pitchFamily="2" charset="-122"/>
                  </a:rPr>
                  <a:t>,</a:t>
                </a:r>
                <a:r>
                  <a:rPr lang="zh-CN" altLang="en-US" sz="2000" dirty="0">
                    <a:latin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</a:rPr>
                  <a:t>第</a:t>
                </a:r>
                <a:r>
                  <a:rPr lang="en-US" altLang="zh-CN" sz="2000" dirty="0" err="1">
                    <a:latin typeface="华文楷体" panose="02010600040101010101" pitchFamily="2" charset="-122"/>
                  </a:rPr>
                  <a:t>i</a:t>
                </a:r>
                <a:r>
                  <a:rPr lang="zh-CN" altLang="en-US" sz="2000" dirty="0">
                    <a:latin typeface="华文楷体" panose="02010600040101010101" pitchFamily="2" charset="-122"/>
                  </a:rPr>
                  <a:t>个样本的特征向量；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华文楷体" panose="02010600040101010101" pitchFamily="2" charset="-122"/>
                  </a:rPr>
                  <a:t>, -1</a:t>
                </a:r>
                <a:r>
                  <a:rPr lang="zh-CN" altLang="en-US" sz="2000" dirty="0">
                    <a:latin typeface="华文楷体" panose="02010600040101010101" pitchFamily="2" charset="-122"/>
                  </a:rPr>
                  <a:t>表示不能收获，</a:t>
                </a:r>
                <a:r>
                  <a:rPr lang="en-US" altLang="zh-CN" sz="2000" dirty="0">
                    <a:latin typeface="华文楷体" panose="02010600040101010101" pitchFamily="2" charset="-122"/>
                  </a:rPr>
                  <a:t>1</a:t>
                </a:r>
                <a:r>
                  <a:rPr lang="zh-CN" altLang="en-US" sz="2000" dirty="0">
                    <a:latin typeface="华文楷体" panose="02010600040101010101" pitchFamily="2" charset="-122"/>
                  </a:rPr>
                  <a:t>表示可以收获。</a:t>
                </a:r>
                <a:endParaRPr lang="en-US" altLang="zh-CN" sz="2000" dirty="0">
                  <a:latin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91D96F5-01BE-4678-925A-57D02C024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" y="2779198"/>
                <a:ext cx="11334577" cy="708656"/>
              </a:xfrm>
              <a:prstGeom prst="rect">
                <a:avLst/>
              </a:prstGeom>
              <a:blipFill>
                <a:blip r:embed="rId2"/>
                <a:stretch>
                  <a:fillRect l="-484" t="-4310" r="-102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09195C3-150D-4E88-8DD4-5CC8D943ADB4}"/>
              </a:ext>
            </a:extLst>
          </p:cNvPr>
          <p:cNvSpPr/>
          <p:nvPr/>
        </p:nvSpPr>
        <p:spPr>
          <a:xfrm>
            <a:off x="348342" y="1089843"/>
            <a:ext cx="7600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楷体" panose="02010600040101010101" pitchFamily="2" charset="-122"/>
              </a:rPr>
              <a:t>问题</a:t>
            </a:r>
            <a:r>
              <a:rPr lang="zh-CN" altLang="en-US" sz="2000" dirty="0">
                <a:latin typeface="华文楷体" panose="02010600040101010101" pitchFamily="2" charset="-122"/>
              </a:rPr>
              <a:t>：根据收集到的数据，预测某个地区农作物将会丰收或减产。</a:t>
            </a:r>
            <a:endParaRPr lang="en-US" altLang="zh-CN" sz="2000" dirty="0">
              <a:latin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56A5AA-79BA-482F-B824-C844F482164F}"/>
              </a:ext>
            </a:extLst>
          </p:cNvPr>
          <p:cNvSpPr/>
          <p:nvPr/>
        </p:nvSpPr>
        <p:spPr>
          <a:xfrm>
            <a:off x="1220799" y="3544292"/>
            <a:ext cx="7186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200"/>
              </a:spcAft>
            </a:pPr>
            <a:r>
              <a:rPr lang="zh-CN" altLang="en-US" dirty="0">
                <a:latin typeface="华文楷体" panose="02010600040101010101" pitchFamily="2" charset="-122"/>
              </a:rPr>
              <a:t>特征量举例：对于农作物的产量而言，它主要受天气因素影响，确定地理位置非常重要。因此，可根据经验首先选择坐标作为特征量。</a:t>
            </a:r>
            <a:endParaRPr lang="en-US" altLang="zh-CN" dirty="0">
              <a:latin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99EC195-86F2-4B33-8753-5732F1C29A02}"/>
                  </a:ext>
                </a:extLst>
              </p:cNvPr>
              <p:cNvSpPr/>
              <p:nvPr/>
            </p:nvSpPr>
            <p:spPr>
              <a:xfrm>
                <a:off x="434338" y="4256879"/>
                <a:ext cx="93127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22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latin typeface="华文楷体" panose="02010600040101010101" pitchFamily="2" charset="-122"/>
                  </a:rPr>
                  <a:t>思路</a:t>
                </a:r>
                <a:r>
                  <a:rPr lang="zh-CN" altLang="en-US" sz="2000" dirty="0">
                    <a:latin typeface="华文楷体" panose="02010600040101010101" pitchFamily="2" charset="-122"/>
                  </a:rPr>
                  <a:t>：基于训练集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</a:rPr>
                  <a:t>样本空间中找到一个划分超平面，将不同类别的样本分开。</a:t>
                </a:r>
                <a:endParaRPr lang="en-US" altLang="zh-CN" sz="2000" dirty="0">
                  <a:latin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99EC195-86F2-4B33-8753-5732F1C2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8" y="4256879"/>
                <a:ext cx="9312777" cy="400110"/>
              </a:xfrm>
              <a:prstGeom prst="rect">
                <a:avLst/>
              </a:prstGeom>
              <a:blipFill>
                <a:blip r:embed="rId3"/>
                <a:stretch>
                  <a:fillRect l="-589" t="-6061" r="-340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37A7C462-4109-4BEE-927F-148773277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39772"/>
              </p:ext>
            </p:extLst>
          </p:nvPr>
        </p:nvGraphicFramePr>
        <p:xfrm>
          <a:off x="7936259" y="988522"/>
          <a:ext cx="3950277" cy="173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06">
                  <a:extLst>
                    <a:ext uri="{9D8B030D-6E8A-4147-A177-3AD203B41FA5}">
                      <a16:colId xmlns:a16="http://schemas.microsoft.com/office/drawing/2014/main" val="3304737155"/>
                    </a:ext>
                  </a:extLst>
                </a:gridCol>
                <a:gridCol w="690681">
                  <a:extLst>
                    <a:ext uri="{9D8B030D-6E8A-4147-A177-3AD203B41FA5}">
                      <a16:colId xmlns:a16="http://schemas.microsoft.com/office/drawing/2014/main" val="1228883918"/>
                    </a:ext>
                  </a:extLst>
                </a:gridCol>
                <a:gridCol w="780319">
                  <a:extLst>
                    <a:ext uri="{9D8B030D-6E8A-4147-A177-3AD203B41FA5}">
                      <a16:colId xmlns:a16="http://schemas.microsoft.com/office/drawing/2014/main" val="1605810025"/>
                    </a:ext>
                  </a:extLst>
                </a:gridCol>
                <a:gridCol w="601043">
                  <a:extLst>
                    <a:ext uri="{9D8B030D-6E8A-4147-A177-3AD203B41FA5}">
                      <a16:colId xmlns:a16="http://schemas.microsoft.com/office/drawing/2014/main" val="1576174407"/>
                    </a:ext>
                  </a:extLst>
                </a:gridCol>
                <a:gridCol w="722932">
                  <a:extLst>
                    <a:ext uri="{9D8B030D-6E8A-4147-A177-3AD203B41FA5}">
                      <a16:colId xmlns:a16="http://schemas.microsoft.com/office/drawing/2014/main" val="4189450734"/>
                    </a:ext>
                  </a:extLst>
                </a:gridCol>
                <a:gridCol w="655796">
                  <a:extLst>
                    <a:ext uri="{9D8B030D-6E8A-4147-A177-3AD203B41FA5}">
                      <a16:colId xmlns:a16="http://schemas.microsoft.com/office/drawing/2014/main" val="4235222213"/>
                    </a:ext>
                  </a:extLst>
                </a:gridCol>
              </a:tblGrid>
              <a:tr h="236023"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endParaRPr lang="zh-CN" altLang="en-US" sz="1400" b="0" kern="1200" dirty="0">
                        <a:solidFill>
                          <a:srgbClr val="FFFFFF"/>
                        </a:solidFill>
                        <a:latin typeface="Corbel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400" b="0" kern="1200" dirty="0">
                          <a:solidFill>
                            <a:srgbClr val="FFFFFF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坐标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rgbClr val="FFFFFF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降雨量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400" b="0" kern="1200" dirty="0">
                          <a:solidFill>
                            <a:srgbClr val="FFFFFF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人口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400" b="0" kern="1200" dirty="0">
                          <a:solidFill>
                            <a:srgbClr val="FFFFFF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农户数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400" b="0" kern="1200" dirty="0">
                          <a:solidFill>
                            <a:srgbClr val="FFFFFF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收获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87639"/>
                  </a:ext>
                </a:extLst>
              </a:tr>
              <a:tr h="289178"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53241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9812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89334"/>
                  </a:ext>
                </a:extLst>
              </a:tr>
              <a:tr h="289178"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B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95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7578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4392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不能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8928"/>
                  </a:ext>
                </a:extLst>
              </a:tr>
              <a:tr h="289178"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254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不能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02168"/>
                  </a:ext>
                </a:extLst>
              </a:tr>
              <a:tr h="289178"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D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34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4981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3254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84053"/>
                  </a:ext>
                </a:extLst>
              </a:tr>
              <a:tr h="289178"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…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rbel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…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rbel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…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rbel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…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rbel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orbel"/>
                          <a:ea typeface="华文楷体" panose="02010600040101010101" pitchFamily="2" charset="-122"/>
                          <a:cs typeface="+mn-cs"/>
                        </a:rPr>
                        <a:t>…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Corbel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52491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1BD530E4-7CF3-4870-8E9B-39057364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516" y="3246589"/>
            <a:ext cx="2292692" cy="1870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7AC4A9-CE53-40AE-B410-685C5B05B16D}"/>
                  </a:ext>
                </a:extLst>
              </p:cNvPr>
              <p:cNvSpPr txBox="1"/>
              <p:nvPr/>
            </p:nvSpPr>
            <p:spPr>
              <a:xfrm>
                <a:off x="821054" y="4794118"/>
                <a:ext cx="9208163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在样本空间中，划分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超平面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可通过如下线性方程描述</a:t>
                </a:r>
                <a:endParaRPr lang="en-US" altLang="zh-CN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𝓍</m:t>
                      </m:r>
                      <m:r>
                        <a:rPr lang="en-US" altLang="zh-C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其中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m:rPr>
                        <m:nor/>
                      </m:rP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…;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>
                        <a:latin typeface="华文楷体" panose="0201060004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latin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为法向量，决定超平面方向；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b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为位移项，决定超平面与原点之间的距离。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7AC4A9-CE53-40AE-B410-685C5B05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4" y="4794118"/>
                <a:ext cx="9208163" cy="2092881"/>
              </a:xfrm>
              <a:prstGeom prst="rect">
                <a:avLst/>
              </a:prstGeom>
              <a:blipFill>
                <a:blip r:embed="rId5"/>
                <a:stretch>
                  <a:fillRect l="-728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ACD20B-9706-416F-8554-8A1DA753CC94}"/>
              </a:ext>
            </a:extLst>
          </p:cNvPr>
          <p:cNvGrpSpPr/>
          <p:nvPr/>
        </p:nvGrpSpPr>
        <p:grpSpPr>
          <a:xfrm>
            <a:off x="1220799" y="1634206"/>
            <a:ext cx="5884123" cy="919214"/>
            <a:chOff x="1526875" y="3882810"/>
            <a:chExt cx="6704601" cy="134967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065789D-6EA8-4E97-963E-493B16D0D5F7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 bwMode="auto">
            <a:xfrm>
              <a:off x="2659050" y="4205057"/>
              <a:ext cx="621907" cy="0"/>
            </a:xfrm>
            <a:prstGeom prst="line">
              <a:avLst/>
            </a:prstGeom>
            <a:noFill/>
            <a:ln w="12700" cap="flat" cmpd="sng" algn="ctr">
              <a:solidFill>
                <a:srgbClr val="A3B2C1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71EA080-6D20-4C94-A486-9FC1F162480E}"/>
                </a:ext>
              </a:extLst>
            </p:cNvPr>
            <p:cNvSpPr/>
            <p:nvPr/>
          </p:nvSpPr>
          <p:spPr bwMode="auto">
            <a:xfrm>
              <a:off x="1526875" y="3984002"/>
              <a:ext cx="1132175" cy="4421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R="0" algn="ctr" defTabSz="7556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</a:pPr>
              <a:r>
                <a:rPr lang="zh-CN" altLang="en-US" sz="1400" dirty="0">
                  <a:solidFill>
                    <a:srgbClr val="FFFFFF"/>
                  </a:solidFill>
                  <a:latin typeface="Corbel"/>
                  <a:ea typeface="华文楷体" panose="02010600040101010101" pitchFamily="2" charset="-122"/>
                </a:rPr>
                <a:t>训练样本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E183786-D4A3-4D79-9E3D-B45A54EB8734}"/>
                </a:ext>
              </a:extLst>
            </p:cNvPr>
            <p:cNvSpPr/>
            <p:nvPr/>
          </p:nvSpPr>
          <p:spPr bwMode="auto">
            <a:xfrm>
              <a:off x="3280957" y="3984002"/>
              <a:ext cx="1313656" cy="4421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R="0" algn="ctr" defTabSz="7556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</a:pPr>
              <a:r>
                <a:rPr lang="zh-CN" altLang="en-US" sz="1400" dirty="0">
                  <a:solidFill>
                    <a:srgbClr val="FFFFFF"/>
                  </a:solidFill>
                  <a:latin typeface="Corbel"/>
                  <a:ea typeface="华文楷体" panose="02010600040101010101" pitchFamily="2" charset="-122"/>
                </a:rPr>
                <a:t>输入特征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E03366A-65ED-4AC4-91DB-22E09C1F7B91}"/>
                </a:ext>
              </a:extLst>
            </p:cNvPr>
            <p:cNvSpPr/>
            <p:nvPr/>
          </p:nvSpPr>
          <p:spPr bwMode="auto">
            <a:xfrm>
              <a:off x="5242453" y="3986207"/>
              <a:ext cx="1313656" cy="4421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R="0" algn="ctr" defTabSz="7556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</a:pPr>
              <a:r>
                <a:rPr lang="zh-CN" altLang="en-US" sz="1400" dirty="0">
                  <a:solidFill>
                    <a:srgbClr val="FFFFFF"/>
                  </a:solidFill>
                  <a:latin typeface="Corbel"/>
                  <a:ea typeface="华文楷体" panose="02010600040101010101" pitchFamily="2" charset="-122"/>
                </a:rPr>
                <a:t>分类器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34556FC-A79A-4ABE-AA53-02B3522D3655}"/>
                </a:ext>
              </a:extLst>
            </p:cNvPr>
            <p:cNvCxnSpPr>
              <a:cxnSpLocks/>
              <a:endCxn id="19" idx="1"/>
            </p:cNvCxnSpPr>
            <p:nvPr/>
          </p:nvCxnSpPr>
          <p:spPr bwMode="auto">
            <a:xfrm flipV="1">
              <a:off x="4596284" y="4207262"/>
              <a:ext cx="646169" cy="5166"/>
            </a:xfrm>
            <a:prstGeom prst="line">
              <a:avLst/>
            </a:prstGeom>
            <a:noFill/>
            <a:ln w="12700" cap="flat" cmpd="sng" algn="ctr">
              <a:solidFill>
                <a:srgbClr val="A3B2C1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4B6EAEE-41F8-463B-A963-99FFC6F33ED4}"/>
                </a:ext>
              </a:extLst>
            </p:cNvPr>
            <p:cNvSpPr txBox="1"/>
            <p:nvPr/>
          </p:nvSpPr>
          <p:spPr>
            <a:xfrm>
              <a:off x="4642083" y="3882810"/>
              <a:ext cx="916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学习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F911BB-F297-4E7F-ADDF-E664DD6AB8E2}"/>
                </a:ext>
              </a:extLst>
            </p:cNvPr>
            <p:cNvSpPr txBox="1"/>
            <p:nvPr/>
          </p:nvSpPr>
          <p:spPr>
            <a:xfrm>
              <a:off x="4642083" y="4229103"/>
              <a:ext cx="916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训练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FC10269-DC23-4B9A-82A3-BEBE57B69C7B}"/>
                </a:ext>
              </a:extLst>
            </p:cNvPr>
            <p:cNvSpPr/>
            <p:nvPr/>
          </p:nvSpPr>
          <p:spPr bwMode="auto">
            <a:xfrm>
              <a:off x="6917820" y="3984001"/>
              <a:ext cx="1313656" cy="4421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R="0" algn="ctr" defTabSz="7556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</a:pPr>
              <a:r>
                <a:rPr lang="zh-CN" altLang="en-US" sz="1400" dirty="0">
                  <a:solidFill>
                    <a:srgbClr val="FFFFFF"/>
                  </a:solidFill>
                  <a:latin typeface="Corbel"/>
                  <a:ea typeface="华文楷体" panose="02010600040101010101" pitchFamily="2" charset="-122"/>
                </a:rPr>
                <a:t>预测结果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D56F49B-3266-4048-A013-9018F01C5AAC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 bwMode="auto">
            <a:xfrm flipV="1">
              <a:off x="6556109" y="4205056"/>
              <a:ext cx="361711" cy="2206"/>
            </a:xfrm>
            <a:prstGeom prst="line">
              <a:avLst/>
            </a:prstGeom>
            <a:noFill/>
            <a:ln w="12700" cap="flat" cmpd="sng" algn="ctr">
              <a:solidFill>
                <a:srgbClr val="A3B2C1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867EC99-ED15-4D3A-962F-488406E93D09}"/>
                </a:ext>
              </a:extLst>
            </p:cNvPr>
            <p:cNvSpPr/>
            <p:nvPr/>
          </p:nvSpPr>
          <p:spPr bwMode="auto">
            <a:xfrm>
              <a:off x="1526875" y="4790371"/>
              <a:ext cx="1132175" cy="4421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R="0" algn="ctr" defTabSz="7556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</a:pPr>
              <a:r>
                <a:rPr lang="zh-CN" altLang="en-US" sz="1400" dirty="0">
                  <a:solidFill>
                    <a:srgbClr val="FFFFFF"/>
                  </a:solidFill>
                  <a:latin typeface="Corbel"/>
                  <a:ea typeface="华文楷体" panose="02010600040101010101" pitchFamily="2" charset="-122"/>
                </a:rPr>
                <a:t>新样本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7DEAB83-FD3B-4A37-94E1-C0EC38B59C56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 bwMode="auto">
            <a:xfrm>
              <a:off x="2659050" y="5011426"/>
              <a:ext cx="644648" cy="0"/>
            </a:xfrm>
            <a:prstGeom prst="line">
              <a:avLst/>
            </a:prstGeom>
            <a:noFill/>
            <a:ln w="12700" cap="flat" cmpd="sng" algn="ctr">
              <a:solidFill>
                <a:srgbClr val="A3B2C1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02CC093-9064-4191-AC85-0F0B634E7961}"/>
                </a:ext>
              </a:extLst>
            </p:cNvPr>
            <p:cNvSpPr/>
            <p:nvPr/>
          </p:nvSpPr>
          <p:spPr bwMode="auto">
            <a:xfrm>
              <a:off x="3303698" y="4790371"/>
              <a:ext cx="1313656" cy="44210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R="0" algn="ctr" defTabSz="75565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</a:pPr>
              <a:r>
                <a:rPr lang="zh-CN" altLang="en-US" sz="1400" dirty="0">
                  <a:solidFill>
                    <a:srgbClr val="FFFFFF"/>
                  </a:solidFill>
                  <a:latin typeface="Corbel"/>
                  <a:ea typeface="华文楷体" panose="02010600040101010101" pitchFamily="2" charset="-122"/>
                </a:rPr>
                <a:t>输入特征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13DCC5EB-4B2F-4919-9A59-80132C70CA99}"/>
                </a:ext>
              </a:extLst>
            </p:cNvPr>
            <p:cNvCxnSpPr>
              <a:cxnSpLocks/>
              <a:stCxn id="27" idx="3"/>
              <a:endCxn id="19" idx="2"/>
            </p:cNvCxnSpPr>
            <p:nvPr/>
          </p:nvCxnSpPr>
          <p:spPr bwMode="auto">
            <a:xfrm flipV="1">
              <a:off x="4617354" y="4428316"/>
              <a:ext cx="1281927" cy="583110"/>
            </a:xfrm>
            <a:prstGeom prst="bentConnector2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114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CFE41E-ED88-470E-A00B-D09D01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00747D-EBAC-4C73-A4CA-342748268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43A259-567C-4317-8CFB-22F42DFD2358}"/>
                  </a:ext>
                </a:extLst>
              </p:cNvPr>
              <p:cNvSpPr txBox="1"/>
              <p:nvPr/>
            </p:nvSpPr>
            <p:spPr>
              <a:xfrm>
                <a:off x="773152" y="1430384"/>
                <a:ext cx="69311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对于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超平面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/>
                      <m:t>（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zh-CN" altLang="en-US" sz="2000" dirty="0"/>
                      <m:t>）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可以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将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星星</a:t>
                </a:r>
                <a:r>
                  <a:rPr lang="zh-CN" altLang="zh-CN" sz="2000" dirty="0">
                    <a:solidFill>
                      <a:schemeClr val="tx1"/>
                    </a:solidFill>
                  </a:rPr>
                  <a:t>和圆点表示的两类不同数据完全分离在该超平面的两侧，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使其满足：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     1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的所有数据属于一类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；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     2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</a:rPr>
                  <a:t>的所有数据属于另一类。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/>
                  <a:t>则</a:t>
                </a:r>
                <a:r>
                  <a:rPr lang="zh-CN" altLang="zh-CN" sz="2000" dirty="0"/>
                  <a:t>称样本数据集为</a:t>
                </a:r>
                <a:r>
                  <a:rPr lang="zh-CN" altLang="zh-CN" sz="2000" b="1" dirty="0">
                    <a:solidFill>
                      <a:schemeClr val="accent6"/>
                    </a:solidFill>
                  </a:rPr>
                  <a:t>线性可分</a:t>
                </a:r>
                <a:r>
                  <a:rPr lang="en-US" altLang="zh-CN" sz="2000" b="1" dirty="0">
                    <a:solidFill>
                      <a:schemeClr val="accent6"/>
                    </a:solidFill>
                  </a:rPr>
                  <a:t>,</a:t>
                </a:r>
                <a:r>
                  <a:rPr lang="zh-CN" altLang="zh-CN" sz="2000" dirty="0"/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000" dirty="0"/>
                  <a:t>为</a:t>
                </a:r>
                <a:r>
                  <a:rPr lang="zh-CN" altLang="zh-CN" sz="2000" b="1" dirty="0">
                    <a:solidFill>
                      <a:schemeClr val="accent6"/>
                    </a:solidFill>
                  </a:rPr>
                  <a:t>分离超平面</a:t>
                </a:r>
                <a:r>
                  <a:rPr lang="zh-CN" altLang="zh-CN" sz="2000" dirty="0"/>
                  <a:t>。</a:t>
                </a:r>
                <a:endParaRPr lang="zh-CN" altLang="en-US" sz="2000" dirty="0"/>
              </a:p>
              <a:p>
                <a:pPr>
                  <a:spcAft>
                    <a:spcPts val="12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43A259-567C-4317-8CFB-22F42DFD2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52" y="1430384"/>
                <a:ext cx="6931115" cy="2554545"/>
              </a:xfrm>
              <a:prstGeom prst="rect">
                <a:avLst/>
              </a:prstGeom>
              <a:blipFill>
                <a:blip r:embed="rId2"/>
                <a:stretch>
                  <a:fillRect l="-967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86DC5FC-5898-4F68-9D3B-1C954EC74749}"/>
              </a:ext>
            </a:extLst>
          </p:cNvPr>
          <p:cNvSpPr/>
          <p:nvPr/>
        </p:nvSpPr>
        <p:spPr>
          <a:xfrm>
            <a:off x="399054" y="1078538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000" b="1" dirty="0"/>
              <a:t>线性可分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89A5A2-D9E8-4253-B3BC-64A2D513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146" y="1184399"/>
            <a:ext cx="1982800" cy="15232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A0ACB37-A24D-4DAF-84A8-0F6FC11E7E9F}"/>
              </a:ext>
            </a:extLst>
          </p:cNvPr>
          <p:cNvSpPr/>
          <p:nvPr/>
        </p:nvSpPr>
        <p:spPr>
          <a:xfrm>
            <a:off x="8172125" y="261236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线性可分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64D79-4789-4737-953C-D3F19E7B34D0}"/>
              </a:ext>
            </a:extLst>
          </p:cNvPr>
          <p:cNvSpPr/>
          <p:nvPr/>
        </p:nvSpPr>
        <p:spPr>
          <a:xfrm>
            <a:off x="10427085" y="2672145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100" dirty="0"/>
              <a:t>线性</a:t>
            </a:r>
            <a:r>
              <a:rPr lang="zh-CN" altLang="en-US" sz="1100" dirty="0"/>
              <a:t>不</a:t>
            </a:r>
            <a:r>
              <a:rPr lang="zh-CN" altLang="zh-CN" sz="1100" dirty="0"/>
              <a:t>可分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ED953-D8CD-4BE0-8365-F17521629827}"/>
              </a:ext>
            </a:extLst>
          </p:cNvPr>
          <p:cNvSpPr txBox="1"/>
          <p:nvPr/>
        </p:nvSpPr>
        <p:spPr>
          <a:xfrm>
            <a:off x="630767" y="3545589"/>
            <a:ext cx="70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2000" b="1" dirty="0">
                <a:solidFill>
                  <a:schemeClr val="tx1"/>
                </a:solidFill>
              </a:rPr>
              <a:t>对于一个线性可分的样本数据集，</a:t>
            </a:r>
            <a:r>
              <a:rPr lang="zh-CN" altLang="en-US" sz="2000" b="1" dirty="0">
                <a:solidFill>
                  <a:schemeClr val="tx1"/>
                </a:solidFill>
              </a:rPr>
              <a:t>其</a:t>
            </a:r>
            <a:r>
              <a:rPr lang="zh-CN" altLang="zh-CN" sz="2000" b="1" dirty="0">
                <a:solidFill>
                  <a:schemeClr val="tx1"/>
                </a:solidFill>
              </a:rPr>
              <a:t>分离超平面通常</a:t>
            </a:r>
            <a:r>
              <a:rPr lang="zh-CN" altLang="zh-CN" sz="2000" b="1" dirty="0">
                <a:solidFill>
                  <a:schemeClr val="accent6"/>
                </a:solidFill>
              </a:rPr>
              <a:t>不止一个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A96300-2CED-469A-A93F-0DC15FCF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870" y="3115271"/>
            <a:ext cx="3203218" cy="2302313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45F80A1B-81E0-4C13-811A-DEFEECD98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" y="239486"/>
            <a:ext cx="4262847" cy="609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b"/>
          <a:lstStyle/>
          <a:p>
            <a:pPr>
              <a:defRPr/>
            </a:pPr>
            <a:r>
              <a:rPr lang="zh-CN" altLang="en-US" sz="2800" dirty="0"/>
              <a:t>线性可分支持向量机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BD2F93-1F89-4310-87C8-460D72AF599C}"/>
              </a:ext>
            </a:extLst>
          </p:cNvPr>
          <p:cNvSpPr/>
          <p:nvPr/>
        </p:nvSpPr>
        <p:spPr>
          <a:xfrm>
            <a:off x="399054" y="4035196"/>
            <a:ext cx="7120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SVM</a:t>
            </a:r>
            <a:r>
              <a:rPr lang="zh-CN" altLang="zh-CN" sz="2000" b="1" dirty="0"/>
              <a:t>模型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划分</a:t>
            </a:r>
            <a:r>
              <a:rPr lang="zh-CN" altLang="zh-CN" sz="2000" dirty="0"/>
              <a:t>超平面使得两类样本数据与该</a:t>
            </a:r>
            <a:r>
              <a:rPr lang="zh-CN" altLang="en-US" sz="2000" dirty="0"/>
              <a:t>划分</a:t>
            </a:r>
            <a:r>
              <a:rPr lang="zh-CN" altLang="zh-CN" sz="2000" dirty="0"/>
              <a:t>超平面形成的</a:t>
            </a:r>
            <a:r>
              <a:rPr lang="zh-CN" altLang="zh-CN" sz="2000" b="1" dirty="0">
                <a:solidFill>
                  <a:srgbClr val="FF0000"/>
                </a:solidFill>
              </a:rPr>
              <a:t>间隔均为最大</a:t>
            </a:r>
            <a:r>
              <a:rPr lang="zh-CN" altLang="en-US" sz="20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E49AB6-6766-492F-887B-63069443AFC7}"/>
                  </a:ext>
                </a:extLst>
              </p:cNvPr>
              <p:cNvSpPr/>
              <p:nvPr/>
            </p:nvSpPr>
            <p:spPr>
              <a:xfrm>
                <a:off x="931159" y="4756775"/>
                <a:ext cx="698190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复习：样本空间中任意点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/>
                  <a:t>到超平面（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）的距离可表示为：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E49AB6-6766-492F-887B-63069443A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59" y="4756775"/>
                <a:ext cx="6981909" cy="707886"/>
              </a:xfrm>
              <a:prstGeom prst="rect">
                <a:avLst/>
              </a:prstGeom>
              <a:blipFill>
                <a:blip r:embed="rId5"/>
                <a:stretch>
                  <a:fillRect l="-961" t="-3448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D20F95-4497-40B9-A84C-6CC59DD5878D}"/>
                  </a:ext>
                </a:extLst>
              </p:cNvPr>
              <p:cNvSpPr/>
              <p:nvPr/>
            </p:nvSpPr>
            <p:spPr>
              <a:xfrm>
                <a:off x="2956599" y="5254153"/>
                <a:ext cx="1741246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D20F95-4497-40B9-A84C-6CC59DD58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99" y="5254153"/>
                <a:ext cx="1741246" cy="68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1369430A-4803-4FDE-96C1-B780FF989EDA}"/>
              </a:ext>
            </a:extLst>
          </p:cNvPr>
          <p:cNvSpPr/>
          <p:nvPr/>
        </p:nvSpPr>
        <p:spPr>
          <a:xfrm>
            <a:off x="6069796" y="546262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(6.1)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6AB5E9-68A3-4DDB-A87B-45ABC25BCA6A}"/>
                  </a:ext>
                </a:extLst>
              </p:cNvPr>
              <p:cNvSpPr/>
              <p:nvPr/>
            </p:nvSpPr>
            <p:spPr>
              <a:xfrm>
                <a:off x="1167429" y="6083032"/>
                <a:ext cx="5418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zh-CN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zh-CN" altLang="zh-CN" sz="2000" dirty="0"/>
                  <a:t>为参数向量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000" dirty="0"/>
                  <a:t>的</a:t>
                </a:r>
                <a:r>
                  <a:rPr lang="en-US" altLang="zh-CN" sz="2000" dirty="0"/>
                  <a:t>2-</a:t>
                </a:r>
                <a:r>
                  <a:rPr lang="zh-CN" altLang="zh-CN" sz="2000" dirty="0"/>
                  <a:t>范数</a:t>
                </a:r>
                <a:r>
                  <a:rPr lang="zh-CN" altLang="en-US" sz="2000" dirty="0"/>
                  <a:t>，即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的长度</a:t>
                </a:r>
                <a:r>
                  <a:rPr lang="zh-CN" altLang="zh-CN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6AB5E9-68A3-4DDB-A87B-45ABC25BC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29" y="6083032"/>
                <a:ext cx="5418471" cy="400110"/>
              </a:xfrm>
              <a:prstGeom prst="rect">
                <a:avLst/>
              </a:prstGeom>
              <a:blipFill>
                <a:blip r:embed="rId8"/>
                <a:stretch>
                  <a:fillRect l="-1239" t="-9091" r="-56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01E6172-E975-4D2B-95A8-C72BA6025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5906" y="1184399"/>
            <a:ext cx="1982800" cy="14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3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5740</TotalTime>
  <Words>2650</Words>
  <Application>Microsoft Office PowerPoint</Application>
  <PresentationFormat>宽屏</PresentationFormat>
  <Paragraphs>288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-apple-system</vt:lpstr>
      <vt:lpstr>Times </vt:lpstr>
      <vt:lpstr>黑体</vt:lpstr>
      <vt:lpstr>华文楷体</vt:lpstr>
      <vt:lpstr>幼圆</vt:lpstr>
      <vt:lpstr>Arial</vt:lpstr>
      <vt:lpstr>Calibri</vt:lpstr>
      <vt:lpstr>Cambria Math</vt:lpstr>
      <vt:lpstr>Corbel</vt:lpstr>
      <vt:lpstr>Times New Roman</vt:lpstr>
      <vt:lpstr>Verdana</vt:lpstr>
      <vt:lpstr>Wingdings</vt:lpstr>
      <vt:lpstr>Profile</vt:lpstr>
      <vt:lpstr>Formula</vt:lpstr>
      <vt:lpstr>机器学习</vt:lpstr>
      <vt:lpstr>第六章    支持向量机  </vt:lpstr>
      <vt:lpstr>PowerPoint 演示文稿</vt:lpstr>
      <vt:lpstr>引子</vt:lpstr>
      <vt:lpstr>引子</vt:lpstr>
      <vt:lpstr>引子</vt:lpstr>
      <vt:lpstr>间隔与支持向量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解的稀疏性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371</cp:revision>
  <dcterms:created xsi:type="dcterms:W3CDTF">2019-11-13T01:37:00Z</dcterms:created>
  <dcterms:modified xsi:type="dcterms:W3CDTF">2021-08-21T06:25:07Z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