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9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342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zh-CN" sz="1800" b="0" strike="noStrike" spc="-1">
                <a:solidFill>
                  <a:srgbClr val="000000"/>
                </a:solidFill>
                <a:latin typeface="等线"/>
              </a:rPr>
              <a:t>点击鼠标移动幻灯片</a:t>
            </a:r>
            <a:endParaRPr lang="en-US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zh-CN" sz="2000" b="0" strike="noStrike" spc="-1">
                <a:latin typeface="Arial"/>
              </a:rPr>
              <a:t>点击编辑备注格式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&lt;页眉&gt;</a:t>
            </a:r>
          </a:p>
        </p:txBody>
      </p:sp>
      <p:sp>
        <p:nvSpPr>
          <p:cNvPr id="85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US" sz="1400" b="0" strike="noStrike" spc="-1">
                <a:latin typeface="Times New Roman"/>
              </a:rPr>
              <a:t>&lt;日期/时间&gt;</a:t>
            </a:r>
          </a:p>
        </p:txBody>
      </p:sp>
      <p:sp>
        <p:nvSpPr>
          <p:cNvPr id="86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&lt;页脚&gt;</a:t>
            </a:r>
          </a:p>
        </p:txBody>
      </p:sp>
      <p:sp>
        <p:nvSpPr>
          <p:cNvPr id="87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F2E50A6C-C66F-461E-9B71-A2C64F8DDD9B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7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77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152C6062-3736-4CF0-8AEA-DFCEABDF63CE}" type="slidenum">
              <a:rPr lang="en-US" sz="1200" b="0" strike="noStrike" spc="-1">
                <a:latin typeface="Times New Roman"/>
              </a:rPr>
              <a:t>6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等线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等线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等线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等线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等线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等线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等线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等线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等线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等线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等线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等线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等线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等线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等线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等线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等线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等线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zh-CN" sz="6000" b="0" strike="noStrike" spc="-1">
                <a:solidFill>
                  <a:srgbClr val="000000"/>
                </a:solidFill>
                <a:latin typeface="等线 Light"/>
              </a:rPr>
              <a:t>单击此处编辑母版标题样式</a:t>
            </a:r>
            <a:endParaRPr lang="en-US" sz="60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49AB2CD3-4E86-40A4-B58E-FFAE8D888ACF}" type="datetime">
              <a:rPr lang="en-US" sz="1200" b="0" strike="noStrike" spc="-1">
                <a:solidFill>
                  <a:srgbClr val="8B8B8B"/>
                </a:solidFill>
                <a:latin typeface="等线"/>
              </a:rPr>
              <a:t>7/11/2021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A0DAEA41-C43E-4613-84E8-408B5BD8D6C9}" type="slidenum">
              <a:rPr lang="en-US" sz="1200" b="0" strike="noStrike" spc="-1">
                <a:solidFill>
                  <a:srgbClr val="8B8B8B"/>
                </a:solidFill>
                <a:latin typeface="等线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800" b="0" strike="noStrike" spc="-1">
                <a:solidFill>
                  <a:srgbClr val="000000"/>
                </a:solidFill>
                <a:latin typeface="等线"/>
              </a:rPr>
              <a:t>点击鼠标编辑大纲文字格式</a:t>
            </a:r>
            <a:endParaRPr lang="en-US" sz="2800" b="0" strike="noStrike" spc="-1">
              <a:solidFill>
                <a:srgbClr val="000000"/>
              </a:solidFill>
              <a:latin typeface="等线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2000" b="0" strike="noStrike" spc="-1">
                <a:solidFill>
                  <a:srgbClr val="000000"/>
                </a:solidFill>
                <a:latin typeface="等线"/>
              </a:rPr>
              <a:t>第二个大纲级</a:t>
            </a:r>
            <a:endParaRPr lang="en-US" sz="2000" b="0" strike="noStrike" spc="-1">
              <a:solidFill>
                <a:srgbClr val="000000"/>
              </a:solidFill>
              <a:latin typeface="等线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1800" b="0" strike="noStrike" spc="-1">
                <a:solidFill>
                  <a:srgbClr val="000000"/>
                </a:solidFill>
                <a:latin typeface="等线"/>
              </a:rPr>
              <a:t>第三大纲级别</a:t>
            </a:r>
            <a:endParaRPr lang="en-US" sz="1800" b="0" strike="noStrike" spc="-1">
              <a:solidFill>
                <a:srgbClr val="000000"/>
              </a:solidFill>
              <a:latin typeface="等线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1800" b="0" strike="noStrike" spc="-1">
                <a:solidFill>
                  <a:srgbClr val="000000"/>
                </a:solidFill>
                <a:latin typeface="等线"/>
              </a:rPr>
              <a:t>第四大纲级别</a:t>
            </a:r>
            <a:endParaRPr lang="en-US" sz="1800" b="0" strike="noStrike" spc="-1">
              <a:solidFill>
                <a:srgbClr val="000000"/>
              </a:solidFill>
              <a:latin typeface="等线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latin typeface="等线"/>
              </a:rPr>
              <a:t>第五大纲级别</a:t>
            </a:r>
            <a:endParaRPr lang="en-US" sz="2000" b="0" strike="noStrike" spc="-1">
              <a:solidFill>
                <a:srgbClr val="000000"/>
              </a:solidFill>
              <a:latin typeface="等线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latin typeface="等线"/>
              </a:rPr>
              <a:t>第六大纲级别</a:t>
            </a:r>
            <a:endParaRPr lang="en-US" sz="2000" b="0" strike="noStrike" spc="-1">
              <a:solidFill>
                <a:srgbClr val="000000"/>
              </a:solidFill>
              <a:latin typeface="等线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latin typeface="等线"/>
              </a:rPr>
              <a:t>第七大纲级别</a:t>
            </a:r>
            <a:endParaRPr lang="en-US" sz="2000" b="0" strike="noStrike" spc="-1">
              <a:solidFill>
                <a:srgbClr val="000000"/>
              </a:solidFill>
              <a:latin typeface="等线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zh-CN" sz="4400" b="0" strike="noStrike" spc="-1">
                <a:solidFill>
                  <a:srgbClr val="000000"/>
                </a:solidFill>
                <a:latin typeface="等线 Light"/>
              </a:rPr>
              <a:t>单击此处编辑母版标题样式</a:t>
            </a:r>
            <a:endParaRPr lang="en-US" sz="44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zh-CN" sz="2800" b="0" strike="noStrike" spc="-1">
                <a:solidFill>
                  <a:srgbClr val="000000"/>
                </a:solidFill>
                <a:latin typeface="等线"/>
              </a:rPr>
              <a:t>单击此处编辑母版文本样式</a:t>
            </a:r>
            <a:endParaRPr lang="en-US" sz="2800" b="0" strike="noStrike" spc="-1">
              <a:solidFill>
                <a:srgbClr val="000000"/>
              </a:solidFill>
              <a:latin typeface="等线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zh-CN" sz="2400" b="0" strike="noStrike" spc="-1">
                <a:solidFill>
                  <a:srgbClr val="000000"/>
                </a:solidFill>
                <a:latin typeface="等线"/>
              </a:rPr>
              <a:t>二级</a:t>
            </a:r>
            <a:endParaRPr lang="en-US" sz="2400" b="0" strike="noStrike" spc="-1">
              <a:solidFill>
                <a:srgbClr val="000000"/>
              </a:solidFill>
              <a:latin typeface="等线"/>
            </a:endParaRP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zh-CN" sz="2000" b="0" strike="noStrike" spc="-1">
                <a:solidFill>
                  <a:srgbClr val="000000"/>
                </a:solidFill>
                <a:latin typeface="等线"/>
              </a:rPr>
              <a:t>三级</a:t>
            </a:r>
            <a:endParaRPr lang="en-US" sz="2000" b="0" strike="noStrike" spc="-1">
              <a:solidFill>
                <a:srgbClr val="000000"/>
              </a:solidFill>
              <a:latin typeface="等线"/>
            </a:endParaRPr>
          </a:p>
          <a:p>
            <a:pPr marL="1600200" lvl="3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zh-CN" sz="1800" b="0" strike="noStrike" spc="-1">
                <a:solidFill>
                  <a:srgbClr val="000000"/>
                </a:solidFill>
                <a:latin typeface="等线"/>
              </a:rPr>
              <a:t>四级</a:t>
            </a:r>
            <a:endParaRPr lang="en-US" sz="1800" b="0" strike="noStrike" spc="-1">
              <a:solidFill>
                <a:srgbClr val="000000"/>
              </a:solidFill>
              <a:latin typeface="等线"/>
            </a:endParaRPr>
          </a:p>
          <a:p>
            <a:pPr marL="2057400" lvl="4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zh-CN" sz="1800" b="0" strike="noStrike" spc="-1">
                <a:solidFill>
                  <a:srgbClr val="000000"/>
                </a:solidFill>
                <a:latin typeface="等线"/>
              </a:rPr>
              <a:t>五级</a:t>
            </a:r>
            <a:endParaRPr lang="en-US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F06B8237-0E22-4228-BDEE-5EBECC0FC632}" type="datetime">
              <a:rPr lang="en-US" sz="1200" b="0" strike="noStrike" spc="-1">
                <a:solidFill>
                  <a:srgbClr val="8B8B8B"/>
                </a:solidFill>
                <a:latin typeface="等线"/>
              </a:rPr>
              <a:t>7/11/2021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7A976965-87E3-4CCB-BDD9-20E6C36FB131}" type="slidenum">
              <a:rPr lang="en-US" sz="1200" b="0" strike="noStrike" spc="-1">
                <a:solidFill>
                  <a:srgbClr val="8B8B8B"/>
                </a:solidFill>
                <a:latin typeface="等线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3732840" y="376920"/>
            <a:ext cx="57121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zh-CN" sz="24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语音降噪之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TGSA</a:t>
            </a:r>
            <a:r>
              <a:rPr lang="zh-CN" sz="24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模型尝试复现</a:t>
            </a:r>
            <a:endParaRPr lang="en-US" sz="2400" b="0" strike="noStrike" spc="-1">
              <a:latin typeface="Arial"/>
            </a:endParaRPr>
          </a:p>
        </p:txBody>
      </p:sp>
      <p:pic>
        <p:nvPicPr>
          <p:cNvPr id="89" name="图片 2"/>
          <p:cNvPicPr/>
          <p:nvPr/>
        </p:nvPicPr>
        <p:blipFill>
          <a:blip r:embed="rId2"/>
          <a:stretch/>
        </p:blipFill>
        <p:spPr>
          <a:xfrm>
            <a:off x="3864600" y="2833920"/>
            <a:ext cx="3337560" cy="912960"/>
          </a:xfrm>
          <a:prstGeom prst="rect">
            <a:avLst/>
          </a:prstGeom>
          <a:ln>
            <a:noFill/>
          </a:ln>
        </p:spPr>
      </p:pic>
      <p:sp>
        <p:nvSpPr>
          <p:cNvPr id="90" name="CustomShape 2"/>
          <p:cNvSpPr/>
          <p:nvPr/>
        </p:nvSpPr>
        <p:spPr>
          <a:xfrm>
            <a:off x="744840" y="2907000"/>
            <a:ext cx="196992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nosiy waveform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9890280" y="4125600"/>
            <a:ext cx="177048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clean waveform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92" name="CustomShape 4"/>
          <p:cNvSpPr/>
          <p:nvPr/>
        </p:nvSpPr>
        <p:spPr>
          <a:xfrm flipV="1">
            <a:off x="2714760" y="2618640"/>
            <a:ext cx="848160" cy="456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CustomShape 5"/>
          <p:cNvSpPr/>
          <p:nvPr/>
        </p:nvSpPr>
        <p:spPr>
          <a:xfrm>
            <a:off x="3732840" y="2509560"/>
            <a:ext cx="177048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Nosiy Amplitude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94" name="CustomShape 6"/>
          <p:cNvSpPr/>
          <p:nvPr/>
        </p:nvSpPr>
        <p:spPr>
          <a:xfrm>
            <a:off x="2696040" y="3143160"/>
            <a:ext cx="1253520" cy="891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CustomShape 7"/>
          <p:cNvSpPr/>
          <p:nvPr/>
        </p:nvSpPr>
        <p:spPr>
          <a:xfrm>
            <a:off x="8352000" y="3840120"/>
            <a:ext cx="177048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nosiy phase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96" name="CustomShape 8"/>
          <p:cNvSpPr/>
          <p:nvPr/>
        </p:nvSpPr>
        <p:spPr>
          <a:xfrm>
            <a:off x="5533560" y="2502360"/>
            <a:ext cx="74088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mask 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97" name="CustomShape 9"/>
          <p:cNvSpPr/>
          <p:nvPr/>
        </p:nvSpPr>
        <p:spPr>
          <a:xfrm>
            <a:off x="5241240" y="2523240"/>
            <a:ext cx="262080" cy="69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* 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98" name="CustomShape 10"/>
          <p:cNvSpPr/>
          <p:nvPr/>
        </p:nvSpPr>
        <p:spPr>
          <a:xfrm>
            <a:off x="6274800" y="2671560"/>
            <a:ext cx="19731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CustomShape 11"/>
          <p:cNvSpPr/>
          <p:nvPr/>
        </p:nvSpPr>
        <p:spPr>
          <a:xfrm>
            <a:off x="8352000" y="2495160"/>
            <a:ext cx="177048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pred Amplitude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00" name="CustomShape 12"/>
          <p:cNvSpPr/>
          <p:nvPr/>
        </p:nvSpPr>
        <p:spPr>
          <a:xfrm>
            <a:off x="4053600" y="4009320"/>
            <a:ext cx="42984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CustomShape 13"/>
          <p:cNvSpPr/>
          <p:nvPr/>
        </p:nvSpPr>
        <p:spPr>
          <a:xfrm>
            <a:off x="9255600" y="2955240"/>
            <a:ext cx="442440" cy="763200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CustomShape 14"/>
          <p:cNvSpPr/>
          <p:nvPr/>
        </p:nvSpPr>
        <p:spPr>
          <a:xfrm>
            <a:off x="9890280" y="3150000"/>
            <a:ext cx="177048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pred waveform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03" name="CustomShape 15"/>
          <p:cNvSpPr/>
          <p:nvPr/>
        </p:nvSpPr>
        <p:spPr>
          <a:xfrm>
            <a:off x="10775160" y="3422880"/>
            <a:ext cx="442440" cy="763200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04" name="CustomShape 16"/>
          <p:cNvSpPr/>
          <p:nvPr/>
        </p:nvSpPr>
        <p:spPr>
          <a:xfrm>
            <a:off x="11290320" y="3626640"/>
            <a:ext cx="74088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Times New Roman"/>
                <a:ea typeface="微软雅黑"/>
              </a:rPr>
              <a:t>loss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105" name="CustomShape 17"/>
          <p:cNvSpPr/>
          <p:nvPr/>
        </p:nvSpPr>
        <p:spPr>
          <a:xfrm>
            <a:off x="5024160" y="1084680"/>
            <a:ext cx="1178280" cy="71604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</p:sp>
      <p:sp>
        <p:nvSpPr>
          <p:cNvPr id="106" name="CustomShape 18"/>
          <p:cNvSpPr/>
          <p:nvPr/>
        </p:nvSpPr>
        <p:spPr>
          <a:xfrm rot="5400000" flipH="1" flipV="1">
            <a:off x="4288320" y="1773360"/>
            <a:ext cx="1066320" cy="405360"/>
          </a:xfrm>
          <a:prstGeom prst="bentConnector2">
            <a:avLst/>
          </a:prstGeom>
          <a:noFill/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" name="CustomShape 19"/>
          <p:cNvSpPr/>
          <p:nvPr/>
        </p:nvSpPr>
        <p:spPr>
          <a:xfrm rot="16200000" flipH="1">
            <a:off x="5408280" y="2006280"/>
            <a:ext cx="700920" cy="290160"/>
          </a:xfrm>
          <a:prstGeom prst="bentConnector3">
            <a:avLst>
              <a:gd name="adj1" fmla="val 50000"/>
            </a:avLst>
          </a:prstGeom>
          <a:noFill/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CustomShape 20"/>
          <p:cNvSpPr/>
          <p:nvPr/>
        </p:nvSpPr>
        <p:spPr>
          <a:xfrm>
            <a:off x="5241240" y="1258200"/>
            <a:ext cx="8481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TGSA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09" name="Line 21"/>
          <p:cNvSpPr/>
          <p:nvPr/>
        </p:nvSpPr>
        <p:spPr>
          <a:xfrm>
            <a:off x="150480" y="4488480"/>
            <a:ext cx="11708280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CustomShape 22"/>
          <p:cNvSpPr/>
          <p:nvPr/>
        </p:nvSpPr>
        <p:spPr>
          <a:xfrm>
            <a:off x="509040" y="4798440"/>
            <a:ext cx="621720" cy="574560"/>
          </a:xfrm>
          <a:prstGeom prst="smileyFace">
            <a:avLst>
              <a:gd name="adj" fmla="val 4653"/>
            </a:avLst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</p:sp>
      <p:sp>
        <p:nvSpPr>
          <p:cNvPr id="111" name="CustomShape 23"/>
          <p:cNvSpPr/>
          <p:nvPr/>
        </p:nvSpPr>
        <p:spPr>
          <a:xfrm>
            <a:off x="1451880" y="5086080"/>
            <a:ext cx="3920400" cy="192600"/>
          </a:xfrm>
          <a:prstGeom prst="curvedConnector3">
            <a:avLst>
              <a:gd name="adj1" fmla="val 39421"/>
            </a:avLst>
          </a:prstGeom>
          <a:noFill/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CustomShape 24"/>
          <p:cNvSpPr/>
          <p:nvPr/>
        </p:nvSpPr>
        <p:spPr>
          <a:xfrm>
            <a:off x="2432520" y="2421000"/>
            <a:ext cx="85752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STFT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13" name="CustomShape 25"/>
          <p:cNvSpPr/>
          <p:nvPr/>
        </p:nvSpPr>
        <p:spPr>
          <a:xfrm>
            <a:off x="9477000" y="2919960"/>
            <a:ext cx="85752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I-STFT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14" name="Line 26"/>
          <p:cNvSpPr/>
          <p:nvPr/>
        </p:nvSpPr>
        <p:spPr>
          <a:xfrm flipH="1">
            <a:off x="1757880" y="4920480"/>
            <a:ext cx="249840" cy="39636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" name="Line 27"/>
          <p:cNvSpPr/>
          <p:nvPr/>
        </p:nvSpPr>
        <p:spPr>
          <a:xfrm flipH="1">
            <a:off x="2328120" y="4920480"/>
            <a:ext cx="249840" cy="39636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Line 28"/>
          <p:cNvSpPr/>
          <p:nvPr/>
        </p:nvSpPr>
        <p:spPr>
          <a:xfrm flipH="1">
            <a:off x="2889000" y="5011560"/>
            <a:ext cx="249840" cy="39600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Line 29"/>
          <p:cNvSpPr/>
          <p:nvPr/>
        </p:nvSpPr>
        <p:spPr>
          <a:xfrm flipH="1">
            <a:off x="3457080" y="5078880"/>
            <a:ext cx="249840" cy="39600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" name="Line 30"/>
          <p:cNvSpPr/>
          <p:nvPr/>
        </p:nvSpPr>
        <p:spPr>
          <a:xfrm flipH="1">
            <a:off x="3966120" y="5076720"/>
            <a:ext cx="249840" cy="39600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" name="Line 31"/>
          <p:cNvSpPr/>
          <p:nvPr/>
        </p:nvSpPr>
        <p:spPr>
          <a:xfrm flipH="1">
            <a:off x="4475160" y="5135400"/>
            <a:ext cx="249840" cy="39600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" name="CustomShape 32"/>
          <p:cNvSpPr/>
          <p:nvPr/>
        </p:nvSpPr>
        <p:spPr>
          <a:xfrm>
            <a:off x="509040" y="5707080"/>
            <a:ext cx="139536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zh-CN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方向、步幅</a:t>
            </a:r>
            <a:endParaRPr lang="en-US" sz="1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图片 1"/>
          <p:cNvPicPr/>
          <p:nvPr/>
        </p:nvPicPr>
        <p:blipFill>
          <a:blip r:embed="rId2"/>
          <a:stretch/>
        </p:blipFill>
        <p:spPr>
          <a:xfrm>
            <a:off x="200160" y="255960"/>
            <a:ext cx="3345120" cy="3634560"/>
          </a:xfrm>
          <a:prstGeom prst="rect">
            <a:avLst/>
          </a:prstGeom>
          <a:ln>
            <a:noFill/>
          </a:ln>
        </p:spPr>
      </p:pic>
      <p:sp>
        <p:nvSpPr>
          <p:cNvPr id="224" name="CustomShape 1"/>
          <p:cNvSpPr/>
          <p:nvPr/>
        </p:nvSpPr>
        <p:spPr>
          <a:xfrm>
            <a:off x="3997080" y="255960"/>
            <a:ext cx="281808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zh-CN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使用无参数</a:t>
            </a:r>
            <a:r>
              <a:rPr lang="en-US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laynorm</a:t>
            </a:r>
            <a:endParaRPr lang="en-US" sz="1600" b="0" strike="noStrike" spc="-1">
              <a:latin typeface="Arial"/>
            </a:endParaRPr>
          </a:p>
        </p:txBody>
      </p:sp>
      <p:pic>
        <p:nvPicPr>
          <p:cNvPr id="225" name="图片 4"/>
          <p:cNvPicPr/>
          <p:nvPr/>
        </p:nvPicPr>
        <p:blipFill>
          <a:blip r:embed="rId3"/>
          <a:stretch/>
        </p:blipFill>
        <p:spPr>
          <a:xfrm>
            <a:off x="3573000" y="594360"/>
            <a:ext cx="4687920" cy="2582280"/>
          </a:xfrm>
          <a:prstGeom prst="rect">
            <a:avLst/>
          </a:prstGeom>
          <a:ln>
            <a:noFill/>
          </a:ln>
        </p:spPr>
      </p:pic>
      <p:sp>
        <p:nvSpPr>
          <p:cNvPr id="226" name="CustomShape 2"/>
          <p:cNvSpPr/>
          <p:nvPr/>
        </p:nvSpPr>
        <p:spPr>
          <a:xfrm>
            <a:off x="3997080" y="3429000"/>
            <a:ext cx="7022520" cy="179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zh-CN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由于</a:t>
            </a:r>
            <a:r>
              <a:rPr lang="en-US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laynorm</a:t>
            </a:r>
            <a:r>
              <a:rPr lang="zh-CN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这个类在初始化对象的时候，需要一个固定的参数：  </a:t>
            </a:r>
            <a:r>
              <a:rPr lang="en-US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shape </a:t>
            </a:r>
            <a:r>
              <a:rPr lang="zh-CN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，因此，不太适合我们这种每个</a:t>
            </a:r>
            <a:r>
              <a:rPr lang="en-US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batch</a:t>
            </a:r>
            <a:r>
              <a:rPr lang="zh-CN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的维度都在变化的情况。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h-CN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如，我们的</a:t>
            </a:r>
            <a:r>
              <a:rPr lang="en-US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batch</a:t>
            </a:r>
            <a:r>
              <a:rPr lang="zh-CN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维度可能是 （</a:t>
            </a:r>
            <a:r>
              <a:rPr lang="en-US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3,129,100</a:t>
            </a:r>
            <a:r>
              <a:rPr lang="zh-CN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） （</a:t>
            </a:r>
            <a:r>
              <a:rPr lang="en-US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3,129,110</a:t>
            </a:r>
            <a:r>
              <a:rPr lang="zh-CN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） （</a:t>
            </a:r>
            <a:r>
              <a:rPr lang="en-US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3,129,130</a:t>
            </a:r>
            <a:r>
              <a:rPr lang="zh-CN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）这样变化，且我们是要对第三维做</a:t>
            </a:r>
            <a:r>
              <a:rPr lang="en-US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layernorm</a:t>
            </a:r>
            <a:r>
              <a:rPr lang="zh-CN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，因此，每次的</a:t>
            </a:r>
            <a:r>
              <a:rPr lang="en-US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x1.shape[-1]</a:t>
            </a:r>
            <a:r>
              <a:rPr lang="zh-CN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按照 </a:t>
            </a:r>
            <a:r>
              <a:rPr lang="en-US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100 110 130</a:t>
            </a:r>
            <a:r>
              <a:rPr lang="zh-CN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变化。因此，这里就不使用带参数的</a:t>
            </a:r>
            <a:r>
              <a:rPr lang="en-US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layernorm</a:t>
            </a:r>
            <a:r>
              <a:rPr lang="zh-CN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。（因为带参的话需要在网络初始化的时候就定义好</a:t>
            </a:r>
            <a:r>
              <a:rPr lang="en-US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shape[-1]</a:t>
            </a:r>
            <a:r>
              <a:rPr lang="zh-CN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的固定数值。）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227" name="CustomShape 3"/>
          <p:cNvSpPr/>
          <p:nvPr/>
        </p:nvSpPr>
        <p:spPr>
          <a:xfrm>
            <a:off x="3997080" y="5327640"/>
            <a:ext cx="682272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x1 = nn.LayerNorm(x1.shape[-1],eps=1e-6,elementwise_affine=False)(x1)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228" name="CustomShape 4"/>
          <p:cNvSpPr/>
          <p:nvPr/>
        </p:nvSpPr>
        <p:spPr>
          <a:xfrm>
            <a:off x="405360" y="4166640"/>
            <a:ext cx="2554200" cy="106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zh-CN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如果想要带参数的</a:t>
            </a:r>
            <a:r>
              <a:rPr lang="en-US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layernorm</a:t>
            </a:r>
            <a:r>
              <a:rPr lang="zh-CN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，且又可以处理任意长度的序列，就去</a:t>
            </a:r>
            <a:r>
              <a:rPr lang="en-US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github</a:t>
            </a:r>
            <a:r>
              <a:rPr lang="zh-CN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寻找一些代码吧！</a:t>
            </a:r>
            <a:endParaRPr lang="en-US" sz="1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CustomShape 1"/>
          <p:cNvSpPr/>
          <p:nvPr/>
        </p:nvSpPr>
        <p:spPr>
          <a:xfrm>
            <a:off x="235800" y="169560"/>
            <a:ext cx="351576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FF0000"/>
                </a:solidFill>
                <a:latin typeface="Times New Roman"/>
              </a:rPr>
              <a:t>Model-Mask!!!</a:t>
            </a:r>
            <a:endParaRPr lang="en-US" sz="2400" b="0" strike="noStrike" spc="-1">
              <a:latin typeface="Arial"/>
            </a:endParaRPr>
          </a:p>
        </p:txBody>
      </p:sp>
      <p:pic>
        <p:nvPicPr>
          <p:cNvPr id="230" name="图片 13"/>
          <p:cNvPicPr/>
          <p:nvPr/>
        </p:nvPicPr>
        <p:blipFill>
          <a:blip r:embed="rId2"/>
          <a:stretch/>
        </p:blipFill>
        <p:spPr>
          <a:xfrm>
            <a:off x="376920" y="1465920"/>
            <a:ext cx="5418000" cy="2834640"/>
          </a:xfrm>
          <a:prstGeom prst="rect">
            <a:avLst/>
          </a:prstGeom>
          <a:ln>
            <a:noFill/>
          </a:ln>
        </p:spPr>
      </p:pic>
      <p:sp>
        <p:nvSpPr>
          <p:cNvPr id="231" name="CustomShape 2"/>
          <p:cNvSpPr/>
          <p:nvPr/>
        </p:nvSpPr>
        <p:spPr>
          <a:xfrm>
            <a:off x="235800" y="3429000"/>
            <a:ext cx="83880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FF0000"/>
                </a:solidFill>
                <a:latin typeface="Times New Roman"/>
              </a:rPr>
              <a:t>Mask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232" name="CustomShape 3"/>
          <p:cNvSpPr/>
          <p:nvPr/>
        </p:nvSpPr>
        <p:spPr>
          <a:xfrm>
            <a:off x="235800" y="4948920"/>
            <a:ext cx="808776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masked_x  = x.masked_fill(self.mask.to(self.para.device) == 1, </a:t>
            </a:r>
            <a:r>
              <a:rPr lang="en-US" sz="1600" b="0" strike="noStrike" spc="-1">
                <a:solidFill>
                  <a:srgbClr val="FF0000"/>
                </a:solidFill>
                <a:latin typeface="Times New Roman"/>
                <a:ea typeface="微软雅黑"/>
              </a:rPr>
              <a:t>-1e7</a:t>
            </a:r>
            <a:r>
              <a:rPr lang="en-US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).to(self.para.device)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233" name="CustomShape 4"/>
          <p:cNvSpPr/>
          <p:nvPr/>
        </p:nvSpPr>
        <p:spPr>
          <a:xfrm>
            <a:off x="235800" y="4624920"/>
            <a:ext cx="165888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X = Q*K/sqrt(n)</a:t>
            </a:r>
            <a:endParaRPr lang="en-US" sz="1600" b="0" strike="noStrike" spc="-1">
              <a:latin typeface="Arial"/>
            </a:endParaRPr>
          </a:p>
        </p:txBody>
      </p:sp>
      <p:pic>
        <p:nvPicPr>
          <p:cNvPr id="234" name="图片 18"/>
          <p:cNvPicPr/>
          <p:nvPr/>
        </p:nvPicPr>
        <p:blipFill>
          <a:blip r:embed="rId3"/>
          <a:stretch/>
        </p:blipFill>
        <p:spPr>
          <a:xfrm>
            <a:off x="6396480" y="2029320"/>
            <a:ext cx="3339720" cy="1737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ustomShape 1"/>
          <p:cNvSpPr/>
          <p:nvPr/>
        </p:nvSpPr>
        <p:spPr>
          <a:xfrm>
            <a:off x="235800" y="169560"/>
            <a:ext cx="97056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FF0000"/>
                </a:solidFill>
                <a:latin typeface="Times New Roman"/>
              </a:rPr>
              <a:t>Utils</a:t>
            </a:r>
            <a:endParaRPr lang="en-US" sz="2400" b="0" strike="noStrike" spc="-1">
              <a:latin typeface="Arial"/>
            </a:endParaRPr>
          </a:p>
        </p:txBody>
      </p:sp>
      <p:graphicFrame>
        <p:nvGraphicFramePr>
          <p:cNvPr id="236" name="Table 2"/>
          <p:cNvGraphicFramePr/>
          <p:nvPr/>
        </p:nvGraphicFramePr>
        <p:xfrm>
          <a:off x="316440" y="933120"/>
          <a:ext cx="11363040" cy="2950560"/>
        </p:xfrm>
        <a:graphic>
          <a:graphicData uri="http://schemas.openxmlformats.org/drawingml/2006/table">
            <a:tbl>
              <a:tblPr/>
              <a:tblGrid>
                <a:gridCol w="3755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07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sz="1800" b="1" strike="noStrike" spc="-1">
                          <a:solidFill>
                            <a:srgbClr val="FFFFFF"/>
                          </a:solidFill>
                          <a:latin typeface="等线"/>
                        </a:rPr>
                        <a:t>函数名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sz="1800" b="1" strike="noStrike" spc="-1">
                          <a:solidFill>
                            <a:srgbClr val="FFFFFF"/>
                          </a:solidFill>
                          <a:latin typeface="等线"/>
                        </a:rPr>
                        <a:t>功能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等线"/>
                        </a:rPr>
                        <a:t>get_mag_phase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sz="1800" b="0" strike="noStrike" spc="-1">
                          <a:solidFill>
                            <a:srgbClr val="000000"/>
                          </a:solidFill>
                          <a:latin typeface="等线"/>
                        </a:rPr>
                        <a:t>单条语音计算幅度和相位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等线"/>
                        </a:rPr>
                        <a:t>padding_input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sz="1800" b="0" strike="noStrike" spc="-1">
                          <a:solidFill>
                            <a:srgbClr val="000000"/>
                          </a:solidFill>
                          <a:latin typeface="等线"/>
                        </a:rPr>
                        <a:t>多个 幅度或相位 张量 </a:t>
                      </a: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等线"/>
                        </a:rPr>
                        <a:t>padding</a:t>
                      </a:r>
                      <a:r>
                        <a:rPr lang="zh-CN" sz="1800" b="0" strike="noStrike" spc="-1">
                          <a:solidFill>
                            <a:srgbClr val="000000"/>
                          </a:solidFill>
                          <a:latin typeface="等线"/>
                        </a:rPr>
                        <a:t>到同一时间帧数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等线"/>
                        </a:rPr>
                        <a:t>wavdir_2_padded_features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sz="1800" b="0" strike="noStrike" spc="-1">
                          <a:solidFill>
                            <a:srgbClr val="000000"/>
                          </a:solidFill>
                          <a:latin typeface="等线"/>
                        </a:rPr>
                        <a:t>将多个音频的路径 转化为幅度和相位矩阵，并记录</a:t>
                      </a: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等线"/>
                        </a:rPr>
                        <a:t>seq_len</a:t>
                      </a:r>
                      <a:r>
                        <a:rPr lang="zh-CN" sz="1800" b="0" strike="noStrike" spc="-1">
                          <a:solidFill>
                            <a:srgbClr val="000000"/>
                          </a:solidFill>
                          <a:latin typeface="等线"/>
                        </a:rPr>
                        <a:t>列表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等线"/>
                        </a:rPr>
                        <a:t>ob_mask_distribution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sz="1800" b="0" strike="noStrike" spc="-1">
                          <a:solidFill>
                            <a:srgbClr val="000000"/>
                          </a:solidFill>
                          <a:latin typeface="等线"/>
                        </a:rPr>
                        <a:t>观察</a:t>
                      </a: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等线"/>
                        </a:rPr>
                        <a:t>mask</a:t>
                      </a:r>
                      <a:r>
                        <a:rPr lang="zh-CN" sz="1800" b="0" strike="noStrike" spc="-1">
                          <a:solidFill>
                            <a:srgbClr val="000000"/>
                          </a:solidFill>
                          <a:latin typeface="等线"/>
                        </a:rPr>
                        <a:t>矩阵的分布。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8640"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8640"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080"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CustomShape 1"/>
          <p:cNvSpPr/>
          <p:nvPr/>
        </p:nvSpPr>
        <p:spPr>
          <a:xfrm>
            <a:off x="235800" y="169560"/>
            <a:ext cx="295956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FF0000"/>
                </a:solidFill>
                <a:latin typeface="Times New Roman"/>
              </a:rPr>
              <a:t>Loss : SDRLOSS</a:t>
            </a:r>
            <a:endParaRPr lang="en-US" sz="2400" b="0" strike="noStrike" spc="-1">
              <a:latin typeface="Arial"/>
            </a:endParaRPr>
          </a:p>
        </p:txBody>
      </p:sp>
      <p:pic>
        <p:nvPicPr>
          <p:cNvPr id="238" name="图片 3"/>
          <p:cNvPicPr/>
          <p:nvPr/>
        </p:nvPicPr>
        <p:blipFill>
          <a:blip r:embed="rId2"/>
          <a:stretch/>
        </p:blipFill>
        <p:spPr>
          <a:xfrm>
            <a:off x="3272400" y="631440"/>
            <a:ext cx="5371920" cy="3895560"/>
          </a:xfrm>
          <a:prstGeom prst="rect">
            <a:avLst/>
          </a:prstGeom>
          <a:ln>
            <a:noFill/>
          </a:ln>
        </p:spPr>
      </p:pic>
      <p:sp>
        <p:nvSpPr>
          <p:cNvPr id="239" name="CustomShape 2"/>
          <p:cNvSpPr/>
          <p:nvPr/>
        </p:nvSpPr>
        <p:spPr>
          <a:xfrm>
            <a:off x="329760" y="923760"/>
            <a:ext cx="2045160" cy="106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Other loss: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SI-SNR 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MSE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PESQ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240" name="CustomShape 3"/>
          <p:cNvSpPr/>
          <p:nvPr/>
        </p:nvSpPr>
        <p:spPr>
          <a:xfrm>
            <a:off x="527760" y="4820040"/>
            <a:ext cx="7286400" cy="106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zh-CN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由于 我们的指标</a:t>
            </a:r>
            <a:r>
              <a:rPr lang="en-US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SDR</a:t>
            </a:r>
            <a:r>
              <a:rPr lang="zh-CN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是随着模型效果的增强而增大，但通常的训练都是使得</a:t>
            </a:r>
            <a:r>
              <a:rPr lang="en-US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loss</a:t>
            </a:r>
            <a:r>
              <a:rPr lang="zh-CN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减小。   因此我们设 </a:t>
            </a:r>
            <a:r>
              <a:rPr lang="en-US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loss = - SDR</a:t>
            </a:r>
            <a:r>
              <a:rPr lang="zh-CN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，这样才能收敛。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h-CN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类似的还有</a:t>
            </a:r>
            <a:r>
              <a:rPr lang="en-US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SI-SNR</a:t>
            </a:r>
            <a:endParaRPr lang="en-US" sz="1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CustomShape 1"/>
          <p:cNvSpPr/>
          <p:nvPr/>
        </p:nvSpPr>
        <p:spPr>
          <a:xfrm>
            <a:off x="235800" y="169560"/>
            <a:ext cx="130068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FF0000"/>
                </a:solidFill>
                <a:latin typeface="Times New Roman"/>
              </a:rPr>
              <a:t>Trainer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42" name="CustomShape 2"/>
          <p:cNvSpPr/>
          <p:nvPr/>
        </p:nvSpPr>
        <p:spPr>
          <a:xfrm>
            <a:off x="1044720" y="1709280"/>
            <a:ext cx="1583280" cy="801000"/>
          </a:xfrm>
          <a:prstGeom prst="flowChartProcess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等线"/>
              </a:rPr>
              <a:t>model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43" name="CustomShape 3"/>
          <p:cNvSpPr/>
          <p:nvPr/>
        </p:nvSpPr>
        <p:spPr>
          <a:xfrm>
            <a:off x="1535040" y="3090600"/>
            <a:ext cx="60300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data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244" name="CustomShape 4"/>
          <p:cNvSpPr/>
          <p:nvPr/>
        </p:nvSpPr>
        <p:spPr>
          <a:xfrm>
            <a:off x="1535040" y="791280"/>
            <a:ext cx="60300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loss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245" name="CustomShape 5"/>
          <p:cNvSpPr/>
          <p:nvPr/>
        </p:nvSpPr>
        <p:spPr>
          <a:xfrm flipH="1" flipV="1">
            <a:off x="1835640" y="2509920"/>
            <a:ext cx="360" cy="579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6" name="CustomShape 6"/>
          <p:cNvSpPr/>
          <p:nvPr/>
        </p:nvSpPr>
        <p:spPr>
          <a:xfrm flipH="1" flipV="1">
            <a:off x="1818360" y="1126440"/>
            <a:ext cx="360" cy="579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7" name="CustomShape 7"/>
          <p:cNvSpPr/>
          <p:nvPr/>
        </p:nvSpPr>
        <p:spPr>
          <a:xfrm rot="10800000" flipV="1">
            <a:off x="1045080" y="959760"/>
            <a:ext cx="489960" cy="1149480"/>
          </a:xfrm>
          <a:prstGeom prst="bentConnector3">
            <a:avLst>
              <a:gd name="adj1" fmla="val 146635"/>
            </a:avLst>
          </a:prstGeom>
          <a:noFill/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8" name="CustomShape 8"/>
          <p:cNvSpPr/>
          <p:nvPr/>
        </p:nvSpPr>
        <p:spPr>
          <a:xfrm>
            <a:off x="235800" y="1247760"/>
            <a:ext cx="61380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grad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249" name="CustomShape 9"/>
          <p:cNvSpPr/>
          <p:nvPr/>
        </p:nvSpPr>
        <p:spPr>
          <a:xfrm>
            <a:off x="3203640" y="128520"/>
            <a:ext cx="6419160" cy="179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zh-CN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属性：训练过程中常存在的变量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h-CN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数据：</a:t>
            </a:r>
            <a:r>
              <a:rPr lang="en-US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train_loader</a:t>
            </a:r>
            <a:r>
              <a:rPr lang="zh-CN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、</a:t>
            </a:r>
            <a:r>
              <a:rPr lang="en-US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valid_loader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h-CN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模型：</a:t>
            </a:r>
            <a:r>
              <a:rPr lang="en-US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Model </a:t>
            </a:r>
            <a:r>
              <a:rPr lang="zh-CN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、</a:t>
            </a:r>
            <a:r>
              <a:rPr lang="en-US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optimizer</a:t>
            </a:r>
            <a:r>
              <a:rPr lang="zh-CN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、</a:t>
            </a:r>
            <a:r>
              <a:rPr lang="en-US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sheduler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h-CN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其他：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device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Log</a:t>
            </a:r>
            <a:r>
              <a:rPr lang="zh-CN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：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logfile = para.logfilename</a:t>
            </a:r>
            <a:endParaRPr lang="en-US" sz="1600" b="0" strike="noStrike" spc="-1">
              <a:latin typeface="Arial"/>
            </a:endParaRPr>
          </a:p>
        </p:txBody>
      </p:sp>
      <p:pic>
        <p:nvPicPr>
          <p:cNvPr id="250" name="图片 12"/>
          <p:cNvPicPr/>
          <p:nvPr/>
        </p:nvPicPr>
        <p:blipFill>
          <a:blip r:embed="rId2"/>
          <a:stretch/>
        </p:blipFill>
        <p:spPr>
          <a:xfrm>
            <a:off x="3203640" y="1944360"/>
            <a:ext cx="7995240" cy="1802520"/>
          </a:xfrm>
          <a:prstGeom prst="rect">
            <a:avLst/>
          </a:prstGeom>
          <a:ln>
            <a:noFill/>
          </a:ln>
        </p:spPr>
      </p:pic>
      <p:sp>
        <p:nvSpPr>
          <p:cNvPr id="251" name="CustomShape 10"/>
          <p:cNvSpPr/>
          <p:nvPr/>
        </p:nvSpPr>
        <p:spPr>
          <a:xfrm>
            <a:off x="235800" y="3621240"/>
            <a:ext cx="6816960" cy="820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zh-CN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方法：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latin typeface="Arial"/>
            </a:endParaRPr>
          </a:p>
        </p:txBody>
      </p:sp>
      <p:graphicFrame>
        <p:nvGraphicFramePr>
          <p:cNvPr id="252" name="Table 11"/>
          <p:cNvGraphicFramePr/>
          <p:nvPr/>
        </p:nvGraphicFramePr>
        <p:xfrm>
          <a:off x="235800" y="4003560"/>
          <a:ext cx="7710840" cy="2189520"/>
        </p:xfrm>
        <a:graphic>
          <a:graphicData uri="http://schemas.openxmlformats.org/drawingml/2006/table">
            <a:tbl>
              <a:tblPr/>
              <a:tblGrid>
                <a:gridCol w="254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62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6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sz="1800" b="1" strike="noStrike" spc="-1">
                          <a:solidFill>
                            <a:srgbClr val="FFFFFF"/>
                          </a:solidFill>
                          <a:latin typeface="等线"/>
                        </a:rPr>
                        <a:t>函数名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sz="1800" b="1" strike="noStrike" spc="-1">
                          <a:solidFill>
                            <a:srgbClr val="FFFFFF"/>
                          </a:solidFill>
                          <a:latin typeface="等线"/>
                        </a:rPr>
                        <a:t>功能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等线"/>
                        </a:rPr>
                        <a:t>Init_logger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sz="1800" b="0" strike="noStrike" spc="-1">
                          <a:solidFill>
                            <a:srgbClr val="000000"/>
                          </a:solidFill>
                          <a:latin typeface="等线"/>
                        </a:rPr>
                        <a:t>初始化</a:t>
                      </a: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等线"/>
                        </a:rPr>
                        <a:t>log</a:t>
                      </a:r>
                      <a:r>
                        <a:rPr lang="zh-CN" sz="1800" b="0" strike="noStrike" spc="-1">
                          <a:solidFill>
                            <a:srgbClr val="000000"/>
                          </a:solidFill>
                          <a:latin typeface="等线"/>
                        </a:rPr>
                        <a:t>文件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等线"/>
                        </a:rPr>
                        <a:t>Setupseed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sz="1800" b="0" strike="noStrike" spc="-1">
                          <a:solidFill>
                            <a:srgbClr val="000000"/>
                          </a:solidFill>
                          <a:latin typeface="等线"/>
                        </a:rPr>
                        <a:t>固定随机数种子，确保每次运行代码结果相同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等线"/>
                        </a:rPr>
                        <a:t>Eval_SDR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sz="1800" b="0" strike="noStrike" spc="-1">
                          <a:solidFill>
                            <a:srgbClr val="000000"/>
                          </a:solidFill>
                          <a:latin typeface="等线"/>
                        </a:rPr>
                        <a:t>训练过程中对测试集测试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等线"/>
                        </a:rPr>
                        <a:t>Train_a_epoch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sz="1800" b="0" strike="noStrike" spc="-1">
                          <a:solidFill>
                            <a:srgbClr val="000000"/>
                          </a:solidFill>
                          <a:latin typeface="等线"/>
                        </a:rPr>
                        <a:t>一个</a:t>
                      </a: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等线"/>
                        </a:rPr>
                        <a:t>epoch</a:t>
                      </a:r>
                      <a:r>
                        <a:rPr lang="zh-CN" sz="1800" b="0" strike="noStrike" spc="-1">
                          <a:solidFill>
                            <a:srgbClr val="000000"/>
                          </a:solidFill>
                          <a:latin typeface="等线"/>
                        </a:rPr>
                        <a:t>训练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6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等线"/>
                        </a:rPr>
                        <a:t>Forward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sz="1800" b="0" strike="noStrike" spc="-1">
                          <a:solidFill>
                            <a:srgbClr val="000000"/>
                          </a:solidFill>
                          <a:latin typeface="等线"/>
                        </a:rPr>
                        <a:t>多个</a:t>
                      </a: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等线"/>
                        </a:rPr>
                        <a:t>epoch</a:t>
                      </a:r>
                      <a:r>
                        <a:rPr lang="zh-CN" sz="1800" b="0" strike="noStrike" spc="-1">
                          <a:solidFill>
                            <a:srgbClr val="000000"/>
                          </a:solidFill>
                          <a:latin typeface="等线"/>
                        </a:rPr>
                        <a:t>训练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6120"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6120"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CustomShape 1"/>
          <p:cNvSpPr/>
          <p:nvPr/>
        </p:nvSpPr>
        <p:spPr>
          <a:xfrm>
            <a:off x="1602720" y="2243520"/>
            <a:ext cx="7409160" cy="25416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4" name="CustomShape 2"/>
          <p:cNvSpPr/>
          <p:nvPr/>
        </p:nvSpPr>
        <p:spPr>
          <a:xfrm>
            <a:off x="4383360" y="3893400"/>
            <a:ext cx="142308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10s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255" name="Line 3"/>
          <p:cNvSpPr/>
          <p:nvPr/>
        </p:nvSpPr>
        <p:spPr>
          <a:xfrm>
            <a:off x="5212800" y="744480"/>
            <a:ext cx="0" cy="184536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6" name="CustomShape 4"/>
          <p:cNvSpPr/>
          <p:nvPr/>
        </p:nvSpPr>
        <p:spPr>
          <a:xfrm>
            <a:off x="4176000" y="1140480"/>
            <a:ext cx="2073600" cy="25416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7" name="CustomShape 5"/>
          <p:cNvSpPr/>
          <p:nvPr/>
        </p:nvSpPr>
        <p:spPr>
          <a:xfrm>
            <a:off x="5571360" y="3327840"/>
            <a:ext cx="179064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VAD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258" name="CustomShape 6"/>
          <p:cNvSpPr/>
          <p:nvPr/>
        </p:nvSpPr>
        <p:spPr>
          <a:xfrm>
            <a:off x="6384960" y="2589840"/>
            <a:ext cx="81360" cy="737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9" name="CustomShape 7"/>
          <p:cNvSpPr/>
          <p:nvPr/>
        </p:nvSpPr>
        <p:spPr>
          <a:xfrm>
            <a:off x="5500440" y="3675600"/>
            <a:ext cx="2926800" cy="25416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CustomShape 1"/>
          <p:cNvSpPr/>
          <p:nvPr/>
        </p:nvSpPr>
        <p:spPr>
          <a:xfrm>
            <a:off x="1272600" y="848520"/>
            <a:ext cx="2092320" cy="110268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1" name="CustomShape 2"/>
          <p:cNvSpPr/>
          <p:nvPr/>
        </p:nvSpPr>
        <p:spPr>
          <a:xfrm>
            <a:off x="2045520" y="528840"/>
            <a:ext cx="54648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D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262" name="CustomShape 3"/>
          <p:cNvSpPr/>
          <p:nvPr/>
        </p:nvSpPr>
        <p:spPr>
          <a:xfrm>
            <a:off x="463320" y="1230480"/>
            <a:ext cx="54648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T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263" name="CustomShape 4"/>
          <p:cNvSpPr/>
          <p:nvPr/>
        </p:nvSpPr>
        <p:spPr>
          <a:xfrm>
            <a:off x="179280" y="171360"/>
            <a:ext cx="136656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Head = 2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264" name="Line 5"/>
          <p:cNvSpPr/>
          <p:nvPr/>
        </p:nvSpPr>
        <p:spPr>
          <a:xfrm>
            <a:off x="3035160" y="251280"/>
            <a:ext cx="0" cy="272484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265" name="CustomShape 6"/>
          <p:cNvSpPr/>
          <p:nvPr/>
        </p:nvSpPr>
        <p:spPr>
          <a:xfrm>
            <a:off x="1989000" y="2414880"/>
            <a:ext cx="1046160" cy="112212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6" name="CustomShape 7"/>
          <p:cNvSpPr/>
          <p:nvPr/>
        </p:nvSpPr>
        <p:spPr>
          <a:xfrm>
            <a:off x="1239480" y="2890440"/>
            <a:ext cx="1046160" cy="112212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等线"/>
              </a:rPr>
              <a:t>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67" name="CustomShape 8"/>
          <p:cNvSpPr/>
          <p:nvPr/>
        </p:nvSpPr>
        <p:spPr>
          <a:xfrm>
            <a:off x="862560" y="4087440"/>
            <a:ext cx="104616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B*E,T,T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268" name="CustomShape 9"/>
          <p:cNvSpPr/>
          <p:nvPr/>
        </p:nvSpPr>
        <p:spPr>
          <a:xfrm>
            <a:off x="1272600" y="820080"/>
            <a:ext cx="2092320" cy="79164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269" name="CustomShape 10"/>
          <p:cNvSpPr/>
          <p:nvPr/>
        </p:nvSpPr>
        <p:spPr>
          <a:xfrm>
            <a:off x="1267920" y="2922480"/>
            <a:ext cx="659520" cy="61992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等线"/>
              </a:rPr>
              <a:t>0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70" name="CustomShape 11"/>
          <p:cNvSpPr/>
          <p:nvPr/>
        </p:nvSpPr>
        <p:spPr>
          <a:xfrm>
            <a:off x="1955880" y="2427120"/>
            <a:ext cx="659520" cy="61992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等线"/>
              </a:rPr>
              <a:t>0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71" name="CustomShape 12"/>
          <p:cNvSpPr/>
          <p:nvPr/>
        </p:nvSpPr>
        <p:spPr>
          <a:xfrm>
            <a:off x="4374000" y="3718080"/>
            <a:ext cx="3713760" cy="106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333333"/>
                </a:solidFill>
                <a:latin typeface="PingFang SC"/>
              </a:rPr>
              <a:t>z=R(cos</a:t>
            </a:r>
            <a:r>
              <a:rPr lang="el-GR" sz="3200" b="0" strike="noStrike" spc="-1">
                <a:solidFill>
                  <a:srgbClr val="333333"/>
                </a:solidFill>
                <a:latin typeface="PingFang SC"/>
              </a:rPr>
              <a:t>θ </a:t>
            </a:r>
            <a:r>
              <a:rPr lang="en-US" sz="3200" b="0" strike="noStrike" spc="-1">
                <a:solidFill>
                  <a:srgbClr val="333333"/>
                </a:solidFill>
                <a:latin typeface="PingFang SC"/>
              </a:rPr>
              <a:t>+isin</a:t>
            </a:r>
            <a:r>
              <a:rPr lang="el-GR" sz="3200" b="0" strike="noStrike" spc="-1">
                <a:solidFill>
                  <a:srgbClr val="333333"/>
                </a:solidFill>
                <a:latin typeface="PingFang SC"/>
              </a:rPr>
              <a:t>θ),</a:t>
            </a:r>
            <a:endParaRPr lang="en-US" sz="3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272" name="CustomShape 13"/>
          <p:cNvSpPr/>
          <p:nvPr/>
        </p:nvSpPr>
        <p:spPr>
          <a:xfrm>
            <a:off x="7469280" y="1263960"/>
            <a:ext cx="344988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Torch.stft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273" name="CustomShape 14"/>
          <p:cNvSpPr/>
          <p:nvPr/>
        </p:nvSpPr>
        <p:spPr>
          <a:xfrm flipH="1">
            <a:off x="6231240" y="1433160"/>
            <a:ext cx="1237680" cy="178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4" name="CustomShape 15"/>
          <p:cNvSpPr/>
          <p:nvPr/>
        </p:nvSpPr>
        <p:spPr>
          <a:xfrm>
            <a:off x="4939560" y="1560240"/>
            <a:ext cx="96120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A+Bj</a:t>
            </a:r>
            <a:endParaRPr lang="en-US" sz="1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180360" y="44280"/>
            <a:ext cx="110268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FF0000"/>
                </a:solidFill>
                <a:latin typeface="Times New Roman"/>
                <a:ea typeface="微软雅黑"/>
              </a:rPr>
              <a:t>TGSA</a:t>
            </a:r>
            <a:endParaRPr lang="en-US" sz="2400" b="0" strike="noStrike" spc="-1">
              <a:latin typeface="Arial"/>
            </a:endParaRPr>
          </a:p>
        </p:txBody>
      </p:sp>
      <p:pic>
        <p:nvPicPr>
          <p:cNvPr id="122" name="图片 6"/>
          <p:cNvPicPr/>
          <p:nvPr/>
        </p:nvPicPr>
        <p:blipFill>
          <a:blip r:embed="rId2"/>
          <a:stretch/>
        </p:blipFill>
        <p:spPr>
          <a:xfrm>
            <a:off x="5460840" y="676800"/>
            <a:ext cx="5379840" cy="4556880"/>
          </a:xfrm>
          <a:prstGeom prst="rect">
            <a:avLst/>
          </a:prstGeom>
          <a:ln>
            <a:noFill/>
          </a:ln>
        </p:spPr>
      </p:pic>
      <p:pic>
        <p:nvPicPr>
          <p:cNvPr id="123" name="图片 8"/>
          <p:cNvPicPr/>
          <p:nvPr/>
        </p:nvPicPr>
        <p:blipFill>
          <a:blip r:embed="rId3"/>
          <a:stretch/>
        </p:blipFill>
        <p:spPr>
          <a:xfrm>
            <a:off x="963000" y="848880"/>
            <a:ext cx="4202640" cy="4138560"/>
          </a:xfrm>
          <a:prstGeom prst="rect">
            <a:avLst/>
          </a:prstGeom>
          <a:ln>
            <a:noFill/>
          </a:ln>
        </p:spPr>
      </p:pic>
      <p:pic>
        <p:nvPicPr>
          <p:cNvPr id="124" name="图片 10"/>
          <p:cNvPicPr/>
          <p:nvPr/>
        </p:nvPicPr>
        <p:blipFill>
          <a:blip r:embed="rId4"/>
          <a:stretch/>
        </p:blipFill>
        <p:spPr>
          <a:xfrm>
            <a:off x="1283400" y="5330520"/>
            <a:ext cx="2423160" cy="662760"/>
          </a:xfrm>
          <a:prstGeom prst="rect">
            <a:avLst/>
          </a:prstGeom>
          <a:ln>
            <a:noFill/>
          </a:ln>
        </p:spPr>
      </p:pic>
      <p:pic>
        <p:nvPicPr>
          <p:cNvPr id="125" name="图片 2"/>
          <p:cNvPicPr/>
          <p:nvPr/>
        </p:nvPicPr>
        <p:blipFill>
          <a:blip r:embed="rId5"/>
          <a:stretch/>
        </p:blipFill>
        <p:spPr>
          <a:xfrm>
            <a:off x="3706560" y="5285520"/>
            <a:ext cx="2552400" cy="1415880"/>
          </a:xfrm>
          <a:prstGeom prst="rect">
            <a:avLst/>
          </a:prstGeom>
          <a:ln>
            <a:noFill/>
          </a:ln>
        </p:spPr>
      </p:pic>
      <p:sp>
        <p:nvSpPr>
          <p:cNvPr id="126" name="CustomShape 2"/>
          <p:cNvSpPr/>
          <p:nvPr/>
        </p:nvSpPr>
        <p:spPr>
          <a:xfrm>
            <a:off x="6259320" y="5993640"/>
            <a:ext cx="9237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27" name="图片 9"/>
          <p:cNvPicPr/>
          <p:nvPr/>
        </p:nvPicPr>
        <p:blipFill>
          <a:blip r:embed="rId5"/>
          <a:stretch/>
        </p:blipFill>
        <p:spPr>
          <a:xfrm>
            <a:off x="7183080" y="5285520"/>
            <a:ext cx="2552400" cy="1415880"/>
          </a:xfrm>
          <a:prstGeom prst="rect">
            <a:avLst/>
          </a:prstGeom>
          <a:ln>
            <a:noFill/>
          </a:ln>
        </p:spPr>
      </p:pic>
      <p:pic>
        <p:nvPicPr>
          <p:cNvPr id="128" name="图片 11"/>
          <p:cNvPicPr/>
          <p:nvPr/>
        </p:nvPicPr>
        <p:blipFill>
          <a:blip r:embed="rId6"/>
          <a:stretch/>
        </p:blipFill>
        <p:spPr>
          <a:xfrm>
            <a:off x="4665960" y="6202440"/>
            <a:ext cx="555840" cy="372960"/>
          </a:xfrm>
          <a:prstGeom prst="rect">
            <a:avLst/>
          </a:prstGeom>
          <a:ln>
            <a:noFill/>
          </a:ln>
        </p:spPr>
      </p:pic>
      <p:pic>
        <p:nvPicPr>
          <p:cNvPr id="129" name="图片 13"/>
          <p:cNvPicPr/>
          <p:nvPr/>
        </p:nvPicPr>
        <p:blipFill>
          <a:blip r:embed="rId7"/>
          <a:stretch/>
        </p:blipFill>
        <p:spPr>
          <a:xfrm>
            <a:off x="8253360" y="6225120"/>
            <a:ext cx="624600" cy="350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376920" y="235800"/>
            <a:ext cx="288432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zh-CN" sz="2000" b="0" strike="noStrike" spc="-1">
                <a:solidFill>
                  <a:srgbClr val="FF0000"/>
                </a:solidFill>
                <a:latin typeface="Times New Roman"/>
                <a:ea typeface="微软雅黑"/>
              </a:rPr>
              <a:t>数据集：</a:t>
            </a:r>
            <a:r>
              <a:rPr lang="en-US" sz="2000" b="0" strike="noStrike" spc="-1">
                <a:solidFill>
                  <a:srgbClr val="FF0000"/>
                </a:solidFill>
                <a:latin typeface="Times New Roman"/>
                <a:ea typeface="微软雅黑"/>
              </a:rPr>
              <a:t>VoiceBank</a:t>
            </a:r>
            <a:endParaRPr lang="en-US" sz="2000" b="0" strike="noStrike" spc="-1">
              <a:latin typeface="Arial"/>
            </a:endParaRPr>
          </a:p>
        </p:txBody>
      </p:sp>
      <p:pic>
        <p:nvPicPr>
          <p:cNvPr id="131" name="图片 3"/>
          <p:cNvPicPr/>
          <p:nvPr/>
        </p:nvPicPr>
        <p:blipFill>
          <a:blip r:embed="rId2"/>
          <a:stretch/>
        </p:blipFill>
        <p:spPr>
          <a:xfrm>
            <a:off x="376920" y="1495800"/>
            <a:ext cx="2703960" cy="2420280"/>
          </a:xfrm>
          <a:prstGeom prst="rect">
            <a:avLst/>
          </a:prstGeom>
          <a:ln>
            <a:noFill/>
          </a:ln>
        </p:spPr>
      </p:pic>
      <p:sp>
        <p:nvSpPr>
          <p:cNvPr id="132" name="CustomShape 2"/>
          <p:cNvSpPr/>
          <p:nvPr/>
        </p:nvSpPr>
        <p:spPr>
          <a:xfrm>
            <a:off x="376920" y="773280"/>
            <a:ext cx="10350360" cy="81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VoiceBank</a:t>
            </a:r>
            <a:r>
              <a:rPr lang="zh-CN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是一个噪声数据集（不包括下面的</a:t>
            </a:r>
            <a:r>
              <a:rPr lang="en-US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2</a:t>
            </a:r>
            <a:r>
              <a:rPr lang="zh-CN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个</a:t>
            </a:r>
            <a:r>
              <a:rPr lang="en-US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.txt</a:t>
            </a:r>
            <a:r>
              <a:rPr lang="zh-CN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文件），分别包括训练集和测试集的 </a:t>
            </a:r>
            <a:r>
              <a:rPr lang="en-US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noisy-clean pairs </a:t>
            </a:r>
            <a:r>
              <a:rPr lang="zh-CN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的语音。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h-CN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其</a:t>
            </a:r>
            <a:r>
              <a:rPr lang="en-US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script</a:t>
            </a:r>
            <a:r>
              <a:rPr lang="zh-CN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文件的格式不太方便读取，因此将其处理成</a:t>
            </a:r>
            <a:r>
              <a:rPr lang="en-US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.txt</a:t>
            </a:r>
            <a:r>
              <a:rPr lang="zh-CN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处理。</a:t>
            </a:r>
            <a:endParaRPr lang="en-US" sz="1600" b="0" strike="noStrike" spc="-1">
              <a:latin typeface="Arial"/>
            </a:endParaRPr>
          </a:p>
        </p:txBody>
      </p:sp>
      <p:pic>
        <p:nvPicPr>
          <p:cNvPr id="133" name="图片 6"/>
          <p:cNvPicPr/>
          <p:nvPr/>
        </p:nvPicPr>
        <p:blipFill>
          <a:blip r:embed="rId3"/>
          <a:stretch/>
        </p:blipFill>
        <p:spPr>
          <a:xfrm>
            <a:off x="3668400" y="1534320"/>
            <a:ext cx="5606280" cy="2343240"/>
          </a:xfrm>
          <a:prstGeom prst="rect">
            <a:avLst/>
          </a:prstGeom>
          <a:ln>
            <a:noFill/>
          </a:ln>
        </p:spPr>
      </p:pic>
      <p:pic>
        <p:nvPicPr>
          <p:cNvPr id="134" name="图片 5"/>
          <p:cNvPicPr/>
          <p:nvPr/>
        </p:nvPicPr>
        <p:blipFill>
          <a:blip r:embed="rId4"/>
          <a:stretch/>
        </p:blipFill>
        <p:spPr>
          <a:xfrm>
            <a:off x="619200" y="4034520"/>
            <a:ext cx="5204160" cy="2180880"/>
          </a:xfrm>
          <a:prstGeom prst="rect">
            <a:avLst/>
          </a:prstGeom>
          <a:ln>
            <a:noFill/>
          </a:ln>
        </p:spPr>
      </p:pic>
      <p:sp>
        <p:nvSpPr>
          <p:cNvPr id="135" name="CustomShape 3"/>
          <p:cNvSpPr/>
          <p:nvPr/>
        </p:nvSpPr>
        <p:spPr>
          <a:xfrm>
            <a:off x="1469520" y="6274080"/>
            <a:ext cx="306432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zh-CN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训练和测试集的语音时长统计</a:t>
            </a:r>
            <a:endParaRPr lang="en-US" sz="1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Line 1"/>
          <p:cNvSpPr/>
          <p:nvPr/>
        </p:nvSpPr>
        <p:spPr>
          <a:xfrm>
            <a:off x="1200960" y="1972800"/>
            <a:ext cx="707040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" name="CustomShape 2"/>
          <p:cNvSpPr/>
          <p:nvPr/>
        </p:nvSpPr>
        <p:spPr>
          <a:xfrm>
            <a:off x="1170360" y="1370160"/>
            <a:ext cx="107460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nosiy wav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38" name="CustomShape 3"/>
          <p:cNvSpPr/>
          <p:nvPr/>
        </p:nvSpPr>
        <p:spPr>
          <a:xfrm>
            <a:off x="2143800" y="1378080"/>
            <a:ext cx="147024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clean wav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39" name="CustomShape 4"/>
          <p:cNvSpPr/>
          <p:nvPr/>
        </p:nvSpPr>
        <p:spPr>
          <a:xfrm>
            <a:off x="410400" y="1013040"/>
            <a:ext cx="147024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batch size = 3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40" name="Line 5"/>
          <p:cNvSpPr/>
          <p:nvPr/>
        </p:nvSpPr>
        <p:spPr>
          <a:xfrm>
            <a:off x="2267640" y="2000160"/>
            <a:ext cx="707040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" name="Line 6"/>
          <p:cNvSpPr/>
          <p:nvPr/>
        </p:nvSpPr>
        <p:spPr>
          <a:xfrm>
            <a:off x="1200960" y="2331720"/>
            <a:ext cx="942480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" name="Line 7"/>
          <p:cNvSpPr/>
          <p:nvPr/>
        </p:nvSpPr>
        <p:spPr>
          <a:xfrm>
            <a:off x="2267640" y="2331720"/>
            <a:ext cx="942840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" name="Line 8"/>
          <p:cNvSpPr/>
          <p:nvPr/>
        </p:nvSpPr>
        <p:spPr>
          <a:xfrm>
            <a:off x="1217520" y="2616120"/>
            <a:ext cx="315720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Line 9"/>
          <p:cNvSpPr/>
          <p:nvPr/>
        </p:nvSpPr>
        <p:spPr>
          <a:xfrm>
            <a:off x="2267640" y="2653560"/>
            <a:ext cx="315720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CustomShape 10"/>
          <p:cNvSpPr/>
          <p:nvPr/>
        </p:nvSpPr>
        <p:spPr>
          <a:xfrm flipV="1">
            <a:off x="3529440" y="2003760"/>
            <a:ext cx="6944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CustomShape 11"/>
          <p:cNvSpPr/>
          <p:nvPr/>
        </p:nvSpPr>
        <p:spPr>
          <a:xfrm>
            <a:off x="3567600" y="1218600"/>
            <a:ext cx="360972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torch.stft(mono, n_fft=256,return_complex=True)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47" name="CustomShape 12"/>
          <p:cNvSpPr/>
          <p:nvPr/>
        </p:nvSpPr>
        <p:spPr>
          <a:xfrm>
            <a:off x="6351120" y="1869480"/>
            <a:ext cx="170424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2E75B6"/>
                </a:solidFill>
                <a:latin typeface="Times New Roman"/>
                <a:ea typeface="微软雅黑"/>
              </a:rPr>
              <a:t> mag </a:t>
            </a:r>
            <a:r>
              <a:rPr lang="en-US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= spec.abs()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48" name="CustomShape 13"/>
          <p:cNvSpPr/>
          <p:nvPr/>
        </p:nvSpPr>
        <p:spPr>
          <a:xfrm>
            <a:off x="6354360" y="2282040"/>
            <a:ext cx="2269800" cy="57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 </a:t>
            </a:r>
            <a:r>
              <a:rPr lang="en-US" sz="1600" b="0" strike="noStrike" spc="-1">
                <a:solidFill>
                  <a:srgbClr val="70AD47"/>
                </a:solidFill>
                <a:latin typeface="Times New Roman"/>
                <a:ea typeface="微软雅黑"/>
              </a:rPr>
              <a:t>phase</a:t>
            </a:r>
            <a:r>
              <a:rPr lang="en-US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 = torch.angle(spec)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49" name="CustomShape 14"/>
          <p:cNvSpPr/>
          <p:nvPr/>
        </p:nvSpPr>
        <p:spPr>
          <a:xfrm>
            <a:off x="8006400" y="1867680"/>
            <a:ext cx="66744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zh-CN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幅度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50" name="CustomShape 15"/>
          <p:cNvSpPr/>
          <p:nvPr/>
        </p:nvSpPr>
        <p:spPr>
          <a:xfrm>
            <a:off x="6368400" y="2707200"/>
            <a:ext cx="66744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zh-CN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相位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51" name="CustomShape 16"/>
          <p:cNvSpPr/>
          <p:nvPr/>
        </p:nvSpPr>
        <p:spPr>
          <a:xfrm flipV="1">
            <a:off x="3529440" y="2310480"/>
            <a:ext cx="6944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CustomShape 17"/>
          <p:cNvSpPr/>
          <p:nvPr/>
        </p:nvSpPr>
        <p:spPr>
          <a:xfrm flipV="1">
            <a:off x="3529440" y="2615040"/>
            <a:ext cx="6944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CustomShape 18"/>
          <p:cNvSpPr/>
          <p:nvPr/>
        </p:nvSpPr>
        <p:spPr>
          <a:xfrm>
            <a:off x="8611560" y="1803960"/>
            <a:ext cx="112140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(129,120 )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54" name="CustomShape 19"/>
          <p:cNvSpPr/>
          <p:nvPr/>
        </p:nvSpPr>
        <p:spPr>
          <a:xfrm>
            <a:off x="8624520" y="2098080"/>
            <a:ext cx="112140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(129,150 )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55" name="CustomShape 20"/>
          <p:cNvSpPr/>
          <p:nvPr/>
        </p:nvSpPr>
        <p:spPr>
          <a:xfrm>
            <a:off x="8624520" y="2436480"/>
            <a:ext cx="95076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(129,90 )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56" name="CustomShape 21"/>
          <p:cNvSpPr/>
          <p:nvPr/>
        </p:nvSpPr>
        <p:spPr>
          <a:xfrm>
            <a:off x="9637200" y="1859400"/>
            <a:ext cx="791640" cy="810000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rgbClr val="FFFF00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" name="CustomShape 22"/>
          <p:cNvSpPr/>
          <p:nvPr/>
        </p:nvSpPr>
        <p:spPr>
          <a:xfrm>
            <a:off x="9600840" y="2073600"/>
            <a:ext cx="94248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padding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58" name="CustomShape 23"/>
          <p:cNvSpPr/>
          <p:nvPr/>
        </p:nvSpPr>
        <p:spPr>
          <a:xfrm>
            <a:off x="10683720" y="1803960"/>
            <a:ext cx="1121400" cy="57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(3,129,150 )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59" name="CustomShape 24"/>
          <p:cNvSpPr/>
          <p:nvPr/>
        </p:nvSpPr>
        <p:spPr>
          <a:xfrm>
            <a:off x="4360680" y="1915920"/>
            <a:ext cx="2064240" cy="47340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CustomShape 25"/>
          <p:cNvSpPr/>
          <p:nvPr/>
        </p:nvSpPr>
        <p:spPr>
          <a:xfrm>
            <a:off x="10709640" y="2369160"/>
            <a:ext cx="1121400" cy="57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(3,129,150 )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61" name="CustomShape 26"/>
          <p:cNvSpPr/>
          <p:nvPr/>
        </p:nvSpPr>
        <p:spPr>
          <a:xfrm>
            <a:off x="9877320" y="2856240"/>
            <a:ext cx="967320" cy="137592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CustomShape 27"/>
          <p:cNvSpPr/>
          <p:nvPr/>
        </p:nvSpPr>
        <p:spPr>
          <a:xfrm>
            <a:off x="10938960" y="3135240"/>
            <a:ext cx="1102680" cy="70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TGSA model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63" name="CustomShape 28"/>
          <p:cNvSpPr/>
          <p:nvPr/>
        </p:nvSpPr>
        <p:spPr>
          <a:xfrm>
            <a:off x="8704080" y="3673800"/>
            <a:ext cx="130824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Pred Mask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64" name="CustomShape 29"/>
          <p:cNvSpPr/>
          <p:nvPr/>
        </p:nvSpPr>
        <p:spPr>
          <a:xfrm>
            <a:off x="8674200" y="4012560"/>
            <a:ext cx="1121400" cy="57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(3,129,150 )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65" name="CustomShape 30"/>
          <p:cNvSpPr/>
          <p:nvPr/>
        </p:nvSpPr>
        <p:spPr>
          <a:xfrm>
            <a:off x="7086600" y="4012560"/>
            <a:ext cx="1121400" cy="57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(3,129,150 )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66" name="CustomShape 31"/>
          <p:cNvSpPr/>
          <p:nvPr/>
        </p:nvSpPr>
        <p:spPr>
          <a:xfrm>
            <a:off x="7288920" y="3673800"/>
            <a:ext cx="71712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 </a:t>
            </a:r>
            <a:r>
              <a:rPr lang="en-US" sz="1600" b="0" strike="noStrike" spc="-1">
                <a:solidFill>
                  <a:srgbClr val="2E75B6"/>
                </a:solidFill>
                <a:latin typeface="Times New Roman"/>
                <a:ea typeface="微软雅黑"/>
              </a:rPr>
              <a:t>mag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67" name="CustomShape 32"/>
          <p:cNvSpPr/>
          <p:nvPr/>
        </p:nvSpPr>
        <p:spPr>
          <a:xfrm>
            <a:off x="8111880" y="3686760"/>
            <a:ext cx="7171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 *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68" name="CustomShape 33"/>
          <p:cNvSpPr/>
          <p:nvPr/>
        </p:nvSpPr>
        <p:spPr>
          <a:xfrm flipH="1">
            <a:off x="6351120" y="3843360"/>
            <a:ext cx="9374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" name="CustomShape 34"/>
          <p:cNvSpPr/>
          <p:nvPr/>
        </p:nvSpPr>
        <p:spPr>
          <a:xfrm>
            <a:off x="4960800" y="3612240"/>
            <a:ext cx="130824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FF0000"/>
                </a:solidFill>
                <a:latin typeface="Times New Roman"/>
                <a:ea typeface="微软雅黑"/>
              </a:rPr>
              <a:t>pred mag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70" name="CustomShape 35"/>
          <p:cNvSpPr/>
          <p:nvPr/>
        </p:nvSpPr>
        <p:spPr>
          <a:xfrm>
            <a:off x="4905360" y="4226400"/>
            <a:ext cx="93384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FF0000"/>
                </a:solidFill>
                <a:latin typeface="Times New Roman"/>
                <a:ea typeface="微软雅黑"/>
              </a:rPr>
              <a:t> phase 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71" name="CustomShape 36"/>
          <p:cNvSpPr/>
          <p:nvPr/>
        </p:nvSpPr>
        <p:spPr>
          <a:xfrm>
            <a:off x="2068200" y="3950280"/>
            <a:ext cx="296928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torch.istft(speci,n_fft=para.n_fft) 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72" name="CustomShape 37"/>
          <p:cNvSpPr/>
          <p:nvPr/>
        </p:nvSpPr>
        <p:spPr>
          <a:xfrm>
            <a:off x="1267560" y="4027320"/>
            <a:ext cx="706680" cy="1210680"/>
          </a:xfrm>
          <a:prstGeom prst="curvedRightArrow">
            <a:avLst>
              <a:gd name="adj1" fmla="val 25000"/>
              <a:gd name="adj2" fmla="val 50000"/>
              <a:gd name="adj3" fmla="val 25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CustomShape 38"/>
          <p:cNvSpPr/>
          <p:nvPr/>
        </p:nvSpPr>
        <p:spPr>
          <a:xfrm>
            <a:off x="1621080" y="987480"/>
            <a:ext cx="231084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seq_len = [120 , 150 , 90]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74" name="CustomShape 39"/>
          <p:cNvSpPr/>
          <p:nvPr/>
        </p:nvSpPr>
        <p:spPr>
          <a:xfrm>
            <a:off x="435240" y="5264640"/>
            <a:ext cx="147024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[120 , 150 , 90]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75" name="CustomShape 40"/>
          <p:cNvSpPr/>
          <p:nvPr/>
        </p:nvSpPr>
        <p:spPr>
          <a:xfrm>
            <a:off x="6702480" y="1442520"/>
            <a:ext cx="235008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251</a:t>
            </a:r>
            <a:r>
              <a:rPr lang="zh-CN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帧 – </a:t>
            </a:r>
            <a:r>
              <a:rPr lang="en-US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16000 samples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76" name="CustomShape 41"/>
          <p:cNvSpPr/>
          <p:nvPr/>
        </p:nvSpPr>
        <p:spPr>
          <a:xfrm>
            <a:off x="2178360" y="4721760"/>
            <a:ext cx="112140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1,33466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77" name="CustomShape 42"/>
          <p:cNvSpPr/>
          <p:nvPr/>
        </p:nvSpPr>
        <p:spPr>
          <a:xfrm>
            <a:off x="2178360" y="5216040"/>
            <a:ext cx="112140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1,26780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78" name="CustomShape 43"/>
          <p:cNvSpPr/>
          <p:nvPr/>
        </p:nvSpPr>
        <p:spPr>
          <a:xfrm>
            <a:off x="2170440" y="5710320"/>
            <a:ext cx="112140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1, 5730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79" name="CustomShape 44"/>
          <p:cNvSpPr/>
          <p:nvPr/>
        </p:nvSpPr>
        <p:spPr>
          <a:xfrm>
            <a:off x="3107880" y="4980240"/>
            <a:ext cx="791640" cy="810000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rgbClr val="FFFF00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" name="CustomShape 45"/>
          <p:cNvSpPr/>
          <p:nvPr/>
        </p:nvSpPr>
        <p:spPr>
          <a:xfrm>
            <a:off x="3071520" y="5194440"/>
            <a:ext cx="94248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padding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81" name="CustomShape 46"/>
          <p:cNvSpPr/>
          <p:nvPr/>
        </p:nvSpPr>
        <p:spPr>
          <a:xfrm>
            <a:off x="6329160" y="5841360"/>
            <a:ext cx="91800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3,33466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82" name="CustomShape 47"/>
          <p:cNvSpPr/>
          <p:nvPr/>
        </p:nvSpPr>
        <p:spPr>
          <a:xfrm>
            <a:off x="299520" y="1735920"/>
            <a:ext cx="94248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1,33466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83" name="CustomShape 48"/>
          <p:cNvSpPr/>
          <p:nvPr/>
        </p:nvSpPr>
        <p:spPr>
          <a:xfrm>
            <a:off x="265680" y="2104200"/>
            <a:ext cx="112140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1,26773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84" name="CustomShape 49"/>
          <p:cNvSpPr/>
          <p:nvPr/>
        </p:nvSpPr>
        <p:spPr>
          <a:xfrm>
            <a:off x="281520" y="2461320"/>
            <a:ext cx="96012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1, 5737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85" name="CustomShape 50"/>
          <p:cNvSpPr/>
          <p:nvPr/>
        </p:nvSpPr>
        <p:spPr>
          <a:xfrm>
            <a:off x="3866040" y="5164920"/>
            <a:ext cx="148644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max padding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86" name="Line 51"/>
          <p:cNvSpPr/>
          <p:nvPr/>
        </p:nvSpPr>
        <p:spPr>
          <a:xfrm>
            <a:off x="5262120" y="5034600"/>
            <a:ext cx="70704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87" name="Line 52"/>
          <p:cNvSpPr/>
          <p:nvPr/>
        </p:nvSpPr>
        <p:spPr>
          <a:xfrm>
            <a:off x="6329160" y="5034600"/>
            <a:ext cx="70704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88" name="Line 53"/>
          <p:cNvSpPr/>
          <p:nvPr/>
        </p:nvSpPr>
        <p:spPr>
          <a:xfrm>
            <a:off x="5262120" y="5393160"/>
            <a:ext cx="94284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89" name="Line 54"/>
          <p:cNvSpPr/>
          <p:nvPr/>
        </p:nvSpPr>
        <p:spPr>
          <a:xfrm>
            <a:off x="6329160" y="5393160"/>
            <a:ext cx="94248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90" name="Line 55"/>
          <p:cNvSpPr/>
          <p:nvPr/>
        </p:nvSpPr>
        <p:spPr>
          <a:xfrm>
            <a:off x="5278680" y="5677920"/>
            <a:ext cx="31608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91" name="Line 56"/>
          <p:cNvSpPr/>
          <p:nvPr/>
        </p:nvSpPr>
        <p:spPr>
          <a:xfrm>
            <a:off x="6351120" y="5677920"/>
            <a:ext cx="31572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92" name="Line 57"/>
          <p:cNvSpPr/>
          <p:nvPr/>
        </p:nvSpPr>
        <p:spPr>
          <a:xfrm>
            <a:off x="5969160" y="5034600"/>
            <a:ext cx="240480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93" name="Line 58"/>
          <p:cNvSpPr/>
          <p:nvPr/>
        </p:nvSpPr>
        <p:spPr>
          <a:xfrm>
            <a:off x="7031160" y="5034600"/>
            <a:ext cx="240480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94" name="Line 59"/>
          <p:cNvSpPr/>
          <p:nvPr/>
        </p:nvSpPr>
        <p:spPr>
          <a:xfrm>
            <a:off x="5594760" y="5677920"/>
            <a:ext cx="587520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95" name="Line 60"/>
          <p:cNvSpPr/>
          <p:nvPr/>
        </p:nvSpPr>
        <p:spPr>
          <a:xfrm>
            <a:off x="6666840" y="5677920"/>
            <a:ext cx="604800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96" name="CustomShape 61"/>
          <p:cNvSpPr/>
          <p:nvPr/>
        </p:nvSpPr>
        <p:spPr>
          <a:xfrm>
            <a:off x="5156280" y="5812200"/>
            <a:ext cx="91800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3,33466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97" name="CustomShape 62"/>
          <p:cNvSpPr/>
          <p:nvPr/>
        </p:nvSpPr>
        <p:spPr>
          <a:xfrm>
            <a:off x="5156280" y="6057000"/>
            <a:ext cx="107460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padding nosiy wav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98" name="CustomShape 63"/>
          <p:cNvSpPr/>
          <p:nvPr/>
        </p:nvSpPr>
        <p:spPr>
          <a:xfrm>
            <a:off x="6297840" y="6049080"/>
            <a:ext cx="147024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padding clean wav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99" name="CustomShape 64"/>
          <p:cNvSpPr/>
          <p:nvPr/>
        </p:nvSpPr>
        <p:spPr>
          <a:xfrm>
            <a:off x="7615080" y="5305680"/>
            <a:ext cx="1058760" cy="168840"/>
          </a:xfrm>
          <a:prstGeom prst="rightArrow">
            <a:avLst>
              <a:gd name="adj1" fmla="val 50000"/>
              <a:gd name="adj2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CustomShape 65"/>
          <p:cNvSpPr/>
          <p:nvPr/>
        </p:nvSpPr>
        <p:spPr>
          <a:xfrm>
            <a:off x="8704080" y="5203800"/>
            <a:ext cx="105876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SDRLoss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201" name="CustomShape 66"/>
          <p:cNvSpPr/>
          <p:nvPr/>
        </p:nvSpPr>
        <p:spPr>
          <a:xfrm>
            <a:off x="178920" y="208080"/>
            <a:ext cx="1112508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FF0000"/>
                </a:solidFill>
                <a:latin typeface="Times New Roman"/>
                <a:ea typeface="微软雅黑"/>
              </a:rPr>
              <a:t>Wav Data Process   </a:t>
            </a:r>
            <a:r>
              <a:rPr lang="zh-CN" sz="2000" b="0" strike="noStrike" spc="-1">
                <a:solidFill>
                  <a:srgbClr val="FF0000"/>
                </a:solidFill>
                <a:latin typeface="Times New Roman"/>
                <a:ea typeface="微软雅黑"/>
              </a:rPr>
              <a:t>数据的维度不相同，但是</a:t>
            </a:r>
            <a:r>
              <a:rPr lang="en-US" sz="2000" b="0" strike="noStrike" spc="-1">
                <a:solidFill>
                  <a:srgbClr val="FF0000"/>
                </a:solidFill>
                <a:latin typeface="Times New Roman"/>
                <a:ea typeface="微软雅黑"/>
              </a:rPr>
              <a:t>pytorch</a:t>
            </a:r>
            <a:r>
              <a:rPr lang="zh-CN" sz="2000" b="0" strike="noStrike" spc="-1">
                <a:solidFill>
                  <a:srgbClr val="FF0000"/>
                </a:solidFill>
                <a:latin typeface="Times New Roman"/>
                <a:ea typeface="微软雅黑"/>
              </a:rPr>
              <a:t>要求输入相同的维度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02" name="CustomShape 67"/>
          <p:cNvSpPr/>
          <p:nvPr/>
        </p:nvSpPr>
        <p:spPr>
          <a:xfrm>
            <a:off x="6666840" y="889920"/>
            <a:ext cx="338076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129</a:t>
            </a:r>
            <a:r>
              <a:rPr lang="zh-CN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：</a:t>
            </a:r>
            <a:r>
              <a:rPr lang="en-US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129</a:t>
            </a:r>
            <a:r>
              <a:rPr lang="zh-CN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个频率的幅值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120 </a:t>
            </a:r>
            <a:r>
              <a:rPr lang="zh-CN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：</a:t>
            </a:r>
            <a:r>
              <a:rPr lang="en-US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120</a:t>
            </a:r>
            <a:r>
              <a:rPr lang="zh-CN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段语音切片，时间帧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203" name="CustomShape 68"/>
          <p:cNvSpPr/>
          <p:nvPr/>
        </p:nvSpPr>
        <p:spPr>
          <a:xfrm>
            <a:off x="2837880" y="3418200"/>
            <a:ext cx="177408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zh-CN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根据欧拉公式变成复数再输入</a:t>
            </a:r>
            <a:endParaRPr lang="en-US" sz="1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图片 2"/>
          <p:cNvPicPr/>
          <p:nvPr/>
        </p:nvPicPr>
        <p:blipFill>
          <a:blip r:embed="rId2"/>
          <a:stretch/>
        </p:blipFill>
        <p:spPr>
          <a:xfrm>
            <a:off x="381600" y="461880"/>
            <a:ext cx="10749600" cy="5418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1"/>
          <p:cNvSpPr/>
          <p:nvPr/>
        </p:nvSpPr>
        <p:spPr>
          <a:xfrm>
            <a:off x="138240" y="187560"/>
            <a:ext cx="212616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FF0000"/>
                </a:solidFill>
                <a:latin typeface="Times New Roman"/>
                <a:ea typeface="微软雅黑"/>
              </a:rPr>
              <a:t>Code Structure</a:t>
            </a:r>
            <a:endParaRPr lang="en-US" sz="2000" b="0" strike="noStrike" spc="-1">
              <a:latin typeface="Arial"/>
            </a:endParaRPr>
          </a:p>
        </p:txBody>
      </p:sp>
      <p:pic>
        <p:nvPicPr>
          <p:cNvPr id="206" name="图片 4"/>
          <p:cNvPicPr/>
          <p:nvPr/>
        </p:nvPicPr>
        <p:blipFill>
          <a:blip r:embed="rId3"/>
          <a:stretch/>
        </p:blipFill>
        <p:spPr>
          <a:xfrm>
            <a:off x="138240" y="587880"/>
            <a:ext cx="2832840" cy="2513160"/>
          </a:xfrm>
          <a:prstGeom prst="rect">
            <a:avLst/>
          </a:prstGeom>
          <a:ln>
            <a:noFill/>
          </a:ln>
        </p:spPr>
      </p:pic>
      <p:graphicFrame>
        <p:nvGraphicFramePr>
          <p:cNvPr id="207" name="Table 2"/>
          <p:cNvGraphicFramePr/>
          <p:nvPr/>
        </p:nvGraphicFramePr>
        <p:xfrm>
          <a:off x="2264760" y="334440"/>
          <a:ext cx="8127720" cy="3708000"/>
        </p:xfrm>
        <a:graphic>
          <a:graphicData uri="http://schemas.openxmlformats.org/drawingml/2006/table">
            <a:tbl>
              <a:tblPr/>
              <a:tblGrid>
                <a:gridCol w="4063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6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Times New Roman"/>
                        </a:rPr>
                        <a:t>Python file name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Times New Roman"/>
                        </a:rPr>
                        <a:t>Function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Data prepare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将</a:t>
                      </a: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wav</a:t>
                      </a:r>
                      <a:r>
                        <a:rPr lang="zh-CN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文件路径读入</a:t>
                      </a: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loader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evalSDR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使用模型对测试集的</a:t>
                      </a: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wav pairs</a:t>
                      </a:r>
                      <a:r>
                        <a:rPr lang="zh-CN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计算</a:t>
                      </a: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SDR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Hparams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整个模型训练的各种参数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Loss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自定义损失函数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6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Models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网络模型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6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Plot_logs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对自己的</a:t>
                      </a: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logs</a:t>
                      </a:r>
                      <a:r>
                        <a:rPr lang="zh-CN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进行绘图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6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Test_mycode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做一些不确定输出的代码的小测试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6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Trainer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训练器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6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Utils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各种功能性函数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08" name="CustomShape 3"/>
          <p:cNvSpPr/>
          <p:nvPr/>
        </p:nvSpPr>
        <p:spPr>
          <a:xfrm>
            <a:off x="509040" y="4449600"/>
            <a:ext cx="7927560" cy="1550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zh-CN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尽量：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1</a:t>
            </a:r>
            <a:r>
              <a:rPr lang="zh-CN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、低耦合，各功能高度分离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2</a:t>
            </a:r>
            <a:r>
              <a:rPr lang="zh-CN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、所有参数和超参数都使用</a:t>
            </a:r>
            <a:r>
              <a:rPr lang="en-US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hparams.py</a:t>
            </a:r>
            <a:r>
              <a:rPr lang="zh-CN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中的类属性进行命名，而不要在除了</a:t>
            </a:r>
            <a:r>
              <a:rPr lang="en-US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hparams.py</a:t>
            </a:r>
            <a:r>
              <a:rPr lang="zh-CN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以外的任何</a:t>
            </a:r>
            <a:r>
              <a:rPr lang="en-US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py</a:t>
            </a:r>
            <a:r>
              <a:rPr lang="zh-CN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文件中使用某个具体的数字或者字符串。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3</a:t>
            </a:r>
            <a:r>
              <a:rPr lang="zh-CN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、简单的功能，用函数。其他的，尽量使用面向对象方法编程。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4</a:t>
            </a:r>
            <a:r>
              <a:rPr lang="zh-CN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、类有属性和方法。天然适合网络训练的过程。</a:t>
            </a:r>
            <a:endParaRPr lang="en-US" sz="1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198000" y="198000"/>
            <a:ext cx="26485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zh-CN" sz="2400" b="0" strike="noStrike" spc="-1">
                <a:solidFill>
                  <a:srgbClr val="FF0000"/>
                </a:solidFill>
                <a:latin typeface="Times New Roman"/>
                <a:ea typeface="微软雅黑"/>
              </a:rPr>
              <a:t>语音数据的预处理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10" name="CustomShape 2"/>
          <p:cNvSpPr/>
          <p:nvPr/>
        </p:nvSpPr>
        <p:spPr>
          <a:xfrm>
            <a:off x="311040" y="754200"/>
            <a:ext cx="9822240" cy="1793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FF0000"/>
                </a:solidFill>
                <a:latin typeface="Times New Roman"/>
                <a:ea typeface="微软雅黑"/>
              </a:rPr>
              <a:t>1</a:t>
            </a:r>
            <a:r>
              <a:rPr lang="zh-CN" sz="1600" b="0" strike="noStrike" spc="-1">
                <a:solidFill>
                  <a:srgbClr val="FF0000"/>
                </a:solidFill>
                <a:latin typeface="Times New Roman"/>
                <a:ea typeface="微软雅黑"/>
              </a:rPr>
              <a:t>、为什么要对语音原始波形进行预处理？ 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   </a:t>
            </a:r>
            <a:r>
              <a:rPr lang="zh-CN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（</a:t>
            </a:r>
            <a:r>
              <a:rPr lang="en-US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1</a:t>
            </a:r>
            <a:r>
              <a:rPr lang="zh-CN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）最本质是因为语音数据各个不等长  与  </a:t>
            </a:r>
            <a:r>
              <a:rPr lang="en-US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pytorch</a:t>
            </a:r>
            <a:r>
              <a:rPr lang="zh-CN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等框架要求的 每个</a:t>
            </a:r>
            <a:r>
              <a:rPr lang="en-US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batch</a:t>
            </a:r>
            <a:r>
              <a:rPr lang="zh-CN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的</a:t>
            </a:r>
            <a:r>
              <a:rPr lang="en-US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tensor</a:t>
            </a:r>
            <a:r>
              <a:rPr lang="zh-CN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必须同维度的  </a:t>
            </a:r>
            <a:r>
              <a:rPr lang="zh-CN" sz="1600" b="0" strike="noStrike" spc="-1">
                <a:solidFill>
                  <a:srgbClr val="FF0000"/>
                </a:solidFill>
                <a:latin typeface="Times New Roman"/>
                <a:ea typeface="微软雅黑"/>
              </a:rPr>
              <a:t>矛盾</a:t>
            </a:r>
            <a:r>
              <a:rPr lang="zh-CN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！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   </a:t>
            </a:r>
            <a:r>
              <a:rPr lang="zh-CN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（</a:t>
            </a:r>
            <a:r>
              <a:rPr lang="en-US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2</a:t>
            </a:r>
            <a:r>
              <a:rPr lang="zh-CN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）长语音难以全部利用，短语音最好全部用上。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   </a:t>
            </a:r>
            <a:r>
              <a:rPr lang="zh-CN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（</a:t>
            </a:r>
            <a:r>
              <a:rPr lang="en-US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3</a:t>
            </a:r>
            <a:r>
              <a:rPr lang="zh-CN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）对于某些任务，过长的语音会削弱训练效果。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   </a:t>
            </a:r>
            <a:r>
              <a:rPr lang="zh-CN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（</a:t>
            </a:r>
            <a:r>
              <a:rPr lang="en-US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4</a:t>
            </a:r>
            <a:r>
              <a:rPr lang="zh-CN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）预处理通常还包括</a:t>
            </a:r>
            <a:r>
              <a:rPr lang="en-US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VAD</a:t>
            </a:r>
            <a:r>
              <a:rPr lang="zh-CN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、加噪声、加混响等等。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 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211" name="CustomShape 3"/>
          <p:cNvSpPr/>
          <p:nvPr/>
        </p:nvSpPr>
        <p:spPr>
          <a:xfrm>
            <a:off x="198000" y="2157120"/>
            <a:ext cx="9822240" cy="49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FF0000"/>
                </a:solidFill>
                <a:latin typeface="Times New Roman"/>
                <a:ea typeface="微软雅黑"/>
              </a:rPr>
              <a:t>2</a:t>
            </a:r>
            <a:r>
              <a:rPr lang="zh-CN" sz="1600" b="0" strike="noStrike" spc="-1">
                <a:solidFill>
                  <a:srgbClr val="FF0000"/>
                </a:solidFill>
                <a:latin typeface="Times New Roman"/>
                <a:ea typeface="微软雅黑"/>
              </a:rPr>
              <a:t>、有哪些预处理方式？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h-CN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（</a:t>
            </a:r>
            <a:r>
              <a:rPr lang="en-US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1</a:t>
            </a:r>
            <a:r>
              <a:rPr lang="zh-CN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）设定一个全局语音长度（超参数），例如</a:t>
            </a:r>
            <a:r>
              <a:rPr lang="en-US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5</a:t>
            </a:r>
            <a:r>
              <a:rPr lang="zh-CN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秒。在获取语音波形的时候，统一</a:t>
            </a:r>
            <a:r>
              <a:rPr lang="en-US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padding</a:t>
            </a:r>
            <a:r>
              <a:rPr lang="zh-CN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到</a:t>
            </a:r>
            <a:r>
              <a:rPr lang="en-US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5</a:t>
            </a:r>
            <a:r>
              <a:rPr lang="zh-CN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秒。使得每个</a:t>
            </a:r>
            <a:r>
              <a:rPr lang="en-US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batch </a:t>
            </a:r>
            <a:r>
              <a:rPr lang="zh-CN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的语音长度都相同。优点：代码简单省事。可以先提取好特征存储在本地。    缺点：数据利用率一般。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h-CN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（</a:t>
            </a:r>
            <a:r>
              <a:rPr lang="en-US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2</a:t>
            </a:r>
            <a:r>
              <a:rPr lang="zh-CN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）每个</a:t>
            </a:r>
            <a:r>
              <a:rPr lang="en-US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batch</a:t>
            </a:r>
            <a:r>
              <a:rPr lang="zh-CN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内的语音统一</a:t>
            </a:r>
            <a:r>
              <a:rPr lang="en-US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padding</a:t>
            </a:r>
            <a:r>
              <a:rPr lang="zh-CN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到“该</a:t>
            </a:r>
            <a:r>
              <a:rPr lang="en-US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batch</a:t>
            </a:r>
            <a:r>
              <a:rPr lang="zh-CN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的最长时间帧数量”，这样每个</a:t>
            </a:r>
            <a:r>
              <a:rPr lang="en-US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batch</a:t>
            </a:r>
            <a:r>
              <a:rPr lang="zh-CN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的张量都是动态变化。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h-CN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优点：能利用上全部数据   缺点： 容易由于“最长的语音”太长导致有些</a:t>
            </a:r>
            <a:r>
              <a:rPr lang="en-US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batch</a:t>
            </a:r>
            <a:r>
              <a:rPr lang="zh-CN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张量存储太大而发生</a:t>
            </a:r>
            <a:r>
              <a:rPr lang="en-US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out of memory</a:t>
            </a:r>
            <a:r>
              <a:rPr lang="zh-CN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。  不能预先提取特征，因此运行速度略慢于（</a:t>
            </a:r>
            <a:r>
              <a:rPr lang="en-US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1</a:t>
            </a:r>
            <a:r>
              <a:rPr lang="zh-CN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）这种方式。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h-CN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（</a:t>
            </a:r>
            <a:r>
              <a:rPr lang="en-US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3</a:t>
            </a:r>
            <a:r>
              <a:rPr lang="zh-CN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）在（</a:t>
            </a:r>
            <a:r>
              <a:rPr lang="en-US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2</a:t>
            </a:r>
            <a:r>
              <a:rPr lang="zh-CN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）的基础上，将长语音适当截取。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h-CN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（</a:t>
            </a:r>
            <a:r>
              <a:rPr lang="en-US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4</a:t>
            </a:r>
            <a:r>
              <a:rPr lang="zh-CN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）做</a:t>
            </a:r>
            <a:r>
              <a:rPr lang="en-US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VAD</a:t>
            </a:r>
            <a:r>
              <a:rPr lang="zh-CN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、加噪声、混响等等。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latin typeface="Arial"/>
            </a:endParaRPr>
          </a:p>
        </p:txBody>
      </p:sp>
      <p:pic>
        <p:nvPicPr>
          <p:cNvPr id="212" name="图片 4"/>
          <p:cNvPicPr/>
          <p:nvPr/>
        </p:nvPicPr>
        <p:blipFill>
          <a:blip r:embed="rId2"/>
          <a:stretch/>
        </p:blipFill>
        <p:spPr>
          <a:xfrm>
            <a:off x="2993040" y="3429000"/>
            <a:ext cx="4458600" cy="1635120"/>
          </a:xfrm>
          <a:prstGeom prst="rect">
            <a:avLst/>
          </a:prstGeom>
          <a:ln>
            <a:noFill/>
          </a:ln>
        </p:spPr>
      </p:pic>
      <p:sp>
        <p:nvSpPr>
          <p:cNvPr id="213" name="CustomShape 4"/>
          <p:cNvSpPr/>
          <p:nvPr/>
        </p:nvSpPr>
        <p:spPr>
          <a:xfrm>
            <a:off x="360000" y="6552000"/>
            <a:ext cx="686232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zh-CN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本代码采取的语音处理：（</a:t>
            </a:r>
            <a:r>
              <a:rPr lang="en-US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3</a:t>
            </a:r>
            <a:r>
              <a:rPr lang="zh-CN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）在（</a:t>
            </a:r>
            <a:r>
              <a:rPr lang="en-US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2</a:t>
            </a:r>
            <a:r>
              <a:rPr lang="zh-CN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）的基础上，将长语音适当截取。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0" y="0"/>
            <a:ext cx="24955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FF0000"/>
                </a:solidFill>
                <a:latin typeface="Times New Roman"/>
              </a:rPr>
              <a:t>Data prepare</a:t>
            </a:r>
            <a:endParaRPr lang="en-US" sz="2400" b="0" strike="noStrike" spc="-1">
              <a:latin typeface="Arial"/>
            </a:endParaRPr>
          </a:p>
        </p:txBody>
      </p:sp>
      <p:pic>
        <p:nvPicPr>
          <p:cNvPr id="215" name="图片 5"/>
          <p:cNvPicPr/>
          <p:nvPr/>
        </p:nvPicPr>
        <p:blipFill>
          <a:blip r:embed="rId2"/>
          <a:stretch/>
        </p:blipFill>
        <p:spPr>
          <a:xfrm>
            <a:off x="141480" y="1310760"/>
            <a:ext cx="8328960" cy="4724280"/>
          </a:xfrm>
          <a:prstGeom prst="rect">
            <a:avLst/>
          </a:prstGeom>
          <a:ln>
            <a:noFill/>
          </a:ln>
        </p:spPr>
      </p:pic>
      <p:sp>
        <p:nvSpPr>
          <p:cNvPr id="216" name="CustomShape 2"/>
          <p:cNvSpPr/>
          <p:nvPr/>
        </p:nvSpPr>
        <p:spPr>
          <a:xfrm>
            <a:off x="141480" y="461520"/>
            <a:ext cx="10190160" cy="608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zh-CN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由于本代码采取（</a:t>
            </a:r>
            <a:r>
              <a:rPr lang="en-US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3</a:t>
            </a:r>
            <a:r>
              <a:rPr lang="zh-CN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）的方式，因此每个</a:t>
            </a:r>
            <a:r>
              <a:rPr lang="en-US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batch</a:t>
            </a:r>
            <a:r>
              <a:rPr lang="zh-CN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的数据的路径从</a:t>
            </a:r>
            <a:r>
              <a:rPr lang="en-US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script</a:t>
            </a:r>
            <a:r>
              <a:rPr lang="zh-CN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中读取，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h-CN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并将</a:t>
            </a:r>
            <a:r>
              <a:rPr lang="zh-CN" sz="1800" b="0" strike="noStrike" spc="-1">
                <a:solidFill>
                  <a:srgbClr val="FF0000"/>
                </a:solidFill>
                <a:latin typeface="Times New Roman"/>
                <a:ea typeface="微软雅黑"/>
              </a:rPr>
              <a:t>路径</a:t>
            </a:r>
            <a:r>
              <a:rPr lang="zh-CN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全部载入</a:t>
            </a:r>
            <a:r>
              <a:rPr lang="en-US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dataloader</a:t>
            </a:r>
            <a:endParaRPr lang="en-US" sz="1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/>
          <p:cNvSpPr/>
          <p:nvPr/>
        </p:nvSpPr>
        <p:spPr>
          <a:xfrm>
            <a:off x="254520" y="198000"/>
            <a:ext cx="351576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FF0000"/>
                </a:solidFill>
                <a:latin typeface="Times New Roman"/>
              </a:rPr>
              <a:t>Model-base</a:t>
            </a:r>
            <a:endParaRPr lang="en-US" sz="2400" b="0" strike="noStrike" spc="-1">
              <a:latin typeface="Arial"/>
            </a:endParaRPr>
          </a:p>
        </p:txBody>
      </p:sp>
      <p:pic>
        <p:nvPicPr>
          <p:cNvPr id="218" name="图片 4"/>
          <p:cNvPicPr/>
          <p:nvPr/>
        </p:nvPicPr>
        <p:blipFill>
          <a:blip r:embed="rId2"/>
          <a:stretch/>
        </p:blipFill>
        <p:spPr>
          <a:xfrm>
            <a:off x="141480" y="674640"/>
            <a:ext cx="4892040" cy="3931920"/>
          </a:xfrm>
          <a:prstGeom prst="rect">
            <a:avLst/>
          </a:prstGeom>
          <a:ln>
            <a:noFill/>
          </a:ln>
        </p:spPr>
      </p:pic>
      <p:pic>
        <p:nvPicPr>
          <p:cNvPr id="219" name="图片 6"/>
          <p:cNvPicPr/>
          <p:nvPr/>
        </p:nvPicPr>
        <p:blipFill>
          <a:blip r:embed="rId3"/>
          <a:stretch/>
        </p:blipFill>
        <p:spPr>
          <a:xfrm>
            <a:off x="5360400" y="869040"/>
            <a:ext cx="5844600" cy="3543120"/>
          </a:xfrm>
          <a:prstGeom prst="rect">
            <a:avLst/>
          </a:prstGeom>
          <a:ln>
            <a:noFill/>
          </a:ln>
        </p:spPr>
      </p:pic>
      <p:sp>
        <p:nvSpPr>
          <p:cNvPr id="220" name="CustomShape 2"/>
          <p:cNvSpPr/>
          <p:nvPr/>
        </p:nvSpPr>
        <p:spPr>
          <a:xfrm>
            <a:off x="1569600" y="4911480"/>
            <a:ext cx="203580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zh-CN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四个线性变换矩阵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221" name="CustomShape 3"/>
          <p:cNvSpPr/>
          <p:nvPr/>
        </p:nvSpPr>
        <p:spPr>
          <a:xfrm>
            <a:off x="6711840" y="4770000"/>
            <a:ext cx="410040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Exp(</a:t>
            </a:r>
            <a:r>
              <a:rPr lang="zh-CN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一个行等差向量 减  一个列等差向量</a:t>
            </a:r>
            <a:r>
              <a:rPr lang="en-US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)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222" name="CustomShape 4"/>
          <p:cNvSpPr/>
          <p:nvPr/>
        </p:nvSpPr>
        <p:spPr>
          <a:xfrm>
            <a:off x="254520" y="5385240"/>
            <a:ext cx="419148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zh-CN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注意，维持一个</a:t>
            </a:r>
            <a:r>
              <a:rPr lang="en-US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seq_len</a:t>
            </a:r>
            <a:r>
              <a:rPr lang="zh-CN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数组在</a:t>
            </a:r>
            <a:r>
              <a:rPr lang="en-US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model</a:t>
            </a:r>
            <a:r>
              <a:rPr lang="zh-CN" sz="16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中流动</a:t>
            </a:r>
            <a:endParaRPr lang="en-US" sz="1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1353</TotalTime>
  <Words>1235</Words>
  <Application>Microsoft Office PowerPoint</Application>
  <PresentationFormat>宽屏</PresentationFormat>
  <Paragraphs>184</Paragraphs>
  <Slides>16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25" baseType="lpstr">
      <vt:lpstr>PingFang SC</vt:lpstr>
      <vt:lpstr>等线</vt:lpstr>
      <vt:lpstr>等线 Light</vt:lpstr>
      <vt:lpstr>Arial</vt:lpstr>
      <vt:lpstr>Symbol</vt:lpstr>
      <vt:lpstr>Times New Roman</vt:lpstr>
      <vt:lpstr>Wingdings</vt:lpstr>
      <vt:lpstr>Office Theme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ywh15151@163.com</dc:creator>
  <dc:description/>
  <cp:lastModifiedBy>镇涛 林</cp:lastModifiedBy>
  <cp:revision>48</cp:revision>
  <dcterms:created xsi:type="dcterms:W3CDTF">2021-04-29T05:21:39Z</dcterms:created>
  <dcterms:modified xsi:type="dcterms:W3CDTF">2021-07-11T12:30:28Z</dcterms:modified>
  <dc:language>zh-CN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宽屏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16</vt:i4>
  </property>
</Properties>
</file>