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4.xml.rels" ContentType="application/vnd.openxmlformats-package.relationships+xml"/>
  <Override PartName="/ppt/notesSlides/notesSlide14.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zh-CN" sz="1800" spc="-1" strike="noStrike">
                <a:solidFill>
                  <a:srgbClr val="000000"/>
                </a:solidFill>
                <a:latin typeface="等线"/>
              </a:rPr>
              <a:t>点击鼠标移动幻灯片</a:t>
            </a:r>
            <a:endParaRPr b="0" lang="en-US" sz="1800" spc="-1" strike="noStrike">
              <a:solidFill>
                <a:srgbClr val="000000"/>
              </a:solidFill>
              <a:latin typeface="等线"/>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noAutofit/>
          </a:bodyPr>
          <a:p>
            <a:r>
              <a:rPr b="0" lang="zh-CN" sz="2000" spc="-1" strike="noStrike">
                <a:latin typeface="Arial"/>
              </a:rPr>
              <a:t>点击编辑备注格式</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&lt;页眉&gt;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&lt;日期/时间&gt;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&lt;页脚&gt;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7ADE3B1-B28C-4C4A-9C22-67DAB2B81209}"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6040" cy="3085920"/>
          </a:xfrm>
          <a:prstGeom prst="rect">
            <a:avLst/>
          </a:prstGeom>
        </p:spPr>
      </p:sp>
      <p:sp>
        <p:nvSpPr>
          <p:cNvPr id="15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5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2FCEDA6-8E96-4957-B33F-645FD5199117}" type="slidenum">
              <a:rPr b="0" lang="en-US" sz="1200" spc="-1" strike="noStrike">
                <a:latin typeface="Times New Roman"/>
              </a:rPr>
              <a:t>&lt;编号&gt;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等线"/>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等线"/>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等线"/>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等线"/>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zh-CN" sz="6000" spc="-1" strike="noStrike">
                <a:solidFill>
                  <a:srgbClr val="000000"/>
                </a:solidFill>
                <a:latin typeface="等线 Light"/>
              </a:rPr>
              <a:t>单击此处编辑母版标题样</a:t>
            </a:r>
            <a:r>
              <a:rPr b="0" lang="zh-CN" sz="6000" spc="-1" strike="noStrike">
                <a:solidFill>
                  <a:srgbClr val="000000"/>
                </a:solidFill>
                <a:latin typeface="等线 Light"/>
              </a:rPr>
              <a:t>式</a:t>
            </a:r>
            <a:endParaRPr b="0" lang="en-US" sz="6000" spc="-1" strike="noStrike">
              <a:solidFill>
                <a:srgbClr val="000000"/>
              </a:solidFill>
              <a:latin typeface="等线"/>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D78BBA5F-5328-4AC2-96B9-53357A5A7D25}" type="datetime">
              <a:rPr b="0" lang="en-US" sz="1200" spc="-1" strike="noStrike">
                <a:solidFill>
                  <a:srgbClr val="8b8b8b"/>
                </a:solidFill>
                <a:latin typeface="等线"/>
              </a:rPr>
              <a:t>6/28/21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62DE32E-3C7B-444B-91AF-ED3782843A0C}" type="slidenum">
              <a:rPr b="0" lang="en-US" sz="1200" spc="-1" strike="noStrike">
                <a:solidFill>
                  <a:srgbClr val="8b8b8b"/>
                </a:solidFill>
                <a:latin typeface="等线"/>
              </a:rPr>
              <a:t>&lt;编号&gt;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800" spc="-1" strike="noStrike">
                <a:solidFill>
                  <a:srgbClr val="000000"/>
                </a:solidFill>
                <a:latin typeface="等线"/>
              </a:rPr>
              <a:t>点击鼠标编辑大纲文字格式</a:t>
            </a:r>
            <a:endParaRPr b="0" lang="en-US" sz="2800" spc="-1" strike="noStrike">
              <a:solidFill>
                <a:srgbClr val="000000"/>
              </a:solidFill>
              <a:latin typeface="等线"/>
            </a:endParaRPr>
          </a:p>
          <a:p>
            <a:pPr lvl="1" marL="864000" indent="-324000">
              <a:spcBef>
                <a:spcPts val="1134"/>
              </a:spcBef>
              <a:buClr>
                <a:srgbClr val="000000"/>
              </a:buClr>
              <a:buSzPct val="75000"/>
              <a:buFont typeface="Symbol" charset="2"/>
              <a:buChar char=""/>
            </a:pPr>
            <a:r>
              <a:rPr b="0" lang="zh-CN" sz="2000" spc="-1" strike="noStrike">
                <a:solidFill>
                  <a:srgbClr val="000000"/>
                </a:solidFill>
                <a:latin typeface="等线"/>
              </a:rPr>
              <a:t>第二个大纲级</a:t>
            </a:r>
            <a:endParaRPr b="0" lang="en-US" sz="2000" spc="-1" strike="noStrike">
              <a:solidFill>
                <a:srgbClr val="000000"/>
              </a:solidFill>
              <a:latin typeface="等线"/>
            </a:endParaRPr>
          </a:p>
          <a:p>
            <a:pPr lvl="2" marL="1296000" indent="-288000">
              <a:spcBef>
                <a:spcPts val="850"/>
              </a:spcBef>
              <a:buClr>
                <a:srgbClr val="000000"/>
              </a:buClr>
              <a:buSzPct val="45000"/>
              <a:buFont typeface="Wingdings" charset="2"/>
              <a:buChar char=""/>
            </a:pPr>
            <a:r>
              <a:rPr b="0" lang="zh-CN" sz="1800" spc="-1" strike="noStrike">
                <a:solidFill>
                  <a:srgbClr val="000000"/>
                </a:solidFill>
                <a:latin typeface="等线"/>
              </a:rPr>
              <a:t>第三大纲级别</a:t>
            </a:r>
            <a:endParaRPr b="0" lang="en-US" sz="1800" spc="-1" strike="noStrike">
              <a:solidFill>
                <a:srgbClr val="000000"/>
              </a:solidFill>
              <a:latin typeface="等线"/>
            </a:endParaRPr>
          </a:p>
          <a:p>
            <a:pPr lvl="3" marL="1728000" indent="-216000">
              <a:spcBef>
                <a:spcPts val="567"/>
              </a:spcBef>
              <a:buClr>
                <a:srgbClr val="000000"/>
              </a:buClr>
              <a:buSzPct val="75000"/>
              <a:buFont typeface="Symbol" charset="2"/>
              <a:buChar char=""/>
            </a:pPr>
            <a:r>
              <a:rPr b="0" lang="zh-CN" sz="1800" spc="-1" strike="noStrike">
                <a:solidFill>
                  <a:srgbClr val="000000"/>
                </a:solidFill>
                <a:latin typeface="等线"/>
              </a:rPr>
              <a:t>第四大纲级别</a:t>
            </a:r>
            <a:endParaRPr b="0" lang="en-US" sz="1800" spc="-1" strike="noStrike">
              <a:solidFill>
                <a:srgbClr val="000000"/>
              </a:solidFill>
              <a:latin typeface="等线"/>
            </a:endParaRPr>
          </a:p>
          <a:p>
            <a:pPr lvl="4" marL="2160000" indent="-216000">
              <a:spcBef>
                <a:spcPts val="283"/>
              </a:spcBef>
              <a:buClr>
                <a:srgbClr val="000000"/>
              </a:buClr>
              <a:buSzPct val="45000"/>
              <a:buFont typeface="Wingdings" charset="2"/>
              <a:buChar char=""/>
            </a:pPr>
            <a:r>
              <a:rPr b="0" lang="zh-CN" sz="2000" spc="-1" strike="noStrike">
                <a:solidFill>
                  <a:srgbClr val="000000"/>
                </a:solidFill>
                <a:latin typeface="等线"/>
              </a:rPr>
              <a:t>第五大纲级别</a:t>
            </a:r>
            <a:endParaRPr b="0" lang="en-US" sz="2000" spc="-1" strike="noStrike">
              <a:solidFill>
                <a:srgbClr val="000000"/>
              </a:solidFill>
              <a:latin typeface="等线"/>
            </a:endParaRPr>
          </a:p>
          <a:p>
            <a:pPr lvl="5" marL="2592000" indent="-216000">
              <a:spcBef>
                <a:spcPts val="283"/>
              </a:spcBef>
              <a:buClr>
                <a:srgbClr val="000000"/>
              </a:buClr>
              <a:buSzPct val="45000"/>
              <a:buFont typeface="Wingdings" charset="2"/>
              <a:buChar char=""/>
            </a:pPr>
            <a:r>
              <a:rPr b="0" lang="zh-CN" sz="2000" spc="-1" strike="noStrike">
                <a:solidFill>
                  <a:srgbClr val="000000"/>
                </a:solidFill>
                <a:latin typeface="等线"/>
              </a:rPr>
              <a:t>第六大纲级别</a:t>
            </a:r>
            <a:endParaRPr b="0" lang="en-US" sz="2000" spc="-1" strike="noStrike">
              <a:solidFill>
                <a:srgbClr val="000000"/>
              </a:solidFill>
              <a:latin typeface="等线"/>
            </a:endParaRPr>
          </a:p>
          <a:p>
            <a:pPr lvl="6" marL="3024000" indent="-216000">
              <a:spcBef>
                <a:spcPts val="283"/>
              </a:spcBef>
              <a:buClr>
                <a:srgbClr val="000000"/>
              </a:buClr>
              <a:buSzPct val="45000"/>
              <a:buFont typeface="Wingdings" charset="2"/>
              <a:buChar char=""/>
            </a:pPr>
            <a:r>
              <a:rPr b="0" lang="zh-CN" sz="2000" spc="-1" strike="noStrike">
                <a:solidFill>
                  <a:srgbClr val="000000"/>
                </a:solidFill>
                <a:latin typeface="等线"/>
              </a:rPr>
              <a:t>第七大纲级别</a:t>
            </a:r>
            <a:endParaRPr b="0" lang="en-US" sz="2000" spc="-1" strike="noStrike">
              <a:solidFill>
                <a:srgbClr val="000000"/>
              </a:solidFill>
              <a:latin typeface="等线"/>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zh-CN" sz="4400" spc="-1" strike="noStrike">
                <a:solidFill>
                  <a:srgbClr val="000000"/>
                </a:solidFill>
                <a:latin typeface="等线 Light"/>
              </a:rPr>
              <a:t>单击此处编辑母版标题样式</a:t>
            </a:r>
            <a:endParaRPr b="0" lang="en-US" sz="4400" spc="-1" strike="noStrike">
              <a:solidFill>
                <a:srgbClr val="000000"/>
              </a:solidFill>
              <a:latin typeface="等线"/>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zh-CN" sz="2800" spc="-1" strike="noStrike">
                <a:solidFill>
                  <a:srgbClr val="000000"/>
                </a:solidFill>
                <a:latin typeface="等线"/>
              </a:rPr>
              <a:t>单击此处编辑母版文本样式</a:t>
            </a:r>
            <a:endParaRPr b="0" lang="en-US" sz="2800" spc="-1" strike="noStrike">
              <a:solidFill>
                <a:srgbClr val="000000"/>
              </a:solidFill>
              <a:latin typeface="等线"/>
            </a:endParaRPr>
          </a:p>
          <a:p>
            <a:pPr lvl="1" marL="685800" indent="-228240">
              <a:lnSpc>
                <a:spcPct val="90000"/>
              </a:lnSpc>
              <a:spcBef>
                <a:spcPts val="499"/>
              </a:spcBef>
              <a:buClr>
                <a:srgbClr val="000000"/>
              </a:buClr>
              <a:buFont typeface="Arial"/>
              <a:buChar char="•"/>
            </a:pPr>
            <a:r>
              <a:rPr b="0" lang="zh-CN" sz="2400" spc="-1" strike="noStrike">
                <a:solidFill>
                  <a:srgbClr val="000000"/>
                </a:solidFill>
                <a:latin typeface="等线"/>
              </a:rPr>
              <a:t>二级</a:t>
            </a:r>
            <a:endParaRPr b="0" lang="en-US" sz="2400" spc="-1" strike="noStrike">
              <a:solidFill>
                <a:srgbClr val="000000"/>
              </a:solidFill>
              <a:latin typeface="等线"/>
            </a:endParaRPr>
          </a:p>
          <a:p>
            <a:pPr lvl="2" marL="1143000" indent="-228240">
              <a:lnSpc>
                <a:spcPct val="90000"/>
              </a:lnSpc>
              <a:spcBef>
                <a:spcPts val="499"/>
              </a:spcBef>
              <a:buClr>
                <a:srgbClr val="000000"/>
              </a:buClr>
              <a:buFont typeface="Arial"/>
              <a:buChar char="•"/>
            </a:pPr>
            <a:r>
              <a:rPr b="0" lang="zh-CN" sz="2000" spc="-1" strike="noStrike">
                <a:solidFill>
                  <a:srgbClr val="000000"/>
                </a:solidFill>
                <a:latin typeface="等线"/>
              </a:rPr>
              <a:t>三级</a:t>
            </a:r>
            <a:endParaRPr b="0" lang="en-US" sz="2000" spc="-1" strike="noStrike">
              <a:solidFill>
                <a:srgbClr val="000000"/>
              </a:solidFill>
              <a:latin typeface="等线"/>
            </a:endParaRPr>
          </a:p>
          <a:p>
            <a:pPr lvl="3" marL="1600200" indent="-228240">
              <a:lnSpc>
                <a:spcPct val="90000"/>
              </a:lnSpc>
              <a:spcBef>
                <a:spcPts val="499"/>
              </a:spcBef>
              <a:buClr>
                <a:srgbClr val="000000"/>
              </a:buClr>
              <a:buFont typeface="Arial"/>
              <a:buChar char="•"/>
            </a:pPr>
            <a:r>
              <a:rPr b="0" lang="zh-CN" sz="1800" spc="-1" strike="noStrike">
                <a:solidFill>
                  <a:srgbClr val="000000"/>
                </a:solidFill>
                <a:latin typeface="等线"/>
              </a:rPr>
              <a:t>四级</a:t>
            </a:r>
            <a:endParaRPr b="0" lang="en-US" sz="1800" spc="-1" strike="noStrike">
              <a:solidFill>
                <a:srgbClr val="000000"/>
              </a:solidFill>
              <a:latin typeface="等线"/>
            </a:endParaRPr>
          </a:p>
          <a:p>
            <a:pPr lvl="4" marL="2057400" indent="-228240">
              <a:lnSpc>
                <a:spcPct val="90000"/>
              </a:lnSpc>
              <a:spcBef>
                <a:spcPts val="499"/>
              </a:spcBef>
              <a:buClr>
                <a:srgbClr val="000000"/>
              </a:buClr>
              <a:buFont typeface="Arial"/>
              <a:buChar char="•"/>
            </a:pPr>
            <a:r>
              <a:rPr b="0" lang="zh-CN" sz="1800" spc="-1" strike="noStrike">
                <a:solidFill>
                  <a:srgbClr val="000000"/>
                </a:solidFill>
                <a:latin typeface="等线"/>
              </a:rPr>
              <a:t>五级</a:t>
            </a:r>
            <a:endParaRPr b="0" lang="en-US" sz="1800" spc="-1" strike="noStrike">
              <a:solidFill>
                <a:srgbClr val="000000"/>
              </a:solidFill>
              <a:latin typeface="等线"/>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F7C5E3AA-E03A-4EEF-A086-A84BFE094EB5}" type="datetime">
              <a:rPr b="0" lang="en-US" sz="1200" spc="-1" strike="noStrike">
                <a:solidFill>
                  <a:srgbClr val="8b8b8b"/>
                </a:solidFill>
                <a:latin typeface="等线"/>
              </a:rPr>
              <a:t>6/28/21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43E5ECF7-0B39-4679-91E2-7994D1F6B267}" type="slidenum">
              <a:rPr b="0" lang="en-US" sz="1200" spc="-1" strike="noStrike">
                <a:solidFill>
                  <a:srgbClr val="8b8b8b"/>
                </a:solidFill>
                <a:latin typeface="等线"/>
              </a:rPr>
              <a:t>&lt;编号&gt;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3.xml"/><Relationship Id="rId6"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196360" y="376920"/>
            <a:ext cx="827640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Times New Roman"/>
              </a:rPr>
              <a:t>Speech Enhancement   //  Speech Separation </a:t>
            </a:r>
            <a:endParaRPr b="0" lang="en-US" sz="3200" spc="-1" strike="noStrike">
              <a:latin typeface="Arial"/>
            </a:endParaRPr>
          </a:p>
        </p:txBody>
      </p:sp>
      <p:sp>
        <p:nvSpPr>
          <p:cNvPr id="89" name="CustomShape 2"/>
          <p:cNvSpPr/>
          <p:nvPr/>
        </p:nvSpPr>
        <p:spPr>
          <a:xfrm>
            <a:off x="594000" y="1267200"/>
            <a:ext cx="6004440" cy="3382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ff0000"/>
                </a:solidFill>
                <a:latin typeface="Times New Roman"/>
              </a:rPr>
              <a:t>目标</a:t>
            </a:r>
            <a:r>
              <a:rPr b="0" lang="en-US" sz="1800" spc="-1" strike="noStrike">
                <a:solidFill>
                  <a:srgbClr val="000000"/>
                </a:solidFill>
                <a:latin typeface="Times New Roman"/>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zh-CN" sz="1800" spc="-1" strike="noStrike">
                <a:solidFill>
                  <a:srgbClr val="000000"/>
                </a:solidFill>
                <a:latin typeface="Times New Roman"/>
              </a:rPr>
              <a:t>一、去除噪声</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zh-CN" sz="1800" spc="-1" strike="noStrike">
                <a:solidFill>
                  <a:srgbClr val="000000"/>
                </a:solidFill>
                <a:latin typeface="Times New Roman"/>
              </a:rPr>
              <a:t>二、提高听觉可懂性和听觉质量</a:t>
            </a:r>
            <a:endParaRPr b="0" lang="en-US" sz="1800" spc="-1" strike="noStrike">
              <a:latin typeface="Arial"/>
            </a:endParaRPr>
          </a:p>
        </p:txBody>
      </p:sp>
      <p:pic>
        <p:nvPicPr>
          <p:cNvPr id="90" name="图片 6" descr=""/>
          <p:cNvPicPr/>
          <p:nvPr/>
        </p:nvPicPr>
        <p:blipFill>
          <a:blip r:embed="rId1"/>
          <a:stretch/>
        </p:blipFill>
        <p:spPr>
          <a:xfrm>
            <a:off x="275760" y="2509920"/>
            <a:ext cx="2590560" cy="1630440"/>
          </a:xfrm>
          <a:prstGeom prst="rect">
            <a:avLst/>
          </a:prstGeom>
          <a:ln>
            <a:noFill/>
          </a:ln>
        </p:spPr>
      </p:pic>
      <p:pic>
        <p:nvPicPr>
          <p:cNvPr id="91" name="图片 8" descr=""/>
          <p:cNvPicPr/>
          <p:nvPr/>
        </p:nvPicPr>
        <p:blipFill>
          <a:blip r:embed="rId2"/>
          <a:stretch/>
        </p:blipFill>
        <p:spPr>
          <a:xfrm>
            <a:off x="3112560" y="2329920"/>
            <a:ext cx="1744920" cy="1950480"/>
          </a:xfrm>
          <a:prstGeom prst="rect">
            <a:avLst/>
          </a:prstGeom>
          <a:ln>
            <a:noFill/>
          </a:ln>
        </p:spPr>
      </p:pic>
      <p:sp>
        <p:nvSpPr>
          <p:cNvPr id="92" name="CustomShape 3"/>
          <p:cNvSpPr/>
          <p:nvPr/>
        </p:nvSpPr>
        <p:spPr>
          <a:xfrm>
            <a:off x="6095880" y="1917720"/>
            <a:ext cx="6094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1</a:t>
            </a:r>
            <a:r>
              <a:rPr b="0" lang="zh-CN" sz="1800" spc="-1" strike="noStrike">
                <a:solidFill>
                  <a:srgbClr val="000000"/>
                </a:solidFill>
                <a:latin typeface="Times New Roman"/>
              </a:rPr>
              <a:t>、</a:t>
            </a:r>
            <a:r>
              <a:rPr b="0" lang="en-US" sz="1800" spc="-1" strike="noStrike">
                <a:solidFill>
                  <a:srgbClr val="000000"/>
                </a:solidFill>
                <a:latin typeface="Times New Roman"/>
              </a:rPr>
              <a:t>scale-invariant source-to-noise ratio (SI-SNR)</a:t>
            </a:r>
            <a:endParaRPr b="0" lang="en-US" sz="1800" spc="-1" strike="noStrike">
              <a:latin typeface="Arial"/>
            </a:endParaRPr>
          </a:p>
        </p:txBody>
      </p:sp>
      <p:pic>
        <p:nvPicPr>
          <p:cNvPr id="93" name="图片 12" descr=""/>
          <p:cNvPicPr/>
          <p:nvPr/>
        </p:nvPicPr>
        <p:blipFill>
          <a:blip r:embed="rId3"/>
          <a:stretch/>
        </p:blipFill>
        <p:spPr>
          <a:xfrm>
            <a:off x="6730920" y="2641680"/>
            <a:ext cx="3791880" cy="954360"/>
          </a:xfrm>
          <a:prstGeom prst="rect">
            <a:avLst/>
          </a:prstGeom>
          <a:ln>
            <a:noFill/>
          </a:ln>
        </p:spPr>
      </p:pic>
      <p:sp>
        <p:nvSpPr>
          <p:cNvPr id="94" name="CustomShape 4"/>
          <p:cNvSpPr/>
          <p:nvPr/>
        </p:nvSpPr>
        <p:spPr>
          <a:xfrm>
            <a:off x="6078960" y="2329920"/>
            <a:ext cx="6094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2</a:t>
            </a:r>
            <a:r>
              <a:rPr b="0" lang="zh-CN" sz="1800" spc="-1" strike="noStrike">
                <a:solidFill>
                  <a:srgbClr val="000000"/>
                </a:solidFill>
                <a:latin typeface="Times New Roman"/>
              </a:rPr>
              <a:t>、</a:t>
            </a:r>
            <a:r>
              <a:rPr b="0" lang="en-US" sz="1800" spc="-1" strike="noStrike">
                <a:solidFill>
                  <a:srgbClr val="000000"/>
                </a:solidFill>
                <a:latin typeface="Times New Roman"/>
              </a:rPr>
              <a:t>source-distortion ratio (SDR)</a:t>
            </a:r>
            <a:endParaRPr b="0" lang="en-US" sz="1800" spc="-1" strike="noStrike">
              <a:latin typeface="Arial"/>
            </a:endParaRPr>
          </a:p>
        </p:txBody>
      </p:sp>
      <p:sp>
        <p:nvSpPr>
          <p:cNvPr id="95" name="CustomShape 5"/>
          <p:cNvSpPr/>
          <p:nvPr/>
        </p:nvSpPr>
        <p:spPr>
          <a:xfrm>
            <a:off x="6097680" y="3882960"/>
            <a:ext cx="6094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4</a:t>
            </a:r>
            <a:r>
              <a:rPr b="0" lang="zh-CN" sz="1800" spc="-1" strike="noStrike">
                <a:solidFill>
                  <a:srgbClr val="000000"/>
                </a:solidFill>
                <a:latin typeface="Times New Roman"/>
              </a:rPr>
              <a:t>、</a:t>
            </a:r>
            <a:r>
              <a:rPr b="0" lang="en-US" sz="1800" spc="-1" strike="noStrike">
                <a:solidFill>
                  <a:srgbClr val="000000"/>
                </a:solidFill>
                <a:latin typeface="Times New Roman"/>
              </a:rPr>
              <a:t>Metric loss</a:t>
            </a:r>
            <a:endParaRPr b="0" lang="en-US" sz="1800" spc="-1" strike="noStrike">
              <a:latin typeface="Arial"/>
            </a:endParaRPr>
          </a:p>
        </p:txBody>
      </p:sp>
      <p:sp>
        <p:nvSpPr>
          <p:cNvPr id="96" name="CustomShape 6"/>
          <p:cNvSpPr/>
          <p:nvPr/>
        </p:nvSpPr>
        <p:spPr>
          <a:xfrm>
            <a:off x="6095880" y="3490920"/>
            <a:ext cx="6094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3</a:t>
            </a:r>
            <a:r>
              <a:rPr b="0" lang="zh-CN" sz="1800" spc="-1" strike="noStrike">
                <a:solidFill>
                  <a:srgbClr val="000000"/>
                </a:solidFill>
                <a:latin typeface="Times New Roman"/>
              </a:rPr>
              <a:t>、</a:t>
            </a:r>
            <a:r>
              <a:rPr b="0" lang="en-US" sz="1800" spc="-1" strike="noStrike">
                <a:solidFill>
                  <a:srgbClr val="000000"/>
                </a:solidFill>
                <a:latin typeface="Times New Roman"/>
              </a:rPr>
              <a:t>MSE</a:t>
            </a:r>
            <a:endParaRPr b="0" lang="en-US" sz="1800" spc="-1" strike="noStrike">
              <a:latin typeface="Arial"/>
            </a:endParaRPr>
          </a:p>
        </p:txBody>
      </p:sp>
      <p:sp>
        <p:nvSpPr>
          <p:cNvPr id="97" name="CustomShape 7"/>
          <p:cNvSpPr/>
          <p:nvPr/>
        </p:nvSpPr>
        <p:spPr>
          <a:xfrm>
            <a:off x="697680" y="4892400"/>
            <a:ext cx="550476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1</a:t>
            </a:r>
            <a:r>
              <a:rPr b="0" lang="zh-CN" sz="1800" spc="-1" strike="noStrike">
                <a:solidFill>
                  <a:srgbClr val="000000"/>
                </a:solidFill>
                <a:latin typeface="Times New Roman"/>
              </a:rPr>
              <a:t>）客观指标：</a:t>
            </a:r>
            <a:endParaRPr b="0" lang="en-US" sz="1800" spc="-1" strike="noStrike">
              <a:latin typeface="Arial"/>
            </a:endParaRPr>
          </a:p>
          <a:p>
            <a:pPr>
              <a:lnSpc>
                <a:spcPct val="100000"/>
              </a:lnSpc>
            </a:pPr>
            <a:r>
              <a:rPr b="0" lang="en-US" sz="1800" spc="-1" strike="noStrike">
                <a:solidFill>
                  <a:srgbClr val="000000"/>
                </a:solidFill>
                <a:latin typeface="Times New Roman"/>
              </a:rPr>
              <a:t>PESQ</a:t>
            </a:r>
            <a:r>
              <a:rPr b="0" lang="zh-CN" sz="1800" spc="-1" strike="noStrike">
                <a:solidFill>
                  <a:srgbClr val="000000"/>
                </a:solidFill>
                <a:latin typeface="Times New Roman"/>
              </a:rPr>
              <a:t>：国际电信联盟推荐的标准，衡量语音客观度量，是听觉质量指标，范围在</a:t>
            </a:r>
            <a:r>
              <a:rPr b="0" lang="en-US" sz="1800" spc="-1" strike="noStrike">
                <a:solidFill>
                  <a:srgbClr val="000000"/>
                </a:solidFill>
                <a:latin typeface="Times New Roman"/>
              </a:rPr>
              <a:t>-0.5-4.5</a:t>
            </a:r>
            <a:r>
              <a:rPr b="0" lang="zh-CN" sz="1800" spc="-1" strike="noStrike">
                <a:solidFill>
                  <a:srgbClr val="000000"/>
                </a:solidFill>
                <a:latin typeface="Times New Roman"/>
              </a:rPr>
              <a:t>，越大越好。还有</a:t>
            </a:r>
            <a:r>
              <a:rPr b="0" lang="en-US" sz="1800" spc="-1" strike="noStrike">
                <a:solidFill>
                  <a:srgbClr val="000000"/>
                </a:solidFill>
                <a:latin typeface="Times New Roman"/>
              </a:rPr>
              <a:t>CISG</a:t>
            </a:r>
            <a:r>
              <a:rPr b="0" lang="zh-CN" sz="1800" spc="-1" strike="noStrike">
                <a:solidFill>
                  <a:srgbClr val="000000"/>
                </a:solidFill>
                <a:latin typeface="Times New Roman"/>
              </a:rPr>
              <a:t>、</a:t>
            </a:r>
            <a:r>
              <a:rPr b="0" lang="en-US" sz="1800" spc="-1" strike="noStrike">
                <a:solidFill>
                  <a:srgbClr val="000000"/>
                </a:solidFill>
                <a:latin typeface="Times New Roman"/>
              </a:rPr>
              <a:t>CBAK</a:t>
            </a:r>
            <a:r>
              <a:rPr b="0" lang="zh-CN" sz="1800" spc="-1" strike="noStrike">
                <a:solidFill>
                  <a:srgbClr val="000000"/>
                </a:solidFill>
                <a:latin typeface="Times New Roman"/>
              </a:rPr>
              <a:t>、</a:t>
            </a:r>
            <a:r>
              <a:rPr b="0" lang="en-US" sz="1800" spc="-1" strike="noStrike">
                <a:solidFill>
                  <a:srgbClr val="000000"/>
                </a:solidFill>
                <a:latin typeface="Times New Roman"/>
              </a:rPr>
              <a:t>COVL</a:t>
            </a:r>
            <a:r>
              <a:rPr b="0" lang="zh-CN" sz="1800" spc="-1" strike="noStrike">
                <a:solidFill>
                  <a:srgbClr val="000000"/>
                </a:solidFill>
                <a:latin typeface="Times New Roman"/>
              </a:rPr>
              <a: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Times New Roman"/>
              </a:rPr>
              <a:t>STOI</a:t>
            </a:r>
            <a:r>
              <a:rPr b="0" lang="zh-CN" sz="1800" spc="-1" strike="noStrike">
                <a:solidFill>
                  <a:srgbClr val="000000"/>
                </a:solidFill>
                <a:latin typeface="Times New Roman"/>
              </a:rPr>
              <a:t>：评价可懂性，</a:t>
            </a:r>
            <a:r>
              <a:rPr b="0" lang="en-US" sz="1800" spc="-1" strike="noStrike">
                <a:solidFill>
                  <a:srgbClr val="000000"/>
                </a:solidFill>
                <a:latin typeface="Times New Roman"/>
              </a:rPr>
              <a:t>0-1</a:t>
            </a:r>
            <a:r>
              <a:rPr b="0" lang="zh-CN" sz="1800" spc="-1" strike="noStrike">
                <a:solidFill>
                  <a:srgbClr val="000000"/>
                </a:solidFill>
                <a:latin typeface="Times New Roman"/>
              </a:rPr>
              <a:t>，越大越好。</a:t>
            </a:r>
            <a:endParaRPr b="0" lang="en-US" sz="1800" spc="-1" strike="noStrike">
              <a:latin typeface="Arial"/>
            </a:endParaRPr>
          </a:p>
        </p:txBody>
      </p:sp>
      <p:sp>
        <p:nvSpPr>
          <p:cNvPr id="98" name="CustomShape 8"/>
          <p:cNvSpPr/>
          <p:nvPr/>
        </p:nvSpPr>
        <p:spPr>
          <a:xfrm>
            <a:off x="6334920" y="5137200"/>
            <a:ext cx="55047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2</a:t>
            </a:r>
            <a:r>
              <a:rPr b="0" lang="zh-CN" sz="1800" spc="-1" strike="noStrike">
                <a:solidFill>
                  <a:srgbClr val="000000"/>
                </a:solidFill>
                <a:latin typeface="Times New Roman"/>
              </a:rPr>
              <a:t>）主观指标：</a:t>
            </a:r>
            <a:endParaRPr b="0" lang="en-US" sz="1800" spc="-1" strike="noStrike">
              <a:latin typeface="Arial"/>
            </a:endParaRPr>
          </a:p>
          <a:p>
            <a:pPr>
              <a:lnSpc>
                <a:spcPct val="100000"/>
              </a:lnSpc>
            </a:pPr>
            <a:r>
              <a:rPr b="0" lang="zh-CN" sz="1800" spc="-1" strike="noStrike">
                <a:solidFill>
                  <a:srgbClr val="000000"/>
                </a:solidFill>
                <a:latin typeface="Times New Roman"/>
              </a:rPr>
              <a:t>平均意见得分（</a:t>
            </a:r>
            <a:r>
              <a:rPr b="0" lang="en-US" sz="1800" spc="-1" strike="noStrike">
                <a:solidFill>
                  <a:srgbClr val="000000"/>
                </a:solidFill>
                <a:latin typeface="Times New Roman"/>
              </a:rPr>
              <a:t>Mean Opinion Score</a:t>
            </a:r>
            <a:r>
              <a:rPr b="0" lang="zh-CN" sz="1800" spc="-1" strike="noStrike">
                <a:solidFill>
                  <a:srgbClr val="000000"/>
                </a:solidFill>
                <a:latin typeface="Times New Roman"/>
              </a:rPr>
              <a:t>）</a:t>
            </a:r>
            <a:r>
              <a:rPr b="0" lang="en-US" sz="1800" spc="-1" strike="noStrike">
                <a:solidFill>
                  <a:srgbClr val="000000"/>
                </a:solidFill>
                <a:latin typeface="Times New Roman"/>
              </a:rPr>
              <a:t>MOS,1-5</a:t>
            </a:r>
            <a:r>
              <a:rPr b="0" lang="zh-CN" sz="1800" spc="-1" strike="noStrike">
                <a:solidFill>
                  <a:srgbClr val="000000"/>
                </a:solidFill>
                <a:latin typeface="Times New Roman"/>
              </a:rPr>
              <a:t>。</a:t>
            </a:r>
            <a:endParaRPr b="0" lang="en-US" sz="1800" spc="-1" strike="noStrike">
              <a:latin typeface="Arial"/>
            </a:endParaRPr>
          </a:p>
        </p:txBody>
      </p:sp>
      <p:sp>
        <p:nvSpPr>
          <p:cNvPr id="99" name="Line 9"/>
          <p:cNvSpPr/>
          <p:nvPr/>
        </p:nvSpPr>
        <p:spPr>
          <a:xfrm>
            <a:off x="0" y="4251960"/>
            <a:ext cx="12173040" cy="0"/>
          </a:xfrm>
          <a:prstGeom prst="line">
            <a:avLst/>
          </a:prstGeom>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51000" y="409320"/>
            <a:ext cx="6094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ff0000"/>
                </a:solidFill>
                <a:latin typeface="Times New Roman"/>
              </a:rPr>
              <a:t>有监督方法，基于时频域的：</a:t>
            </a:r>
            <a:r>
              <a:rPr b="0" lang="en-US" sz="1800" spc="-1" strike="noStrike">
                <a:solidFill>
                  <a:srgbClr val="ff0000"/>
                </a:solidFill>
                <a:latin typeface="Times New Roman"/>
              </a:rPr>
              <a:t>PHASEN</a:t>
            </a:r>
            <a:endParaRPr b="0" lang="en-US" sz="1800" spc="-1" strike="noStrike">
              <a:latin typeface="Arial"/>
            </a:endParaRPr>
          </a:p>
        </p:txBody>
      </p:sp>
      <p:pic>
        <p:nvPicPr>
          <p:cNvPr id="128" name="图片 6" descr=""/>
          <p:cNvPicPr/>
          <p:nvPr/>
        </p:nvPicPr>
        <p:blipFill>
          <a:blip r:embed="rId1"/>
          <a:stretch/>
        </p:blipFill>
        <p:spPr>
          <a:xfrm>
            <a:off x="996480" y="915120"/>
            <a:ext cx="9746640" cy="3367800"/>
          </a:xfrm>
          <a:prstGeom prst="rect">
            <a:avLst/>
          </a:prstGeom>
          <a:ln>
            <a:noFill/>
          </a:ln>
        </p:spPr>
      </p:pic>
      <p:sp>
        <p:nvSpPr>
          <p:cNvPr id="129" name="CustomShape 2"/>
          <p:cNvSpPr/>
          <p:nvPr/>
        </p:nvSpPr>
        <p:spPr>
          <a:xfrm>
            <a:off x="659880" y="4675680"/>
            <a:ext cx="679644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1</a:t>
            </a:r>
            <a:r>
              <a:rPr b="0" lang="zh-CN" sz="1800" spc="-1" strike="noStrike">
                <a:solidFill>
                  <a:srgbClr val="000000"/>
                </a:solidFill>
                <a:latin typeface="Times New Roman"/>
              </a:rPr>
              <a:t>）</a:t>
            </a:r>
            <a:r>
              <a:rPr b="0" lang="en-US" sz="1800" spc="-1" strike="noStrike">
                <a:solidFill>
                  <a:srgbClr val="000000"/>
                </a:solidFill>
                <a:latin typeface="Times New Roman"/>
              </a:rPr>
              <a:t>FTB</a:t>
            </a:r>
            <a:r>
              <a:rPr b="0" lang="zh-CN" sz="1800" spc="-1" strike="noStrike">
                <a:solidFill>
                  <a:srgbClr val="000000"/>
                </a:solidFill>
                <a:latin typeface="Times New Roman"/>
              </a:rPr>
              <a:t>模块</a:t>
            </a:r>
            <a:endParaRPr b="0" lang="en-US" sz="1800" spc="-1" strike="noStrike">
              <a:latin typeface="Arial"/>
            </a:endParaRPr>
          </a:p>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2</a:t>
            </a:r>
            <a:r>
              <a:rPr b="0" lang="zh-CN" sz="1800" spc="-1" strike="noStrike">
                <a:solidFill>
                  <a:srgbClr val="000000"/>
                </a:solidFill>
                <a:latin typeface="Times New Roman"/>
              </a:rPr>
              <a:t>）相位流和幅度流的信息交换</a:t>
            </a:r>
            <a:endParaRPr b="0" lang="en-US" sz="1800" spc="-1" strike="noStrike">
              <a:latin typeface="Arial"/>
            </a:endParaRPr>
          </a:p>
        </p:txBody>
      </p:sp>
      <p:sp>
        <p:nvSpPr>
          <p:cNvPr id="130" name="CustomShape 3"/>
          <p:cNvSpPr/>
          <p:nvPr/>
        </p:nvSpPr>
        <p:spPr>
          <a:xfrm>
            <a:off x="2639520" y="986040"/>
            <a:ext cx="8575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Prenet</a:t>
            </a:r>
            <a:endParaRPr b="0" lang="en-US" sz="1800" spc="-1" strike="noStrike">
              <a:latin typeface="Arial"/>
            </a:endParaRPr>
          </a:p>
        </p:txBody>
      </p:sp>
      <p:sp>
        <p:nvSpPr>
          <p:cNvPr id="131" name="CustomShape 4"/>
          <p:cNvSpPr/>
          <p:nvPr/>
        </p:nvSpPr>
        <p:spPr>
          <a:xfrm>
            <a:off x="7824240" y="915120"/>
            <a:ext cx="9892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postnet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图片 4" descr=""/>
          <p:cNvPicPr/>
          <p:nvPr/>
        </p:nvPicPr>
        <p:blipFill>
          <a:blip r:embed="rId1"/>
          <a:stretch/>
        </p:blipFill>
        <p:spPr>
          <a:xfrm>
            <a:off x="424800" y="407880"/>
            <a:ext cx="4724280" cy="5608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图片 3" descr=""/>
          <p:cNvPicPr/>
          <p:nvPr/>
        </p:nvPicPr>
        <p:blipFill>
          <a:blip r:embed="rId1"/>
          <a:stretch/>
        </p:blipFill>
        <p:spPr>
          <a:xfrm>
            <a:off x="923760" y="619920"/>
            <a:ext cx="9929520" cy="50522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03840" y="230040"/>
            <a:ext cx="6094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f0000"/>
                </a:solidFill>
                <a:latin typeface="Times New Roman"/>
              </a:rPr>
              <a:t>2021</a:t>
            </a:r>
            <a:r>
              <a:rPr b="0" lang="zh-CN" sz="1800" spc="-1" strike="noStrike">
                <a:solidFill>
                  <a:srgbClr val="ff0000"/>
                </a:solidFill>
                <a:latin typeface="Times New Roman"/>
              </a:rPr>
              <a:t>：对于</a:t>
            </a:r>
            <a:r>
              <a:rPr b="0" lang="en-US" sz="1800" spc="-1" strike="noStrike">
                <a:solidFill>
                  <a:srgbClr val="ff0000"/>
                </a:solidFill>
                <a:latin typeface="Times New Roman"/>
              </a:rPr>
              <a:t>PHASEN</a:t>
            </a:r>
            <a:r>
              <a:rPr b="0" lang="zh-CN" sz="1800" spc="-1" strike="noStrike">
                <a:solidFill>
                  <a:srgbClr val="ff0000"/>
                </a:solidFill>
                <a:latin typeface="Times New Roman"/>
              </a:rPr>
              <a:t>的改进</a:t>
            </a:r>
            <a:endParaRPr b="0" lang="en-US" sz="1800" spc="-1" strike="noStrike">
              <a:latin typeface="Arial"/>
            </a:endParaRPr>
          </a:p>
        </p:txBody>
      </p:sp>
      <p:sp>
        <p:nvSpPr>
          <p:cNvPr id="135" name="CustomShape 2"/>
          <p:cNvSpPr/>
          <p:nvPr/>
        </p:nvSpPr>
        <p:spPr>
          <a:xfrm>
            <a:off x="860040" y="599400"/>
            <a:ext cx="1076256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NimbusRomNo9L-Medi"/>
              </a:rPr>
              <a:t>Speech Enhancement using Seperable Polling Attention and Global Layer Normalization followed with PReLU</a:t>
            </a:r>
            <a:r>
              <a:rPr b="0" lang="en-US" sz="1800" spc="-1" strike="noStrike">
                <a:solidFill>
                  <a:srgbClr val="000000"/>
                </a:solidFill>
                <a:latin typeface="等线"/>
              </a:rPr>
              <a:t> </a:t>
            </a:r>
            <a:br/>
            <a:endParaRPr b="0" lang="en-US" sz="1800" spc="-1" strike="noStrike">
              <a:latin typeface="Arial"/>
            </a:endParaRPr>
          </a:p>
        </p:txBody>
      </p:sp>
      <p:pic>
        <p:nvPicPr>
          <p:cNvPr id="136" name="图片 9" descr=""/>
          <p:cNvPicPr/>
          <p:nvPr/>
        </p:nvPicPr>
        <p:blipFill>
          <a:blip r:embed="rId1"/>
          <a:stretch/>
        </p:blipFill>
        <p:spPr>
          <a:xfrm>
            <a:off x="1147320" y="922680"/>
            <a:ext cx="9746640" cy="3367800"/>
          </a:xfrm>
          <a:prstGeom prst="rect">
            <a:avLst/>
          </a:prstGeom>
          <a:ln>
            <a:noFill/>
          </a:ln>
        </p:spPr>
      </p:pic>
      <p:sp>
        <p:nvSpPr>
          <p:cNvPr id="137" name="CustomShape 3"/>
          <p:cNvSpPr/>
          <p:nvPr/>
        </p:nvSpPr>
        <p:spPr>
          <a:xfrm>
            <a:off x="4270320" y="2366280"/>
            <a:ext cx="951840" cy="26769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38" name="CustomShape 4"/>
          <p:cNvSpPr/>
          <p:nvPr/>
        </p:nvSpPr>
        <p:spPr>
          <a:xfrm flipH="1">
            <a:off x="5787360" y="2366280"/>
            <a:ext cx="2111400" cy="26769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39" name="CustomShape 5"/>
          <p:cNvSpPr/>
          <p:nvPr/>
        </p:nvSpPr>
        <p:spPr>
          <a:xfrm>
            <a:off x="4458960" y="5137560"/>
            <a:ext cx="22903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Many paramaters :</a:t>
            </a:r>
            <a:endParaRPr b="0" lang="en-US" sz="1800" spc="-1" strike="noStrike">
              <a:latin typeface="Arial"/>
            </a:endParaRPr>
          </a:p>
          <a:p>
            <a:pPr>
              <a:lnSpc>
                <a:spcPct val="100000"/>
              </a:lnSpc>
            </a:pPr>
            <a:r>
              <a:rPr b="0" lang="en-US" sz="1800" spc="-1" strike="noStrike">
                <a:solidFill>
                  <a:srgbClr val="000000"/>
                </a:solidFill>
                <a:latin typeface="Times New Roman"/>
              </a:rPr>
              <a:t>FTB:3M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图片 7" descr=""/>
          <p:cNvPicPr/>
          <p:nvPr/>
        </p:nvPicPr>
        <p:blipFill>
          <a:blip r:embed="rId1"/>
          <a:stretch/>
        </p:blipFill>
        <p:spPr>
          <a:xfrm>
            <a:off x="6651360" y="727560"/>
            <a:ext cx="4503600" cy="3985200"/>
          </a:xfrm>
          <a:prstGeom prst="rect">
            <a:avLst/>
          </a:prstGeom>
          <a:ln>
            <a:noFill/>
          </a:ln>
        </p:spPr>
      </p:pic>
      <p:sp>
        <p:nvSpPr>
          <p:cNvPr id="141" name="CustomShape 1"/>
          <p:cNvSpPr/>
          <p:nvPr/>
        </p:nvSpPr>
        <p:spPr>
          <a:xfrm>
            <a:off x="669240" y="376920"/>
            <a:ext cx="67114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The replace of FTB:SPA: Seperable Polling Attention </a:t>
            </a:r>
            <a:endParaRPr b="0" lang="en-US" sz="1800" spc="-1" strike="noStrike">
              <a:latin typeface="Arial"/>
            </a:endParaRPr>
          </a:p>
        </p:txBody>
      </p:sp>
      <p:pic>
        <p:nvPicPr>
          <p:cNvPr id="142" name="图片 12" descr=""/>
          <p:cNvPicPr/>
          <p:nvPr/>
        </p:nvPicPr>
        <p:blipFill>
          <a:blip r:embed="rId2"/>
          <a:stretch/>
        </p:blipFill>
        <p:spPr>
          <a:xfrm>
            <a:off x="279720" y="746280"/>
            <a:ext cx="5913360" cy="3627000"/>
          </a:xfrm>
          <a:prstGeom prst="rect">
            <a:avLst/>
          </a:prstGeom>
          <a:ln>
            <a:noFill/>
          </a:ln>
        </p:spPr>
      </p:pic>
      <p:sp>
        <p:nvSpPr>
          <p:cNvPr id="143" name="CustomShape 2"/>
          <p:cNvSpPr/>
          <p:nvPr/>
        </p:nvSpPr>
        <p:spPr>
          <a:xfrm>
            <a:off x="6095880" y="2300040"/>
            <a:ext cx="65952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44" name="CustomShape 3"/>
          <p:cNvSpPr/>
          <p:nvPr/>
        </p:nvSpPr>
        <p:spPr>
          <a:xfrm>
            <a:off x="4053600" y="1437480"/>
            <a:ext cx="1696320" cy="621720"/>
          </a:xfrm>
          <a:prstGeom prst="ellipse">
            <a:avLst/>
          </a:prstGeom>
          <a:noFill/>
          <a:ln/>
        </p:spPr>
        <p:style>
          <a:lnRef idx="2">
            <a:schemeClr val="dk1"/>
          </a:lnRef>
          <a:fillRef idx="1">
            <a:schemeClr val="lt1"/>
          </a:fillRef>
          <a:effectRef idx="0">
            <a:schemeClr val="dk1"/>
          </a:effectRef>
          <a:fontRef idx="minor"/>
        </p:style>
      </p:sp>
      <p:sp>
        <p:nvSpPr>
          <p:cNvPr id="145" name="CustomShape 4"/>
          <p:cNvSpPr/>
          <p:nvPr/>
        </p:nvSpPr>
        <p:spPr>
          <a:xfrm>
            <a:off x="10683720" y="1983600"/>
            <a:ext cx="11685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1*1 kernel</a:t>
            </a:r>
            <a:endParaRPr b="0" lang="en-US" sz="1800" spc="-1" strike="noStrike">
              <a:latin typeface="Arial"/>
            </a:endParaRPr>
          </a:p>
        </p:txBody>
      </p:sp>
      <p:sp>
        <p:nvSpPr>
          <p:cNvPr id="146" name="CustomShape 5"/>
          <p:cNvSpPr/>
          <p:nvPr/>
        </p:nvSpPr>
        <p:spPr>
          <a:xfrm>
            <a:off x="10683720" y="1487880"/>
            <a:ext cx="11685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1*1 kernel</a:t>
            </a:r>
            <a:endParaRPr b="0" lang="en-US" sz="1800" spc="-1" strike="noStrike">
              <a:latin typeface="Arial"/>
            </a:endParaRPr>
          </a:p>
        </p:txBody>
      </p:sp>
      <p:sp>
        <p:nvSpPr>
          <p:cNvPr id="147" name="CustomShape 6"/>
          <p:cNvSpPr/>
          <p:nvPr/>
        </p:nvSpPr>
        <p:spPr>
          <a:xfrm>
            <a:off x="10683720" y="1049400"/>
            <a:ext cx="11685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1*1 kernel</a:t>
            </a:r>
            <a:endParaRPr b="0" lang="en-US" sz="1800" spc="-1" strike="noStrike">
              <a:latin typeface="Arial"/>
            </a:endParaRPr>
          </a:p>
        </p:txBody>
      </p:sp>
      <p:sp>
        <p:nvSpPr>
          <p:cNvPr id="148" name="CustomShape 7"/>
          <p:cNvSpPr/>
          <p:nvPr/>
        </p:nvSpPr>
        <p:spPr>
          <a:xfrm>
            <a:off x="4053600" y="1937880"/>
            <a:ext cx="1696320" cy="621720"/>
          </a:xfrm>
          <a:prstGeom prst="ellipse">
            <a:avLst/>
          </a:prstGeom>
          <a:noFill/>
          <a:ln/>
        </p:spPr>
        <p:style>
          <a:lnRef idx="2">
            <a:schemeClr val="dk1"/>
          </a:lnRef>
          <a:fillRef idx="1">
            <a:schemeClr val="lt1"/>
          </a:fillRef>
          <a:effectRef idx="0">
            <a:schemeClr val="dk1"/>
          </a:effectRef>
          <a:fontRef idx="minor"/>
        </p:style>
      </p:sp>
      <p:sp>
        <p:nvSpPr>
          <p:cNvPr id="149" name="CustomShape 8"/>
          <p:cNvSpPr/>
          <p:nvPr/>
        </p:nvSpPr>
        <p:spPr>
          <a:xfrm>
            <a:off x="5823720" y="1833840"/>
            <a:ext cx="1470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28M to 60K</a:t>
            </a:r>
            <a:endParaRPr b="0" lang="en-US" sz="1800" spc="-1" strike="noStrike">
              <a:latin typeface="Arial"/>
            </a:endParaRPr>
          </a:p>
        </p:txBody>
      </p:sp>
      <p:sp>
        <p:nvSpPr>
          <p:cNvPr id="150" name="CustomShape 9"/>
          <p:cNvSpPr/>
          <p:nvPr/>
        </p:nvSpPr>
        <p:spPr>
          <a:xfrm>
            <a:off x="669240" y="4505040"/>
            <a:ext cx="66247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Times New Roman"/>
              </a:rPr>
              <a:t>每个</a:t>
            </a:r>
            <a:r>
              <a:rPr b="0" lang="en-US" sz="1800" spc="-1" strike="noStrike">
                <a:solidFill>
                  <a:srgbClr val="000000"/>
                </a:solidFill>
                <a:latin typeface="Times New Roman"/>
              </a:rPr>
              <a:t>SPA</a:t>
            </a:r>
            <a:r>
              <a:rPr b="0" lang="zh-CN" sz="1800" spc="-1" strike="noStrike">
                <a:solidFill>
                  <a:srgbClr val="000000"/>
                </a:solidFill>
                <a:latin typeface="Times New Roman"/>
              </a:rPr>
              <a:t>后跟</a:t>
            </a:r>
            <a:r>
              <a:rPr b="0" lang="en-US" sz="1800" spc="-1" strike="noStrike">
                <a:solidFill>
                  <a:srgbClr val="000000"/>
                </a:solidFill>
                <a:latin typeface="Times New Roman"/>
              </a:rPr>
              <a:t>GLN</a:t>
            </a:r>
            <a:r>
              <a:rPr b="0" lang="zh-CN" sz="1800" spc="-1" strike="noStrike">
                <a:solidFill>
                  <a:srgbClr val="000000"/>
                </a:solidFill>
                <a:latin typeface="Times New Roman"/>
              </a:rPr>
              <a:t>（</a:t>
            </a:r>
            <a:r>
              <a:rPr b="0" lang="en-US" sz="1800" spc="-1" strike="noStrike">
                <a:solidFill>
                  <a:srgbClr val="000000"/>
                </a:solidFill>
                <a:latin typeface="Times New Roman"/>
              </a:rPr>
              <a:t>global Layner norm </a:t>
            </a:r>
            <a:r>
              <a:rPr b="0" lang="zh-CN" sz="1800" spc="-1" strike="noStrike">
                <a:solidFill>
                  <a:srgbClr val="000000"/>
                </a:solidFill>
                <a:latin typeface="Times New Roman"/>
              </a:rPr>
              <a:t>和 </a:t>
            </a:r>
            <a:r>
              <a:rPr b="0" lang="en-US" sz="1800" spc="-1" strike="noStrike">
                <a:solidFill>
                  <a:srgbClr val="000000"/>
                </a:solidFill>
                <a:latin typeface="Times New Roman"/>
              </a:rPr>
              <a:t>PReLu</a:t>
            </a:r>
            <a:r>
              <a:rPr b="0" lang="zh-CN" sz="1800" spc="-1" strike="noStrike">
                <a:solidFill>
                  <a:srgbClr val="000000"/>
                </a:solidFill>
                <a:latin typeface="Times New Roman"/>
              </a:rPr>
              <a:t>）</a:t>
            </a:r>
            <a:endParaRPr b="0" lang="en-US" sz="1800" spc="-1" strike="noStrike">
              <a:latin typeface="Arial"/>
            </a:endParaRPr>
          </a:p>
        </p:txBody>
      </p:sp>
      <p:pic>
        <p:nvPicPr>
          <p:cNvPr id="151" name="图片 23" descr=""/>
          <p:cNvPicPr/>
          <p:nvPr/>
        </p:nvPicPr>
        <p:blipFill>
          <a:blip r:embed="rId3"/>
          <a:stretch/>
        </p:blipFill>
        <p:spPr>
          <a:xfrm>
            <a:off x="516240" y="5005440"/>
            <a:ext cx="5440320" cy="1535040"/>
          </a:xfrm>
          <a:prstGeom prst="rect">
            <a:avLst/>
          </a:prstGeom>
          <a:ln>
            <a:noFill/>
          </a:ln>
        </p:spPr>
      </p:pic>
      <p:pic>
        <p:nvPicPr>
          <p:cNvPr id="152" name="图片 25" descr=""/>
          <p:cNvPicPr/>
          <p:nvPr/>
        </p:nvPicPr>
        <p:blipFill>
          <a:blip r:embed="rId4"/>
          <a:stretch/>
        </p:blipFill>
        <p:spPr>
          <a:xfrm>
            <a:off x="6235200" y="5144040"/>
            <a:ext cx="2248560" cy="14108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29760" y="301680"/>
            <a:ext cx="5646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Postnet and Phase Srteam:</a:t>
            </a:r>
            <a:endParaRPr b="0" lang="en-US" sz="1800" spc="-1" strike="noStrike">
              <a:latin typeface="Arial"/>
            </a:endParaRPr>
          </a:p>
        </p:txBody>
      </p:sp>
      <p:sp>
        <p:nvSpPr>
          <p:cNvPr id="154" name="CustomShape 2"/>
          <p:cNvSpPr/>
          <p:nvPr/>
        </p:nvSpPr>
        <p:spPr>
          <a:xfrm>
            <a:off x="424080" y="801360"/>
            <a:ext cx="54010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BLSTM</a:t>
            </a:r>
            <a:r>
              <a:rPr b="0" lang="zh-CN" sz="1800" spc="-1" strike="noStrike">
                <a:solidFill>
                  <a:srgbClr val="000000"/>
                </a:solidFill>
                <a:latin typeface="Times New Roman"/>
              </a:rPr>
              <a:t>换成</a:t>
            </a:r>
            <a:r>
              <a:rPr b="0" lang="en-US" sz="1800" spc="-1" strike="noStrike">
                <a:solidFill>
                  <a:srgbClr val="000000"/>
                </a:solidFill>
                <a:latin typeface="Times New Roman"/>
              </a:rPr>
              <a:t>600</a:t>
            </a:r>
            <a:r>
              <a:rPr b="0" lang="zh-CN" sz="1800" spc="-1" strike="noStrike">
                <a:solidFill>
                  <a:srgbClr val="000000"/>
                </a:solidFill>
                <a:latin typeface="Times New Roman"/>
              </a:rPr>
              <a:t>个</a:t>
            </a:r>
            <a:r>
              <a:rPr b="0" lang="en-US" sz="1800" spc="-1" strike="noStrike">
                <a:solidFill>
                  <a:srgbClr val="000000"/>
                </a:solidFill>
                <a:latin typeface="Times New Roman"/>
              </a:rPr>
              <a:t>conv2d</a:t>
            </a:r>
            <a:r>
              <a:rPr b="0" lang="zh-CN" sz="1800" spc="-1" strike="noStrike">
                <a:solidFill>
                  <a:srgbClr val="000000"/>
                </a:solidFill>
                <a:latin typeface="Times New Roman"/>
              </a:rPr>
              <a:t>滤波器</a:t>
            </a:r>
            <a:endParaRPr b="0" lang="en-US" sz="1800" spc="-1" strike="noStrike">
              <a:latin typeface="Arial"/>
            </a:endParaRPr>
          </a:p>
          <a:p>
            <a:pPr>
              <a:lnSpc>
                <a:spcPct val="100000"/>
              </a:lnSpc>
            </a:pPr>
            <a:r>
              <a:rPr b="0" lang="zh-CN" sz="1800" spc="-1" strike="noStrike">
                <a:solidFill>
                  <a:srgbClr val="000000"/>
                </a:solidFill>
                <a:latin typeface="Times New Roman"/>
              </a:rPr>
              <a:t>将</a:t>
            </a:r>
            <a:r>
              <a:rPr b="0" lang="en-US" sz="1800" spc="-1" strike="noStrike">
                <a:solidFill>
                  <a:srgbClr val="000000"/>
                </a:solidFill>
                <a:latin typeface="Times New Roman"/>
              </a:rPr>
              <a:t>TSB</a:t>
            </a:r>
            <a:r>
              <a:rPr b="0" lang="zh-CN" sz="1800" spc="-1" strike="noStrike">
                <a:solidFill>
                  <a:srgbClr val="000000"/>
                </a:solidFill>
                <a:latin typeface="Times New Roman"/>
              </a:rPr>
              <a:t>模块中的相位流部分处理换成</a:t>
            </a:r>
            <a:r>
              <a:rPr b="0" lang="en-US" sz="1800" spc="-1" strike="noStrike">
                <a:solidFill>
                  <a:srgbClr val="000000"/>
                </a:solidFill>
                <a:latin typeface="Times New Roman"/>
              </a:rPr>
              <a:t>F</a:t>
            </a:r>
            <a:r>
              <a:rPr b="0" lang="zh-CN" sz="1800" spc="-1" strike="noStrike">
                <a:solidFill>
                  <a:srgbClr val="000000"/>
                </a:solidFill>
                <a:latin typeface="Times New Roman"/>
              </a:rPr>
              <a:t>维度上的</a:t>
            </a:r>
            <a:r>
              <a:rPr b="0" lang="en-US" sz="1800" spc="-1" strike="noStrike">
                <a:solidFill>
                  <a:srgbClr val="000000"/>
                </a:solidFill>
                <a:latin typeface="Times New Roman"/>
              </a:rPr>
              <a:t>kernel=3 </a:t>
            </a:r>
            <a:r>
              <a:rPr b="0" lang="zh-CN" sz="1800" spc="-1" strike="noStrike">
                <a:solidFill>
                  <a:srgbClr val="000000"/>
                </a:solidFill>
                <a:latin typeface="Times New Roman"/>
              </a:rPr>
              <a:t>和</a:t>
            </a:r>
            <a:r>
              <a:rPr b="0" lang="en-US" sz="1800" spc="-1" strike="noStrike">
                <a:solidFill>
                  <a:srgbClr val="000000"/>
                </a:solidFill>
                <a:latin typeface="Times New Roman"/>
              </a:rPr>
              <a:t>T</a:t>
            </a:r>
            <a:r>
              <a:rPr b="0" lang="zh-CN" sz="1800" spc="-1" strike="noStrike">
                <a:solidFill>
                  <a:srgbClr val="000000"/>
                </a:solidFill>
                <a:latin typeface="Times New Roman"/>
              </a:rPr>
              <a:t>维度上的</a:t>
            </a:r>
            <a:r>
              <a:rPr b="0" lang="en-US" sz="1800" spc="-1" strike="noStrike">
                <a:solidFill>
                  <a:srgbClr val="000000"/>
                </a:solidFill>
                <a:latin typeface="Times New Roman"/>
              </a:rPr>
              <a:t>kernel=5</a:t>
            </a:r>
            <a:r>
              <a:rPr b="0" lang="zh-CN" sz="1800" spc="-1" strike="noStrike">
                <a:solidFill>
                  <a:srgbClr val="000000"/>
                </a:solidFill>
                <a:latin typeface="Times New Roman"/>
              </a:rPr>
              <a:t>的</a:t>
            </a:r>
            <a:r>
              <a:rPr b="0" lang="en-US" sz="1800" spc="-1" strike="noStrike">
                <a:solidFill>
                  <a:srgbClr val="000000"/>
                </a:solidFill>
                <a:latin typeface="Times New Roman"/>
              </a:rPr>
              <a:t>conv2d</a:t>
            </a:r>
            <a:r>
              <a:rPr b="0" lang="zh-CN" sz="1800" spc="-1" strike="noStrike">
                <a:solidFill>
                  <a:srgbClr val="000000"/>
                </a:solidFill>
                <a:latin typeface="Times New Roman"/>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3000" y="2196360"/>
            <a:ext cx="6032880" cy="255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1</a:t>
            </a:r>
            <a:r>
              <a:rPr b="0" lang="zh-CN" sz="1800" spc="-1" strike="noStrike">
                <a:solidFill>
                  <a:srgbClr val="000000"/>
                </a:solidFill>
                <a:latin typeface="Times New Roman"/>
              </a:rPr>
              <a:t>）传统的 无监督：仅适合于高斯先验的平稳噪声。以及信噪比高的语音。</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2</a:t>
            </a:r>
            <a:r>
              <a:rPr b="0" lang="zh-CN" sz="1800" spc="-1" strike="noStrike">
                <a:solidFill>
                  <a:srgbClr val="000000"/>
                </a:solidFill>
                <a:latin typeface="Times New Roman"/>
              </a:rPr>
              <a:t>）基于</a:t>
            </a:r>
            <a:r>
              <a:rPr b="0" lang="en-US" sz="1800" spc="-1" strike="noStrike">
                <a:solidFill>
                  <a:srgbClr val="000000"/>
                </a:solidFill>
                <a:latin typeface="Times New Roman"/>
              </a:rPr>
              <a:t>DNN</a:t>
            </a:r>
            <a:r>
              <a:rPr b="0" lang="zh-CN" sz="1800" spc="-1" strike="noStrike">
                <a:solidFill>
                  <a:srgbClr val="000000"/>
                </a:solidFill>
                <a:latin typeface="Times New Roman"/>
              </a:rPr>
              <a:t>和</a:t>
            </a:r>
            <a:r>
              <a:rPr b="0" lang="en-US" sz="1800" spc="-1" strike="noStrike">
                <a:solidFill>
                  <a:srgbClr val="000000"/>
                </a:solidFill>
                <a:latin typeface="Times New Roman"/>
              </a:rPr>
              <a:t>RNN</a:t>
            </a:r>
            <a:r>
              <a:rPr b="0" lang="zh-CN" sz="1800" spc="-1" strike="noStrike">
                <a:solidFill>
                  <a:srgbClr val="000000"/>
                </a:solidFill>
                <a:latin typeface="Times New Roman"/>
              </a:rPr>
              <a:t>的，有训练特征和目标音频不匹配、训练噪声和测试噪声不匹配的情况。</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3</a:t>
            </a:r>
            <a:r>
              <a:rPr b="0" lang="zh-CN" sz="1800" spc="-1" strike="noStrike">
                <a:solidFill>
                  <a:srgbClr val="000000"/>
                </a:solidFill>
                <a:latin typeface="Times New Roman"/>
              </a:rPr>
              <a:t>）基于</a:t>
            </a:r>
            <a:r>
              <a:rPr b="0" lang="en-US" sz="1800" spc="-1" strike="noStrike">
                <a:solidFill>
                  <a:srgbClr val="000000"/>
                </a:solidFill>
                <a:latin typeface="Times New Roman"/>
              </a:rPr>
              <a:t>GAN</a:t>
            </a:r>
            <a:r>
              <a:rPr b="0" lang="zh-CN" sz="1800" spc="-1" strike="noStrike">
                <a:solidFill>
                  <a:srgbClr val="000000"/>
                </a:solidFill>
                <a:latin typeface="Times New Roman"/>
              </a:rPr>
              <a:t>的，训练不稳定等</a:t>
            </a:r>
            <a:endParaRPr b="0" lang="en-US" sz="1800" spc="-1" strike="noStrike">
              <a:latin typeface="Arial"/>
            </a:endParaRPr>
          </a:p>
        </p:txBody>
      </p:sp>
      <p:sp>
        <p:nvSpPr>
          <p:cNvPr id="101" name="CustomShape 2"/>
          <p:cNvSpPr/>
          <p:nvPr/>
        </p:nvSpPr>
        <p:spPr>
          <a:xfrm>
            <a:off x="63000" y="826920"/>
            <a:ext cx="603288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1</a:t>
            </a:r>
            <a:r>
              <a:rPr b="0" lang="zh-CN" sz="1800" spc="-1" strike="noStrike">
                <a:solidFill>
                  <a:srgbClr val="000000"/>
                </a:solidFill>
                <a:latin typeface="Times New Roman"/>
              </a:rPr>
              <a:t>）基于时域的（语音的原始波形）</a:t>
            </a:r>
            <a:endParaRPr b="0" lang="en-US" sz="1800" spc="-1" strike="noStrike">
              <a:latin typeface="Arial"/>
            </a:endParaRPr>
          </a:p>
          <a:p>
            <a:pPr>
              <a:lnSpc>
                <a:spcPct val="100000"/>
              </a:lnSpc>
            </a:pPr>
            <a:r>
              <a:rPr b="0" lang="zh-CN" sz="1800" spc="-1" strike="noStrike">
                <a:solidFill>
                  <a:srgbClr val="000000"/>
                </a:solidFill>
                <a:latin typeface="Times New Roman"/>
              </a:rPr>
              <a:t>（</a:t>
            </a:r>
            <a:r>
              <a:rPr b="0" lang="en-US" sz="1800" spc="-1" strike="noStrike">
                <a:solidFill>
                  <a:srgbClr val="000000"/>
                </a:solidFill>
                <a:latin typeface="Times New Roman"/>
              </a:rPr>
              <a:t>2</a:t>
            </a:r>
            <a:r>
              <a:rPr b="0" lang="zh-CN" sz="1800" spc="-1" strike="noStrike">
                <a:solidFill>
                  <a:srgbClr val="000000"/>
                </a:solidFill>
                <a:latin typeface="Times New Roman"/>
              </a:rPr>
              <a:t>）基于时频域的（语音经过短时傅里叶变化的方法，幅度谱）</a:t>
            </a:r>
            <a:endParaRPr b="0" lang="en-US" sz="1800" spc="-1" strike="noStrike">
              <a:latin typeface="Arial"/>
            </a:endParaRPr>
          </a:p>
        </p:txBody>
      </p:sp>
      <p:sp>
        <p:nvSpPr>
          <p:cNvPr id="102" name="CustomShape 3"/>
          <p:cNvSpPr/>
          <p:nvPr/>
        </p:nvSpPr>
        <p:spPr>
          <a:xfrm>
            <a:off x="282960" y="122040"/>
            <a:ext cx="46846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ff0000"/>
                </a:solidFill>
                <a:latin typeface="Times New Roman"/>
              </a:rPr>
              <a:t>研究方法</a:t>
            </a:r>
            <a:endParaRPr b="0" lang="en-US" sz="1800" spc="-1" strike="noStrike">
              <a:latin typeface="Arial"/>
            </a:endParaRPr>
          </a:p>
        </p:txBody>
      </p:sp>
      <p:sp>
        <p:nvSpPr>
          <p:cNvPr id="103" name="Line 4"/>
          <p:cNvSpPr/>
          <p:nvPr/>
        </p:nvSpPr>
        <p:spPr>
          <a:xfrm>
            <a:off x="62640" y="1875600"/>
            <a:ext cx="6033240" cy="0"/>
          </a:xfrm>
          <a:prstGeom prst="line">
            <a:avLst/>
          </a:prstGeom>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39480" y="887040"/>
            <a:ext cx="8643960" cy="502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等线"/>
              </a:rPr>
              <a:t>一、时域方法中比较经典的有</a:t>
            </a:r>
            <a:r>
              <a:rPr b="0" lang="zh-CN" sz="1800" spc="-1" strike="noStrike" u="sng">
                <a:solidFill>
                  <a:srgbClr val="ff0000"/>
                </a:solidFill>
                <a:uFillTx/>
                <a:latin typeface="等线"/>
              </a:rPr>
              <a:t>信号子空间法、基于参数估计和滤波器设计的方法</a:t>
            </a:r>
            <a:r>
              <a:rPr b="0" lang="zh-CN" sz="1800" spc="-1" strike="noStrike">
                <a:solidFill>
                  <a:srgbClr val="000000"/>
                </a:solidFill>
                <a:latin typeface="等线"/>
              </a:rPr>
              <a:t>等。信号子空间法将混合语音信号分解为不同的信号子空间，通过减去噪声子空间的方式，实现语音增强。基于参数估计和滤波器设计的方法主要通过滤波器估计声道参数和激励参数，构建滤波器去除噪声。这两种方法难以应对复杂的噪声处理。</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zh-CN" sz="1800" spc="-1" strike="noStrike">
                <a:solidFill>
                  <a:srgbClr val="000000"/>
                </a:solidFill>
                <a:latin typeface="等线"/>
              </a:rPr>
              <a:t>二、频域方法是传统单通道语音增强中最主要的方法，通过预估噪声及语音信号</a:t>
            </a:r>
            <a:endParaRPr b="0" lang="en-US" sz="1800" spc="-1" strike="noStrike">
              <a:latin typeface="Arial"/>
            </a:endParaRPr>
          </a:p>
          <a:p>
            <a:pPr>
              <a:lnSpc>
                <a:spcPct val="100000"/>
              </a:lnSpc>
            </a:pPr>
            <a:r>
              <a:rPr b="0" lang="zh-CN" sz="1800" spc="-1" strike="noStrike">
                <a:solidFill>
                  <a:srgbClr val="000000"/>
                </a:solidFill>
                <a:latin typeface="等线"/>
              </a:rPr>
              <a:t>的频谱分布来实现语音增强，主要有</a:t>
            </a:r>
            <a:r>
              <a:rPr b="0" lang="zh-CN" sz="1800" spc="-1" strike="noStrike">
                <a:solidFill>
                  <a:srgbClr val="ff0000"/>
                </a:solidFill>
                <a:latin typeface="等线"/>
              </a:rPr>
              <a:t>谱减法、维纳滤波方法和基于最小均方</a:t>
            </a:r>
            <a:endParaRPr b="0" lang="en-US" sz="1800" spc="-1" strike="noStrike">
              <a:latin typeface="Arial"/>
            </a:endParaRPr>
          </a:p>
          <a:p>
            <a:pPr>
              <a:lnSpc>
                <a:spcPct val="100000"/>
              </a:lnSpc>
            </a:pPr>
            <a:r>
              <a:rPr b="0" lang="zh-CN" sz="1800" spc="-1" strike="noStrike">
                <a:solidFill>
                  <a:srgbClr val="ff0000"/>
                </a:solidFill>
                <a:latin typeface="等线"/>
              </a:rPr>
              <a:t>误差（</a:t>
            </a:r>
            <a:r>
              <a:rPr b="0" lang="en-US" sz="1800" spc="-1" strike="noStrike">
                <a:solidFill>
                  <a:srgbClr val="ff0000"/>
                </a:solidFill>
                <a:latin typeface="等线"/>
              </a:rPr>
              <a:t>Minimum Mean Square Error</a:t>
            </a:r>
            <a:r>
              <a:rPr b="0" lang="zh-CN" sz="1800" spc="-1" strike="noStrike">
                <a:solidFill>
                  <a:srgbClr val="ff0000"/>
                </a:solidFill>
                <a:latin typeface="等线"/>
              </a:rPr>
              <a:t>，</a:t>
            </a:r>
            <a:r>
              <a:rPr b="0" lang="en-US" sz="1800" spc="-1" strike="noStrike">
                <a:solidFill>
                  <a:srgbClr val="ff0000"/>
                </a:solidFill>
                <a:latin typeface="等线"/>
              </a:rPr>
              <a:t>MMSE</a:t>
            </a:r>
            <a:r>
              <a:rPr b="0" lang="zh-CN" sz="1800" spc="-1" strike="noStrike">
                <a:solidFill>
                  <a:srgbClr val="ff0000"/>
                </a:solidFill>
                <a:latin typeface="等线"/>
              </a:rPr>
              <a:t>）准则的短时幅度谱估计</a:t>
            </a:r>
            <a:r>
              <a:rPr b="0" lang="zh-CN" sz="1800" spc="-1" strike="noStrike">
                <a:solidFill>
                  <a:srgbClr val="000000"/>
                </a:solidFill>
                <a:latin typeface="等线"/>
              </a:rPr>
              <a:t>（</a:t>
            </a:r>
            <a:r>
              <a:rPr b="0" lang="en-US" sz="1800" spc="-1" strike="noStrike">
                <a:solidFill>
                  <a:srgbClr val="000000"/>
                </a:solidFill>
                <a:latin typeface="等线"/>
              </a:rPr>
              <a:t>Short Time</a:t>
            </a:r>
            <a:endParaRPr b="0" lang="en-US" sz="1800" spc="-1" strike="noStrike">
              <a:latin typeface="Arial"/>
            </a:endParaRPr>
          </a:p>
          <a:p>
            <a:pPr>
              <a:lnSpc>
                <a:spcPct val="100000"/>
              </a:lnSpc>
            </a:pPr>
            <a:r>
              <a:rPr b="0" lang="en-US" sz="1800" spc="-1" strike="noStrike">
                <a:solidFill>
                  <a:srgbClr val="000000"/>
                </a:solidFill>
                <a:latin typeface="等线"/>
              </a:rPr>
              <a:t>Spectral Amplitude</a:t>
            </a:r>
            <a:r>
              <a:rPr b="0" lang="zh-CN" sz="1800" spc="-1" strike="noStrike">
                <a:solidFill>
                  <a:srgbClr val="000000"/>
                </a:solidFill>
                <a:latin typeface="等线"/>
              </a:rPr>
              <a:t>，</a:t>
            </a:r>
            <a:r>
              <a:rPr b="0" lang="en-US" sz="1800" spc="-1" strike="noStrike">
                <a:solidFill>
                  <a:srgbClr val="000000"/>
                </a:solidFill>
                <a:latin typeface="等线"/>
              </a:rPr>
              <a:t>STSA</a:t>
            </a:r>
            <a:r>
              <a:rPr b="0" lang="zh-CN" sz="1800" spc="-1" strike="noStrike">
                <a:solidFill>
                  <a:srgbClr val="000000"/>
                </a:solidFill>
                <a:latin typeface="等线"/>
              </a:rPr>
              <a:t>）方法</a:t>
            </a:r>
            <a:endParaRPr b="0" lang="en-US" sz="1800" spc="-1" strike="noStrike">
              <a:latin typeface="Arial"/>
            </a:endParaRPr>
          </a:p>
          <a:p>
            <a:pPr>
              <a:lnSpc>
                <a:spcPct val="100000"/>
              </a:lnSpc>
            </a:pPr>
            <a:r>
              <a:rPr b="0" lang="zh-CN" sz="1800" spc="-1" strike="noStrike">
                <a:solidFill>
                  <a:srgbClr val="000000"/>
                </a:solidFill>
                <a:latin typeface="等线"/>
              </a:rPr>
              <a:t>（</a:t>
            </a:r>
            <a:r>
              <a:rPr b="0" lang="en-US" sz="1800" spc="-1" strike="noStrike">
                <a:solidFill>
                  <a:srgbClr val="000000"/>
                </a:solidFill>
                <a:latin typeface="等线"/>
              </a:rPr>
              <a:t>1</a:t>
            </a:r>
            <a:r>
              <a:rPr b="0" lang="zh-CN" sz="1800" spc="-1" strike="noStrike">
                <a:solidFill>
                  <a:srgbClr val="000000"/>
                </a:solidFill>
                <a:latin typeface="等线"/>
              </a:rPr>
              <a:t>）谱减法需要计算时域信号的频谱，将混合信</a:t>
            </a:r>
            <a:endParaRPr b="0" lang="en-US" sz="1800" spc="-1" strike="noStrike">
              <a:latin typeface="Arial"/>
            </a:endParaRPr>
          </a:p>
          <a:p>
            <a:pPr>
              <a:lnSpc>
                <a:spcPct val="100000"/>
              </a:lnSpc>
            </a:pPr>
            <a:r>
              <a:rPr b="0" lang="zh-CN" sz="1800" spc="-1" strike="noStrike">
                <a:solidFill>
                  <a:srgbClr val="000000"/>
                </a:solidFill>
                <a:latin typeface="等线"/>
              </a:rPr>
              <a:t>号的频谱减去噪声信号频谱得到干净语音的频谱，再由傅里叶逆变换</a:t>
            </a:r>
            <a:r>
              <a:rPr b="0" lang="en-US" sz="1800" spc="-1" strike="noStrike">
                <a:solidFill>
                  <a:srgbClr val="000000"/>
                </a:solidFill>
                <a:latin typeface="等线"/>
              </a:rPr>
              <a:t>[21]</a:t>
            </a:r>
            <a:r>
              <a:rPr b="0" lang="zh-CN" sz="1800" spc="-1" strike="noStrike">
                <a:solidFill>
                  <a:srgbClr val="000000"/>
                </a:solidFill>
                <a:latin typeface="等线"/>
              </a:rPr>
              <a:t>得到语音</a:t>
            </a:r>
            <a:endParaRPr b="0" lang="en-US" sz="1800" spc="-1" strike="noStrike">
              <a:latin typeface="Arial"/>
            </a:endParaRPr>
          </a:p>
          <a:p>
            <a:pPr>
              <a:lnSpc>
                <a:spcPct val="100000"/>
              </a:lnSpc>
            </a:pPr>
            <a:r>
              <a:rPr b="0" lang="zh-CN" sz="1800" spc="-1" strike="noStrike">
                <a:solidFill>
                  <a:srgbClr val="000000"/>
                </a:solidFill>
                <a:latin typeface="等线"/>
              </a:rPr>
              <a:t>波形文件。谱减法依赖噪声方差估计的准确性，并且该方法是在混合信号中只有</a:t>
            </a:r>
            <a:endParaRPr b="0" lang="en-US" sz="1800" spc="-1" strike="noStrike">
              <a:latin typeface="Arial"/>
            </a:endParaRPr>
          </a:p>
          <a:p>
            <a:pPr>
              <a:lnSpc>
                <a:spcPct val="100000"/>
              </a:lnSpc>
            </a:pPr>
            <a:r>
              <a:rPr b="0" lang="zh-CN" sz="1800" spc="-1" strike="noStrike">
                <a:solidFill>
                  <a:srgbClr val="000000"/>
                </a:solidFill>
                <a:latin typeface="等线"/>
              </a:rPr>
              <a:t>加性噪声这一假设条件成立的基础上提出的。</a:t>
            </a:r>
            <a:endParaRPr b="0" lang="en-US" sz="1800" spc="-1" strike="noStrike">
              <a:latin typeface="Arial"/>
            </a:endParaRPr>
          </a:p>
          <a:p>
            <a:pPr>
              <a:lnSpc>
                <a:spcPct val="100000"/>
              </a:lnSpc>
            </a:pPr>
            <a:r>
              <a:rPr b="0" lang="en-US" sz="1800" spc="-1" strike="noStrike">
                <a:solidFill>
                  <a:srgbClr val="000000"/>
                </a:solidFill>
                <a:latin typeface="等线"/>
              </a:rPr>
              <a:t>(2)</a:t>
            </a:r>
            <a:r>
              <a:rPr b="0" lang="zh-CN" sz="1800" spc="-1" strike="noStrike">
                <a:solidFill>
                  <a:srgbClr val="000000"/>
                </a:solidFill>
                <a:latin typeface="等线"/>
              </a:rPr>
              <a:t>维</a:t>
            </a:r>
            <a:r>
              <a:rPr b="0" lang="zh-CN" sz="1800" spc="-1" strike="noStrike">
                <a:solidFill>
                  <a:srgbClr val="000000"/>
                </a:solidFill>
                <a:latin typeface="unset"/>
              </a:rPr>
              <a:t>纳滤波语音增强方法本质是基于最小均方误差准则对平稳过程中最优滤波器求解</a:t>
            </a:r>
            <a:r>
              <a:rPr b="0" lang="zh-CN" sz="1800" spc="-1" strike="noStrike">
                <a:solidFill>
                  <a:srgbClr val="000000"/>
                </a:solidFill>
                <a:latin typeface="等线"/>
              </a:rPr>
              <a:t>的过程。该方法可以减少音乐噪声的产生，提高听觉质量，但是仅适用于平稳噪</a:t>
            </a:r>
            <a:endParaRPr b="0" lang="en-US" sz="1800" spc="-1" strike="noStrike">
              <a:latin typeface="Arial"/>
            </a:endParaRPr>
          </a:p>
          <a:p>
            <a:pPr>
              <a:lnSpc>
                <a:spcPct val="100000"/>
              </a:lnSpc>
            </a:pPr>
            <a:r>
              <a:rPr b="0" lang="zh-CN" sz="1800" spc="-1" strike="noStrike">
                <a:solidFill>
                  <a:srgbClr val="000000"/>
                </a:solidFill>
                <a:latin typeface="等线"/>
              </a:rPr>
              <a:t>声环境，在非平稳噪声环境性能急剧下降，甚至出现语音失真的情况。</a:t>
            </a:r>
            <a:endParaRPr b="0" lang="en-US" sz="1800" spc="-1" strike="noStrike">
              <a:latin typeface="Arial"/>
            </a:endParaRPr>
          </a:p>
          <a:p>
            <a:pPr>
              <a:lnSpc>
                <a:spcPct val="100000"/>
              </a:lnSpc>
            </a:pPr>
            <a:endParaRPr b="0" lang="en-US" sz="1800" spc="-1" strike="noStrike">
              <a:latin typeface="Arial"/>
            </a:endParaRPr>
          </a:p>
        </p:txBody>
      </p:sp>
      <p:sp>
        <p:nvSpPr>
          <p:cNvPr id="105" name="CustomShape 2"/>
          <p:cNvSpPr/>
          <p:nvPr/>
        </p:nvSpPr>
        <p:spPr>
          <a:xfrm>
            <a:off x="339480" y="348840"/>
            <a:ext cx="25920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ff0000"/>
                </a:solidFill>
                <a:latin typeface="Times New Roman"/>
              </a:rPr>
              <a:t>无监督方法</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01680" y="970920"/>
            <a:ext cx="9021240" cy="2559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等线"/>
              </a:rPr>
              <a:t>2016</a:t>
            </a:r>
            <a:r>
              <a:rPr b="0" lang="zh-CN" sz="1800" spc="-1" strike="noStrike">
                <a:solidFill>
                  <a:srgbClr val="000000"/>
                </a:solidFill>
                <a:latin typeface="等线"/>
              </a:rPr>
              <a:t>： </a:t>
            </a:r>
            <a:r>
              <a:rPr b="0" lang="en-US" sz="1800" spc="-1" strike="noStrike">
                <a:solidFill>
                  <a:srgbClr val="000000"/>
                </a:solidFill>
                <a:latin typeface="等线"/>
              </a:rPr>
              <a:t>WaveMedic</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等线"/>
              </a:rPr>
              <a:t>2017</a:t>
            </a:r>
            <a:r>
              <a:rPr b="0" lang="zh-CN" sz="1800" spc="-1" strike="noStrike">
                <a:solidFill>
                  <a:srgbClr val="000000"/>
                </a:solidFill>
                <a:latin typeface="等线"/>
              </a:rPr>
              <a:t>： </a:t>
            </a:r>
            <a:r>
              <a:rPr b="0" lang="en-US" sz="1800" spc="-1" strike="noStrike">
                <a:solidFill>
                  <a:srgbClr val="000000"/>
                </a:solidFill>
                <a:latin typeface="等线"/>
              </a:rPr>
              <a:t>Santiago et al.  </a:t>
            </a:r>
            <a:r>
              <a:rPr b="0" lang="zh-CN" sz="1800" spc="-1" strike="noStrike">
                <a:solidFill>
                  <a:srgbClr val="000000"/>
                </a:solidFill>
                <a:latin typeface="等线"/>
              </a:rPr>
              <a:t>：</a:t>
            </a:r>
            <a:r>
              <a:rPr b="0" lang="en-US" sz="1800" spc="-1" strike="noStrike">
                <a:solidFill>
                  <a:srgbClr val="000000"/>
                </a:solidFill>
                <a:latin typeface="等线"/>
              </a:rPr>
              <a:t>U-Net and LSGAN</a:t>
            </a:r>
            <a:r>
              <a:rPr b="0" lang="zh-CN" sz="1800" spc="-1" strike="noStrike">
                <a:solidFill>
                  <a:srgbClr val="000000"/>
                </a:solidFill>
                <a:latin typeface="等线"/>
              </a:rPr>
              <a:t>， </a:t>
            </a:r>
            <a:r>
              <a:rPr b="0" lang="en-US" sz="1800" spc="-1" strike="noStrike">
                <a:solidFill>
                  <a:srgbClr val="000000"/>
                </a:solidFill>
                <a:latin typeface="等线"/>
              </a:rPr>
              <a:t>SEGAN.    serGAN , ISEGAN</a:t>
            </a:r>
            <a:endParaRPr b="0" lang="en-US" sz="1800" spc="-1" strike="noStrike">
              <a:latin typeface="Arial"/>
            </a:endParaRPr>
          </a:p>
          <a:p>
            <a:pPr>
              <a:lnSpc>
                <a:spcPct val="100000"/>
              </a:lnSpc>
            </a:pPr>
            <a:r>
              <a:rPr b="0" lang="en-US" sz="1800" spc="-1" strike="noStrike">
                <a:solidFill>
                  <a:srgbClr val="000000"/>
                </a:solidFill>
                <a:latin typeface="等线"/>
              </a:rPr>
              <a:t>and DSEGAN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等线"/>
              </a:rPr>
              <a:t>2018</a:t>
            </a:r>
            <a:r>
              <a:rPr b="0" lang="zh-CN" sz="1800" spc="-1" strike="noStrike">
                <a:solidFill>
                  <a:srgbClr val="000000"/>
                </a:solidFill>
                <a:latin typeface="等线"/>
              </a:rPr>
              <a:t>： </a:t>
            </a:r>
            <a:r>
              <a:rPr b="0" lang="en-US" sz="1800" spc="-1" strike="noStrike">
                <a:solidFill>
                  <a:srgbClr val="000000"/>
                </a:solidFill>
                <a:latin typeface="等线"/>
              </a:rPr>
              <a:t>Unet</a:t>
            </a:r>
            <a:r>
              <a:rPr b="0" lang="zh-CN" sz="1800" spc="-1" strike="noStrike">
                <a:solidFill>
                  <a:srgbClr val="000000"/>
                </a:solidFill>
                <a:latin typeface="等线"/>
              </a:rPr>
              <a:t>，</a:t>
            </a:r>
            <a:r>
              <a:rPr b="0" lang="en-US" sz="1800" spc="-1" strike="noStrike">
                <a:solidFill>
                  <a:srgbClr val="000000"/>
                </a:solidFill>
                <a:latin typeface="等线"/>
              </a:rPr>
              <a:t>Wavenet</a:t>
            </a:r>
            <a:r>
              <a:rPr b="0" lang="zh-CN" sz="1800" spc="-1" strike="noStrike">
                <a:solidFill>
                  <a:srgbClr val="000000"/>
                </a:solidFill>
                <a:latin typeface="等线"/>
              </a:rPr>
              <a:t>，</a:t>
            </a:r>
            <a:r>
              <a:rPr b="0" lang="en-US" sz="1800" spc="-1" strike="noStrike">
                <a:solidFill>
                  <a:srgbClr val="000000"/>
                </a:solidFill>
                <a:latin typeface="等线"/>
              </a:rPr>
              <a:t>mmseGAN</a:t>
            </a:r>
            <a:r>
              <a:rPr b="0" lang="zh-CN" sz="1800" spc="-1" strike="noStrike">
                <a:solidFill>
                  <a:srgbClr val="000000"/>
                </a:solidFill>
                <a:latin typeface="等线"/>
              </a:rPr>
              <a:t>，</a:t>
            </a:r>
            <a:r>
              <a:rPr b="0" lang="en-US" sz="1800" spc="-1" strike="noStrike">
                <a:solidFill>
                  <a:srgbClr val="000000"/>
                </a:solidFill>
                <a:latin typeface="等线"/>
              </a:rPr>
              <a:t>MDPhD</a:t>
            </a:r>
            <a:endParaRPr b="0" lang="en-US" sz="1800" spc="-1" strike="noStrike">
              <a:latin typeface="Arial"/>
            </a:endParaRPr>
          </a:p>
          <a:p>
            <a:pPr>
              <a:lnSpc>
                <a:spcPct val="100000"/>
              </a:lnSpc>
            </a:pPr>
            <a:r>
              <a:rPr b="0" lang="en-US" sz="1800" spc="-1" strike="noStrike">
                <a:solidFill>
                  <a:srgbClr val="000000"/>
                </a:solidFill>
                <a:latin typeface="等线"/>
              </a:rPr>
              <a:t>2019</a:t>
            </a:r>
            <a:r>
              <a:rPr b="0" lang="zh-CN" sz="1800" spc="-1" strike="noStrike">
                <a:solidFill>
                  <a:srgbClr val="000000"/>
                </a:solidFill>
                <a:latin typeface="等线"/>
              </a:rPr>
              <a:t>：</a:t>
            </a:r>
            <a:r>
              <a:rPr b="0" lang="en-US" sz="1800" spc="-1" strike="noStrike">
                <a:solidFill>
                  <a:srgbClr val="000000"/>
                </a:solidFill>
                <a:latin typeface="等线"/>
              </a:rPr>
              <a:t>TasNet </a:t>
            </a:r>
            <a:r>
              <a:rPr b="0" lang="zh-CN" sz="1800" spc="-1" strike="noStrike">
                <a:solidFill>
                  <a:srgbClr val="000000"/>
                </a:solidFill>
                <a:latin typeface="等线"/>
              </a:rPr>
              <a:t>， </a:t>
            </a:r>
            <a:r>
              <a:rPr b="0" lang="en-US" sz="1800" spc="-1" strike="noStrike">
                <a:solidFill>
                  <a:srgbClr val="000000"/>
                </a:solidFill>
                <a:latin typeface="等线"/>
              </a:rPr>
              <a:t>Conv-TasNet </a:t>
            </a:r>
            <a:r>
              <a:rPr b="0" lang="zh-CN" sz="1800" spc="-1" strike="noStrike">
                <a:solidFill>
                  <a:srgbClr val="000000"/>
                </a:solidFill>
                <a:latin typeface="等线"/>
              </a:rPr>
              <a:t>， </a:t>
            </a:r>
            <a:r>
              <a:rPr b="0" lang="en-US" sz="1800" spc="-1" strike="noStrike">
                <a:solidFill>
                  <a:srgbClr val="000000"/>
                </a:solidFill>
                <a:latin typeface="等线"/>
              </a:rPr>
              <a:t>PHASEN</a:t>
            </a:r>
            <a:endParaRPr b="0" lang="en-US" sz="1800" spc="-1" strike="noStrike">
              <a:latin typeface="Arial"/>
            </a:endParaRPr>
          </a:p>
          <a:p>
            <a:pPr>
              <a:lnSpc>
                <a:spcPct val="100000"/>
              </a:lnSpc>
            </a:pPr>
            <a:r>
              <a:rPr b="0" lang="en-US" sz="1800" spc="-1" strike="noStrike">
                <a:solidFill>
                  <a:srgbClr val="000000"/>
                </a:solidFill>
                <a:latin typeface="Times New Roman"/>
              </a:rPr>
              <a:t>2020</a:t>
            </a:r>
            <a:r>
              <a:rPr b="0" lang="zh-CN" sz="1800" spc="-1" strike="noStrike">
                <a:solidFill>
                  <a:srgbClr val="000000"/>
                </a:solidFill>
                <a:latin typeface="Times New Roman"/>
              </a:rPr>
              <a:t>：</a:t>
            </a:r>
            <a:r>
              <a:rPr b="0" lang="en-US" sz="1800" spc="-1" strike="noStrike">
                <a:solidFill>
                  <a:srgbClr val="000000"/>
                </a:solidFill>
                <a:latin typeface="Times New Roman"/>
              </a:rPr>
              <a:t>TGA</a:t>
            </a:r>
            <a:endParaRPr b="0" lang="en-US" sz="1800" spc="-1" strike="noStrike">
              <a:latin typeface="Arial"/>
            </a:endParaRPr>
          </a:p>
          <a:p>
            <a:pPr>
              <a:lnSpc>
                <a:spcPct val="100000"/>
              </a:lnSpc>
            </a:pPr>
            <a:r>
              <a:rPr b="0" lang="en-US" sz="1800" spc="-1" strike="noStrike">
                <a:solidFill>
                  <a:srgbClr val="000000"/>
                </a:solidFill>
                <a:latin typeface="Times New Roman"/>
              </a:rPr>
              <a:t>2021</a:t>
            </a:r>
            <a:r>
              <a:rPr b="0" lang="zh-CN" sz="1800" spc="-1" strike="noStrike">
                <a:solidFill>
                  <a:srgbClr val="000000"/>
                </a:solidFill>
                <a:latin typeface="Times New Roman"/>
              </a:rPr>
              <a:t>： </a:t>
            </a:r>
            <a:r>
              <a:rPr b="0" lang="en-US" sz="1800" spc="-1" strike="noStrike">
                <a:solidFill>
                  <a:srgbClr val="000000"/>
                </a:solidFill>
                <a:latin typeface="等线"/>
              </a:rPr>
              <a:t>PHASEN  with </a:t>
            </a:r>
            <a:r>
              <a:rPr b="0" lang="en-US" sz="1800" spc="-1" strike="noStrike">
                <a:solidFill>
                  <a:srgbClr val="000000"/>
                </a:solidFill>
                <a:latin typeface="Times New Roman"/>
              </a:rPr>
              <a:t>Seperable Polling Attention</a:t>
            </a:r>
            <a:endParaRPr b="0" lang="en-US" sz="1800" spc="-1" strike="noStrike">
              <a:latin typeface="Arial"/>
            </a:endParaRPr>
          </a:p>
        </p:txBody>
      </p:sp>
      <p:sp>
        <p:nvSpPr>
          <p:cNvPr id="107" name="CustomShape 2"/>
          <p:cNvSpPr/>
          <p:nvPr/>
        </p:nvSpPr>
        <p:spPr>
          <a:xfrm>
            <a:off x="301680" y="273240"/>
            <a:ext cx="5165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ff0000"/>
                </a:solidFill>
                <a:latin typeface="Times New Roman"/>
              </a:rPr>
              <a:t>有监督方法</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14720" y="254520"/>
            <a:ext cx="90212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ff0000"/>
                </a:solidFill>
                <a:latin typeface="Times New Roman"/>
              </a:rPr>
              <a:t>有监督方法，基于时域的：</a:t>
            </a:r>
            <a:r>
              <a:rPr b="0" lang="en-US" sz="1800" spc="-1" strike="noStrike">
                <a:solidFill>
                  <a:srgbClr val="ff0000"/>
                </a:solidFill>
                <a:latin typeface="Times New Roman"/>
              </a:rPr>
              <a:t>ConvTasNet</a:t>
            </a:r>
            <a:endParaRPr b="0" lang="en-US" sz="1800" spc="-1" strike="noStrike">
              <a:latin typeface="Arial"/>
            </a:endParaRPr>
          </a:p>
        </p:txBody>
      </p:sp>
      <p:pic>
        <p:nvPicPr>
          <p:cNvPr id="109" name="图片 3" descr=""/>
          <p:cNvPicPr/>
          <p:nvPr/>
        </p:nvPicPr>
        <p:blipFill>
          <a:blip r:embed="rId1"/>
          <a:stretch/>
        </p:blipFill>
        <p:spPr>
          <a:xfrm>
            <a:off x="658440" y="1540440"/>
            <a:ext cx="9627480" cy="1888200"/>
          </a:xfrm>
          <a:prstGeom prst="rect">
            <a:avLst/>
          </a:prstGeom>
          <a:ln>
            <a:noFill/>
          </a:ln>
        </p:spPr>
      </p:pic>
      <p:pic>
        <p:nvPicPr>
          <p:cNvPr id="110" name="图片 5" descr=""/>
          <p:cNvPicPr/>
          <p:nvPr/>
        </p:nvPicPr>
        <p:blipFill>
          <a:blip r:embed="rId2"/>
          <a:stretch/>
        </p:blipFill>
        <p:spPr>
          <a:xfrm>
            <a:off x="4144680" y="579240"/>
            <a:ext cx="2148840" cy="1005480"/>
          </a:xfrm>
          <a:prstGeom prst="rect">
            <a:avLst/>
          </a:prstGeom>
          <a:ln>
            <a:noFill/>
          </a:ln>
        </p:spPr>
      </p:pic>
      <p:sp>
        <p:nvSpPr>
          <p:cNvPr id="111" name="CustomShape 2"/>
          <p:cNvSpPr/>
          <p:nvPr/>
        </p:nvSpPr>
        <p:spPr>
          <a:xfrm>
            <a:off x="3440880" y="2884680"/>
            <a:ext cx="360" cy="9140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12" name="CustomShape 3"/>
          <p:cNvSpPr/>
          <p:nvPr/>
        </p:nvSpPr>
        <p:spPr>
          <a:xfrm>
            <a:off x="2366280" y="3836880"/>
            <a:ext cx="2384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A simulation of STFT</a:t>
            </a:r>
            <a:endParaRPr b="0" lang="en-US" sz="1800" spc="-1" strike="noStrike">
              <a:latin typeface="Arial"/>
            </a:endParaRPr>
          </a:p>
        </p:txBody>
      </p:sp>
      <p:sp>
        <p:nvSpPr>
          <p:cNvPr id="113" name="CustomShape 4"/>
          <p:cNvSpPr/>
          <p:nvPr/>
        </p:nvSpPr>
        <p:spPr>
          <a:xfrm>
            <a:off x="6366240" y="3799080"/>
            <a:ext cx="23846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A simulation of ISTFT</a:t>
            </a:r>
            <a:endParaRPr b="0" lang="en-US" sz="1800" spc="-1" strike="noStrike">
              <a:latin typeface="Arial"/>
            </a:endParaRPr>
          </a:p>
        </p:txBody>
      </p:sp>
      <p:sp>
        <p:nvSpPr>
          <p:cNvPr id="114" name="CustomShape 5"/>
          <p:cNvSpPr/>
          <p:nvPr/>
        </p:nvSpPr>
        <p:spPr>
          <a:xfrm>
            <a:off x="7558560" y="2884680"/>
            <a:ext cx="360" cy="9140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15" name="CustomShape 6"/>
          <p:cNvSpPr/>
          <p:nvPr/>
        </p:nvSpPr>
        <p:spPr>
          <a:xfrm>
            <a:off x="6759000" y="897480"/>
            <a:ext cx="2224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mask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图片 3" descr=""/>
          <p:cNvPicPr/>
          <p:nvPr/>
        </p:nvPicPr>
        <p:blipFill>
          <a:blip r:embed="rId1"/>
          <a:stretch/>
        </p:blipFill>
        <p:spPr>
          <a:xfrm>
            <a:off x="0" y="1013400"/>
            <a:ext cx="8953920" cy="4945320"/>
          </a:xfrm>
          <a:prstGeom prst="rect">
            <a:avLst/>
          </a:prstGeom>
          <a:ln>
            <a:noFill/>
          </a:ln>
        </p:spPr>
      </p:pic>
      <p:pic>
        <p:nvPicPr>
          <p:cNvPr id="117" name="图片 4" descr=""/>
          <p:cNvPicPr/>
          <p:nvPr/>
        </p:nvPicPr>
        <p:blipFill>
          <a:blip r:embed="rId2"/>
          <a:stretch/>
        </p:blipFill>
        <p:spPr>
          <a:xfrm>
            <a:off x="8954280" y="1144080"/>
            <a:ext cx="3093480" cy="5059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图片 6" descr=""/>
          <p:cNvPicPr/>
          <p:nvPr/>
        </p:nvPicPr>
        <p:blipFill>
          <a:blip r:embed="rId1"/>
          <a:stretch/>
        </p:blipFill>
        <p:spPr>
          <a:xfrm>
            <a:off x="98640" y="963360"/>
            <a:ext cx="4358520" cy="4290120"/>
          </a:xfrm>
          <a:prstGeom prst="rect">
            <a:avLst/>
          </a:prstGeom>
          <a:ln>
            <a:noFill/>
          </a:ln>
        </p:spPr>
      </p:pic>
      <p:sp>
        <p:nvSpPr>
          <p:cNvPr id="119" name="CustomShape 1"/>
          <p:cNvSpPr/>
          <p:nvPr/>
        </p:nvSpPr>
        <p:spPr>
          <a:xfrm>
            <a:off x="322920" y="239400"/>
            <a:ext cx="6094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ff0000"/>
                </a:solidFill>
                <a:latin typeface="Times New Roman"/>
              </a:rPr>
              <a:t>有监督方法，基于时频域的：</a:t>
            </a:r>
            <a:r>
              <a:rPr b="0" lang="en-US" sz="1800" spc="-1" strike="noStrike">
                <a:solidFill>
                  <a:srgbClr val="ff0000"/>
                </a:solidFill>
                <a:latin typeface="Times New Roman"/>
              </a:rPr>
              <a:t>TGSA</a:t>
            </a:r>
            <a:endParaRPr b="0" lang="en-US" sz="1800" spc="-1" strike="noStrike">
              <a:latin typeface="Arial"/>
            </a:endParaRPr>
          </a:p>
        </p:txBody>
      </p:sp>
      <p:pic>
        <p:nvPicPr>
          <p:cNvPr id="120" name="图片 10" descr=""/>
          <p:cNvPicPr/>
          <p:nvPr/>
        </p:nvPicPr>
        <p:blipFill>
          <a:blip r:embed="rId2"/>
          <a:stretch/>
        </p:blipFill>
        <p:spPr>
          <a:xfrm>
            <a:off x="5074200" y="608760"/>
            <a:ext cx="5814360" cy="4655880"/>
          </a:xfrm>
          <a:prstGeom prst="rect">
            <a:avLst/>
          </a:prstGeom>
          <a:ln>
            <a:noFill/>
          </a:ln>
        </p:spPr>
      </p:pic>
      <p:pic>
        <p:nvPicPr>
          <p:cNvPr id="121" name="图片 12" descr=""/>
          <p:cNvPicPr/>
          <p:nvPr/>
        </p:nvPicPr>
        <p:blipFill>
          <a:blip r:embed="rId3"/>
          <a:stretch/>
        </p:blipFill>
        <p:spPr>
          <a:xfrm>
            <a:off x="578880" y="5692320"/>
            <a:ext cx="3002040" cy="563400"/>
          </a:xfrm>
          <a:prstGeom prst="rect">
            <a:avLst/>
          </a:prstGeom>
          <a:ln>
            <a:noFill/>
          </a:ln>
        </p:spPr>
      </p:pic>
      <p:sp>
        <p:nvSpPr>
          <p:cNvPr id="122" name="CustomShape 2"/>
          <p:cNvSpPr/>
          <p:nvPr/>
        </p:nvSpPr>
        <p:spPr>
          <a:xfrm>
            <a:off x="3581280" y="5974200"/>
            <a:ext cx="1423800" cy="1080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123" name="CustomShape 3"/>
          <p:cNvSpPr/>
          <p:nvPr/>
        </p:nvSpPr>
        <p:spPr>
          <a:xfrm>
            <a:off x="3967560" y="5566680"/>
            <a:ext cx="8960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ISTFT</a:t>
            </a:r>
            <a:endParaRPr b="0" lang="en-US" sz="1800" spc="-1" strike="noStrike">
              <a:latin typeface="Arial"/>
            </a:endParaRPr>
          </a:p>
        </p:txBody>
      </p:sp>
      <p:sp>
        <p:nvSpPr>
          <p:cNvPr id="124" name="CustomShape 4"/>
          <p:cNvSpPr/>
          <p:nvPr/>
        </p:nvSpPr>
        <p:spPr>
          <a:xfrm>
            <a:off x="5316840" y="5778720"/>
            <a:ext cx="12668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mes New Roman"/>
              </a:rPr>
              <a:t>waveform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图片 4" descr=""/>
          <p:cNvPicPr/>
          <p:nvPr/>
        </p:nvPicPr>
        <p:blipFill>
          <a:blip r:embed="rId1"/>
          <a:stretch/>
        </p:blipFill>
        <p:spPr>
          <a:xfrm>
            <a:off x="1621440" y="851040"/>
            <a:ext cx="7811640" cy="4885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图片 4" descr=""/>
          <p:cNvPicPr/>
          <p:nvPr/>
        </p:nvPicPr>
        <p:blipFill>
          <a:blip r:embed="rId1"/>
          <a:stretch/>
        </p:blipFill>
        <p:spPr>
          <a:xfrm>
            <a:off x="1470600" y="317520"/>
            <a:ext cx="6541920" cy="6222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TotalTime>
  <Application>LibreOffice/6.4.6.2$Linux_X86_64 LibreOffice_project/40$Build-2</Application>
  <Words>676</Words>
  <Paragraphs>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2021-04-11T05:27:45Z</dcterms:created>
  <dc:creator>ywh15151@163.com</dc:creator>
  <dc:description/>
  <dc:language>zh-CN</dc:language>
  <cp:lastModifiedBy/>
  <dcterms:modified xsi:type="dcterms:W3CDTF">2021-06-28T10:34:31Z</dcterms:modified>
  <cp:revision>15</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