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2" r:id="rId1"/>
  </p:sldMasterIdLst>
  <p:notesMasterIdLst>
    <p:notesMasterId r:id="rId21"/>
  </p:notesMasterIdLst>
  <p:sldIdLst>
    <p:sldId id="256" r:id="rId2"/>
    <p:sldId id="269" r:id="rId3"/>
    <p:sldId id="270" r:id="rId4"/>
    <p:sldId id="257" r:id="rId5"/>
    <p:sldId id="261" r:id="rId6"/>
    <p:sldId id="265" r:id="rId7"/>
    <p:sldId id="258" r:id="rId8"/>
    <p:sldId id="259" r:id="rId9"/>
    <p:sldId id="260" r:id="rId10"/>
    <p:sldId id="262" r:id="rId11"/>
    <p:sldId id="267" r:id="rId12"/>
    <p:sldId id="263" r:id="rId13"/>
    <p:sldId id="264" r:id="rId14"/>
    <p:sldId id="268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and Curriculum" id="{0CB4BB39-CAEE-46E9-99AC-5A55B3431709}">
          <p14:sldIdLst>
            <p14:sldId id="256"/>
            <p14:sldId id="269"/>
            <p14:sldId id="270"/>
            <p14:sldId id="257"/>
          </p14:sldIdLst>
        </p14:section>
        <p14:section name="Introduction" id="{36DBA0F7-45A3-40B7-9F78-43438D1CAFA9}">
          <p14:sldIdLst>
            <p14:sldId id="261"/>
            <p14:sldId id="265"/>
            <p14:sldId id="258"/>
            <p14:sldId id="259"/>
            <p14:sldId id="260"/>
          </p14:sldIdLst>
        </p14:section>
        <p14:section name="Basics" id="{F7D770F3-529A-43E6-8141-986A3A3AA49D}">
          <p14:sldIdLst>
            <p14:sldId id="262"/>
            <p14:sldId id="267"/>
            <p14:sldId id="263"/>
            <p14:sldId id="264"/>
            <p14:sldId id="268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8878" autoAdjust="0"/>
  </p:normalViewPr>
  <p:slideViewPr>
    <p:cSldViewPr snapToGrid="0">
      <p:cViewPr varScale="1">
        <p:scale>
          <a:sx n="128" d="100"/>
          <a:sy n="128" d="100"/>
        </p:scale>
        <p:origin x="14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11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19185-176C-4165-8E8D-AF567A8E8F75}" type="datetimeFigureOut">
              <a:rPr lang="en-US" smtClean="0"/>
              <a:t>9/29/2017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E0D6A-6584-4421-BE15-E9DA63111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4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E0D6A-6584-4421-BE15-E9DA63111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E0D6A-6584-4421-BE15-E9DA631116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Semantic-like versioning</a:t>
            </a:r>
          </a:p>
          <a:p>
            <a:r>
              <a:rPr lang="en-US" dirty="0"/>
              <a:t>Major (breaking change)</a:t>
            </a:r>
          </a:p>
          <a:p>
            <a:r>
              <a:rPr lang="en-US" dirty="0"/>
              <a:t>Minor</a:t>
            </a:r>
            <a:r>
              <a:rPr lang="en-US" baseline="0" dirty="0"/>
              <a:t> (Increased every Christmas, may be API incompatible)</a:t>
            </a:r>
          </a:p>
          <a:p>
            <a:r>
              <a:rPr lang="en-US" baseline="0" dirty="0"/>
              <a:t>Teeny (Maintains API compatibility)</a:t>
            </a:r>
          </a:p>
          <a:p>
            <a:r>
              <a:rPr lang="en-US" baseline="0" dirty="0"/>
              <a:t>Patch (Number of commits since last Minor release)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E0D6A-6584-4421-BE15-E9DA631116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0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Wants</a:t>
            </a:r>
            <a:r>
              <a:rPr lang="en-US" baseline="0" dirty="0"/>
              <a:t> you to do away with boilerplate</a:t>
            </a:r>
          </a:p>
          <a:p>
            <a:r>
              <a:rPr lang="en-US" baseline="0" dirty="0"/>
              <a:t>Wants you to do more with less</a:t>
            </a:r>
          </a:p>
          <a:p>
            <a:r>
              <a:rPr lang="en-US" baseline="0" dirty="0"/>
              <a:t>Wants to take care of the details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E0D6A-6584-4421-BE15-E9DA63111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37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</a:t>
            </a:r>
            <a:r>
              <a:rPr lang="en-US" baseline="0" dirty="0"/>
              <a:t> release in 1995, Ruby community has created vast collection of ruby libraries. </a:t>
            </a:r>
          </a:p>
          <a:p>
            <a:r>
              <a:rPr lang="en-US" baseline="0" dirty="0"/>
              <a:t>Alternative interpreters can run your ruby code faster or integrate with other languages.</a:t>
            </a:r>
          </a:p>
          <a:p>
            <a:r>
              <a:rPr lang="en-US" baseline="0" dirty="0"/>
              <a:t>Ruby on rails hugely popular framework for web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E0D6A-6584-4421-BE15-E9DA63111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9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E0D6A-6584-4421-BE15-E9DA631116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71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1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7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78628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396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7054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893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27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6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5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1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3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8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6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9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Ruby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Martin Fracker – 9/14/2017</a:t>
            </a:r>
          </a:p>
        </p:txBody>
      </p:sp>
    </p:spTree>
    <p:extLst>
      <p:ext uri="{BB962C8B-B14F-4D97-AF65-F5344CB8AC3E}">
        <p14:creationId xmlns:p14="http://schemas.microsoft.com/office/powerpoint/2010/main" val="24352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Ruby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5488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irb</a:t>
            </a:r>
            <a:r>
              <a:rPr lang="en-US" dirty="0"/>
              <a:t> (Interactive ruby)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5227639"/>
            <a:ext cx="54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89212" y="3029712"/>
            <a:ext cx="54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$ </a:t>
            </a:r>
            <a:r>
              <a:rPr lang="en-US" dirty="0" err="1">
                <a:latin typeface="Consolas" panose="020B0609020204030204" pitchFamily="49" charset="0"/>
              </a:rPr>
              <a:t>irb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9212" y="3763914"/>
            <a:ext cx="54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=&gt;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9212" y="4860538"/>
            <a:ext cx="54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irb</a:t>
            </a:r>
            <a:r>
              <a:rPr lang="en-US" dirty="0">
                <a:latin typeface="Consolas" panose="020B0609020204030204" pitchFamily="49" charset="0"/>
              </a:rPr>
              <a:t>(main):003:0&gt; exit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9212" y="4124105"/>
            <a:ext cx="54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irb</a:t>
            </a:r>
            <a:r>
              <a:rPr lang="en-US" dirty="0">
                <a:latin typeface="Consolas" panose="020B0609020204030204" pitchFamily="49" charset="0"/>
              </a:rPr>
              <a:t>(main):002:0&gt; "Hello".</a:t>
            </a:r>
            <a:r>
              <a:rPr lang="en-US" dirty="0" err="1">
                <a:latin typeface="Consolas" panose="020B0609020204030204" pitchFamily="49" charset="0"/>
              </a:rPr>
              <a:t>upcase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89212" y="3396813"/>
            <a:ext cx="54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irb</a:t>
            </a:r>
            <a:r>
              <a:rPr lang="en-US" dirty="0">
                <a:latin typeface="Consolas" panose="020B0609020204030204" pitchFamily="49" charset="0"/>
              </a:rPr>
              <a:t>(main):001:0&gt; 1 + 2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9212" y="4491206"/>
            <a:ext cx="54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=&gt; "HELLO" </a:t>
            </a:r>
          </a:p>
        </p:txBody>
      </p:sp>
    </p:spTree>
    <p:extLst>
      <p:ext uri="{BB962C8B-B14F-4D97-AF65-F5344CB8AC3E}">
        <p14:creationId xmlns:p14="http://schemas.microsoft.com/office/powerpoint/2010/main" val="50341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25027"/>
              </p:ext>
            </p:extLst>
          </p:nvPr>
        </p:nvGraphicFramePr>
        <p:xfrm>
          <a:off x="2592924" y="237777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38021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5522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Irb</a:t>
                      </a:r>
                      <a:r>
                        <a:rPr lang="en-US" dirty="0"/>
                        <a:t> displays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5.4 –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 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88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3 *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36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7 / 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2 **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0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 &lt;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5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 &gt;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4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2 + 2 ==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09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01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quotes (verbatim)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‘a\</a:t>
            </a:r>
            <a:r>
              <a:rPr lang="en-US" dirty="0" err="1">
                <a:latin typeface="Consolas" panose="020B0609020204030204" pitchFamily="49" charset="0"/>
              </a:rPr>
              <a:t>nb</a:t>
            </a:r>
            <a:r>
              <a:rPr lang="en-US" dirty="0">
                <a:latin typeface="Consolas" panose="020B0609020204030204" pitchFamily="49" charset="0"/>
              </a:rPr>
              <a:t>’</a:t>
            </a:r>
          </a:p>
          <a:p>
            <a:pPr lvl="1"/>
            <a:r>
              <a:rPr lang="en-US" dirty="0">
                <a:latin typeface="+mj-lt"/>
              </a:rPr>
              <a:t>Will just print a\</a:t>
            </a:r>
            <a:r>
              <a:rPr lang="en-US" dirty="0" err="1">
                <a:latin typeface="+mj-lt"/>
              </a:rPr>
              <a:t>nb</a:t>
            </a:r>
            <a:endParaRPr lang="en-US" dirty="0">
              <a:latin typeface="+mj-lt"/>
            </a:endParaRPr>
          </a:p>
          <a:p>
            <a:r>
              <a:rPr lang="en-US" dirty="0"/>
              <a:t>Double quotes (escape sequences)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“a\</a:t>
            </a:r>
            <a:r>
              <a:rPr lang="en-US" dirty="0" err="1">
                <a:latin typeface="Consolas" panose="020B0609020204030204" pitchFamily="49" charset="0"/>
              </a:rPr>
              <a:t>nb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pPr lvl="1"/>
            <a:r>
              <a:rPr lang="en-US" dirty="0"/>
              <a:t>Will print a, newline, then b</a:t>
            </a:r>
          </a:p>
        </p:txBody>
      </p:sp>
    </p:spTree>
    <p:extLst>
      <p:ext uri="{BB962C8B-B14F-4D97-AF65-F5344CB8AC3E}">
        <p14:creationId xmlns:p14="http://schemas.microsoft.com/office/powerpoint/2010/main" val="41088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character of a name helps distinguish intended use</a:t>
            </a:r>
          </a:p>
          <a:p>
            <a:r>
              <a:rPr lang="en-US" dirty="0"/>
              <a:t>Variables start with lowercase letter</a:t>
            </a:r>
          </a:p>
          <a:p>
            <a:r>
              <a:rPr lang="en-US" dirty="0"/>
              <a:t>Can contain letters, numbers, and underscores</a:t>
            </a:r>
          </a:p>
          <a:p>
            <a:r>
              <a:rPr lang="en-US" dirty="0"/>
              <a:t>Don’t need to declare them</a:t>
            </a:r>
          </a:p>
          <a:p>
            <a:r>
              <a:rPr lang="en-US" dirty="0"/>
              <a:t>Dynamically typed</a:t>
            </a:r>
          </a:p>
        </p:txBody>
      </p:sp>
    </p:spTree>
    <p:extLst>
      <p:ext uri="{BB962C8B-B14F-4D97-AF65-F5344CB8AC3E}">
        <p14:creationId xmlns:p14="http://schemas.microsoft.com/office/powerpoint/2010/main" val="214188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an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Receiver: </a:t>
            </a:r>
            <a:r>
              <a:rPr lang="en-US" dirty="0"/>
              <a:t>The receiving object of a </a:t>
            </a:r>
            <a:r>
              <a:rPr lang="en-US" b="1" dirty="0"/>
              <a:t>method </a:t>
            </a:r>
            <a:r>
              <a:rPr lang="en-US" dirty="0"/>
              <a:t>call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3285"/>
              </p:ext>
            </p:extLst>
          </p:nvPr>
        </p:nvGraphicFramePr>
        <p:xfrm>
          <a:off x="2589212" y="348725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0502590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69834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Irb</a:t>
                      </a:r>
                      <a:r>
                        <a:rPr lang="en-US" dirty="0"/>
                        <a:t> displays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97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“Hello”.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upcase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baseline="0" dirty="0">
                          <a:latin typeface="Consolas" panose="020B0609020204030204" pitchFamily="49" charset="0"/>
                        </a:rPr>
                        <a:t>=&gt; HELLO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34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“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Hello”.reverse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Symbol" panose="05050102010706020507" pitchFamily="18" charset="2"/>
                        <a:buNone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=&gt; 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olleH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24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42.even?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True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1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-32.abs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32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2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0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puts and 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gets</a:t>
            </a:r>
          </a:p>
          <a:p>
            <a:pPr lvl="1"/>
            <a:r>
              <a:rPr lang="en-US" dirty="0"/>
              <a:t>Reads a line from standard in</a:t>
            </a:r>
          </a:p>
          <a:p>
            <a:pPr lvl="1"/>
            <a:r>
              <a:rPr lang="en-US" dirty="0"/>
              <a:t>GOTCHA includes newline character</a:t>
            </a:r>
          </a:p>
          <a:p>
            <a:r>
              <a:rPr lang="en-US" dirty="0"/>
              <a:t>puts </a:t>
            </a:r>
          </a:p>
          <a:p>
            <a:pPr lvl="1"/>
            <a:r>
              <a:rPr lang="en-US" dirty="0"/>
              <a:t>Prints arguments passed to it to standard in</a:t>
            </a:r>
          </a:p>
          <a:p>
            <a:pPr lvl="1"/>
            <a:r>
              <a:rPr lang="en-US" dirty="0"/>
              <a:t>Each on a new line</a:t>
            </a:r>
          </a:p>
        </p:txBody>
      </p:sp>
    </p:spTree>
    <p:extLst>
      <p:ext uri="{BB962C8B-B14F-4D97-AF65-F5344CB8AC3E}">
        <p14:creationId xmlns:p14="http://schemas.microsoft.com/office/powerpoint/2010/main" val="311408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Calling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 off parentheses if method takes arguments</a:t>
            </a:r>
          </a:p>
          <a:p>
            <a:pPr lvl="1"/>
            <a:r>
              <a:rPr lang="en-US" dirty="0"/>
              <a:t>Parentheses are valid here, but convention is to omit them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gets </a:t>
            </a:r>
            <a:r>
              <a:rPr lang="en-US" dirty="0">
                <a:latin typeface="+mj-lt"/>
              </a:rPr>
              <a:t>vs</a:t>
            </a:r>
            <a:r>
              <a:rPr lang="en-US" dirty="0">
                <a:latin typeface="Consolas" panose="020B0609020204030204" pitchFamily="49" charset="0"/>
              </a:rPr>
              <a:t> gets()</a:t>
            </a:r>
          </a:p>
          <a:p>
            <a:r>
              <a:rPr lang="en-US" dirty="0"/>
              <a:t>If a method takes any arguments, using parentheses can make code easier to read</a:t>
            </a:r>
          </a:p>
        </p:txBody>
      </p:sp>
    </p:spTree>
    <p:extLst>
      <p:ext uri="{BB962C8B-B14F-4D97-AF65-F5344CB8AC3E}">
        <p14:creationId xmlns:p14="http://schemas.microsoft.com/office/powerpoint/2010/main" val="250108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double quoted string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#{…}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85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Unless and until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111115"/>
            <a:ext cx="8915400" cy="3777622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unless</a:t>
            </a:r>
            <a:r>
              <a:rPr lang="en-US" dirty="0"/>
              <a:t> is equivalent to </a:t>
            </a:r>
            <a:r>
              <a:rPr lang="en-US" dirty="0">
                <a:latin typeface="Consolas" panose="020B0609020204030204" pitchFamily="49" charset="0"/>
              </a:rPr>
              <a:t>if not</a:t>
            </a:r>
          </a:p>
          <a:p>
            <a:pPr lvl="1"/>
            <a:r>
              <a:rPr lang="en-US" dirty="0"/>
              <a:t>Can be used with else just like if can</a:t>
            </a:r>
          </a:p>
          <a:p>
            <a:pPr lvl="1"/>
            <a:r>
              <a:rPr lang="en-US" dirty="0"/>
              <a:t>But advise against doing this</a:t>
            </a:r>
          </a:p>
          <a:p>
            <a:r>
              <a:rPr lang="en-US" dirty="0">
                <a:latin typeface="Consolas" panose="020B0609020204030204" pitchFamily="49" charset="0"/>
              </a:rPr>
              <a:t>until</a:t>
            </a:r>
            <a:r>
              <a:rPr lang="en-US" dirty="0"/>
              <a:t> is equivalent to </a:t>
            </a:r>
            <a:r>
              <a:rPr lang="en-US" dirty="0">
                <a:latin typeface="Consolas" panose="020B0609020204030204" pitchFamily="49" charset="0"/>
              </a:rPr>
              <a:t>while not</a:t>
            </a:r>
          </a:p>
        </p:txBody>
      </p:sp>
    </p:spTree>
    <p:extLst>
      <p:ext uri="{BB962C8B-B14F-4D97-AF65-F5344CB8AC3E}">
        <p14:creationId xmlns:p14="http://schemas.microsoft.com/office/powerpoint/2010/main" val="178154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First Ruby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book pretty closely</a:t>
            </a:r>
          </a:p>
          <a:p>
            <a:r>
              <a:rPr lang="en-US" dirty="0"/>
              <a:t>Skim the book</a:t>
            </a:r>
          </a:p>
          <a:p>
            <a:r>
              <a:rPr lang="en-US" dirty="0"/>
              <a:t>Try not to coddle you guys as much as the book does</a:t>
            </a:r>
          </a:p>
        </p:txBody>
      </p:sp>
    </p:spTree>
    <p:extLst>
      <p:ext uri="{BB962C8B-B14F-4D97-AF65-F5344CB8AC3E}">
        <p14:creationId xmlns:p14="http://schemas.microsoft.com/office/powerpoint/2010/main" val="58016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chapter lecture</a:t>
            </a:r>
          </a:p>
          <a:p>
            <a:r>
              <a:rPr lang="en-US" dirty="0"/>
              <a:t>Walkthrough of chapter exercise</a:t>
            </a:r>
          </a:p>
          <a:p>
            <a:r>
              <a:rPr lang="en-US" dirty="0"/>
              <a:t>If necessary you will finish the chapter exercise for homework</a:t>
            </a:r>
          </a:p>
        </p:txBody>
      </p:sp>
    </p:spTree>
    <p:extLst>
      <p:ext uri="{BB962C8B-B14F-4D97-AF65-F5344CB8AC3E}">
        <p14:creationId xmlns:p14="http://schemas.microsoft.com/office/powerpoint/2010/main" val="180703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Basics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Arrays and Blocks</a:t>
            </a:r>
          </a:p>
          <a:p>
            <a:r>
              <a:rPr lang="en-US" dirty="0"/>
              <a:t>Hashes</a:t>
            </a:r>
          </a:p>
          <a:p>
            <a:r>
              <a:rPr lang="en-US" dirty="0"/>
              <a:t>References</a:t>
            </a:r>
          </a:p>
          <a:p>
            <a:r>
              <a:rPr lang="en-US" dirty="0" err="1"/>
              <a:t>Mixins</a:t>
            </a:r>
            <a:endParaRPr lang="en-US" dirty="0"/>
          </a:p>
          <a:p>
            <a:r>
              <a:rPr lang="en-US" dirty="0"/>
              <a:t>RTFM</a:t>
            </a:r>
          </a:p>
          <a:p>
            <a:r>
              <a:rPr lang="en-US" dirty="0"/>
              <a:t>Exceptions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08437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4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</a:t>
            </a:r>
          </a:p>
          <a:p>
            <a:r>
              <a:rPr lang="en-US" dirty="0"/>
              <a:t>Reflective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Functional</a:t>
            </a:r>
          </a:p>
          <a:p>
            <a:r>
              <a:rPr lang="en-US" dirty="0"/>
              <a:t>Imperative</a:t>
            </a:r>
          </a:p>
          <a:p>
            <a:r>
              <a:rPr lang="en-US" dirty="0"/>
              <a:t>Automatic memory management</a:t>
            </a:r>
          </a:p>
          <a:p>
            <a:r>
              <a:rPr lang="en-US" dirty="0"/>
              <a:t>Semantic-like versioning starting with version 2.1 (</a:t>
            </a:r>
            <a:r>
              <a:rPr lang="en-US" dirty="0" err="1"/>
              <a:t>M.m.T.P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414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the way you want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b="1" dirty="0"/>
              <a:t>Ease of use</a:t>
            </a:r>
          </a:p>
          <a:p>
            <a:pPr lvl="1"/>
            <a:r>
              <a:rPr lang="en-US" b="1" dirty="0"/>
              <a:t>Flexibility</a:t>
            </a:r>
          </a:p>
          <a:p>
            <a:pPr lvl="1"/>
            <a:r>
              <a:rPr lang="en-US" dirty="0"/>
              <a:t>Focus on the problem</a:t>
            </a:r>
          </a:p>
          <a:p>
            <a:pPr lvl="1"/>
            <a:r>
              <a:rPr lang="en-US" dirty="0"/>
              <a:t>Less stressful</a:t>
            </a:r>
          </a:p>
          <a:p>
            <a:pPr lvl="1"/>
            <a:r>
              <a:rPr lang="en-US" dirty="0"/>
              <a:t>Object-oriented</a:t>
            </a:r>
          </a:p>
        </p:txBody>
      </p:sp>
    </p:spTree>
    <p:extLst>
      <p:ext uri="{BB962C8B-B14F-4D97-AF65-F5344CB8AC3E}">
        <p14:creationId xmlns:p14="http://schemas.microsoft.com/office/powerpoint/2010/main" val="275624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Gems</a:t>
            </a:r>
          </a:p>
          <a:p>
            <a:r>
              <a:rPr lang="en-US" dirty="0"/>
              <a:t>Alternative Interpreters</a:t>
            </a:r>
          </a:p>
          <a:p>
            <a:r>
              <a:rPr lang="en-US" dirty="0"/>
              <a:t>Ruby on Rails</a:t>
            </a:r>
          </a:p>
        </p:txBody>
      </p:sp>
    </p:spTree>
    <p:extLst>
      <p:ext uri="{BB962C8B-B14F-4D97-AF65-F5344CB8AC3E}">
        <p14:creationId xmlns:p14="http://schemas.microsoft.com/office/powerpoint/2010/main" val="358482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82" y="1423416"/>
            <a:ext cx="8825659" cy="1981200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https://www.github.com/towerism/installing-ruby</a:t>
            </a:r>
          </a:p>
        </p:txBody>
      </p:sp>
    </p:spTree>
    <p:extLst>
      <p:ext uri="{BB962C8B-B14F-4D97-AF65-F5344CB8AC3E}">
        <p14:creationId xmlns:p14="http://schemas.microsoft.com/office/powerpoint/2010/main" val="17265443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123</TotalTime>
  <Words>518</Words>
  <Application>Microsoft Office PowerPoint</Application>
  <PresentationFormat>Widescreen</PresentationFormat>
  <Paragraphs>133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Symbol</vt:lpstr>
      <vt:lpstr>Wingdings 3</vt:lpstr>
      <vt:lpstr>Wisp</vt:lpstr>
      <vt:lpstr>Ruby</vt:lpstr>
      <vt:lpstr>Head First Ruby</vt:lpstr>
      <vt:lpstr>Format</vt:lpstr>
      <vt:lpstr>Curriculum</vt:lpstr>
      <vt:lpstr>Introduction</vt:lpstr>
      <vt:lpstr>Characteristics</vt:lpstr>
      <vt:lpstr>Philosophy</vt:lpstr>
      <vt:lpstr>Community</vt:lpstr>
      <vt:lpstr>Installation</vt:lpstr>
      <vt:lpstr>Basics</vt:lpstr>
      <vt:lpstr>Interactive Ruby</vt:lpstr>
      <vt:lpstr>Math</vt:lpstr>
      <vt:lpstr>Strings</vt:lpstr>
      <vt:lpstr>Variables</vt:lpstr>
      <vt:lpstr>Everything is an object</vt:lpstr>
      <vt:lpstr>puts and gets</vt:lpstr>
      <vt:lpstr>Method Calling Convention</vt:lpstr>
      <vt:lpstr>String interpolation</vt:lpstr>
      <vt:lpstr>Unless and until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Martin Fracker</dc:creator>
  <cp:lastModifiedBy>Martin Fracker</cp:lastModifiedBy>
  <cp:revision>14</cp:revision>
  <dcterms:created xsi:type="dcterms:W3CDTF">2017-09-15T04:00:39Z</dcterms:created>
  <dcterms:modified xsi:type="dcterms:W3CDTF">2017-09-29T07:07:45Z</dcterms:modified>
</cp:coreProperties>
</file>