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320a47557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320a47557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40041fac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40041fac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0041fac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0041fac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40041fac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40041fac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408f1bc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408f1bc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a0feda33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a0feda33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a0feda3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a0feda3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309d1e4c9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309d1e4c9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09d1e4c9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09d1e4c9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20a474bc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20a474bc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40041fac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340041fac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40041fac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40041fac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40041fac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340041fac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340041fac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340041fac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mirichoi0218/insuranc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kaggle.com/code/trisha12/regression-random-forest-and-boosting-mode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315175"/>
            <a:ext cx="8520600" cy="1720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100" dirty="0">
                <a:highlight>
                  <a:srgbClr val="FFFFFF"/>
                </a:highlight>
              </a:rPr>
              <a:t>LIVE</a:t>
            </a:r>
            <a:r>
              <a:rPr lang="en" sz="4100" dirty="0">
                <a:solidFill>
                  <a:srgbClr val="202124"/>
                </a:solidFill>
                <a:highlight>
                  <a:srgbClr val="FFFFFF"/>
                </a:highlight>
              </a:rPr>
              <a:t> Class - 10</a:t>
            </a:r>
            <a:endParaRPr sz="4100" dirty="0"/>
          </a:p>
        </p:txBody>
      </p:sp>
      <p:sp>
        <p:nvSpPr>
          <p:cNvPr id="55" name="Google Shape;5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33" name="Google Shape;133;p22"/>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Linear Regression</a:t>
            </a:r>
            <a:endParaRPr sz="2800">
              <a:solidFill>
                <a:srgbClr val="000000"/>
              </a:solidFill>
            </a:endParaRPr>
          </a:p>
        </p:txBody>
      </p:sp>
      <p:sp>
        <p:nvSpPr>
          <p:cNvPr id="134" name="Google Shape;134;p22"/>
          <p:cNvSpPr txBox="1"/>
          <p:nvPr/>
        </p:nvSpPr>
        <p:spPr>
          <a:xfrm>
            <a:off x="554000" y="1228275"/>
            <a:ext cx="7710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Hypothesis Behind Linear Regression: </a:t>
            </a:r>
            <a:endParaRPr/>
          </a:p>
          <a:p>
            <a:pPr marL="0" lvl="0" indent="0" algn="l" rtl="0">
              <a:spcBef>
                <a:spcPts val="0"/>
              </a:spcBef>
              <a:spcAft>
                <a:spcPts val="0"/>
              </a:spcAft>
              <a:buNone/>
            </a:pPr>
            <a:endParaRPr/>
          </a:p>
          <a:p>
            <a:pPr marL="457200" lvl="0" indent="-317500" algn="l" rtl="0">
              <a:spcBef>
                <a:spcPts val="0"/>
              </a:spcBef>
              <a:spcAft>
                <a:spcPts val="0"/>
              </a:spcAft>
              <a:buSzPts val="1400"/>
              <a:buFont typeface="Calibri"/>
              <a:buChar char="●"/>
            </a:pPr>
            <a:r>
              <a:rPr lang="en"/>
              <a:t>The dependent variable Y has a</a:t>
            </a:r>
            <a:r>
              <a:rPr lang="en" b="1"/>
              <a:t> linear relationship</a:t>
            </a:r>
            <a:r>
              <a:rPr lang="en"/>
              <a:t> to the independent variable X.</a:t>
            </a:r>
            <a:endParaRPr/>
          </a:p>
          <a:p>
            <a:pPr marL="457200" lvl="0" indent="-317500" algn="l" rtl="0">
              <a:spcBef>
                <a:spcPts val="0"/>
              </a:spcBef>
              <a:spcAft>
                <a:spcPts val="0"/>
              </a:spcAft>
              <a:buSzPts val="1400"/>
              <a:buFont typeface="Calibri"/>
              <a:buChar char="●"/>
            </a:pPr>
            <a:r>
              <a:rPr lang="en"/>
              <a:t>Data always follows </a:t>
            </a:r>
            <a:r>
              <a:rPr lang="en" b="1"/>
              <a:t>Normal Distribution</a:t>
            </a:r>
            <a:r>
              <a:rPr lang="en"/>
              <a:t>.</a:t>
            </a:r>
            <a:endParaRPr/>
          </a:p>
        </p:txBody>
      </p:sp>
      <p:pic>
        <p:nvPicPr>
          <p:cNvPr id="135" name="Google Shape;135;p22"/>
          <p:cNvPicPr preferRelativeResize="0"/>
          <p:nvPr/>
        </p:nvPicPr>
        <p:blipFill>
          <a:blip r:embed="rId3">
            <a:alphaModFix/>
          </a:blip>
          <a:stretch>
            <a:fillRect/>
          </a:stretch>
        </p:blipFill>
        <p:spPr>
          <a:xfrm>
            <a:off x="311500" y="2198921"/>
            <a:ext cx="4637700" cy="2659279"/>
          </a:xfrm>
          <a:prstGeom prst="rect">
            <a:avLst/>
          </a:prstGeom>
          <a:noFill/>
          <a:ln>
            <a:noFill/>
          </a:ln>
        </p:spPr>
      </p:pic>
      <p:pic>
        <p:nvPicPr>
          <p:cNvPr id="136" name="Google Shape;136;p22"/>
          <p:cNvPicPr preferRelativeResize="0"/>
          <p:nvPr/>
        </p:nvPicPr>
        <p:blipFill>
          <a:blip r:embed="rId4">
            <a:alphaModFix/>
          </a:blip>
          <a:stretch>
            <a:fillRect/>
          </a:stretch>
        </p:blipFill>
        <p:spPr>
          <a:xfrm>
            <a:off x="4949195" y="2394623"/>
            <a:ext cx="3529655" cy="23903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43" name="Google Shape;143;p23"/>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Polynomial regression</a:t>
            </a:r>
            <a:endParaRPr sz="2800">
              <a:solidFill>
                <a:srgbClr val="000000"/>
              </a:solidFill>
            </a:endParaRPr>
          </a:p>
        </p:txBody>
      </p:sp>
      <p:sp>
        <p:nvSpPr>
          <p:cNvPr id="144" name="Google Shape;144;p23"/>
          <p:cNvSpPr txBox="1"/>
          <p:nvPr/>
        </p:nvSpPr>
        <p:spPr>
          <a:xfrm>
            <a:off x="669575" y="1536525"/>
            <a:ext cx="7763700" cy="281370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1000"/>
              </a:spcBef>
              <a:spcAft>
                <a:spcPts val="0"/>
              </a:spcAft>
              <a:buNone/>
            </a:pPr>
            <a:r>
              <a:rPr lang="en" sz="1800" b="1">
                <a:latin typeface="Calibri"/>
                <a:ea typeface="Calibri"/>
                <a:cs typeface="Calibri"/>
                <a:sym typeface="Calibri"/>
              </a:rPr>
              <a:t>Assumptions of Polynomial Regression :</a:t>
            </a:r>
            <a:endParaRPr sz="1800" b="1">
              <a:latin typeface="Calibri"/>
              <a:ea typeface="Calibri"/>
              <a:cs typeface="Calibri"/>
              <a:sym typeface="Calibri"/>
            </a:endParaRPr>
          </a:p>
          <a:p>
            <a:pPr marL="457200" lvl="0" indent="-342900" algn="l" rtl="0">
              <a:lnSpc>
                <a:spcPct val="90000"/>
              </a:lnSpc>
              <a:spcBef>
                <a:spcPts val="1000"/>
              </a:spcBef>
              <a:spcAft>
                <a:spcPts val="0"/>
              </a:spcAft>
              <a:buSzPts val="1800"/>
              <a:buFont typeface="Calibri"/>
              <a:buChar char="●"/>
            </a:pPr>
            <a:r>
              <a:rPr lang="en" sz="1800">
                <a:latin typeface="Calibri"/>
                <a:ea typeface="Calibri"/>
                <a:cs typeface="Calibri"/>
                <a:sym typeface="Calibri"/>
              </a:rPr>
              <a:t>The behavior of a dependent variable y can be explained by a linear, or curvilinear, additive relationship between the dependent variable and a set of k independent variables (xi , i=1 to k)),</a:t>
            </a:r>
            <a:endParaRPr sz="1800">
              <a:latin typeface="Calibri"/>
              <a:ea typeface="Calibri"/>
              <a:cs typeface="Calibri"/>
              <a:sym typeface="Calibri"/>
            </a:endParaRPr>
          </a:p>
          <a:p>
            <a:pPr marL="457200" lvl="0" indent="-342900" algn="l" rtl="0">
              <a:lnSpc>
                <a:spcPct val="90000"/>
              </a:lnSpc>
              <a:spcBef>
                <a:spcPts val="0"/>
              </a:spcBef>
              <a:spcAft>
                <a:spcPts val="0"/>
              </a:spcAft>
              <a:buSzPts val="1800"/>
              <a:buFont typeface="Calibri"/>
              <a:buChar char="●"/>
            </a:pPr>
            <a:r>
              <a:rPr lang="en" sz="1800">
                <a:latin typeface="Calibri"/>
                <a:ea typeface="Calibri"/>
                <a:cs typeface="Calibri"/>
                <a:sym typeface="Calibri"/>
              </a:rPr>
              <a:t>The relationship between the dependent variable y and any independent variable xi is linear or curvilinear (specifically polynomial),</a:t>
            </a:r>
            <a:endParaRPr sz="1800">
              <a:latin typeface="Calibri"/>
              <a:ea typeface="Calibri"/>
              <a:cs typeface="Calibri"/>
              <a:sym typeface="Calibri"/>
            </a:endParaRPr>
          </a:p>
          <a:p>
            <a:pPr marL="457200" lvl="0" indent="-342900" algn="l" rtl="0">
              <a:lnSpc>
                <a:spcPct val="90000"/>
              </a:lnSpc>
              <a:spcBef>
                <a:spcPts val="0"/>
              </a:spcBef>
              <a:spcAft>
                <a:spcPts val="0"/>
              </a:spcAft>
              <a:buSzPts val="1800"/>
              <a:buFont typeface="Calibri"/>
              <a:buChar char="●"/>
            </a:pPr>
            <a:r>
              <a:rPr lang="en" sz="1800">
                <a:latin typeface="Calibri"/>
                <a:ea typeface="Calibri"/>
                <a:cs typeface="Calibri"/>
                <a:sym typeface="Calibri"/>
              </a:rPr>
              <a:t>The independent variables xi are independent of each other</a:t>
            </a:r>
            <a:endParaRPr sz="1800">
              <a:latin typeface="Calibri"/>
              <a:ea typeface="Calibri"/>
              <a:cs typeface="Calibri"/>
              <a:sym typeface="Calibri"/>
            </a:endParaRPr>
          </a:p>
          <a:p>
            <a:pPr marL="0" lvl="0" indent="0" algn="l" rtl="0">
              <a:lnSpc>
                <a:spcPct val="90000"/>
              </a:lnSpc>
              <a:spcBef>
                <a:spcPts val="100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lnSpc>
                <a:spcPct val="90000"/>
              </a:lnSpc>
              <a:spcBef>
                <a:spcPts val="1000"/>
              </a:spcBef>
              <a:spcAft>
                <a:spcPts val="0"/>
              </a:spcAft>
              <a:buClr>
                <a:srgbClr val="000000"/>
              </a:buClr>
              <a:buSzPts val="2800"/>
              <a:buFont typeface="Arial"/>
              <a:buNone/>
            </a:pP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51" name="Google Shape;151;p24"/>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Polynomial regression</a:t>
            </a:r>
            <a:endParaRPr sz="2800">
              <a:solidFill>
                <a:srgbClr val="000000"/>
              </a:solidFill>
            </a:endParaRPr>
          </a:p>
        </p:txBody>
      </p:sp>
      <p:sp>
        <p:nvSpPr>
          <p:cNvPr id="152" name="Google Shape;152;p24"/>
          <p:cNvSpPr txBox="1"/>
          <p:nvPr/>
        </p:nvSpPr>
        <p:spPr>
          <a:xfrm>
            <a:off x="669575" y="1536525"/>
            <a:ext cx="4466400" cy="2692500"/>
          </a:xfrm>
          <a:prstGeom prst="rect">
            <a:avLst/>
          </a:prstGeom>
          <a:noFill/>
          <a:ln>
            <a:noFill/>
          </a:ln>
        </p:spPr>
        <p:txBody>
          <a:bodyPr spcFirstLastPara="1" wrap="square" lIns="91425" tIns="91425" rIns="91425" bIns="91425" anchor="t" anchorCtr="0">
            <a:spAutoFit/>
          </a:bodyPr>
          <a:lstStyle/>
          <a:p>
            <a:pPr marL="228600" lvl="0" indent="-165100" algn="l" rtl="0">
              <a:lnSpc>
                <a:spcPct val="90000"/>
              </a:lnSpc>
              <a:spcBef>
                <a:spcPts val="0"/>
              </a:spcBef>
              <a:spcAft>
                <a:spcPts val="0"/>
              </a:spcAft>
              <a:buClr>
                <a:srgbClr val="000000"/>
              </a:buClr>
              <a:buSzPts val="1800"/>
              <a:buChar char="•"/>
            </a:pPr>
            <a:r>
              <a:rPr lang="en" sz="1800">
                <a:solidFill>
                  <a:srgbClr val="000000"/>
                </a:solidFill>
                <a:latin typeface="Calibri"/>
                <a:ea typeface="Calibri"/>
                <a:cs typeface="Calibri"/>
                <a:sym typeface="Calibri"/>
              </a:rPr>
              <a:t>The linear model, linear regression,</a:t>
            </a:r>
            <a:endParaRPr sz="1800">
              <a:solidFill>
                <a:srgbClr val="000000"/>
              </a:solidFill>
              <a:latin typeface="Calibri"/>
              <a:ea typeface="Calibri"/>
              <a:cs typeface="Calibri"/>
              <a:sym typeface="Calibri"/>
            </a:endParaRPr>
          </a:p>
          <a:p>
            <a:pPr marL="228600" lvl="0" indent="0" algn="l" rtl="0">
              <a:lnSpc>
                <a:spcPct val="90000"/>
              </a:lnSpc>
              <a:spcBef>
                <a:spcPts val="0"/>
              </a:spcBef>
              <a:spcAft>
                <a:spcPts val="0"/>
              </a:spcAft>
              <a:buNone/>
            </a:pPr>
            <a:endParaRPr sz="1800">
              <a:solidFill>
                <a:srgbClr val="000000"/>
              </a:solidFill>
              <a:latin typeface="Calibri"/>
              <a:ea typeface="Calibri"/>
              <a:cs typeface="Calibri"/>
              <a:sym typeface="Calibri"/>
            </a:endParaRPr>
          </a:p>
          <a:p>
            <a:pPr marL="228600" lvl="0" indent="-165100" algn="l" rtl="0">
              <a:lnSpc>
                <a:spcPct val="90000"/>
              </a:lnSpc>
              <a:spcBef>
                <a:spcPts val="1000"/>
              </a:spcBef>
              <a:spcAft>
                <a:spcPts val="0"/>
              </a:spcAft>
              <a:buClr>
                <a:srgbClr val="000000"/>
              </a:buClr>
              <a:buSzPts val="1800"/>
              <a:buChar char="•"/>
            </a:pPr>
            <a:r>
              <a:rPr lang="en" sz="1800">
                <a:solidFill>
                  <a:srgbClr val="000000"/>
                </a:solidFill>
                <a:latin typeface="Calibri"/>
                <a:ea typeface="Calibri"/>
                <a:cs typeface="Calibri"/>
                <a:sym typeface="Calibri"/>
              </a:rPr>
              <a:t>Can be transformed to,</a:t>
            </a:r>
            <a:endParaRPr sz="1800">
              <a:solidFill>
                <a:srgbClr val="000000"/>
              </a:solidFill>
              <a:latin typeface="Calibri"/>
              <a:ea typeface="Calibri"/>
              <a:cs typeface="Calibri"/>
              <a:sym typeface="Calibri"/>
            </a:endParaRPr>
          </a:p>
          <a:p>
            <a:pPr marL="0" lvl="0" indent="0" algn="l" rtl="0">
              <a:lnSpc>
                <a:spcPct val="90000"/>
              </a:lnSpc>
              <a:spcBef>
                <a:spcPts val="1000"/>
              </a:spcBef>
              <a:spcAft>
                <a:spcPts val="0"/>
              </a:spcAft>
              <a:buClr>
                <a:srgbClr val="000000"/>
              </a:buClr>
              <a:buSzPts val="2800"/>
              <a:buFont typeface="Arial"/>
              <a:buNone/>
            </a:pPr>
            <a:endParaRPr sz="1800">
              <a:solidFill>
                <a:srgbClr val="000000"/>
              </a:solidFill>
              <a:latin typeface="Calibri"/>
              <a:ea typeface="Calibri"/>
              <a:cs typeface="Calibri"/>
              <a:sym typeface="Calibri"/>
            </a:endParaRPr>
          </a:p>
          <a:p>
            <a:pPr marL="0" lvl="0" indent="0" algn="l" rtl="0">
              <a:lnSpc>
                <a:spcPct val="90000"/>
              </a:lnSpc>
              <a:spcBef>
                <a:spcPts val="1000"/>
              </a:spcBef>
              <a:spcAft>
                <a:spcPts val="0"/>
              </a:spcAft>
              <a:buClr>
                <a:srgbClr val="000000"/>
              </a:buClr>
              <a:buSzPts val="2800"/>
              <a:buFont typeface="Arial"/>
              <a:buNone/>
            </a:pPr>
            <a:r>
              <a:rPr lang="en" sz="1800">
                <a:solidFill>
                  <a:srgbClr val="000000"/>
                </a:solidFill>
                <a:latin typeface="Calibri"/>
                <a:ea typeface="Calibri"/>
                <a:cs typeface="Calibri"/>
                <a:sym typeface="Calibri"/>
              </a:rPr>
              <a:t>This is still considered to be </a:t>
            </a:r>
            <a:r>
              <a:rPr lang="en" sz="1800" b="1">
                <a:solidFill>
                  <a:srgbClr val="000000"/>
                </a:solidFill>
                <a:latin typeface="Calibri"/>
                <a:ea typeface="Calibri"/>
                <a:cs typeface="Calibri"/>
                <a:sym typeface="Calibri"/>
              </a:rPr>
              <a:t>linear model</a:t>
            </a:r>
            <a:r>
              <a:rPr lang="en" sz="1800">
                <a:solidFill>
                  <a:srgbClr val="000000"/>
                </a:solidFill>
                <a:latin typeface="Calibri"/>
                <a:ea typeface="Calibri"/>
                <a:cs typeface="Calibri"/>
                <a:sym typeface="Calibri"/>
              </a:rPr>
              <a:t> as the coefficients/weights associated with the features are still linear. x² is only a feature. </a:t>
            </a:r>
            <a:endParaRPr sz="1800">
              <a:solidFill>
                <a:srgbClr val="000000"/>
              </a:solidFill>
              <a:latin typeface="Calibri"/>
              <a:ea typeface="Calibri"/>
              <a:cs typeface="Calibri"/>
              <a:sym typeface="Calibri"/>
            </a:endParaRPr>
          </a:p>
          <a:p>
            <a:pPr marL="0" lvl="0" indent="0" algn="l" rtl="0">
              <a:lnSpc>
                <a:spcPct val="90000"/>
              </a:lnSpc>
              <a:spcBef>
                <a:spcPts val="1000"/>
              </a:spcBef>
              <a:spcAft>
                <a:spcPts val="0"/>
              </a:spcAft>
              <a:buClr>
                <a:srgbClr val="000000"/>
              </a:buClr>
              <a:buSzPts val="2800"/>
              <a:buFont typeface="Arial"/>
              <a:buNone/>
            </a:pPr>
            <a:endParaRPr sz="1800">
              <a:solidFill>
                <a:srgbClr val="000000"/>
              </a:solidFill>
              <a:latin typeface="Calibri"/>
              <a:ea typeface="Calibri"/>
              <a:cs typeface="Calibri"/>
              <a:sym typeface="Calibri"/>
            </a:endParaRPr>
          </a:p>
        </p:txBody>
      </p:sp>
      <p:pic>
        <p:nvPicPr>
          <p:cNvPr id="153" name="Google Shape;153;p24" descr="https://miro.medium.com/max/231/1*rL76rQ1hhrvPjAQFwvpN4w.png"/>
          <p:cNvPicPr preferRelativeResize="0"/>
          <p:nvPr/>
        </p:nvPicPr>
        <p:blipFill rotWithShape="1">
          <a:blip r:embed="rId3">
            <a:alphaModFix/>
          </a:blip>
          <a:srcRect/>
          <a:stretch/>
        </p:blipFill>
        <p:spPr>
          <a:xfrm>
            <a:off x="1061515" y="2533675"/>
            <a:ext cx="2350171" cy="304887"/>
          </a:xfrm>
          <a:prstGeom prst="rect">
            <a:avLst/>
          </a:prstGeom>
          <a:noFill/>
          <a:ln>
            <a:noFill/>
          </a:ln>
        </p:spPr>
      </p:pic>
      <p:pic>
        <p:nvPicPr>
          <p:cNvPr id="154" name="Google Shape;154;p24" descr="https://miro.medium.com/max/151/1*adrhNj5POluyuFCa9WfBIg.png"/>
          <p:cNvPicPr preferRelativeResize="0"/>
          <p:nvPr/>
        </p:nvPicPr>
        <p:blipFill rotWithShape="1">
          <a:blip r:embed="rId4">
            <a:alphaModFix/>
          </a:blip>
          <a:srcRect/>
          <a:stretch/>
        </p:blipFill>
        <p:spPr>
          <a:xfrm>
            <a:off x="1061523" y="1925077"/>
            <a:ext cx="1664517" cy="288883"/>
          </a:xfrm>
          <a:prstGeom prst="rect">
            <a:avLst/>
          </a:prstGeom>
          <a:noFill/>
          <a:ln>
            <a:noFill/>
          </a:ln>
        </p:spPr>
      </p:pic>
      <p:pic>
        <p:nvPicPr>
          <p:cNvPr id="155" name="Google Shape;155;p24" descr="https://miro.medium.com/max/800/1*uJtlIlaT-o3DDh5VaGsy4A.png"/>
          <p:cNvPicPr preferRelativeResize="0"/>
          <p:nvPr/>
        </p:nvPicPr>
        <p:blipFill rotWithShape="1">
          <a:blip r:embed="rId5">
            <a:alphaModFix/>
          </a:blip>
          <a:srcRect l="1515" r="7210"/>
          <a:stretch/>
        </p:blipFill>
        <p:spPr>
          <a:xfrm>
            <a:off x="5135975" y="1170125"/>
            <a:ext cx="3848700" cy="316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62" name="Google Shape;162;p25"/>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Polynomial regression</a:t>
            </a:r>
            <a:endParaRPr sz="2800">
              <a:solidFill>
                <a:srgbClr val="000000"/>
              </a:solidFill>
            </a:endParaRPr>
          </a:p>
        </p:txBody>
      </p:sp>
      <p:sp>
        <p:nvSpPr>
          <p:cNvPr id="163" name="Google Shape;163;p25"/>
          <p:cNvSpPr txBox="1"/>
          <p:nvPr/>
        </p:nvSpPr>
        <p:spPr>
          <a:xfrm>
            <a:off x="690163" y="1331400"/>
            <a:ext cx="7763700" cy="1937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1800" b="1">
                <a:latin typeface="Calibri"/>
                <a:ea typeface="Calibri"/>
                <a:cs typeface="Calibri"/>
                <a:sym typeface="Calibri"/>
              </a:rPr>
              <a:t>Degree of a Polynomial :</a:t>
            </a:r>
            <a:endParaRPr sz="1800" b="1">
              <a:latin typeface="Calibri"/>
              <a:ea typeface="Calibri"/>
              <a:cs typeface="Calibri"/>
              <a:sym typeface="Calibri"/>
            </a:endParaRPr>
          </a:p>
          <a:p>
            <a:pPr marL="457200" lvl="0" indent="-342900" algn="l" rtl="0">
              <a:lnSpc>
                <a:spcPct val="90000"/>
              </a:lnSpc>
              <a:spcBef>
                <a:spcPts val="1000"/>
              </a:spcBef>
              <a:spcAft>
                <a:spcPts val="0"/>
              </a:spcAft>
              <a:buSzPts val="1800"/>
              <a:buFont typeface="Calibri"/>
              <a:buChar char="●"/>
            </a:pPr>
            <a:r>
              <a:rPr lang="en" sz="1800">
                <a:latin typeface="Calibri"/>
                <a:ea typeface="Calibri"/>
                <a:cs typeface="Calibri"/>
                <a:sym typeface="Calibri"/>
              </a:rPr>
              <a:t>The degree of a polynomials is defined as the highest degree of a monomial within a polynomial. Thus, a polynomial equation having one variable which has the largest exponent is called a degree of the polynomial.</a:t>
            </a:r>
            <a:endParaRPr sz="1800">
              <a:latin typeface="Calibri"/>
              <a:ea typeface="Calibri"/>
              <a:cs typeface="Calibri"/>
              <a:sym typeface="Calibri"/>
            </a:endParaRPr>
          </a:p>
          <a:p>
            <a:pPr marL="457200" lvl="0" indent="-342900" algn="l" rtl="0">
              <a:lnSpc>
                <a:spcPct val="90000"/>
              </a:lnSpc>
              <a:spcBef>
                <a:spcPts val="0"/>
              </a:spcBef>
              <a:spcAft>
                <a:spcPts val="0"/>
              </a:spcAft>
              <a:buSzPts val="1800"/>
              <a:buFont typeface="Calibri"/>
              <a:buChar char="●"/>
            </a:pPr>
            <a:endParaRPr sz="1800">
              <a:latin typeface="Calibri"/>
              <a:ea typeface="Calibri"/>
              <a:cs typeface="Calibri"/>
              <a:sym typeface="Calibri"/>
            </a:endParaRPr>
          </a:p>
          <a:p>
            <a:pPr marL="0" lvl="0" indent="0" algn="l" rtl="0">
              <a:lnSpc>
                <a:spcPct val="90000"/>
              </a:lnSpc>
              <a:spcBef>
                <a:spcPts val="1000"/>
              </a:spcBef>
              <a:spcAft>
                <a:spcPts val="0"/>
              </a:spcAft>
              <a:buClr>
                <a:srgbClr val="000000"/>
              </a:buClr>
              <a:buSzPts val="2800"/>
              <a:buFont typeface="Arial"/>
              <a:buNone/>
            </a:pPr>
            <a:endParaRPr sz="1800">
              <a:latin typeface="Calibri"/>
              <a:ea typeface="Calibri"/>
              <a:cs typeface="Calibri"/>
              <a:sym typeface="Calibri"/>
            </a:endParaRPr>
          </a:p>
        </p:txBody>
      </p:sp>
      <p:pic>
        <p:nvPicPr>
          <p:cNvPr id="164" name="Google Shape;164;p25"/>
          <p:cNvPicPr preferRelativeResize="0"/>
          <p:nvPr/>
        </p:nvPicPr>
        <p:blipFill>
          <a:blip r:embed="rId3">
            <a:alphaModFix/>
          </a:blip>
          <a:stretch>
            <a:fillRect/>
          </a:stretch>
        </p:blipFill>
        <p:spPr>
          <a:xfrm>
            <a:off x="1956963" y="2778400"/>
            <a:ext cx="5230075" cy="222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171" name="Google Shape;171;p26"/>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dirty="0"/>
              <a:t>Assignment</a:t>
            </a:r>
            <a:endParaRPr sz="2800" dirty="0">
              <a:solidFill>
                <a:srgbClr val="000000"/>
              </a:solidFill>
            </a:endParaRPr>
          </a:p>
        </p:txBody>
      </p:sp>
      <p:sp>
        <p:nvSpPr>
          <p:cNvPr id="172" name="Google Shape;172;p26"/>
          <p:cNvSpPr txBox="1"/>
          <p:nvPr/>
        </p:nvSpPr>
        <p:spPr>
          <a:xfrm>
            <a:off x="690163" y="1331400"/>
            <a:ext cx="7763700" cy="180900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1000"/>
              </a:spcBef>
              <a:spcAft>
                <a:spcPts val="0"/>
              </a:spcAft>
              <a:buNone/>
            </a:pPr>
            <a:r>
              <a:rPr lang="en" sz="1800">
                <a:latin typeface="Calibri"/>
                <a:ea typeface="Calibri"/>
                <a:cs typeface="Calibri"/>
                <a:sym typeface="Calibri"/>
              </a:rPr>
              <a:t>Dataset link : </a:t>
            </a:r>
            <a:r>
              <a:rPr lang="en" sz="1800" u="sng">
                <a:solidFill>
                  <a:schemeClr val="hlink"/>
                </a:solidFill>
                <a:latin typeface="Calibri"/>
                <a:ea typeface="Calibri"/>
                <a:cs typeface="Calibri"/>
                <a:sym typeface="Calibri"/>
                <a:hlinkClick r:id="rId3"/>
              </a:rPr>
              <a:t>https://www.kaggle.com/datasets/mirichoi0218/insurance</a:t>
            </a:r>
            <a:endParaRPr sz="1800">
              <a:latin typeface="Calibri"/>
              <a:ea typeface="Calibri"/>
              <a:cs typeface="Calibri"/>
              <a:sym typeface="Calibri"/>
            </a:endParaRPr>
          </a:p>
          <a:p>
            <a:pPr marL="457200" lvl="0" indent="-342900" algn="l" rtl="0">
              <a:lnSpc>
                <a:spcPct val="90000"/>
              </a:lnSpc>
              <a:spcBef>
                <a:spcPts val="1000"/>
              </a:spcBef>
              <a:spcAft>
                <a:spcPts val="0"/>
              </a:spcAft>
              <a:buSzPts val="1800"/>
              <a:buFont typeface="Calibri"/>
              <a:buChar char="-"/>
            </a:pPr>
            <a:r>
              <a:rPr lang="en" sz="1800">
                <a:latin typeface="Calibri"/>
                <a:ea typeface="Calibri"/>
                <a:cs typeface="Calibri"/>
                <a:sym typeface="Calibri"/>
              </a:rPr>
              <a:t>Do visualization and analysis to understand the dataset </a:t>
            </a:r>
            <a:endParaRPr sz="1800">
              <a:latin typeface="Calibri"/>
              <a:ea typeface="Calibri"/>
              <a:cs typeface="Calibri"/>
              <a:sym typeface="Calibri"/>
            </a:endParaRPr>
          </a:p>
          <a:p>
            <a:pPr marL="457200" lvl="0" indent="-342900" algn="l" rtl="0">
              <a:lnSpc>
                <a:spcPct val="90000"/>
              </a:lnSpc>
              <a:spcBef>
                <a:spcPts val="0"/>
              </a:spcBef>
              <a:spcAft>
                <a:spcPts val="0"/>
              </a:spcAft>
              <a:buSzPts val="1800"/>
              <a:buFont typeface="Calibri"/>
              <a:buChar char="-"/>
            </a:pPr>
            <a:r>
              <a:rPr lang="en" sz="1800">
                <a:solidFill>
                  <a:schemeClr val="dk1"/>
                </a:solidFill>
                <a:latin typeface="Calibri"/>
                <a:ea typeface="Calibri"/>
                <a:cs typeface="Calibri"/>
                <a:sym typeface="Calibri"/>
              </a:rPr>
              <a:t>Follow kaggle code for inspiration: </a:t>
            </a:r>
            <a:endParaRPr sz="1800">
              <a:latin typeface="Calibri"/>
              <a:ea typeface="Calibri"/>
              <a:cs typeface="Calibri"/>
              <a:sym typeface="Calibri"/>
            </a:endParaRPr>
          </a:p>
          <a:p>
            <a:pPr marL="914400" lvl="1" indent="-342900" algn="l" rtl="0">
              <a:lnSpc>
                <a:spcPct val="90000"/>
              </a:lnSpc>
              <a:spcBef>
                <a:spcPts val="0"/>
              </a:spcBef>
              <a:spcAft>
                <a:spcPts val="0"/>
              </a:spcAft>
              <a:buSzPts val="1800"/>
              <a:buFont typeface="Calibri"/>
              <a:buChar char="○"/>
            </a:pPr>
            <a:r>
              <a:rPr lang="en" sz="1800" u="sng">
                <a:solidFill>
                  <a:schemeClr val="hlink"/>
                </a:solidFill>
                <a:latin typeface="Calibri"/>
                <a:ea typeface="Calibri"/>
                <a:cs typeface="Calibri"/>
                <a:sym typeface="Calibri"/>
                <a:hlinkClick r:id="rId4"/>
              </a:rPr>
              <a:t>https://www.kaggle.com/code/trisha12/regression-random-forest-and-boosting-model</a:t>
            </a:r>
            <a:endParaRPr sz="1800">
              <a:latin typeface="Calibri"/>
              <a:ea typeface="Calibri"/>
              <a:cs typeface="Calibri"/>
              <a:sym typeface="Calibri"/>
            </a:endParaRPr>
          </a:p>
          <a:p>
            <a:pPr marL="457200" lvl="0" indent="-342900" algn="l" rtl="0">
              <a:lnSpc>
                <a:spcPct val="90000"/>
              </a:lnSpc>
              <a:spcBef>
                <a:spcPts val="0"/>
              </a:spcBef>
              <a:spcAft>
                <a:spcPts val="0"/>
              </a:spcAft>
              <a:buSzPts val="1800"/>
              <a:buFont typeface="Calibri"/>
              <a:buChar char="-"/>
            </a:pPr>
            <a:r>
              <a:rPr lang="en" sz="1800">
                <a:latin typeface="Calibri"/>
                <a:ea typeface="Calibri"/>
                <a:cs typeface="Calibri"/>
                <a:sym typeface="Calibri"/>
              </a:rPr>
              <a:t>Apply polynomial regression to predict &amp; test</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179" name="Google Shape;179;p27"/>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63" name="Google Shape;63;p14"/>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Topics</a:t>
            </a:r>
            <a:endParaRPr sz="2800">
              <a:solidFill>
                <a:srgbClr val="000000"/>
              </a:solidFill>
            </a:endParaRPr>
          </a:p>
        </p:txBody>
      </p:sp>
      <p:sp>
        <p:nvSpPr>
          <p:cNvPr id="64" name="Google Shape;64;p14"/>
          <p:cNvSpPr txBox="1"/>
          <p:nvPr/>
        </p:nvSpPr>
        <p:spPr>
          <a:xfrm>
            <a:off x="464100" y="13048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endParaRPr sz="1600" dirty="0">
              <a:solidFill>
                <a:schemeClr val="dk1"/>
              </a:solidFill>
            </a:endParaRPr>
          </a:p>
          <a:p>
            <a:pPr marL="457200" lvl="0" indent="-330200" algn="l" rtl="0">
              <a:lnSpc>
                <a:spcPct val="115000"/>
              </a:lnSpc>
              <a:spcBef>
                <a:spcPts val="1200"/>
              </a:spcBef>
              <a:spcAft>
                <a:spcPts val="0"/>
              </a:spcAft>
              <a:buClr>
                <a:schemeClr val="dk1"/>
              </a:buClr>
              <a:buSzPts val="1600"/>
              <a:buChar char="●"/>
            </a:pPr>
            <a:r>
              <a:rPr lang="en" sz="1600" dirty="0">
                <a:solidFill>
                  <a:schemeClr val="dk1"/>
                </a:solidFill>
              </a:rPr>
              <a:t>Regression</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Evaluation Metrics</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Linear Regression</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Polynomial Regression</a:t>
            </a:r>
            <a:endParaRPr sz="1600" dirty="0">
              <a:solidFill>
                <a:schemeClr val="dk1"/>
              </a:solidFill>
            </a:endParaRPr>
          </a:p>
          <a:p>
            <a:pPr marL="457200" lvl="0" indent="0" algn="l" rtl="0">
              <a:lnSpc>
                <a:spcPct val="115000"/>
              </a:lnSpc>
              <a:spcBef>
                <a:spcPts val="1200"/>
              </a:spcBef>
              <a:spcAft>
                <a:spcPts val="0"/>
              </a:spcAft>
              <a:buNone/>
            </a:pPr>
            <a:endParaRPr sz="1600" dirty="0">
              <a:solidFill>
                <a:schemeClr val="dk1"/>
              </a:solidFill>
            </a:endParaRPr>
          </a:p>
          <a:p>
            <a:pPr marL="457200" lvl="0" indent="0" algn="l" rtl="0">
              <a:lnSpc>
                <a:spcPct val="115000"/>
              </a:lnSpc>
              <a:spcBef>
                <a:spcPts val="1200"/>
              </a:spcBef>
              <a:spcAft>
                <a:spcPts val="0"/>
              </a:spcAft>
              <a:buNone/>
            </a:pPr>
            <a:endParaRPr sz="1600" dirty="0">
              <a:solidFill>
                <a:schemeClr val="dk1"/>
              </a:solidFill>
            </a:endParaRPr>
          </a:p>
          <a:p>
            <a:pPr marL="457200" lvl="0" indent="0" algn="l" rtl="0">
              <a:lnSpc>
                <a:spcPct val="115000"/>
              </a:lnSpc>
              <a:spcBef>
                <a:spcPts val="1200"/>
              </a:spcBef>
              <a:spcAft>
                <a:spcPts val="0"/>
              </a:spcAft>
              <a:buNone/>
            </a:pPr>
            <a:endParaRPr sz="1600" dirty="0">
              <a:solidFill>
                <a:schemeClr val="dk1"/>
              </a:solidFill>
            </a:endParaRPr>
          </a:p>
          <a:p>
            <a:pPr marL="457200" lvl="0" indent="0" algn="l" rtl="0">
              <a:lnSpc>
                <a:spcPct val="115000"/>
              </a:lnSpc>
              <a:spcBef>
                <a:spcPts val="1200"/>
              </a:spcBef>
              <a:spcAft>
                <a:spcPts val="1200"/>
              </a:spcAft>
              <a:buNone/>
            </a:pPr>
            <a:endParaRPr sz="16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71" name="Google Shape;71;p15"/>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Regression</a:t>
            </a:r>
            <a:endParaRPr sz="2800">
              <a:solidFill>
                <a:srgbClr val="000000"/>
              </a:solidFill>
            </a:endParaRPr>
          </a:p>
        </p:txBody>
      </p:sp>
      <p:sp>
        <p:nvSpPr>
          <p:cNvPr id="72" name="Google Shape;72;p15"/>
          <p:cNvSpPr txBox="1"/>
          <p:nvPr/>
        </p:nvSpPr>
        <p:spPr>
          <a:xfrm>
            <a:off x="189950" y="1914334"/>
            <a:ext cx="3253500" cy="2154900"/>
          </a:xfrm>
          <a:prstGeom prst="rect">
            <a:avLst/>
          </a:prstGeom>
          <a:noFill/>
          <a:ln>
            <a:noFill/>
          </a:ln>
        </p:spPr>
        <p:txBody>
          <a:bodyPr spcFirstLastPara="1" wrap="square" lIns="91425" tIns="91425" rIns="91425" bIns="91425" anchor="t" anchorCtr="0">
            <a:spAutoFit/>
          </a:bodyPr>
          <a:lstStyle/>
          <a:p>
            <a:pPr marL="457200" lvl="0" indent="0" algn="just" rtl="0">
              <a:spcBef>
                <a:spcPts val="0"/>
              </a:spcBef>
              <a:spcAft>
                <a:spcPts val="0"/>
              </a:spcAft>
              <a:buClr>
                <a:srgbClr val="000000"/>
              </a:buClr>
              <a:buSzPts val="1100"/>
              <a:buFont typeface="Arial"/>
              <a:buNone/>
            </a:pPr>
            <a:r>
              <a:rPr lang="en" sz="1600" b="1">
                <a:solidFill>
                  <a:srgbClr val="000000"/>
                </a:solidFill>
              </a:rPr>
              <a:t>Regression</a:t>
            </a:r>
            <a:r>
              <a:rPr lang="en" sz="1600">
                <a:solidFill>
                  <a:srgbClr val="000000"/>
                </a:solidFill>
              </a:rPr>
              <a:t> is the task of predicting a continuous quantity.</a:t>
            </a:r>
            <a:endParaRPr sz="1600">
              <a:solidFill>
                <a:srgbClr val="000000"/>
              </a:solidFill>
            </a:endParaRPr>
          </a:p>
          <a:p>
            <a:pPr marL="457200" lvl="0" indent="0" algn="just" rtl="0">
              <a:spcBef>
                <a:spcPts val="0"/>
              </a:spcBef>
              <a:spcAft>
                <a:spcPts val="0"/>
              </a:spcAft>
              <a:buClr>
                <a:srgbClr val="000000"/>
              </a:buClr>
              <a:buSzPts val="1100"/>
              <a:buFont typeface="Arial"/>
              <a:buNone/>
            </a:pPr>
            <a:endParaRPr sz="1600"/>
          </a:p>
          <a:p>
            <a:pPr marL="457200" marR="0" lvl="0" indent="0" algn="just" rtl="0">
              <a:lnSpc>
                <a:spcPct val="100000"/>
              </a:lnSpc>
              <a:spcBef>
                <a:spcPts val="0"/>
              </a:spcBef>
              <a:spcAft>
                <a:spcPts val="0"/>
              </a:spcAft>
              <a:buClr>
                <a:srgbClr val="000000"/>
              </a:buClr>
              <a:buSzPts val="1100"/>
              <a:buFont typeface="Arial"/>
              <a:buNone/>
            </a:pPr>
            <a:endParaRPr sz="1600" b="1"/>
          </a:p>
          <a:p>
            <a:pPr marL="457200" marR="0" lvl="0" indent="0" algn="just" rtl="0">
              <a:lnSpc>
                <a:spcPct val="100000"/>
              </a:lnSpc>
              <a:spcBef>
                <a:spcPts val="0"/>
              </a:spcBef>
              <a:spcAft>
                <a:spcPts val="0"/>
              </a:spcAft>
              <a:buClr>
                <a:srgbClr val="000000"/>
              </a:buClr>
              <a:buSzPts val="1100"/>
              <a:buFont typeface="Arial"/>
              <a:buNone/>
            </a:pPr>
            <a:r>
              <a:rPr lang="en" sz="1600" b="1"/>
              <a:t>Classification</a:t>
            </a:r>
            <a:r>
              <a:rPr lang="en" sz="1600"/>
              <a:t> is the task of predicting a discrete class label.</a:t>
            </a:r>
            <a:endParaRPr sz="1600"/>
          </a:p>
        </p:txBody>
      </p:sp>
      <p:pic>
        <p:nvPicPr>
          <p:cNvPr id="73" name="Google Shape;73;p15"/>
          <p:cNvPicPr preferRelativeResize="0"/>
          <p:nvPr/>
        </p:nvPicPr>
        <p:blipFill>
          <a:blip r:embed="rId3">
            <a:alphaModFix/>
          </a:blip>
          <a:stretch>
            <a:fillRect/>
          </a:stretch>
        </p:blipFill>
        <p:spPr>
          <a:xfrm>
            <a:off x="3674047" y="1469825"/>
            <a:ext cx="5347104" cy="2893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0" name="Google Shape;80;p16"/>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Evaluation Metrics</a:t>
            </a:r>
            <a:endParaRPr sz="2800"/>
          </a:p>
        </p:txBody>
      </p:sp>
      <p:sp>
        <p:nvSpPr>
          <p:cNvPr id="81" name="Google Shape;81;p16"/>
          <p:cNvSpPr txBox="1"/>
          <p:nvPr/>
        </p:nvSpPr>
        <p:spPr>
          <a:xfrm>
            <a:off x="311700" y="1278050"/>
            <a:ext cx="8520600" cy="34164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1600">
                <a:solidFill>
                  <a:schemeClr val="dk1"/>
                </a:solidFill>
              </a:rPr>
              <a:t>Evaluation metrics are used to measure the quality of the statistical or machine learning model. Evaluating machine learning models or algorithms is essential for any project. </a:t>
            </a:r>
            <a:br>
              <a:rPr lang="en" sz="1600">
                <a:solidFill>
                  <a:schemeClr val="dk1"/>
                </a:solidFill>
              </a:rPr>
            </a:br>
            <a:br>
              <a:rPr lang="en" sz="1600">
                <a:solidFill>
                  <a:schemeClr val="dk1"/>
                </a:solidFill>
              </a:rPr>
            </a:br>
            <a:r>
              <a:rPr lang="en" sz="1600" b="1">
                <a:solidFill>
                  <a:schemeClr val="dk1"/>
                </a:solidFill>
              </a:rPr>
              <a:t>Regression</a:t>
            </a:r>
            <a:endParaRPr sz="1600" b="1">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Mean squared error</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Root Mean Squared Error</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Mean absolute error</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R-squared</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Adjusted R²</a:t>
            </a:r>
            <a:endParaRPr>
              <a:solidFill>
                <a:schemeClr val="dk1"/>
              </a:solidFill>
            </a:endParaRPr>
          </a:p>
          <a:p>
            <a:pPr marL="1371600" lvl="0" indent="0" algn="l" rtl="0">
              <a:lnSpc>
                <a:spcPct val="100000"/>
              </a:lnSpc>
              <a:spcBef>
                <a:spcPts val="0"/>
              </a:spcBef>
              <a:spcAft>
                <a:spcPts val="0"/>
              </a:spcAft>
              <a:buNone/>
            </a:pPr>
            <a:endParaRPr>
              <a:solidFill>
                <a:schemeClr val="dk1"/>
              </a:solidFill>
            </a:endParaRPr>
          </a:p>
          <a:p>
            <a:pPr marL="457200" lvl="0" indent="0" algn="l" rtl="0">
              <a:lnSpc>
                <a:spcPct val="100000"/>
              </a:lnSpc>
              <a:spcBef>
                <a:spcPts val="0"/>
              </a:spcBef>
              <a:spcAft>
                <a:spcPts val="0"/>
              </a:spcAft>
              <a:buClr>
                <a:schemeClr val="dk1"/>
              </a:buClr>
              <a:buSzPts val="1100"/>
              <a:buFont typeface="Arial"/>
              <a:buNone/>
            </a:pPr>
            <a:r>
              <a:rPr lang="en" sz="1600" b="1">
                <a:solidFill>
                  <a:schemeClr val="dk1"/>
                </a:solidFill>
              </a:rPr>
              <a:t>Classification</a:t>
            </a:r>
            <a:endParaRPr sz="1600" b="1">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Classification Accuracy</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Confusion Matrix</a:t>
            </a:r>
            <a:endParaRPr>
              <a:solidFill>
                <a:schemeClr val="dk1"/>
              </a:solidFill>
            </a:endParaRPr>
          </a:p>
          <a:p>
            <a:pPr marL="914400" lvl="0" indent="-317500" algn="l" rtl="0">
              <a:lnSpc>
                <a:spcPct val="100000"/>
              </a:lnSpc>
              <a:spcBef>
                <a:spcPts val="0"/>
              </a:spcBef>
              <a:spcAft>
                <a:spcPts val="0"/>
              </a:spcAft>
              <a:buClr>
                <a:schemeClr val="dk1"/>
              </a:buClr>
              <a:buSzPts val="1400"/>
              <a:buChar char="●"/>
            </a:pPr>
            <a:r>
              <a:rPr lang="en">
                <a:solidFill>
                  <a:schemeClr val="dk1"/>
                </a:solidFill>
              </a:rPr>
              <a:t>Area Under ROC Curve </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sz="1600">
              <a:solidFill>
                <a:schemeClr val="dk1"/>
              </a:solidFill>
            </a:endParaRPr>
          </a:p>
          <a:p>
            <a:pPr marL="457200" lvl="0" indent="0" algn="l" rtl="0">
              <a:lnSpc>
                <a:spcPct val="115000"/>
              </a:lnSpc>
              <a:spcBef>
                <a:spcPts val="1200"/>
              </a:spcBef>
              <a:spcAft>
                <a:spcPts val="1200"/>
              </a:spcAft>
              <a:buNone/>
            </a:pP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88" name="Google Shape;88;p17"/>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Mean squared error</a:t>
            </a:r>
            <a:endParaRPr sz="2800"/>
          </a:p>
        </p:txBody>
      </p:sp>
      <p:sp>
        <p:nvSpPr>
          <p:cNvPr id="89" name="Google Shape;89;p17"/>
          <p:cNvSpPr txBox="1"/>
          <p:nvPr/>
        </p:nvSpPr>
        <p:spPr>
          <a:xfrm>
            <a:off x="759675" y="3199000"/>
            <a:ext cx="75480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b="1"/>
              <a:t>MSE</a:t>
            </a:r>
            <a:r>
              <a:rPr lang="en"/>
              <a:t> or</a:t>
            </a:r>
            <a:r>
              <a:rPr lang="en" b="1"/>
              <a:t> Mean Squared Error</a:t>
            </a:r>
            <a:r>
              <a:rPr lang="en"/>
              <a:t> is one of the most preferred metrics for </a:t>
            </a:r>
            <a:r>
              <a:rPr lang="en" b="1"/>
              <a:t>regression </a:t>
            </a:r>
            <a:r>
              <a:rPr lang="en"/>
              <a:t>tasks. It is  simply the average of the squared difference between the target value and the value  predicted by the regression model. As it squares the differences, it penalizes even a small  error which leads to over-estimation of how bad the model is. It is preferred more than other  metrics because it is differentiable and hence can be optimized better.</a:t>
            </a:r>
            <a:endParaRPr/>
          </a:p>
        </p:txBody>
      </p:sp>
      <p:pic>
        <p:nvPicPr>
          <p:cNvPr id="90" name="Google Shape;90;p17"/>
          <p:cNvPicPr preferRelativeResize="0"/>
          <p:nvPr/>
        </p:nvPicPr>
        <p:blipFill>
          <a:blip r:embed="rId3">
            <a:alphaModFix/>
          </a:blip>
          <a:stretch>
            <a:fillRect/>
          </a:stretch>
        </p:blipFill>
        <p:spPr>
          <a:xfrm>
            <a:off x="2158125" y="1322525"/>
            <a:ext cx="4976308" cy="172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97" name="Google Shape;97;p18"/>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Root Mean Squared Error</a:t>
            </a:r>
            <a:endParaRPr sz="2800"/>
          </a:p>
        </p:txBody>
      </p:sp>
      <p:sp>
        <p:nvSpPr>
          <p:cNvPr id="98" name="Google Shape;98;p18"/>
          <p:cNvSpPr txBox="1"/>
          <p:nvPr/>
        </p:nvSpPr>
        <p:spPr>
          <a:xfrm>
            <a:off x="759675" y="3199000"/>
            <a:ext cx="75480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RMSE is the most widely used metric for regression tasks and is the square root of the  averaged squared difference between the target value and the value predicted by the model. When assessing how well a model fits a dataset, we use the RMSE more often because it is measured in the same units as the response variable.</a:t>
            </a:r>
            <a:endParaRPr/>
          </a:p>
        </p:txBody>
      </p:sp>
      <p:pic>
        <p:nvPicPr>
          <p:cNvPr id="99" name="Google Shape;99;p18"/>
          <p:cNvPicPr preferRelativeResize="0"/>
          <p:nvPr/>
        </p:nvPicPr>
        <p:blipFill>
          <a:blip r:embed="rId3">
            <a:alphaModFix/>
          </a:blip>
          <a:stretch>
            <a:fillRect/>
          </a:stretch>
        </p:blipFill>
        <p:spPr>
          <a:xfrm>
            <a:off x="1862125" y="1225438"/>
            <a:ext cx="5419725" cy="170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06" name="Google Shape;106;p19"/>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Mean absolute error</a:t>
            </a:r>
            <a:endParaRPr sz="2800"/>
          </a:p>
        </p:txBody>
      </p:sp>
      <p:sp>
        <p:nvSpPr>
          <p:cNvPr id="107" name="Google Shape;107;p19"/>
          <p:cNvSpPr txBox="1"/>
          <p:nvPr/>
        </p:nvSpPr>
        <p:spPr>
          <a:xfrm>
            <a:off x="759675" y="3199000"/>
            <a:ext cx="75480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MAE is the absolute difference between the target value and the value predicted by the  model. The MAE is more robust to outliers and does not penalize the errors as extremely as MSE. MAE is a linear score which means all the individual differences are weighted equally. It  is not suitable for applications where you want to pay more attention to the outliers.</a:t>
            </a:r>
            <a:endParaRPr/>
          </a:p>
        </p:txBody>
      </p:sp>
      <p:pic>
        <p:nvPicPr>
          <p:cNvPr id="108" name="Google Shape;108;p19"/>
          <p:cNvPicPr preferRelativeResize="0"/>
          <p:nvPr/>
        </p:nvPicPr>
        <p:blipFill rotWithShape="1">
          <a:blip r:embed="rId3">
            <a:alphaModFix/>
          </a:blip>
          <a:srcRect l="553" r="553"/>
          <a:stretch/>
        </p:blipFill>
        <p:spPr>
          <a:xfrm>
            <a:off x="2175787" y="1430751"/>
            <a:ext cx="4792425" cy="15076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15" name="Google Shape;115;p20"/>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R-squared</a:t>
            </a:r>
            <a:endParaRPr sz="2800"/>
          </a:p>
        </p:txBody>
      </p:sp>
      <p:sp>
        <p:nvSpPr>
          <p:cNvPr id="116" name="Google Shape;116;p20"/>
          <p:cNvSpPr txBox="1"/>
          <p:nvPr/>
        </p:nvSpPr>
        <p:spPr>
          <a:xfrm>
            <a:off x="759675" y="2938375"/>
            <a:ext cx="75480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Coefficient of Determination or R² is another metric used for evaluating the performance of a  regression model. The metric helps us to compare our current model with a constant  baseline and tells us how much our model is better. The constant baseline is chosen by taking  the mean of the data and drawing a line at the mean. R² is a scale-free score that implies it  doesn't matter whether the values are too large or too small, the R² will always be less than  or equal to 1.</a:t>
            </a:r>
            <a:endParaRPr/>
          </a:p>
        </p:txBody>
      </p:sp>
      <p:pic>
        <p:nvPicPr>
          <p:cNvPr id="117" name="Google Shape;117;p20"/>
          <p:cNvPicPr preferRelativeResize="0"/>
          <p:nvPr/>
        </p:nvPicPr>
        <p:blipFill rotWithShape="1">
          <a:blip r:embed="rId3">
            <a:alphaModFix/>
          </a:blip>
          <a:srcRect l="2407" r="2417"/>
          <a:stretch/>
        </p:blipFill>
        <p:spPr>
          <a:xfrm>
            <a:off x="2175775" y="1430750"/>
            <a:ext cx="4696664" cy="14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24" name="Google Shape;124;p21"/>
          <p:cNvSpPr txBox="1"/>
          <p:nvPr/>
        </p:nvSpPr>
        <p:spPr>
          <a:xfrm>
            <a:off x="464100" y="5974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t>Adjusted R²</a:t>
            </a:r>
            <a:endParaRPr sz="2800"/>
          </a:p>
        </p:txBody>
      </p:sp>
      <p:sp>
        <p:nvSpPr>
          <p:cNvPr id="125" name="Google Shape;125;p21"/>
          <p:cNvSpPr txBox="1"/>
          <p:nvPr/>
        </p:nvSpPr>
        <p:spPr>
          <a:xfrm>
            <a:off x="744475" y="3289725"/>
            <a:ext cx="75480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Adjusted R² depicts the same meaning as R² but is an improvement of it. R² suffers from the  problem that the scores improve on increasing terms even though the model is not  improving which may misguide the researcher. Adjusted R² is always lower than R² as it  adjusts for the increasing predictors and only shows improvement if there is a real  improvement.</a:t>
            </a:r>
            <a:endParaRPr/>
          </a:p>
        </p:txBody>
      </p:sp>
      <p:pic>
        <p:nvPicPr>
          <p:cNvPr id="126" name="Google Shape;126;p21"/>
          <p:cNvPicPr preferRelativeResize="0"/>
          <p:nvPr/>
        </p:nvPicPr>
        <p:blipFill rotWithShape="1">
          <a:blip r:embed="rId3">
            <a:alphaModFix/>
          </a:blip>
          <a:srcRect t="-4583" b="2510"/>
          <a:stretch/>
        </p:blipFill>
        <p:spPr>
          <a:xfrm>
            <a:off x="2537575" y="1137950"/>
            <a:ext cx="3833450" cy="2151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724</Words>
  <Application>Microsoft Office PowerPoint</Application>
  <PresentationFormat>On-screen Show (16:9)</PresentationFormat>
  <Paragraphs>77</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Simple Light</vt:lpstr>
      <vt:lpstr>LIVE Class - 10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Class - 15</dc:title>
  <cp:lastModifiedBy>Nurul Akter Towhid</cp:lastModifiedBy>
  <cp:revision>2</cp:revision>
  <dcterms:modified xsi:type="dcterms:W3CDTF">2023-09-03T16:10:46Z</dcterms:modified>
</cp:coreProperties>
</file>