
<file path=[Content_Types].xml><?xml version="1.0" encoding="utf-8"?>
<Types xmlns="http://schemas.openxmlformats.org/package/2006/content-types">
  <Default Extension="avif" ContentType="image/av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18" userDrawn="1">
          <p15:clr>
            <a:srgbClr val="A4A3A4"/>
          </p15:clr>
        </p15:guide>
        <p15:guide id="2" pos="67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62" y="-6211"/>
      </p:cViewPr>
      <p:guideLst>
        <p:guide orient="horz" pos="10318"/>
        <p:guide pos="67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2489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5089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48932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25457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22DA87-17A3-43A0-B86E-2FCFB6EFBC32}" type="datetimeFigureOut">
              <a:rPr lang="en-IN" smtClean="0"/>
              <a:t>26-04-2024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310346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290110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t>26-04-2024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0757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t>26-04-2024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653121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t>26-04-2024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199798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47479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Edit Master text styles</a:t>
            </a:r>
          </a:p>
        </p:txBody>
      </p:sp>
      <p:sp>
        <p:nvSpPr>
          <p:cNvPr id="5" name="Date Placeholder 4"/>
          <p:cNvSpPr>
            <a:spLocks noGrp="1"/>
          </p:cNvSpPr>
          <p:nvPr>
            <p:ph type="dt" sz="half" idx="10"/>
          </p:nvPr>
        </p:nvSpPr>
        <p:spPr/>
        <p:txBody>
          <a:bodyPr/>
          <a:lstStyle/>
          <a:p>
            <a:fld id="{3E22DA87-17A3-43A0-B86E-2FCFB6EFBC32}" type="datetimeFigureOut">
              <a:rPr lang="en-IN" smtClean="0"/>
              <a:t>26-04-2024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t>‹#›</a:t>
            </a:fld>
            <a:endParaRPr lang="en-IN"/>
          </a:p>
        </p:txBody>
      </p:sp>
    </p:spTree>
    <p:extLst>
      <p:ext uri="{BB962C8B-B14F-4D97-AF65-F5344CB8AC3E}">
        <p14:creationId xmlns:p14="http://schemas.microsoft.com/office/powerpoint/2010/main" val="8274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t>26-04-2024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t>‹#›</a:t>
            </a:fld>
            <a:endParaRPr lang="en-IN"/>
          </a:p>
        </p:txBody>
      </p:sp>
    </p:spTree>
    <p:extLst>
      <p:ext uri="{BB962C8B-B14F-4D97-AF65-F5344CB8AC3E}">
        <p14:creationId xmlns:p14="http://schemas.microsoft.com/office/powerpoint/2010/main" val="2005597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avi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02" y="3978186"/>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p:cNvSpPr/>
          <p:nvPr/>
        </p:nvSpPr>
        <p:spPr>
          <a:xfrm>
            <a:off x="15484" y="10009484"/>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791" dirty="0" err="1"/>
              <a:t>zz</a:t>
            </a:r>
            <a:endParaRPr lang="en-IN" sz="1791" dirty="0"/>
          </a:p>
        </p:txBody>
      </p:sp>
      <p:sp>
        <p:nvSpPr>
          <p:cNvPr id="6" name="Rectangle 5"/>
          <p:cNvSpPr/>
          <p:nvPr/>
        </p:nvSpPr>
        <p:spPr>
          <a:xfrm>
            <a:off x="28002" y="15821056"/>
            <a:ext cx="21559627" cy="6116117"/>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altLang="en-IN" sz="1990">
                <a:latin typeface="Times New Roman" panose="02020603050405020304" pitchFamily="18" charset="0"/>
                <a:cs typeface="Times New Roman" panose="02020603050405020304" pitchFamily="18" charset="0"/>
              </a:rPr>
              <a:t>s</a:t>
            </a: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42228" y="21968050"/>
            <a:ext cx="21684935"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8" name="Rectangle 7"/>
          <p:cNvSpPr/>
          <p:nvPr/>
        </p:nvSpPr>
        <p:spPr>
          <a:xfrm>
            <a:off x="-8251" y="27346472"/>
            <a:ext cx="21670008"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791" dirty="0"/>
              <a:t>h</a:t>
            </a:r>
            <a:endParaRPr lang="en-IN" sz="1791" dirty="0"/>
          </a:p>
        </p:txBody>
      </p:sp>
      <p:sp>
        <p:nvSpPr>
          <p:cNvPr id="19" name="Rectangle 18"/>
          <p:cNvSpPr/>
          <p:nvPr/>
        </p:nvSpPr>
        <p:spPr>
          <a:xfrm>
            <a:off x="641932" y="4560761"/>
            <a:ext cx="306138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30970" y="252258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22" name="Rectangle 21"/>
          <p:cNvSpPr/>
          <p:nvPr/>
        </p:nvSpPr>
        <p:spPr>
          <a:xfrm>
            <a:off x="641930" y="15943260"/>
            <a:ext cx="183956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641929" y="22278870"/>
            <a:ext cx="5874618"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641929" y="27777231"/>
            <a:ext cx="306139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200329"/>
          </a:xfrm>
          <a:prstGeom prst="rect">
            <a:avLst/>
          </a:prstGeom>
          <a:noFill/>
        </p:spPr>
        <p:txBody>
          <a:bodyPr wrap="square" rtlCol="0">
            <a:spAutoFit/>
          </a:bodyPr>
          <a:lstStyle/>
          <a:p>
            <a:pPr algn="ctr"/>
            <a:r>
              <a:rPr lang="en-US" sz="3600" b="1" dirty="0">
                <a:effectLst/>
                <a:latin typeface="Times New Roman" panose="02020603050405020304" pitchFamily="18" charset="0"/>
                <a:ea typeface="DengXian" panose="02010600030101010101" pitchFamily="2" charset="-122"/>
                <a:cs typeface="Times New Roman" panose="02020603050405020304" pitchFamily="18" charset="0"/>
              </a:rPr>
              <a:t>A Prominent technique for enhancing rainfall prediction involves utilizing a XG Boost classifier over Random forest algorithm for better accuracy of rainfall prediction</a:t>
            </a:r>
            <a:endParaRPr lang="en-US" sz="3600" b="1" dirty="0">
              <a:latin typeface="Times New Roman" panose="02020603050405020304" pitchFamily="18" charset="0"/>
              <a:cs typeface="Times New Roman" panose="02020603050405020304" pitchFamily="18" charset="0"/>
            </a:endParaRPr>
          </a:p>
        </p:txBody>
      </p:sp>
      <p:sp>
        <p:nvSpPr>
          <p:cNvPr id="20" name="Rectangle 19"/>
          <p:cNvSpPr/>
          <p:nvPr/>
        </p:nvSpPr>
        <p:spPr>
          <a:xfrm>
            <a:off x="641931" y="10219766"/>
            <a:ext cx="5149269"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231713" y="4666389"/>
            <a:ext cx="14641738" cy="5592493"/>
          </a:xfrm>
          <a:prstGeom prst="rect">
            <a:avLst/>
          </a:prstGeom>
          <a:noFill/>
        </p:spPr>
        <p:txBody>
          <a:bodyPr wrap="square" rtlCol="0">
            <a:spAutoFit/>
          </a:bodyPr>
          <a:lstStyle/>
          <a:p>
            <a:pPr>
              <a:lnSpc>
                <a:spcPct val="150000"/>
              </a:lnSpc>
            </a:pPr>
            <a:r>
              <a:rPr lang="en-IN" sz="2190" b="1" dirty="0">
                <a:latin typeface="Times New Roman" panose="02020603050405020304" pitchFamily="18" charset="0"/>
                <a:cs typeface="Times New Roman" panose="02020603050405020304" pitchFamily="18" charset="0"/>
              </a:rPr>
              <a:t> </a:t>
            </a: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The primary goal of the study is to use the machine learning algorithms to improve accuracy in predicting the rainfall.</a:t>
            </a:r>
            <a:endParaRPr lang="en-US" sz="2190" b="1" kern="0" dirty="0">
              <a:solidFill>
                <a:srgbClr val="1D1D1D"/>
              </a:solidFill>
              <a:latin typeface="Times New Roman" panose="02020603050405020304" pitchFamily="18" charset="0"/>
              <a:ea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kern="0" dirty="0">
                <a:solidFill>
                  <a:srgbClr val="1D1D1D"/>
                </a:solidFill>
                <a:latin typeface="Times New Roman" panose="02020603050405020304" pitchFamily="18" charset="0"/>
                <a:ea typeface="Times New Roman" panose="02020603050405020304" pitchFamily="18" charset="0"/>
              </a:rPr>
              <a:t>R</a:t>
            </a:r>
            <a:r>
              <a:rPr lang="en-US" sz="2190" b="1" kern="0" dirty="0">
                <a:solidFill>
                  <a:srgbClr val="1D1D1D"/>
                </a:solidFill>
                <a:effectLst/>
                <a:latin typeface="Times New Roman" panose="02020603050405020304" pitchFamily="18" charset="0"/>
                <a:ea typeface="Times New Roman" panose="02020603050405020304" pitchFamily="18" charset="0"/>
              </a:rPr>
              <a:t>ainfall prediction is one of the more crucial for the country's economic growth , agriculture and resources management</a:t>
            </a:r>
            <a:r>
              <a:rPr lang="en-US" altLang="en-IN" sz="2190" b="1" dirty="0">
                <a:latin typeface="Times New Roman" panose="02020603050405020304" pitchFamily="18" charset="0"/>
                <a:cs typeface="Times New Roman" panose="02020603050405020304" pitchFamily="18" charset="0"/>
                <a:sym typeface="+mn-ea"/>
              </a:rPr>
              <a:t>.</a:t>
            </a:r>
          </a:p>
          <a:p>
            <a:pPr marL="341254" indent="-341254" algn="just">
              <a:lnSpc>
                <a:spcPct val="150000"/>
              </a:lnSpc>
              <a:buFont typeface="Wingdings" panose="05000000000000000000" pitchFamily="2" charset="2"/>
              <a:buChar char="Ø"/>
            </a:pPr>
            <a:r>
              <a:rPr lang="en-US" sz="2190" b="1" dirty="0">
                <a:solidFill>
                  <a:srgbClr val="1D1D1D"/>
                </a:solidFill>
                <a:effectLst/>
                <a:latin typeface="Times New Roman" panose="02020603050405020304" pitchFamily="18" charset="0"/>
                <a:ea typeface="Times New Roman" panose="02020603050405020304" pitchFamily="18" charset="0"/>
              </a:rPr>
              <a:t>Over the years, predicting the amount of rain on Earth has proven to be the most hard and difficult task and its leads to difficulty in agriculture practices.so in this study we are going to improve the prediction </a:t>
            </a:r>
            <a:r>
              <a:rPr lang="en-US" sz="2190" b="1" dirty="0">
                <a:solidFill>
                  <a:srgbClr val="1D1D1D"/>
                </a:solidFill>
                <a:latin typeface="Times New Roman" panose="02020603050405020304" pitchFamily="18" charset="0"/>
                <a:ea typeface="Times New Roman" panose="02020603050405020304" pitchFamily="18" charset="0"/>
              </a:rPr>
              <a:t>o</a:t>
            </a:r>
            <a:r>
              <a:rPr lang="en-US" sz="2190" b="1" dirty="0">
                <a:solidFill>
                  <a:srgbClr val="1D1D1D"/>
                </a:solidFill>
                <a:effectLst/>
                <a:latin typeface="Times New Roman" panose="02020603050405020304" pitchFamily="18" charset="0"/>
                <a:ea typeface="Times New Roman" panose="02020603050405020304" pitchFamily="18" charset="0"/>
              </a:rPr>
              <a:t>f rainfall .</a:t>
            </a:r>
            <a:endParaRPr lang="en-US" altLang="en-IN" sz="2190" b="1" dirty="0">
              <a:latin typeface="Times New Roman" panose="02020603050405020304" pitchFamily="18" charset="0"/>
              <a:cs typeface="Times New Roman" panose="02020603050405020304" pitchFamily="18" charset="0"/>
              <a:sym typeface="+mn-ea"/>
            </a:endParaRPr>
          </a:p>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In this study XG Boost is compared with Random forest algorithm in order to improve the accuracy.</a:t>
            </a:r>
            <a:endParaRPr 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When XG Boost is compared to other machine learning algorithms , it has shown to have more advantages and better accuracy.</a:t>
            </a:r>
          </a:p>
          <a:p>
            <a:pPr marL="341254" indent="-341254" algn="just">
              <a:lnSpc>
                <a:spcPct val="150000"/>
              </a:lnSpc>
              <a:buFont typeface="Wingdings" panose="05000000000000000000" pitchFamily="2" charset="2"/>
              <a:buChar char="Ø"/>
            </a:pPr>
            <a:r>
              <a:rPr lang="en-US" sz="2190" b="1" dirty="0">
                <a:solidFill>
                  <a:schemeClr val="dk1"/>
                </a:solidFill>
                <a:latin typeface="Times New Roman"/>
                <a:ea typeface="Times New Roman"/>
                <a:cs typeface="Times New Roman"/>
                <a:sym typeface="Times New Roman"/>
              </a:rPr>
              <a:t>The dataset was collected from Kaggle which has 401 rows and 14 columns.    </a:t>
            </a:r>
            <a:endParaRPr lang="en-IN" sz="2190" b="1" dirty="0">
              <a:latin typeface="Times New Roman" panose="02020603050405020304" pitchFamily="18" charset="0"/>
              <a:cs typeface="Times New Roman" panose="02020603050405020304" pitchFamily="18" charset="0"/>
            </a:endParaRPr>
          </a:p>
          <a:p>
            <a:pPr marL="341254" indent="-341254">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465306" y="22830196"/>
            <a:ext cx="20591828" cy="4581447"/>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Based on  T-test Statistical analysis, the significance value of  p=0.001 (independent sample T - test p&lt;0.05) is obtained and shows that there is a statistical significant difference between the group 1 and group 2.</a:t>
            </a:r>
            <a:endParaRPr lang="en-US" sz="2190" b="1" dirty="0">
              <a:effectLst/>
              <a:latin typeface="Times New Roman" panose="02020603050405020304" pitchFamily="18" charset="0"/>
              <a:ea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a:effectLst/>
                <a:latin typeface="Times New Roman" panose="02020603050405020304" pitchFamily="18" charset="0"/>
                <a:ea typeface="Times New Roman" panose="02020603050405020304" pitchFamily="18" charset="0"/>
              </a:rPr>
              <a:t>The research study proves</a:t>
            </a:r>
            <a:r>
              <a:rPr lang="en-US" sz="2190" b="1" spc="-15" dirty="0">
                <a:effectLst/>
                <a:latin typeface="Times New Roman" panose="02020603050405020304" pitchFamily="18" charset="0"/>
                <a:ea typeface="Times New Roman" panose="02020603050405020304" pitchFamily="18" charset="0"/>
              </a:rPr>
              <a:t> </a:t>
            </a:r>
            <a:r>
              <a:rPr lang="en-US" sz="2190" b="1" dirty="0">
                <a:effectLst/>
                <a:latin typeface="Times New Roman" panose="02020603050405020304" pitchFamily="18" charset="0"/>
                <a:ea typeface="Times New Roman" panose="02020603050405020304" pitchFamily="18" charset="0"/>
              </a:rPr>
              <a:t>that</a:t>
            </a:r>
            <a:r>
              <a:rPr lang="en-US" sz="2190" b="1" spc="-15" dirty="0">
                <a:effectLst/>
                <a:latin typeface="Times New Roman" panose="02020603050405020304" pitchFamily="18" charset="0"/>
                <a:ea typeface="Times New Roman" panose="02020603050405020304" pitchFamily="18" charset="0"/>
              </a:rPr>
              <a:t> </a:t>
            </a:r>
            <a:r>
              <a:rPr lang="en-US" sz="2190" b="1" dirty="0">
                <a:effectLst/>
                <a:latin typeface="Times New Roman" panose="02020603050405020304" pitchFamily="18" charset="0"/>
                <a:ea typeface="Times New Roman" panose="02020603050405020304" pitchFamily="18" charset="0"/>
              </a:rPr>
              <a:t>the</a:t>
            </a:r>
            <a:r>
              <a:rPr lang="en-US" sz="2190" b="1" spc="-15" dirty="0">
                <a:effectLst/>
                <a:latin typeface="Times New Roman" panose="02020603050405020304" pitchFamily="18" charset="0"/>
                <a:ea typeface="Times New Roman" panose="02020603050405020304" pitchFamily="18" charset="0"/>
              </a:rPr>
              <a:t> </a:t>
            </a:r>
            <a:r>
              <a:rPr lang="en-US" sz="2190" b="1" dirty="0">
                <a:effectLst/>
                <a:latin typeface="Times New Roman" panose="02020603050405020304" pitchFamily="18" charset="0"/>
                <a:ea typeface="Times New Roman" panose="02020603050405020304" pitchFamily="18" charset="0"/>
              </a:rPr>
              <a:t>accuracy</a:t>
            </a:r>
            <a:r>
              <a:rPr lang="en-US" sz="2190" b="1" spc="-15" dirty="0">
                <a:effectLst/>
                <a:latin typeface="Times New Roman" panose="02020603050405020304" pitchFamily="18" charset="0"/>
                <a:ea typeface="Times New Roman" panose="02020603050405020304" pitchFamily="18" charset="0"/>
              </a:rPr>
              <a:t> </a:t>
            </a:r>
            <a:r>
              <a:rPr lang="en-US" sz="2190" b="1" dirty="0">
                <a:effectLst/>
                <a:latin typeface="Times New Roman" panose="02020603050405020304" pitchFamily="18" charset="0"/>
                <a:ea typeface="Times New Roman" panose="02020603050405020304" pitchFamily="18" charset="0"/>
              </a:rPr>
              <a:t>for predicting rainfall using XG Boost (XGB) algorithm looks to be higher when compared with Random Forest.</a:t>
            </a:r>
          </a:p>
          <a:p>
            <a:pPr marL="341254" indent="-341254" algn="just">
              <a:lnSpc>
                <a:spcPct val="150000"/>
              </a:lnSpc>
              <a:buFont typeface="Wingdings" panose="05000000000000000000" pitchFamily="2" charset="2"/>
              <a:buChar char="Ø"/>
            </a:pPr>
            <a:r>
              <a:rPr lang="en-US" sz="2190" b="1" dirty="0">
                <a:effectLst/>
                <a:latin typeface="Times New Roman" panose="02020603050405020304" pitchFamily="18" charset="0"/>
                <a:ea typeface="Times New Roman" panose="02020603050405020304" pitchFamily="18" charset="0"/>
              </a:rPr>
              <a:t> It is found that XGB performs significantly better than RF in predicting effective rainfall. </a:t>
            </a:r>
          </a:p>
          <a:p>
            <a:pPr marL="341254" indent="-341254" algn="just">
              <a:lnSpc>
                <a:spcPct val="150000"/>
              </a:lnSpc>
              <a:buFont typeface="Wingdings" panose="05000000000000000000" pitchFamily="2" charset="2"/>
              <a:buChar char="Ø"/>
            </a:pPr>
            <a:r>
              <a:rPr lang="en-US" sz="2190" b="1" dirty="0">
                <a:effectLst/>
                <a:latin typeface="Times New Roman" panose="02020603050405020304" pitchFamily="18" charset="0"/>
                <a:ea typeface="Times New Roman" panose="02020603050405020304" pitchFamily="18" charset="0"/>
              </a:rPr>
              <a:t>Therefore, the report concluded that the XG Boost (XGB) algorithm produces better accuracy (93.00%) compared</a:t>
            </a:r>
            <a:r>
              <a:rPr lang="en-US" sz="2190" b="1" spc="-15" dirty="0">
                <a:effectLst/>
                <a:latin typeface="Times New Roman" panose="02020603050405020304" pitchFamily="18" charset="0"/>
                <a:ea typeface="Times New Roman" panose="02020603050405020304" pitchFamily="18" charset="0"/>
              </a:rPr>
              <a:t> </a:t>
            </a:r>
            <a:r>
              <a:rPr lang="en-US" sz="2190" b="1" dirty="0">
                <a:effectLst/>
                <a:latin typeface="Times New Roman" panose="02020603050405020304" pitchFamily="18" charset="0"/>
                <a:ea typeface="Times New Roman" panose="02020603050405020304" pitchFamily="18" charset="0"/>
              </a:rPr>
              <a:t>with</a:t>
            </a:r>
            <a:r>
              <a:rPr lang="en-US" sz="2190" b="1" spc="-15" dirty="0">
                <a:effectLst/>
                <a:latin typeface="Times New Roman" panose="02020603050405020304" pitchFamily="18" charset="0"/>
                <a:ea typeface="Times New Roman" panose="02020603050405020304" pitchFamily="18" charset="0"/>
              </a:rPr>
              <a:t> </a:t>
            </a:r>
            <a:r>
              <a:rPr lang="en-US" sz="2190" b="1" dirty="0">
                <a:effectLst/>
                <a:latin typeface="Times New Roman" panose="02020603050405020304" pitchFamily="18" charset="0"/>
                <a:ea typeface="Times New Roman" panose="02020603050405020304" pitchFamily="18" charset="0"/>
              </a:rPr>
              <a:t>Random Forest (RF)</a:t>
            </a:r>
            <a:r>
              <a:rPr lang="en-US" sz="2190" b="1" spc="-15" dirty="0">
                <a:effectLst/>
                <a:latin typeface="Times New Roman" panose="02020603050405020304" pitchFamily="18" charset="0"/>
                <a:ea typeface="Times New Roman" panose="02020603050405020304" pitchFamily="18" charset="0"/>
              </a:rPr>
              <a:t> </a:t>
            </a:r>
            <a:r>
              <a:rPr lang="en-US" sz="2190" b="1" dirty="0">
                <a:effectLst/>
                <a:latin typeface="Times New Roman" panose="02020603050405020304" pitchFamily="18" charset="0"/>
                <a:ea typeface="Times New Roman" panose="02020603050405020304" pitchFamily="18" charset="0"/>
              </a:rPr>
              <a:t>accuracy (85.00%).</a:t>
            </a:r>
          </a:p>
          <a:p>
            <a:pPr marL="341254" indent="-341254" algn="just">
              <a:lnSpc>
                <a:spcPct val="150000"/>
              </a:lnSpc>
              <a:buFont typeface="Wingdings" panose="05000000000000000000" pitchFamily="2" charset="2"/>
              <a:buChar char="Ø"/>
            </a:pPr>
            <a:r>
              <a:rPr lang="en-US" sz="2190" b="1">
                <a:solidFill>
                  <a:schemeClr val="dk1"/>
                </a:solidFill>
                <a:latin typeface="Times New Roman"/>
                <a:ea typeface="Times New Roman"/>
                <a:cs typeface="Times New Roman"/>
                <a:sym typeface="Times New Roman"/>
              </a:rPr>
              <a:t>Rainfall prediction </a:t>
            </a:r>
            <a:r>
              <a:rPr lang="en-US" sz="2190" b="1" dirty="0">
                <a:solidFill>
                  <a:schemeClr val="dk1"/>
                </a:solidFill>
                <a:latin typeface="Times New Roman"/>
                <a:ea typeface="Times New Roman"/>
                <a:cs typeface="Times New Roman"/>
                <a:sym typeface="Times New Roman"/>
              </a:rPr>
              <a:t>using XG Boost and Random Forest algorithms shows promise for improving accuracy and efficiency. XG Boost provides speed and simplicity, while Random Forest excels at managing complexity. These developments might lead to better prediction of rainfall and useful for agriculture and resources management adjustments.</a:t>
            </a:r>
          </a:p>
          <a:p>
            <a:pPr marL="341254" indent="-341254"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231713" y="27965400"/>
            <a:ext cx="21231318" cy="4075924"/>
          </a:xfrm>
          <a:prstGeom prst="rect">
            <a:avLst/>
          </a:prstGeom>
          <a:noFill/>
        </p:spPr>
        <p:txBody>
          <a:bodyPr wrap="square" rtlCol="0">
            <a:spAutoFit/>
          </a:bodyPr>
          <a:lstStyle/>
          <a:p>
            <a:pPr algn="just">
              <a:lnSpc>
                <a:spcPct val="150000"/>
              </a:lnSpc>
            </a:pPr>
            <a:endParaRPr lang="en-US" sz="2190" b="1" u="sng" strike="noStrike" dirty="0">
              <a:effectLst/>
              <a:latin typeface="Times New Roman" panose="02020603050405020304" pitchFamily="18" charset="0"/>
              <a:ea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strike="noStrike" dirty="0">
                <a:effectLst/>
                <a:latin typeface="Times New Roman" panose="02020603050405020304" pitchFamily="18" charset="0"/>
                <a:ea typeface="Times New Roman" panose="02020603050405020304" pitchFamily="18" charset="0"/>
              </a:rPr>
              <a:t>Nar</a:t>
            </a:r>
            <a:r>
              <a:rPr lang="en-US" sz="2190" b="1" dirty="0">
                <a:latin typeface="Times New Roman" panose="02020603050405020304" pitchFamily="18" charset="0"/>
                <a:ea typeface="Times New Roman" panose="02020603050405020304" pitchFamily="18" charset="0"/>
              </a:rPr>
              <a:t>i</a:t>
            </a:r>
            <a:r>
              <a:rPr lang="en-US" sz="2190" b="1" strike="noStrike" dirty="0">
                <a:effectLst/>
                <a:latin typeface="Times New Roman" panose="02020603050405020304" pitchFamily="18" charset="0"/>
                <a:ea typeface="Times New Roman" panose="02020603050405020304" pitchFamily="18" charset="0"/>
              </a:rPr>
              <a:t>, Sanam, Muhammad Moazzam Jawaid, Shahnawaz, Rizwan Baloch, and Eros</a:t>
            </a:r>
            <a:r>
              <a:rPr lang="en-US" sz="2190" b="1" dirty="0">
                <a:effectLst/>
                <a:latin typeface="Times New Roman" panose="02020603050405020304" pitchFamily="18" charset="0"/>
                <a:ea typeface="Times New Roman" panose="02020603050405020304" pitchFamily="18" charset="0"/>
              </a:rPr>
              <a:t> </a:t>
            </a:r>
            <a:r>
              <a:rPr lang="en-US" sz="2190" b="1" strike="noStrike" dirty="0">
                <a:effectLst/>
                <a:latin typeface="Times New Roman" panose="02020603050405020304" pitchFamily="18" charset="0"/>
                <a:ea typeface="Times New Roman" panose="02020603050405020304" pitchFamily="18" charset="0"/>
              </a:rPr>
              <a:t>Gian Alessandro  2021. “Multi-Step Rainfall Forecasting Using Deep Learning</a:t>
            </a:r>
            <a:r>
              <a:rPr lang="en-US" sz="2190" b="1" dirty="0">
                <a:effectLst/>
                <a:latin typeface="Times New Roman" panose="02020603050405020304" pitchFamily="18" charset="0"/>
                <a:ea typeface="Times New Roman" panose="02020603050405020304" pitchFamily="18" charset="0"/>
              </a:rPr>
              <a:t> </a:t>
            </a:r>
            <a:r>
              <a:rPr lang="en-US" sz="2190" b="1" strike="noStrike" dirty="0">
                <a:effectLst/>
                <a:latin typeface="Times New Roman" panose="02020603050405020304" pitchFamily="18" charset="0"/>
                <a:ea typeface="Times New Roman" panose="02020603050405020304" pitchFamily="18" charset="0"/>
              </a:rPr>
              <a:t>Approach.” </a:t>
            </a:r>
            <a:r>
              <a:rPr lang="en-US" sz="2190" b="1" i="1" strike="noStrike" dirty="0">
                <a:effectLst/>
                <a:latin typeface="Times New Roman" panose="02020603050405020304" pitchFamily="18" charset="0"/>
                <a:ea typeface="Times New Roman" panose="02020603050405020304" pitchFamily="18" charset="0"/>
              </a:rPr>
              <a:t>Peer Computer Science </a:t>
            </a:r>
            <a:r>
              <a:rPr lang="en-US" sz="2190" b="1" strike="noStrike" dirty="0">
                <a:effectLst/>
                <a:latin typeface="Times New Roman" panose="02020603050405020304" pitchFamily="18" charset="0"/>
                <a:ea typeface="Times New Roman" panose="02020603050405020304" pitchFamily="18" charset="0"/>
              </a:rPr>
              <a:t>7. https://doi.org/10.7717/peerj-cs.514.</a:t>
            </a:r>
            <a:endParaRPr 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dirty="0">
                <a:latin typeface="Times New Roman" panose="02020603050405020304" pitchFamily="18" charset="0"/>
                <a:ea typeface="Times New Roman" panose="02020603050405020304" pitchFamily="18" charset="0"/>
              </a:rPr>
              <a:t>Rudra </a:t>
            </a:r>
            <a:r>
              <a:rPr lang="en-US" sz="2190" b="1" strike="noStrike" dirty="0">
                <a:effectLst/>
                <a:latin typeface="Times New Roman" panose="02020603050405020304" pitchFamily="18" charset="0"/>
                <a:ea typeface="Times New Roman" panose="02020603050405020304" pitchFamily="18" charset="0"/>
              </a:rPr>
              <a:t>. 2021. “Machine Learning Models Applied for Rainfall Prediction.”</a:t>
            </a:r>
            <a:r>
              <a:rPr lang="en-US" sz="2190" b="1" dirty="0">
                <a:effectLst/>
                <a:latin typeface="Times New Roman" panose="02020603050405020304" pitchFamily="18" charset="0"/>
                <a:ea typeface="Times New Roman" panose="02020603050405020304" pitchFamily="18" charset="0"/>
              </a:rPr>
              <a:t> </a:t>
            </a:r>
            <a:r>
              <a:rPr lang="en-US" sz="2190" b="1" i="1" strike="noStrike" spc="-10" dirty="0">
                <a:effectLst/>
                <a:latin typeface="Times New Roman" panose="02020603050405020304" pitchFamily="18" charset="0"/>
                <a:ea typeface="Times New Roman" panose="02020603050405020304" pitchFamily="18" charset="0"/>
              </a:rPr>
              <a:t>Revision e technology </a:t>
            </a:r>
            <a:r>
              <a:rPr lang="en-US" sz="2190" b="1" strike="noStrike" spc="-10" dirty="0">
                <a:effectLst/>
                <a:latin typeface="Times New Roman" panose="02020603050405020304" pitchFamily="18" charset="0"/>
                <a:ea typeface="Times New Roman" panose="02020603050405020304" pitchFamily="18" charset="0"/>
              </a:rPr>
              <a:t>.</a:t>
            </a:r>
            <a:r>
              <a:rPr lang="en-US" sz="2190" b="1" spc="-10" dirty="0">
                <a:effectLst/>
                <a:latin typeface="Times New Roman" panose="02020603050405020304" pitchFamily="18" charset="0"/>
                <a:ea typeface="Times New Roman" panose="02020603050405020304" pitchFamily="18" charset="0"/>
              </a:rPr>
              <a:t> </a:t>
            </a:r>
            <a:r>
              <a:rPr lang="en-US" sz="2190" b="1" strike="noStrike" spc="-10" dirty="0">
                <a:effectLst/>
                <a:latin typeface="Times New Roman" panose="02020603050405020304" pitchFamily="18" charset="0"/>
                <a:ea typeface="Times New Roman" panose="02020603050405020304" pitchFamily="18" charset="0"/>
              </a:rPr>
              <a:t>https://doi.org/10.47059/revistageintec.v11i3.1926.</a:t>
            </a:r>
            <a:endParaRPr 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u="none" strike="noStrike" dirty="0">
                <a:effectLst/>
                <a:latin typeface="Times New Roman" panose="02020603050405020304" pitchFamily="18" charset="0"/>
                <a:ea typeface="Times New Roman" panose="02020603050405020304" pitchFamily="18" charset="0"/>
              </a:rPr>
              <a:t>Nikhil </a:t>
            </a:r>
            <a:r>
              <a:rPr lang="en-US" sz="2190" b="1" dirty="0">
                <a:latin typeface="Times New Roman" panose="02020603050405020304" pitchFamily="18" charset="0"/>
                <a:ea typeface="Times New Roman" panose="02020603050405020304" pitchFamily="18" charset="0"/>
              </a:rPr>
              <a:t>Kumar </a:t>
            </a:r>
            <a:r>
              <a:rPr lang="en-US" sz="2190" b="1" u="none" strike="noStrike" dirty="0">
                <a:effectLst/>
                <a:latin typeface="Times New Roman" panose="02020603050405020304" pitchFamily="18" charset="0"/>
                <a:ea typeface="Times New Roman" panose="02020603050405020304" pitchFamily="18" charset="0"/>
              </a:rPr>
              <a:t>B . 2018. “Analysis of Rainfall</a:t>
            </a:r>
            <a:r>
              <a:rPr lang="en-US" sz="2190" b="1"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Prediction Using Machine Learning Data Mining and Satellite Techniques.”</a:t>
            </a:r>
            <a:r>
              <a:rPr lang="en-US" sz="2190" b="1" dirty="0">
                <a:effectLst/>
                <a:latin typeface="Times New Roman" panose="02020603050405020304" pitchFamily="18" charset="0"/>
                <a:ea typeface="Times New Roman" panose="02020603050405020304" pitchFamily="18" charset="0"/>
              </a:rPr>
              <a:t> </a:t>
            </a:r>
            <a:r>
              <a:rPr lang="en-US" sz="2190" b="1" i="1" u="none" strike="noStrike" dirty="0">
                <a:effectLst/>
                <a:latin typeface="Times New Roman" panose="02020603050405020304" pitchFamily="18" charset="0"/>
                <a:ea typeface="Times New Roman" panose="02020603050405020304" pitchFamily="18" charset="0"/>
              </a:rPr>
              <a:t>International Journal of Engineering &amp; Technology </a:t>
            </a:r>
            <a:r>
              <a:rPr lang="en-US" sz="2190" b="1" u="none" strike="noStrike" dirty="0">
                <a:effectLst/>
                <a:latin typeface="Times New Roman" panose="02020603050405020304" pitchFamily="18" charset="0"/>
                <a:ea typeface="Times New Roman" panose="02020603050405020304" pitchFamily="18" charset="0"/>
              </a:rPr>
              <a:t>7 (4): 4362–67.</a:t>
            </a:r>
            <a:endParaRPr lang="en-IN" sz="2190"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u="none" strike="noStrike" dirty="0">
                <a:effectLst/>
                <a:latin typeface="Times New Roman" panose="02020603050405020304" pitchFamily="18" charset="0"/>
                <a:ea typeface="Times New Roman" panose="02020603050405020304" pitchFamily="18" charset="0"/>
              </a:rPr>
              <a:t>Dash, Saroj K. Mishra, and </a:t>
            </a:r>
            <a:r>
              <a:rPr lang="en-US" sz="2190" b="1" dirty="0">
                <a:latin typeface="Times New Roman" panose="02020603050405020304" pitchFamily="18" charset="0"/>
                <a:ea typeface="Times New Roman" panose="02020603050405020304" pitchFamily="18" charset="0"/>
              </a:rPr>
              <a:t>V</a:t>
            </a:r>
            <a:r>
              <a:rPr lang="en-US" sz="2190" b="1" u="none" strike="noStrike" dirty="0">
                <a:effectLst/>
                <a:latin typeface="Times New Roman" panose="02020603050405020304" pitchFamily="18" charset="0"/>
                <a:ea typeface="Times New Roman" panose="02020603050405020304" pitchFamily="18" charset="0"/>
              </a:rPr>
              <a:t>ijaya K.</a:t>
            </a:r>
            <a:r>
              <a:rPr lang="en-US" sz="2190" b="1" u="none" strike="noStrike" spc="-25"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2019.</a:t>
            </a:r>
            <a:r>
              <a:rPr lang="en-US" sz="2190" b="1" u="none" strike="noStrike" spc="-25"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“Predictability</a:t>
            </a:r>
            <a:r>
              <a:rPr lang="en-US" sz="2190" b="1" u="none" strike="noStrike" spc="-25"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Assessment</a:t>
            </a:r>
            <a:r>
              <a:rPr lang="en-US" sz="2190" b="1"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of Northeast Monsoon Rainfall in India Using Sea Surface Temperature Anomaly</a:t>
            </a:r>
            <a:r>
              <a:rPr lang="en-US" sz="2190" b="1" dirty="0">
                <a:effectLst/>
                <a:latin typeface="Times New Roman" panose="02020603050405020304" pitchFamily="18" charset="0"/>
                <a:ea typeface="Times New Roman" panose="02020603050405020304" pitchFamily="18" charset="0"/>
              </a:rPr>
              <a:t> </a:t>
            </a:r>
            <a:r>
              <a:rPr lang="en-US" sz="2190" b="1" u="none" strike="noStrike" dirty="0">
                <a:effectLst/>
                <a:latin typeface="Times New Roman" panose="02020603050405020304" pitchFamily="18" charset="0"/>
                <a:ea typeface="Times New Roman" panose="02020603050405020304" pitchFamily="18" charset="0"/>
              </a:rPr>
              <a:t>through Statistical and Machine Learning Techniques.” </a:t>
            </a:r>
            <a:r>
              <a:rPr lang="en-US" sz="2190" b="1" i="1" u="none" strike="noStrike" dirty="0">
                <a:effectLst/>
                <a:latin typeface="Times New Roman" panose="02020603050405020304" pitchFamily="18" charset="0"/>
                <a:ea typeface="Times New Roman" panose="02020603050405020304" pitchFamily="18" charset="0"/>
              </a:rPr>
              <a:t>Environment</a:t>
            </a:r>
            <a:r>
              <a:rPr lang="en-US" sz="2190" b="1" u="none" strike="noStrike" dirty="0">
                <a:effectLst/>
                <a:latin typeface="Times New Roman" panose="02020603050405020304" pitchFamily="18" charset="0"/>
                <a:ea typeface="Times New Roman" panose="02020603050405020304" pitchFamily="18" charset="0"/>
              </a:rPr>
              <a:t>.</a:t>
            </a:r>
            <a:r>
              <a:rPr lang="en-US" sz="2190" b="1" dirty="0">
                <a:effectLst/>
                <a:latin typeface="Times New Roman" panose="02020603050405020304" pitchFamily="18" charset="0"/>
                <a:ea typeface="Times New Roman" panose="02020603050405020304" pitchFamily="18" charset="0"/>
              </a:rPr>
              <a:t> </a:t>
            </a:r>
            <a:r>
              <a:rPr lang="en-US" sz="2190" b="1" u="none" strike="noStrike" spc="-10" dirty="0">
                <a:effectLst/>
                <a:latin typeface="Times New Roman" panose="02020603050405020304" pitchFamily="18" charset="0"/>
                <a:ea typeface="Times New Roman" panose="02020603050405020304" pitchFamily="18" charset="0"/>
              </a:rPr>
              <a:t>https://doi.org/10.1002/env.2533</a:t>
            </a:r>
            <a:r>
              <a:rPr lang="en-US" sz="2190" b="1" spc="-10" dirty="0">
                <a:latin typeface="Times New Roman" panose="02020603050405020304" pitchFamily="18" charset="0"/>
                <a:ea typeface="Times New Roman" panose="02020603050405020304" pitchFamily="18" charset="0"/>
              </a:rPr>
              <a:t>.</a:t>
            </a:r>
            <a:endParaRPr lang="en-US" sz="2190" b="1" spc="-10" dirty="0">
              <a:latin typeface="Times New Roman" panose="02020603050405020304" pitchFamily="18" charset="0"/>
              <a:cs typeface="Times New Roman" panose="02020603050405020304" pitchFamily="18" charset="0"/>
            </a:endParaRPr>
          </a:p>
        </p:txBody>
      </p:sp>
      <p:sp>
        <p:nvSpPr>
          <p:cNvPr id="30" name="Text Box 29"/>
          <p:cNvSpPr txBox="1"/>
          <p:nvPr/>
        </p:nvSpPr>
        <p:spPr>
          <a:xfrm>
            <a:off x="5921132" y="24475579"/>
            <a:ext cx="15955024" cy="366524"/>
          </a:xfrm>
          <a:prstGeom prst="rect">
            <a:avLst/>
          </a:prstGeom>
          <a:noFill/>
        </p:spPr>
        <p:txBody>
          <a:bodyPr wrap="square" rtlCol="0">
            <a:spAutoFit/>
          </a:bodyPr>
          <a:lstStyle/>
          <a:p>
            <a:endParaRPr lang="en-US" sz="1791"/>
          </a:p>
        </p:txBody>
      </p:sp>
      <p:sp>
        <p:nvSpPr>
          <p:cNvPr id="9" name="Text Box 8"/>
          <p:cNvSpPr txBox="1"/>
          <p:nvPr/>
        </p:nvSpPr>
        <p:spPr>
          <a:xfrm>
            <a:off x="2481490" y="19734151"/>
            <a:ext cx="4372476"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1" name="Text Box 10"/>
          <p:cNvSpPr txBox="1"/>
          <p:nvPr/>
        </p:nvSpPr>
        <p:spPr>
          <a:xfrm>
            <a:off x="6348906" y="19730359"/>
            <a:ext cx="5025902"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12" name="Text Box 11"/>
          <p:cNvSpPr txBox="1"/>
          <p:nvPr/>
        </p:nvSpPr>
        <p:spPr>
          <a:xfrm>
            <a:off x="10217334" y="19709505"/>
            <a:ext cx="4699191" cy="39857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2189" b="1" dirty="0">
              <a:latin typeface="Times New Roman" panose="02020603050405020304" pitchFamily="18" charset="0"/>
              <a:cs typeface="Times New Roman" panose="02020603050405020304" pitchFamily="18" charset="0"/>
            </a:endParaRPr>
          </a:p>
        </p:txBody>
      </p:sp>
      <p:sp>
        <p:nvSpPr>
          <p:cNvPr id="31" name="Text Box 30"/>
          <p:cNvSpPr txBox="1"/>
          <p:nvPr/>
        </p:nvSpPr>
        <p:spPr>
          <a:xfrm>
            <a:off x="14376423" y="19712033"/>
            <a:ext cx="5101362" cy="427822"/>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r>
              <a:rPr lang="en-US" sz="2189" b="1" dirty="0">
                <a:latin typeface="Times New Roman" panose="02020603050405020304" pitchFamily="18" charset="0"/>
                <a:cs typeface="Times New Roman" panose="02020603050405020304" pitchFamily="18" charset="0"/>
              </a:rPr>
              <a:t>  </a:t>
            </a:r>
          </a:p>
        </p:txBody>
      </p:sp>
      <p:sp>
        <p:nvSpPr>
          <p:cNvPr id="41" name="Text Box 40"/>
          <p:cNvSpPr txBox="1"/>
          <p:nvPr/>
        </p:nvSpPr>
        <p:spPr>
          <a:xfrm>
            <a:off x="1993833" y="14815148"/>
            <a:ext cx="17162367" cy="76573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                                                  </a:t>
            </a:r>
          </a:p>
          <a:p>
            <a:pPr algn="ctr"/>
            <a:r>
              <a:rPr lang="en-US" sz="2189" b="1" dirty="0">
                <a:latin typeface="Times New Roman" panose="02020603050405020304" pitchFamily="18" charset="0"/>
                <a:cs typeface="Times New Roman" panose="02020603050405020304" pitchFamily="18" charset="0"/>
              </a:rPr>
              <a:t> RAINFALL PREDICTION USING MACHINE LEARNING ALGORITHMS </a:t>
            </a:r>
          </a:p>
        </p:txBody>
      </p:sp>
      <p:sp>
        <p:nvSpPr>
          <p:cNvPr id="42" name="Text Box 41"/>
          <p:cNvSpPr txBox="1"/>
          <p:nvPr/>
        </p:nvSpPr>
        <p:spPr>
          <a:xfrm>
            <a:off x="17266920" y="9262311"/>
            <a:ext cx="3942062"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Rainfall Prediction</a:t>
            </a:r>
          </a:p>
        </p:txBody>
      </p: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50" name="Text Box 41"/>
          <p:cNvSpPr txBox="1"/>
          <p:nvPr/>
        </p:nvSpPr>
        <p:spPr>
          <a:xfrm>
            <a:off x="15639940" y="1419256"/>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Shaik Towhid Hussain </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192111049</a:t>
            </a:r>
          </a:p>
          <a:p>
            <a:pPr algn="r"/>
            <a:r>
              <a:rPr lang="en-US" sz="2189" b="1" dirty="0">
                <a:solidFill>
                  <a:schemeClr val="bg1"/>
                </a:solidFill>
                <a:latin typeface="Times New Roman" panose="02020603050405020304" pitchFamily="18" charset="0"/>
                <a:cs typeface="Times New Roman" panose="02020603050405020304" pitchFamily="18" charset="0"/>
              </a:rPr>
              <a:t>Guided by Dr. </a:t>
            </a:r>
            <a:r>
              <a:rPr lang="en-US" sz="2189" b="1" dirty="0" err="1">
                <a:solidFill>
                  <a:schemeClr val="bg1"/>
                </a:solidFill>
                <a:latin typeface="Times New Roman" panose="02020603050405020304" pitchFamily="18" charset="0"/>
                <a:cs typeface="Times New Roman" panose="02020603050405020304" pitchFamily="18" charset="0"/>
              </a:rPr>
              <a:t>C.Sivasankar</a:t>
            </a:r>
            <a:r>
              <a:rPr lang="en-US" sz="2189" b="1" dirty="0">
                <a:solidFill>
                  <a:schemeClr val="bg1"/>
                </a:solidFill>
                <a:latin typeface="Times New Roman" panose="02020603050405020304" pitchFamily="18" charset="0"/>
                <a:cs typeface="Times New Roman" panose="02020603050405020304" pitchFamily="18" charset="0"/>
              </a:rPr>
              <a:t> </a:t>
            </a:r>
          </a:p>
        </p:txBody>
      </p:sp>
      <p:sp>
        <p:nvSpPr>
          <p:cNvPr id="18" name="Rectangle 1">
            <a:extLst>
              <a:ext uri="{FF2B5EF4-FFF2-40B4-BE49-F238E27FC236}">
                <a16:creationId xmlns:a16="http://schemas.microsoft.com/office/drawing/2014/main" id="{A6BCC5AB-A21B-FFF4-90C7-DE3957FEA9E1}"/>
              </a:ext>
            </a:extLst>
          </p:cNvPr>
          <p:cNvSpPr>
            <a:spLocks noChangeArrowheads="1"/>
          </p:cNvSpPr>
          <p:nvPr/>
        </p:nvSpPr>
        <p:spPr bwMode="auto">
          <a:xfrm>
            <a:off x="0" y="-1846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8" name="Rectangle 2">
            <a:extLst>
              <a:ext uri="{FF2B5EF4-FFF2-40B4-BE49-F238E27FC236}">
                <a16:creationId xmlns:a16="http://schemas.microsoft.com/office/drawing/2014/main" id="{F45A3BCB-DBA2-D897-BCF7-658F791559B8}"/>
              </a:ext>
            </a:extLst>
          </p:cNvPr>
          <p:cNvSpPr>
            <a:spLocks noChangeArrowheads="1"/>
          </p:cNvSpPr>
          <p:nvPr/>
        </p:nvSpPr>
        <p:spPr bwMode="auto">
          <a:xfrm>
            <a:off x="152400" y="-32266"/>
            <a:ext cx="3129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2" name="Rectangle 4">
            <a:extLst>
              <a:ext uri="{FF2B5EF4-FFF2-40B4-BE49-F238E27FC236}">
                <a16:creationId xmlns:a16="http://schemas.microsoft.com/office/drawing/2014/main" id="{F998A5BC-300F-27C7-0E68-EDDAE8C9CDFC}"/>
              </a:ext>
            </a:extLst>
          </p:cNvPr>
          <p:cNvSpPr>
            <a:spLocks noChangeArrowheads="1"/>
          </p:cNvSpPr>
          <p:nvPr/>
        </p:nvSpPr>
        <p:spPr bwMode="auto">
          <a:xfrm>
            <a:off x="457200" y="272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4" name="Picture 53">
            <a:extLst>
              <a:ext uri="{FF2B5EF4-FFF2-40B4-BE49-F238E27FC236}">
                <a16:creationId xmlns:a16="http://schemas.microsoft.com/office/drawing/2014/main" id="{7C1E4010-7326-2884-819E-32BE419F6F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02259" y="4572838"/>
            <a:ext cx="6145294" cy="4491161"/>
          </a:xfrm>
          <a:prstGeom prst="rect">
            <a:avLst/>
          </a:prstGeom>
        </p:spPr>
      </p:pic>
      <p:pic>
        <p:nvPicPr>
          <p:cNvPr id="3" name="Picture 2">
            <a:extLst>
              <a:ext uri="{FF2B5EF4-FFF2-40B4-BE49-F238E27FC236}">
                <a16:creationId xmlns:a16="http://schemas.microsoft.com/office/drawing/2014/main" id="{08784F96-A54B-FA41-6F53-11A9159012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50723" y="16292473"/>
            <a:ext cx="6344782" cy="4233366"/>
          </a:xfrm>
          <a:prstGeom prst="rect">
            <a:avLst/>
          </a:prstGeom>
        </p:spPr>
      </p:pic>
      <p:graphicFrame>
        <p:nvGraphicFramePr>
          <p:cNvPr id="14" name="Table 13">
            <a:extLst>
              <a:ext uri="{FF2B5EF4-FFF2-40B4-BE49-F238E27FC236}">
                <a16:creationId xmlns:a16="http://schemas.microsoft.com/office/drawing/2014/main" id="{591A25CD-A478-E109-19A4-C53946996C62}"/>
              </a:ext>
            </a:extLst>
          </p:cNvPr>
          <p:cNvGraphicFramePr>
            <a:graphicFrameLocks noGrp="1"/>
          </p:cNvGraphicFramePr>
          <p:nvPr>
            <p:extLst>
              <p:ext uri="{D42A27DB-BD31-4B8C-83A1-F6EECF244321}">
                <p14:modId xmlns:p14="http://schemas.microsoft.com/office/powerpoint/2010/main" val="3616151355"/>
              </p:ext>
            </p:extLst>
          </p:nvPr>
        </p:nvGraphicFramePr>
        <p:xfrm>
          <a:off x="308853" y="17161400"/>
          <a:ext cx="6013154" cy="3799842"/>
        </p:xfrm>
        <a:graphic>
          <a:graphicData uri="http://schemas.openxmlformats.org/drawingml/2006/table">
            <a:tbl>
              <a:tblPr/>
              <a:tblGrid>
                <a:gridCol w="1069422">
                  <a:extLst>
                    <a:ext uri="{9D8B030D-6E8A-4147-A177-3AD203B41FA5}">
                      <a16:colId xmlns:a16="http://schemas.microsoft.com/office/drawing/2014/main" val="3389510120"/>
                    </a:ext>
                  </a:extLst>
                </a:gridCol>
                <a:gridCol w="1069422">
                  <a:extLst>
                    <a:ext uri="{9D8B030D-6E8A-4147-A177-3AD203B41FA5}">
                      <a16:colId xmlns:a16="http://schemas.microsoft.com/office/drawing/2014/main" val="1645826351"/>
                    </a:ext>
                  </a:extLst>
                </a:gridCol>
                <a:gridCol w="909947">
                  <a:extLst>
                    <a:ext uri="{9D8B030D-6E8A-4147-A177-3AD203B41FA5}">
                      <a16:colId xmlns:a16="http://schemas.microsoft.com/office/drawing/2014/main" val="2835630237"/>
                    </a:ext>
                  </a:extLst>
                </a:gridCol>
                <a:gridCol w="1013137">
                  <a:extLst>
                    <a:ext uri="{9D8B030D-6E8A-4147-A177-3AD203B41FA5}">
                      <a16:colId xmlns:a16="http://schemas.microsoft.com/office/drawing/2014/main" val="3259815761"/>
                    </a:ext>
                  </a:extLst>
                </a:gridCol>
                <a:gridCol w="1013137">
                  <a:extLst>
                    <a:ext uri="{9D8B030D-6E8A-4147-A177-3AD203B41FA5}">
                      <a16:colId xmlns:a16="http://schemas.microsoft.com/office/drawing/2014/main" val="1979921445"/>
                    </a:ext>
                  </a:extLst>
                </a:gridCol>
                <a:gridCol w="938089">
                  <a:extLst>
                    <a:ext uri="{9D8B030D-6E8A-4147-A177-3AD203B41FA5}">
                      <a16:colId xmlns:a16="http://schemas.microsoft.com/office/drawing/2014/main" val="2585852892"/>
                    </a:ext>
                  </a:extLst>
                </a:gridCol>
              </a:tblGrid>
              <a:tr h="657164">
                <a:tc>
                  <a:txBody>
                    <a:bodyPr/>
                    <a:lstStyle/>
                    <a:p>
                      <a:pPr>
                        <a:lnSpc>
                          <a:spcPct val="107000"/>
                        </a:lnSpc>
                      </a:pPr>
                      <a:endParaRPr lang="en-IN" sz="1600" kern="100" dirty="0">
                        <a:effectLst/>
                        <a:latin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5">
                  <a:txBody>
                    <a:bodyPr/>
                    <a:lstStyle/>
                    <a:p>
                      <a:pPr marL="0" marR="0">
                        <a:lnSpc>
                          <a:spcPct val="106000"/>
                        </a:lnSpc>
                        <a:spcBef>
                          <a:spcPts val="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Group Statistics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575402981"/>
                  </a:ext>
                </a:extLst>
              </a:tr>
              <a:tr h="1554234">
                <a:tc rowSpan="3">
                  <a:txBody>
                    <a:bodyPr/>
                    <a:lstStyle/>
                    <a:p>
                      <a:pPr marL="0" marR="0">
                        <a:lnSpc>
                          <a:spcPct val="106000"/>
                        </a:lnSpc>
                        <a:spcBef>
                          <a:spcPts val="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6000"/>
                        </a:lnSpc>
                        <a:spcBef>
                          <a:spcPts val="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Groups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   Mean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Std deviation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lnSpc>
                          <a:spcPct val="106000"/>
                        </a:lnSpc>
                        <a:spcBef>
                          <a:spcPts val="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  Std. Error</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6000"/>
                        </a:lnSpc>
                        <a:spcBef>
                          <a:spcPts val="0"/>
                        </a:spcBef>
                        <a:spcAft>
                          <a:spcPts val="800"/>
                        </a:spcAft>
                      </a:pPr>
                      <a:r>
                        <a:rPr lang="en-IN" sz="1800" kern="100">
                          <a:effectLst/>
                          <a:latin typeface="Times New Roman" panose="02020603050405020304" pitchFamily="18" charset="0"/>
                          <a:ea typeface="Times New Roman" panose="02020603050405020304" pitchFamily="18" charset="0"/>
                          <a:cs typeface="Times New Roman" panose="02020603050405020304" pitchFamily="18" charset="0"/>
                        </a:rPr>
                        <a:t> 	Mean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81942471"/>
                  </a:ext>
                </a:extLst>
              </a:tr>
              <a:tr h="554080">
                <a:tc vMerge="1">
                  <a:txBody>
                    <a:bodyPr/>
                    <a:lstStyle/>
                    <a:p>
                      <a:endParaRPr lang="en-IN"/>
                    </a:p>
                  </a:txBody>
                  <a:tcPr/>
                </a:tc>
                <a:tc>
                  <a:txBody>
                    <a:bodyPr/>
                    <a:lstStyle/>
                    <a:p>
                      <a:pPr marL="0" marR="0">
                        <a:lnSpc>
                          <a:spcPct val="106000"/>
                        </a:lnSpc>
                        <a:spcBef>
                          <a:spcPts val="0"/>
                        </a:spcBef>
                        <a:spcAft>
                          <a:spcPts val="800"/>
                        </a:spcAft>
                      </a:pPr>
                      <a:r>
                        <a:rPr lang="en-IN" sz="1600" kern="100">
                          <a:effectLst/>
                          <a:latin typeface="Calibri" panose="020F0502020204030204" pitchFamily="34" charset="0"/>
                          <a:ea typeface="Calibri" panose="020F0502020204030204" pitchFamily="34" charset="0"/>
                          <a:cs typeface="Times New Roman" panose="02020603050405020304" pitchFamily="18" charset="0"/>
                        </a:rPr>
                        <a:t>XGB</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600" kern="100">
                          <a:effectLst/>
                          <a:latin typeface="Calibri" panose="020F0502020204030204" pitchFamily="34" charset="0"/>
                          <a:ea typeface="Calibri" panose="020F0502020204030204" pitchFamily="34" charset="0"/>
                          <a:cs typeface="Times New Roman" panose="02020603050405020304" pitchFamily="18" charset="0"/>
                        </a:rPr>
                        <a:t>20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600" kern="100">
                          <a:effectLst/>
                          <a:latin typeface="Calibri" panose="020F0502020204030204" pitchFamily="34" charset="0"/>
                          <a:ea typeface="Calibri" panose="020F0502020204030204" pitchFamily="34" charset="0"/>
                          <a:cs typeface="Times New Roman" panose="02020603050405020304" pitchFamily="18" charset="0"/>
                        </a:rPr>
                        <a:t>96.3500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600" kern="100">
                          <a:effectLst/>
                          <a:latin typeface="Calibri" panose="020F0502020204030204" pitchFamily="34" charset="0"/>
                          <a:ea typeface="Calibri" panose="020F0502020204030204" pitchFamily="34" charset="0"/>
                          <a:cs typeface="Times New Roman" panose="02020603050405020304" pitchFamily="18" charset="0"/>
                        </a:rPr>
                        <a:t>1.63111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600" kern="100">
                          <a:effectLst/>
                          <a:latin typeface="Calibri" panose="020F0502020204030204" pitchFamily="34" charset="0"/>
                          <a:ea typeface="Calibri" panose="020F0502020204030204" pitchFamily="34" charset="0"/>
                          <a:cs typeface="Times New Roman" panose="02020603050405020304" pitchFamily="18" charset="0"/>
                        </a:rPr>
                        <a:t>.36473</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49993365"/>
                  </a:ext>
                </a:extLst>
              </a:tr>
              <a:tr h="919945">
                <a:tc vMerge="1">
                  <a:txBody>
                    <a:bodyPr/>
                    <a:lstStyle/>
                    <a:p>
                      <a:endParaRPr lang="en-IN"/>
                    </a:p>
                  </a:txBody>
                  <a:tcPr/>
                </a:tc>
                <a:tc>
                  <a:txBody>
                    <a:bodyPr/>
                    <a:lstStyle/>
                    <a:p>
                      <a:pPr marL="0" marR="0">
                        <a:lnSpc>
                          <a:spcPct val="106000"/>
                        </a:lnSpc>
                        <a:spcBef>
                          <a:spcPts val="0"/>
                        </a:spcBef>
                        <a:spcAft>
                          <a:spcPts val="8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R</a:t>
                      </a:r>
                      <a:r>
                        <a:rPr lang="en-IN" sz="1600" kern="100">
                          <a:effectLst/>
                          <a:latin typeface="Calibri" panose="020F0502020204030204" pitchFamily="34" charset="0"/>
                          <a:ea typeface="Calibri" panose="020F0502020204030204" pitchFamily="34" charset="0"/>
                          <a:cs typeface="Times New Roman" panose="02020603050405020304" pitchFamily="18" charset="0"/>
                        </a:rPr>
                        <a:t>F</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600" kern="100">
                          <a:effectLst/>
                          <a:latin typeface="Calibri" panose="020F0502020204030204" pitchFamily="34" charset="0"/>
                          <a:ea typeface="Calibri" panose="020F0502020204030204" pitchFamily="34" charset="0"/>
                          <a:cs typeface="Times New Roman" panose="02020603050405020304" pitchFamily="18" charset="0"/>
                        </a:rPr>
                        <a:t>20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600" kern="100">
                          <a:effectLst/>
                          <a:latin typeface="Calibri" panose="020F0502020204030204" pitchFamily="34" charset="0"/>
                          <a:ea typeface="Calibri" panose="020F0502020204030204" pitchFamily="34" charset="0"/>
                          <a:cs typeface="Times New Roman" panose="02020603050405020304" pitchFamily="18" charset="0"/>
                        </a:rPr>
                        <a:t>87.6000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600" kern="100">
                          <a:effectLst/>
                          <a:latin typeface="Calibri" panose="020F0502020204030204" pitchFamily="34" charset="0"/>
                          <a:ea typeface="Calibri" panose="020F0502020204030204" pitchFamily="34" charset="0"/>
                          <a:cs typeface="Times New Roman" panose="02020603050405020304" pitchFamily="18" charset="0"/>
                        </a:rPr>
                        <a:t>4.45327</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6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.99578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24257482"/>
                  </a:ext>
                </a:extLst>
              </a:tr>
            </a:tbl>
          </a:graphicData>
        </a:graphic>
      </p:graphicFrame>
      <p:graphicFrame>
        <p:nvGraphicFramePr>
          <p:cNvPr id="25" name="Table 24">
            <a:extLst>
              <a:ext uri="{FF2B5EF4-FFF2-40B4-BE49-F238E27FC236}">
                <a16:creationId xmlns:a16="http://schemas.microsoft.com/office/drawing/2014/main" id="{F0D20F6C-78D5-13D3-735E-72171F89B13C}"/>
              </a:ext>
            </a:extLst>
          </p:cNvPr>
          <p:cNvGraphicFramePr>
            <a:graphicFrameLocks noGrp="1"/>
          </p:cNvGraphicFramePr>
          <p:nvPr>
            <p:extLst>
              <p:ext uri="{D42A27DB-BD31-4B8C-83A1-F6EECF244321}">
                <p14:modId xmlns:p14="http://schemas.microsoft.com/office/powerpoint/2010/main" val="1884005719"/>
              </p:ext>
            </p:extLst>
          </p:nvPr>
        </p:nvGraphicFramePr>
        <p:xfrm>
          <a:off x="6723738" y="16923669"/>
          <a:ext cx="7825254" cy="3959206"/>
        </p:xfrm>
        <a:graphic>
          <a:graphicData uri="http://schemas.openxmlformats.org/drawingml/2006/table">
            <a:tbl>
              <a:tblPr/>
              <a:tblGrid>
                <a:gridCol w="957255">
                  <a:extLst>
                    <a:ext uri="{9D8B030D-6E8A-4147-A177-3AD203B41FA5}">
                      <a16:colId xmlns:a16="http://schemas.microsoft.com/office/drawing/2014/main" val="4006599556"/>
                    </a:ext>
                  </a:extLst>
                </a:gridCol>
                <a:gridCol w="508307">
                  <a:extLst>
                    <a:ext uri="{9D8B030D-6E8A-4147-A177-3AD203B41FA5}">
                      <a16:colId xmlns:a16="http://schemas.microsoft.com/office/drawing/2014/main" val="953751063"/>
                    </a:ext>
                  </a:extLst>
                </a:gridCol>
                <a:gridCol w="508307">
                  <a:extLst>
                    <a:ext uri="{9D8B030D-6E8A-4147-A177-3AD203B41FA5}">
                      <a16:colId xmlns:a16="http://schemas.microsoft.com/office/drawing/2014/main" val="3176906979"/>
                    </a:ext>
                  </a:extLst>
                </a:gridCol>
                <a:gridCol w="678021">
                  <a:extLst>
                    <a:ext uri="{9D8B030D-6E8A-4147-A177-3AD203B41FA5}">
                      <a16:colId xmlns:a16="http://schemas.microsoft.com/office/drawing/2014/main" val="1632651443"/>
                    </a:ext>
                  </a:extLst>
                </a:gridCol>
                <a:gridCol w="702268">
                  <a:extLst>
                    <a:ext uri="{9D8B030D-6E8A-4147-A177-3AD203B41FA5}">
                      <a16:colId xmlns:a16="http://schemas.microsoft.com/office/drawing/2014/main" val="4063392356"/>
                    </a:ext>
                  </a:extLst>
                </a:gridCol>
                <a:gridCol w="665482">
                  <a:extLst>
                    <a:ext uri="{9D8B030D-6E8A-4147-A177-3AD203B41FA5}">
                      <a16:colId xmlns:a16="http://schemas.microsoft.com/office/drawing/2014/main" val="1838937247"/>
                    </a:ext>
                  </a:extLst>
                </a:gridCol>
                <a:gridCol w="1029990">
                  <a:extLst>
                    <a:ext uri="{9D8B030D-6E8A-4147-A177-3AD203B41FA5}">
                      <a16:colId xmlns:a16="http://schemas.microsoft.com/office/drawing/2014/main" val="1234669161"/>
                    </a:ext>
                  </a:extLst>
                </a:gridCol>
                <a:gridCol w="1029990">
                  <a:extLst>
                    <a:ext uri="{9D8B030D-6E8A-4147-A177-3AD203B41FA5}">
                      <a16:colId xmlns:a16="http://schemas.microsoft.com/office/drawing/2014/main" val="1759467611"/>
                    </a:ext>
                  </a:extLst>
                </a:gridCol>
                <a:gridCol w="872817">
                  <a:extLst>
                    <a:ext uri="{9D8B030D-6E8A-4147-A177-3AD203B41FA5}">
                      <a16:colId xmlns:a16="http://schemas.microsoft.com/office/drawing/2014/main" val="737850951"/>
                    </a:ext>
                  </a:extLst>
                </a:gridCol>
                <a:gridCol w="872817">
                  <a:extLst>
                    <a:ext uri="{9D8B030D-6E8A-4147-A177-3AD203B41FA5}">
                      <a16:colId xmlns:a16="http://schemas.microsoft.com/office/drawing/2014/main" val="1209182210"/>
                    </a:ext>
                  </a:extLst>
                </a:gridCol>
              </a:tblGrid>
              <a:tr h="326967">
                <a:tc rowSpan="2">
                  <a:txBody>
                    <a:bodyPr/>
                    <a:lstStyle/>
                    <a:p>
                      <a:pPr marL="0" marR="0" algn="just">
                        <a:lnSpc>
                          <a:spcPct val="106000"/>
                        </a:lnSpc>
                        <a:spcBef>
                          <a:spcPts val="0"/>
                        </a:spcBef>
                        <a:spcAft>
                          <a:spcPts val="800"/>
                        </a:spcAft>
                      </a:pPr>
                      <a:r>
                        <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9">
                  <a:txBody>
                    <a:bodyPr/>
                    <a:lstStyle/>
                    <a:p>
                      <a:pPr marL="0" marR="0" algn="just">
                        <a:lnSpc>
                          <a:spcPct val="106000"/>
                        </a:lnSpc>
                        <a:spcBef>
                          <a:spcPts val="0"/>
                        </a:spcBef>
                        <a:spcAft>
                          <a:spcPts val="800"/>
                        </a:spcAft>
                      </a:pPr>
                      <a:r>
                        <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rPr>
                        <a:t>                                	 Independent Sample T-Test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535007790"/>
                  </a:ext>
                </a:extLst>
              </a:tr>
              <a:tr h="460417">
                <a:tc vMerge="1">
                  <a:txBody>
                    <a:bodyPr/>
                    <a:lstStyle/>
                    <a:p>
                      <a:endParaRPr lang="en-IN"/>
                    </a:p>
                  </a:txBody>
                  <a:tcPr/>
                </a:tc>
                <a:tc gridSpan="5">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Levene’s Test for Equality of Variances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T-test for Equality of Means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941129824"/>
                  </a:ext>
                </a:extLst>
              </a:tr>
              <a:tr h="952889">
                <a:tc rowSpan="2">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Accuracy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  F</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 Sig</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  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 df</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rPr>
                        <a:t>Sig</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rPr>
                        <a:t>(2-tailed)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rPr>
                        <a:t>Mean</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rPr>
                        <a:t>Difference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rowSpan="2">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Std. Error Difference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95% Confidence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Interval of the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Difference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2405757636"/>
                  </a:ext>
                </a:extLst>
              </a:tr>
              <a:tr h="326967">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Lower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Upper</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87731387"/>
                  </a:ext>
                </a:extLst>
              </a:tr>
              <a:tr h="758880">
                <a:tc>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Equal variances assumed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33.502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8.251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38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8.75000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1.06047</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6.60318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10.89682</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29131019"/>
                  </a:ext>
                </a:extLst>
              </a:tr>
              <a:tr h="974836">
                <a:tc>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Equal variances not assumed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400" kern="1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8.251</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24.008</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8.75000</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1.06047</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a:effectLst/>
                          <a:latin typeface="Calibri" panose="020F0502020204030204" pitchFamily="34" charset="0"/>
                          <a:ea typeface="Calibri" panose="020F0502020204030204" pitchFamily="34" charset="0"/>
                          <a:cs typeface="Times New Roman" panose="02020603050405020304" pitchFamily="18" charset="0"/>
                        </a:rPr>
                        <a:t>6.56133</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a:lnSpc>
                          <a:spcPct val="106000"/>
                        </a:lnSpc>
                        <a:spcBef>
                          <a:spcPts val="0"/>
                        </a:spcBef>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10.93867</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89045063"/>
                  </a:ext>
                </a:extLst>
              </a:tr>
            </a:tbl>
          </a:graphicData>
        </a:graphic>
      </p:graphicFrame>
      <p:sp>
        <p:nvSpPr>
          <p:cNvPr id="29" name="TextBox 28">
            <a:extLst>
              <a:ext uri="{FF2B5EF4-FFF2-40B4-BE49-F238E27FC236}">
                <a16:creationId xmlns:a16="http://schemas.microsoft.com/office/drawing/2014/main" id="{498190DA-4A35-C87F-744A-9EFD9A8199A5}"/>
              </a:ext>
            </a:extLst>
          </p:cNvPr>
          <p:cNvSpPr txBox="1"/>
          <p:nvPr/>
        </p:nvSpPr>
        <p:spPr>
          <a:xfrm>
            <a:off x="16343879" y="20525839"/>
            <a:ext cx="5524601" cy="369332"/>
          </a:xfrm>
          <a:prstGeom prst="rect">
            <a:avLst/>
          </a:prstGeom>
          <a:noFill/>
        </p:spPr>
        <p:txBody>
          <a:bodyPr wrap="square" rtlCol="0">
            <a:spAutoFit/>
          </a:bodyPr>
          <a:lstStyle/>
          <a:p>
            <a:r>
              <a:rPr lang="en-IN" sz="1800" b="1" dirty="0">
                <a:solidFill>
                  <a:schemeClr val="dk1"/>
                </a:solidFill>
                <a:latin typeface="Times New Roman"/>
                <a:ea typeface="Times New Roman"/>
                <a:cs typeface="Times New Roman"/>
                <a:sym typeface="Times New Roman"/>
              </a:rPr>
              <a:t> Fig. 2. SPSS Analysis XGB and RF  </a:t>
            </a:r>
            <a:endParaRPr lang="en-IN" dirty="0"/>
          </a:p>
        </p:txBody>
      </p:sp>
      <p:sp>
        <p:nvSpPr>
          <p:cNvPr id="37" name="TextBox 36">
            <a:extLst>
              <a:ext uri="{FF2B5EF4-FFF2-40B4-BE49-F238E27FC236}">
                <a16:creationId xmlns:a16="http://schemas.microsoft.com/office/drawing/2014/main" id="{91C5C91D-11C4-482F-B299-D35EA36C5AF3}"/>
              </a:ext>
            </a:extLst>
          </p:cNvPr>
          <p:cNvSpPr txBox="1"/>
          <p:nvPr/>
        </p:nvSpPr>
        <p:spPr>
          <a:xfrm>
            <a:off x="1174163" y="16616790"/>
            <a:ext cx="4143185"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Table.1. Mean for data consumption</a:t>
            </a:r>
          </a:p>
        </p:txBody>
      </p:sp>
      <p:sp>
        <p:nvSpPr>
          <p:cNvPr id="51" name="TextBox 50">
            <a:extLst>
              <a:ext uri="{FF2B5EF4-FFF2-40B4-BE49-F238E27FC236}">
                <a16:creationId xmlns:a16="http://schemas.microsoft.com/office/drawing/2014/main" id="{8AF440F5-FED8-60ED-109A-AAF096DCE429}"/>
              </a:ext>
            </a:extLst>
          </p:cNvPr>
          <p:cNvSpPr txBox="1"/>
          <p:nvPr/>
        </p:nvSpPr>
        <p:spPr>
          <a:xfrm>
            <a:off x="6983967" y="16439817"/>
            <a:ext cx="813433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Table.2.Showing the Equal Variance values With T test</a:t>
            </a:r>
          </a:p>
        </p:txBody>
      </p:sp>
      <p:sp>
        <p:nvSpPr>
          <p:cNvPr id="53" name="TextBox 52">
            <a:extLst>
              <a:ext uri="{FF2B5EF4-FFF2-40B4-BE49-F238E27FC236}">
                <a16:creationId xmlns:a16="http://schemas.microsoft.com/office/drawing/2014/main" id="{833ECE8A-299A-AC98-91A3-1A0424CDAB47}"/>
              </a:ext>
            </a:extLst>
          </p:cNvPr>
          <p:cNvSpPr txBox="1"/>
          <p:nvPr/>
        </p:nvSpPr>
        <p:spPr>
          <a:xfrm>
            <a:off x="348718" y="20991076"/>
            <a:ext cx="19390571" cy="1600823"/>
          </a:xfrm>
          <a:prstGeom prst="rect">
            <a:avLst/>
          </a:prstGeom>
          <a:noFill/>
        </p:spPr>
        <p:txBody>
          <a:bodyPr wrap="square" rtlCol="0">
            <a:spAutoFit/>
          </a:bodyPr>
          <a:lstStyle/>
          <a:p>
            <a:pPr marL="596900" marR="693420" algn="just">
              <a:lnSpc>
                <a:spcPct val="120000"/>
              </a:lnSpc>
              <a:spcBef>
                <a:spcPts val="270"/>
              </a:spcBef>
              <a:spcAft>
                <a:spcPts val="0"/>
              </a:spcAft>
            </a:pPr>
            <a:r>
              <a:rPr lang="en-US" sz="2190" b="1" dirty="0">
                <a:effectLst/>
                <a:latin typeface="Times New Roman" panose="02020603050405020304" pitchFamily="18" charset="0"/>
                <a:ea typeface="Times New Roman" panose="02020603050405020304" pitchFamily="18" charset="0"/>
              </a:rPr>
              <a:t>The research study proves</a:t>
            </a:r>
            <a:r>
              <a:rPr lang="en-US" sz="2190" b="1" spc="-15" dirty="0">
                <a:effectLst/>
                <a:latin typeface="Times New Roman" panose="02020603050405020304" pitchFamily="18" charset="0"/>
                <a:ea typeface="Times New Roman" panose="02020603050405020304" pitchFamily="18" charset="0"/>
              </a:rPr>
              <a:t> </a:t>
            </a:r>
            <a:r>
              <a:rPr lang="en-US" sz="2190" b="1" dirty="0">
                <a:effectLst/>
                <a:latin typeface="Times New Roman" panose="02020603050405020304" pitchFamily="18" charset="0"/>
                <a:ea typeface="Times New Roman" panose="02020603050405020304" pitchFamily="18" charset="0"/>
              </a:rPr>
              <a:t>that the XG Boost (XGB) algorithm produces better accuracy (93.00%) compared</a:t>
            </a:r>
            <a:r>
              <a:rPr lang="en-US" sz="2190" b="1" spc="-15" dirty="0">
                <a:effectLst/>
                <a:latin typeface="Times New Roman" panose="02020603050405020304" pitchFamily="18" charset="0"/>
                <a:ea typeface="Times New Roman" panose="02020603050405020304" pitchFamily="18" charset="0"/>
              </a:rPr>
              <a:t> </a:t>
            </a:r>
            <a:r>
              <a:rPr lang="en-US" sz="2190" b="1" dirty="0">
                <a:effectLst/>
                <a:latin typeface="Times New Roman" panose="02020603050405020304" pitchFamily="18" charset="0"/>
                <a:ea typeface="Times New Roman" panose="02020603050405020304" pitchFamily="18" charset="0"/>
              </a:rPr>
              <a:t>with</a:t>
            </a:r>
            <a:r>
              <a:rPr lang="en-US" sz="2190" b="1" spc="-15" dirty="0">
                <a:effectLst/>
                <a:latin typeface="Times New Roman" panose="02020603050405020304" pitchFamily="18" charset="0"/>
                <a:ea typeface="Times New Roman" panose="02020603050405020304" pitchFamily="18" charset="0"/>
              </a:rPr>
              <a:t> </a:t>
            </a:r>
            <a:r>
              <a:rPr lang="en-US" sz="2190" b="1" dirty="0">
                <a:effectLst/>
                <a:latin typeface="Times New Roman" panose="02020603050405020304" pitchFamily="18" charset="0"/>
                <a:ea typeface="Times New Roman" panose="02020603050405020304" pitchFamily="18" charset="0"/>
              </a:rPr>
              <a:t>Random Forest (RF)</a:t>
            </a:r>
            <a:r>
              <a:rPr lang="en-US" sz="2190" b="1" spc="-15" dirty="0">
                <a:effectLst/>
                <a:latin typeface="Times New Roman" panose="02020603050405020304" pitchFamily="18" charset="0"/>
                <a:ea typeface="Times New Roman" panose="02020603050405020304" pitchFamily="18" charset="0"/>
              </a:rPr>
              <a:t> </a:t>
            </a:r>
            <a:r>
              <a:rPr lang="en-US" sz="2190" b="1" dirty="0">
                <a:effectLst/>
                <a:latin typeface="Times New Roman" panose="02020603050405020304" pitchFamily="18" charset="0"/>
                <a:ea typeface="Times New Roman" panose="02020603050405020304" pitchFamily="18" charset="0"/>
              </a:rPr>
              <a:t>accuracy (85.00%).</a:t>
            </a:r>
            <a:endParaRPr lang="en-IN" sz="2190" b="1" dirty="0">
              <a:effectLst/>
              <a:latin typeface="Times New Roman" panose="02020603050405020304" pitchFamily="18" charset="0"/>
              <a:ea typeface="Times New Roman" panose="02020603050405020304" pitchFamily="18" charset="0"/>
            </a:endParaRPr>
          </a:p>
          <a:p>
            <a:pPr marL="0" marR="0">
              <a:spcBef>
                <a:spcPts val="225"/>
              </a:spcBef>
              <a:spcAft>
                <a:spcPts val="0"/>
              </a:spcAft>
            </a:pPr>
            <a:r>
              <a:rPr lang="en-US" sz="2190" b="1" dirty="0">
                <a:effectLst/>
                <a:latin typeface="Times New Roman" panose="02020603050405020304" pitchFamily="18" charset="0"/>
                <a:ea typeface="Times New Roman" panose="02020603050405020304" pitchFamily="18" charset="0"/>
              </a:rPr>
              <a:t> </a:t>
            </a:r>
            <a:endParaRPr lang="en-IN" sz="2190" b="1" dirty="0">
              <a:effectLst/>
              <a:latin typeface="Times New Roman" panose="02020603050405020304" pitchFamily="18" charset="0"/>
              <a:ea typeface="Times New Roman" panose="02020603050405020304" pitchFamily="18" charset="0"/>
            </a:endParaRPr>
          </a:p>
          <a:p>
            <a:endParaRPr lang="en-IN" sz="2190" b="1" dirty="0"/>
          </a:p>
        </p:txBody>
      </p:sp>
      <p:sp>
        <p:nvSpPr>
          <p:cNvPr id="2" name="Flowchart: Magnetic Disk 1">
            <a:extLst>
              <a:ext uri="{FF2B5EF4-FFF2-40B4-BE49-F238E27FC236}">
                <a16:creationId xmlns:a16="http://schemas.microsoft.com/office/drawing/2014/main" id="{DE58AC8B-09C5-70EF-9EED-970A2399F2AD}"/>
              </a:ext>
            </a:extLst>
          </p:cNvPr>
          <p:cNvSpPr/>
          <p:nvPr/>
        </p:nvSpPr>
        <p:spPr>
          <a:xfrm>
            <a:off x="348718" y="12117268"/>
            <a:ext cx="3248588" cy="2193035"/>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Rainfall Data Collection/ Pre-processing</a:t>
            </a:r>
          </a:p>
        </p:txBody>
      </p:sp>
      <p:sp>
        <p:nvSpPr>
          <p:cNvPr id="17" name="Rectangle: Rounded Corners 16">
            <a:extLst>
              <a:ext uri="{FF2B5EF4-FFF2-40B4-BE49-F238E27FC236}">
                <a16:creationId xmlns:a16="http://schemas.microsoft.com/office/drawing/2014/main" id="{5457567E-4C3E-DDD2-B5D9-F85C48474A2E}"/>
              </a:ext>
            </a:extLst>
          </p:cNvPr>
          <p:cNvSpPr/>
          <p:nvPr/>
        </p:nvSpPr>
        <p:spPr>
          <a:xfrm>
            <a:off x="4965772" y="12318203"/>
            <a:ext cx="3060360" cy="18321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Identify Patterns</a:t>
            </a:r>
          </a:p>
        </p:txBody>
      </p:sp>
      <p:sp>
        <p:nvSpPr>
          <p:cNvPr id="55" name="Flowchart: Decision 54">
            <a:extLst>
              <a:ext uri="{FF2B5EF4-FFF2-40B4-BE49-F238E27FC236}">
                <a16:creationId xmlns:a16="http://schemas.microsoft.com/office/drawing/2014/main" id="{CB54D5FB-28F4-3144-32AB-6B6660856816}"/>
              </a:ext>
            </a:extLst>
          </p:cNvPr>
          <p:cNvSpPr/>
          <p:nvPr/>
        </p:nvSpPr>
        <p:spPr>
          <a:xfrm>
            <a:off x="9006423" y="12351068"/>
            <a:ext cx="3627120" cy="1679784"/>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Training Machine Learning Models</a:t>
            </a:r>
          </a:p>
        </p:txBody>
      </p:sp>
      <p:sp>
        <p:nvSpPr>
          <p:cNvPr id="56" name="Rectangle: Rounded Corners 55">
            <a:extLst>
              <a:ext uri="{FF2B5EF4-FFF2-40B4-BE49-F238E27FC236}">
                <a16:creationId xmlns:a16="http://schemas.microsoft.com/office/drawing/2014/main" id="{1221EA7F-B26F-C094-5EA6-458C9BA9912C}"/>
              </a:ext>
            </a:extLst>
          </p:cNvPr>
          <p:cNvSpPr/>
          <p:nvPr/>
        </p:nvSpPr>
        <p:spPr>
          <a:xfrm>
            <a:off x="14376423" y="12641810"/>
            <a:ext cx="2850318" cy="10412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Performance evaluation of machine learning model</a:t>
            </a:r>
          </a:p>
        </p:txBody>
      </p:sp>
      <p:sp>
        <p:nvSpPr>
          <p:cNvPr id="57" name="Oval 56">
            <a:extLst>
              <a:ext uri="{FF2B5EF4-FFF2-40B4-BE49-F238E27FC236}">
                <a16:creationId xmlns:a16="http://schemas.microsoft.com/office/drawing/2014/main" id="{86265CC9-980C-42CD-9BEA-13ADB4B4ADE8}"/>
              </a:ext>
            </a:extLst>
          </p:cNvPr>
          <p:cNvSpPr/>
          <p:nvPr/>
        </p:nvSpPr>
        <p:spPr>
          <a:xfrm>
            <a:off x="14082632" y="10512644"/>
            <a:ext cx="2992248" cy="7121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Test data </a:t>
            </a:r>
          </a:p>
        </p:txBody>
      </p:sp>
      <p:sp>
        <p:nvSpPr>
          <p:cNvPr id="58" name="Rectangle 57">
            <a:extLst>
              <a:ext uri="{FF2B5EF4-FFF2-40B4-BE49-F238E27FC236}">
                <a16:creationId xmlns:a16="http://schemas.microsoft.com/office/drawing/2014/main" id="{D282C72A-1B89-3C72-66C0-06CC5693514A}"/>
              </a:ext>
            </a:extLst>
          </p:cNvPr>
          <p:cNvSpPr/>
          <p:nvPr/>
        </p:nvSpPr>
        <p:spPr>
          <a:xfrm>
            <a:off x="18712252" y="12583384"/>
            <a:ext cx="2464334" cy="11209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Forecast rainfall</a:t>
            </a:r>
          </a:p>
        </p:txBody>
      </p:sp>
      <p:sp>
        <p:nvSpPr>
          <p:cNvPr id="59" name="Arrow: Right 58">
            <a:extLst>
              <a:ext uri="{FF2B5EF4-FFF2-40B4-BE49-F238E27FC236}">
                <a16:creationId xmlns:a16="http://schemas.microsoft.com/office/drawing/2014/main" id="{AA3427E8-EC1A-B07B-9778-4633EEF8331B}"/>
              </a:ext>
            </a:extLst>
          </p:cNvPr>
          <p:cNvSpPr/>
          <p:nvPr/>
        </p:nvSpPr>
        <p:spPr>
          <a:xfrm>
            <a:off x="3597306" y="13036622"/>
            <a:ext cx="1368466" cy="503957"/>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F148B5BF-B3A2-EC2C-FCF2-88057563DEB1}"/>
              </a:ext>
            </a:extLst>
          </p:cNvPr>
          <p:cNvSpPr/>
          <p:nvPr/>
        </p:nvSpPr>
        <p:spPr>
          <a:xfrm>
            <a:off x="8026132" y="12920104"/>
            <a:ext cx="978408" cy="484632"/>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Arrow: Curved Left 61">
            <a:extLst>
              <a:ext uri="{FF2B5EF4-FFF2-40B4-BE49-F238E27FC236}">
                <a16:creationId xmlns:a16="http://schemas.microsoft.com/office/drawing/2014/main" id="{BC8F8465-9A02-0D18-1AE0-507E18C91096}"/>
              </a:ext>
            </a:extLst>
          </p:cNvPr>
          <p:cNvSpPr/>
          <p:nvPr/>
        </p:nvSpPr>
        <p:spPr>
          <a:xfrm>
            <a:off x="17074880" y="10688686"/>
            <a:ext cx="790374" cy="2334127"/>
          </a:xfrm>
          <a:prstGeom prst="curvedLeftArrow">
            <a:avLst>
              <a:gd name="adj1" fmla="val 50000"/>
              <a:gd name="adj2" fmla="val 81311"/>
              <a:gd name="adj3" fmla="val 25000"/>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3" name="Arrow: Right 62">
            <a:extLst>
              <a:ext uri="{FF2B5EF4-FFF2-40B4-BE49-F238E27FC236}">
                <a16:creationId xmlns:a16="http://schemas.microsoft.com/office/drawing/2014/main" id="{243CB006-5AA0-2366-2A7E-057F945C68C8}"/>
              </a:ext>
            </a:extLst>
          </p:cNvPr>
          <p:cNvSpPr/>
          <p:nvPr/>
        </p:nvSpPr>
        <p:spPr>
          <a:xfrm>
            <a:off x="12633543" y="12950008"/>
            <a:ext cx="1742880" cy="481904"/>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Arrow: Bent 63">
            <a:extLst>
              <a:ext uri="{FF2B5EF4-FFF2-40B4-BE49-F238E27FC236}">
                <a16:creationId xmlns:a16="http://schemas.microsoft.com/office/drawing/2014/main" id="{3114375B-40F3-14CF-6209-211796F1741E}"/>
              </a:ext>
            </a:extLst>
          </p:cNvPr>
          <p:cNvSpPr/>
          <p:nvPr/>
        </p:nvSpPr>
        <p:spPr>
          <a:xfrm>
            <a:off x="10798136" y="10445639"/>
            <a:ext cx="3248588" cy="1869400"/>
          </a:xfrm>
          <a:prstGeom prst="bentArrow">
            <a:avLst>
              <a:gd name="adj1" fmla="val 13587"/>
              <a:gd name="adj2" fmla="val 20924"/>
              <a:gd name="adj3" fmla="val 23370"/>
              <a:gd name="adj4" fmla="val 15217"/>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5" name="Arrow: Right 64">
            <a:extLst>
              <a:ext uri="{FF2B5EF4-FFF2-40B4-BE49-F238E27FC236}">
                <a16:creationId xmlns:a16="http://schemas.microsoft.com/office/drawing/2014/main" id="{64150B6D-AE98-91BB-A6CC-C6C4AD40F5EB}"/>
              </a:ext>
            </a:extLst>
          </p:cNvPr>
          <p:cNvSpPr/>
          <p:nvPr/>
        </p:nvSpPr>
        <p:spPr>
          <a:xfrm>
            <a:off x="17226741" y="12945521"/>
            <a:ext cx="1485511" cy="631178"/>
          </a:xfrm>
          <a:prstGeom prst="rightArrow">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TotalTime>
  <Words>735</Words>
  <Application>Microsoft Office PowerPoint</Application>
  <PresentationFormat>Custom</PresentationFormat>
  <Paragraphs>113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towhid hussain</cp:lastModifiedBy>
  <cp:revision>93</cp:revision>
  <dcterms:created xsi:type="dcterms:W3CDTF">2023-04-19T08:35:00Z</dcterms:created>
  <dcterms:modified xsi:type="dcterms:W3CDTF">2024-04-26T05:14:58Z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