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94660"/>
  </p:normalViewPr>
  <p:slideViewPr>
    <p:cSldViewPr snapToGrid="0">
      <p:cViewPr varScale="1">
        <p:scale>
          <a:sx n="20" d="100"/>
          <a:sy n="20" d="100"/>
        </p:scale>
        <p:origin x="2674" y="14"/>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26-04-2024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26-04-2024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26-04-2024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26-04-2024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06" y="3906029"/>
            <a:ext cx="21571523"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5" name="Rectangle 4"/>
          <p:cNvSpPr/>
          <p:nvPr/>
        </p:nvSpPr>
        <p:spPr>
          <a:xfrm>
            <a:off x="0" y="9940078"/>
            <a:ext cx="21599525" cy="5796133"/>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6" name="Rectangle 5"/>
          <p:cNvSpPr/>
          <p:nvPr/>
        </p:nvSpPr>
        <p:spPr>
          <a:xfrm>
            <a:off x="-8251" y="15710137"/>
            <a:ext cx="21655618"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2000" b="1" dirty="0">
              <a:solidFill>
                <a:schemeClr val="tx1"/>
              </a:solidFill>
              <a:latin typeface="Times New Roman" panose="02020603050405020304" pitchFamily="18" charset="0"/>
              <a:cs typeface="Times New Roman" panose="02020603050405020304" pitchFamily="18" charset="0"/>
            </a:endParaRPr>
          </a:p>
          <a:p>
            <a:pPr algn="ctr"/>
            <a:endParaRPr lang="en-US" altLang="en-IN" sz="2000" b="1" dirty="0">
              <a:solidFill>
                <a:schemeClr val="tx1"/>
              </a:solidFill>
              <a:latin typeface="Times New Roman" panose="02020603050405020304" pitchFamily="18" charset="0"/>
              <a:cs typeface="Times New Roman" panose="02020603050405020304" pitchFamily="18" charset="0"/>
            </a:endParaRPr>
          </a:p>
          <a:p>
            <a:pPr algn="ctr"/>
            <a:endParaRPr lang="en-US" altLang="en-IN" sz="2000" b="1" dirty="0">
              <a:solidFill>
                <a:schemeClr val="tx1"/>
              </a:solidFill>
              <a:latin typeface="Times New Roman" panose="02020603050405020304" pitchFamily="18" charset="0"/>
              <a:cs typeface="Times New Roman" panose="02020603050405020304" pitchFamily="18" charset="0"/>
            </a:endParaRPr>
          </a:p>
          <a:p>
            <a:pPr algn="ctr"/>
            <a:endParaRPr lang="en-US" altLang="en-IN" sz="2000" b="1" dirty="0">
              <a:solidFill>
                <a:schemeClr val="tx1"/>
              </a:solidFill>
              <a:latin typeface="Times New Roman" panose="02020603050405020304" pitchFamily="18" charset="0"/>
              <a:cs typeface="Times New Roman" panose="02020603050405020304" pitchFamily="18" charset="0"/>
            </a:endParaRPr>
          </a:p>
          <a:p>
            <a:pPr algn="ctr"/>
            <a:endParaRPr lang="en-US" altLang="en-IN" sz="2000" b="1" dirty="0">
              <a:solidFill>
                <a:schemeClr val="tx1"/>
              </a:solidFill>
              <a:latin typeface="Times New Roman" panose="02020603050405020304" pitchFamily="18" charset="0"/>
              <a:cs typeface="Times New Roman" panose="02020603050405020304" pitchFamily="18" charset="0"/>
            </a:endParaRPr>
          </a:p>
          <a:p>
            <a:pPr algn="ctr"/>
            <a:endParaRPr lang="en-US" altLang="en-IN" sz="2000" b="1" dirty="0">
              <a:solidFill>
                <a:schemeClr val="tx1"/>
              </a:solidFill>
              <a:latin typeface="Times New Roman" panose="02020603050405020304" pitchFamily="18" charset="0"/>
              <a:cs typeface="Times New Roman" panose="02020603050405020304" pitchFamily="18" charset="0"/>
            </a:endParaRPr>
          </a:p>
          <a:p>
            <a:pPr algn="ctr"/>
            <a:endParaRPr lang="en-US" altLang="en-IN" sz="2000" b="1" dirty="0">
              <a:solidFill>
                <a:schemeClr val="tx1"/>
              </a:solidFill>
              <a:latin typeface="Times New Roman" panose="02020603050405020304" pitchFamily="18" charset="0"/>
              <a:cs typeface="Times New Roman" panose="02020603050405020304" pitchFamily="18" charset="0"/>
            </a:endParaRPr>
          </a:p>
          <a:p>
            <a:pPr algn="ctr"/>
            <a:endParaRPr lang="en-US" altLang="en-IN" sz="2000" b="1" dirty="0">
              <a:solidFill>
                <a:schemeClr val="tx1"/>
              </a:solidFill>
              <a:latin typeface="Times New Roman" panose="02020603050405020304" pitchFamily="18" charset="0"/>
              <a:cs typeface="Times New Roman" panose="02020603050405020304" pitchFamily="18" charset="0"/>
            </a:endParaRPr>
          </a:p>
          <a:p>
            <a:pPr algn="ctr"/>
            <a:endParaRPr lang="en-US" altLang="en-IN" sz="2000" b="1" dirty="0">
              <a:solidFill>
                <a:schemeClr val="tx1"/>
              </a:solidFill>
              <a:latin typeface="Times New Roman" panose="02020603050405020304" pitchFamily="18" charset="0"/>
              <a:cs typeface="Times New Roman" panose="02020603050405020304" pitchFamily="18" charset="0"/>
            </a:endParaRPr>
          </a:p>
          <a:p>
            <a:pPr algn="ctr"/>
            <a:endParaRPr lang="en-US" altLang="en-IN" sz="2000" b="1" dirty="0">
              <a:solidFill>
                <a:schemeClr val="tx1"/>
              </a:solidFill>
              <a:latin typeface="Times New Roman" panose="02020603050405020304" pitchFamily="18" charset="0"/>
              <a:cs typeface="Times New Roman" panose="02020603050405020304" pitchFamily="18" charset="0"/>
            </a:endParaRPr>
          </a:p>
          <a:p>
            <a:pPr algn="ctr"/>
            <a:endParaRPr lang="en-US" altLang="en-IN" sz="2000" b="1" dirty="0">
              <a:solidFill>
                <a:schemeClr val="tx1"/>
              </a:solidFill>
              <a:latin typeface="Times New Roman" panose="02020603050405020304" pitchFamily="18" charset="0"/>
              <a:cs typeface="Times New Roman" panose="02020603050405020304" pitchFamily="18" charset="0"/>
            </a:endParaRPr>
          </a:p>
          <a:p>
            <a:pPr algn="ctr"/>
            <a:endParaRPr lang="en-US" altLang="en-IN" sz="2000" b="1" dirty="0">
              <a:solidFill>
                <a:schemeClr val="tx1"/>
              </a:solidFill>
              <a:latin typeface="Times New Roman" panose="02020603050405020304" pitchFamily="18" charset="0"/>
              <a:cs typeface="Times New Roman" panose="02020603050405020304" pitchFamily="18" charset="0"/>
            </a:endParaRPr>
          </a:p>
          <a:p>
            <a:pPr algn="ctr"/>
            <a:endParaRPr lang="en-US" altLang="en-IN" sz="2000" b="1" dirty="0">
              <a:solidFill>
                <a:schemeClr val="tx1"/>
              </a:solidFill>
              <a:latin typeface="Times New Roman" panose="02020603050405020304" pitchFamily="18" charset="0"/>
              <a:cs typeface="Times New Roman" panose="02020603050405020304" pitchFamily="18" charset="0"/>
            </a:endParaRPr>
          </a:p>
          <a:p>
            <a:pPr algn="ctr"/>
            <a:endParaRPr lang="en-US" altLang="en-IN" sz="2000" b="1" dirty="0">
              <a:solidFill>
                <a:schemeClr val="tx1"/>
              </a:solidFill>
              <a:latin typeface="Times New Roman" panose="02020603050405020304" pitchFamily="18" charset="0"/>
              <a:cs typeface="Times New Roman" panose="02020603050405020304" pitchFamily="18" charset="0"/>
            </a:endParaRPr>
          </a:p>
          <a:p>
            <a:pPr algn="ctr"/>
            <a:endParaRPr lang="en-US" sz="2000" b="1" dirty="0">
              <a:solidFill>
                <a:schemeClr val="tx1"/>
              </a:solidFill>
              <a:effectLst/>
              <a:latin typeface="Times New Roman" panose="02020603050405020304" pitchFamily="18" charset="0"/>
              <a:ea typeface="Times New Roman" panose="02020603050405020304" pitchFamily="18" charset="0"/>
            </a:endParaRPr>
          </a:p>
          <a:p>
            <a:pPr algn="ctr"/>
            <a:endParaRPr lang="en-US" sz="2000" b="1" dirty="0">
              <a:solidFill>
                <a:schemeClr val="tx1"/>
              </a:solidFill>
              <a:latin typeface="Times New Roman" panose="02020603050405020304" pitchFamily="18" charset="0"/>
              <a:ea typeface="Times New Roman" panose="02020603050405020304" pitchFamily="18" charset="0"/>
            </a:endParaRPr>
          </a:p>
          <a:p>
            <a:pPr algn="ctr"/>
            <a:endParaRPr lang="en-US" sz="2000" b="1" dirty="0">
              <a:solidFill>
                <a:schemeClr val="tx1"/>
              </a:solidFill>
              <a:effectLst/>
              <a:latin typeface="Times New Roman" panose="02020603050405020304" pitchFamily="18" charset="0"/>
              <a:ea typeface="Times New Roman" panose="02020603050405020304" pitchFamily="18" charset="0"/>
            </a:endParaRPr>
          </a:p>
          <a:p>
            <a:pPr algn="ctr"/>
            <a:r>
              <a:rPr lang="en-US" sz="2000" b="1" kern="0" dirty="0">
                <a:solidFill>
                  <a:schemeClr val="tx1"/>
                </a:solidFill>
                <a:effectLst/>
                <a:latin typeface="Times New Roman" panose="02020603050405020304" pitchFamily="18" charset="0"/>
                <a:ea typeface="Times New Roman" panose="02020603050405020304" pitchFamily="18" charset="0"/>
              </a:rPr>
              <a:t>It is found that XGB performs significantly better than LGBM in predicting effective rainfall. Therefore, the report concluded that the XG Boost (XGB) </a:t>
            </a:r>
          </a:p>
          <a:p>
            <a:pPr algn="ctr"/>
            <a:r>
              <a:rPr lang="en-US" sz="2000" b="1" kern="0" dirty="0">
                <a:solidFill>
                  <a:schemeClr val="tx1"/>
                </a:solidFill>
                <a:effectLst/>
                <a:latin typeface="Times New Roman" panose="02020603050405020304" pitchFamily="18" charset="0"/>
                <a:ea typeface="Times New Roman" panose="02020603050405020304" pitchFamily="18" charset="0"/>
              </a:rPr>
              <a:t>algorithm produces better accuracy (88.50%) compared</a:t>
            </a:r>
            <a:r>
              <a:rPr lang="en-US" sz="2000" b="1" kern="0" spc="-15" dirty="0">
                <a:solidFill>
                  <a:schemeClr val="tx1"/>
                </a:solidFill>
                <a:effectLst/>
                <a:latin typeface="Times New Roman" panose="02020603050405020304" pitchFamily="18" charset="0"/>
                <a:ea typeface="Times New Roman" panose="02020603050405020304" pitchFamily="18" charset="0"/>
              </a:rPr>
              <a:t> </a:t>
            </a:r>
            <a:r>
              <a:rPr lang="en-US" sz="2000" b="1" kern="0" dirty="0">
                <a:solidFill>
                  <a:schemeClr val="tx1"/>
                </a:solidFill>
                <a:effectLst/>
                <a:latin typeface="Times New Roman" panose="02020603050405020304" pitchFamily="18" charset="0"/>
                <a:ea typeface="Times New Roman" panose="02020603050405020304" pitchFamily="18" charset="0"/>
              </a:rPr>
              <a:t>with</a:t>
            </a:r>
            <a:r>
              <a:rPr lang="en-US" sz="2000" b="1" kern="0" spc="-15" dirty="0">
                <a:solidFill>
                  <a:schemeClr val="tx1"/>
                </a:solidFill>
                <a:effectLst/>
                <a:latin typeface="Times New Roman" panose="02020603050405020304" pitchFamily="18" charset="0"/>
                <a:ea typeface="Times New Roman" panose="02020603050405020304" pitchFamily="18" charset="0"/>
              </a:rPr>
              <a:t> </a:t>
            </a:r>
            <a:r>
              <a:rPr lang="en-US" sz="2000" b="1" kern="0" dirty="0">
                <a:solidFill>
                  <a:schemeClr val="tx1"/>
                </a:solidFill>
                <a:effectLst/>
                <a:latin typeface="Times New Roman" panose="02020603050405020304" pitchFamily="18" charset="0"/>
                <a:ea typeface="Times New Roman" panose="02020603050405020304" pitchFamily="18" charset="0"/>
              </a:rPr>
              <a:t>Light GBM (LGBM)</a:t>
            </a:r>
            <a:r>
              <a:rPr lang="en-US" sz="2000" b="1" kern="0" spc="-15" dirty="0">
                <a:solidFill>
                  <a:schemeClr val="tx1"/>
                </a:solidFill>
                <a:effectLst/>
                <a:latin typeface="Times New Roman" panose="02020603050405020304" pitchFamily="18" charset="0"/>
                <a:ea typeface="Times New Roman" panose="02020603050405020304" pitchFamily="18" charset="0"/>
              </a:rPr>
              <a:t> </a:t>
            </a:r>
            <a:r>
              <a:rPr lang="en-US" sz="2000" b="1" kern="0" dirty="0">
                <a:solidFill>
                  <a:schemeClr val="tx1"/>
                </a:solidFill>
                <a:effectLst/>
                <a:latin typeface="Times New Roman" panose="02020603050405020304" pitchFamily="18" charset="0"/>
                <a:ea typeface="Times New Roman" panose="02020603050405020304" pitchFamily="18" charset="0"/>
              </a:rPr>
              <a:t>accuracy (83.60%).</a:t>
            </a:r>
            <a:endParaRPr lang="en-US" altLang="en-IN" sz="2000" b="1" dirty="0">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42228" y="21968050"/>
            <a:ext cx="21684935"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8" name="Rectangle 7"/>
          <p:cNvSpPr/>
          <p:nvPr/>
        </p:nvSpPr>
        <p:spPr>
          <a:xfrm>
            <a:off x="-8251" y="27346472"/>
            <a:ext cx="21670008"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19" name="Rectangle 18"/>
          <p:cNvSpPr/>
          <p:nvPr/>
        </p:nvSpPr>
        <p:spPr>
          <a:xfrm>
            <a:off x="567937" y="4377928"/>
            <a:ext cx="3226824"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22" name="Rectangle 21"/>
          <p:cNvSpPr/>
          <p:nvPr/>
        </p:nvSpPr>
        <p:spPr>
          <a:xfrm>
            <a:off x="567936" y="16173007"/>
            <a:ext cx="1913554"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567937" y="22278870"/>
            <a:ext cx="5939544"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567937" y="27777231"/>
            <a:ext cx="3363983"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348719" y="2554293"/>
            <a:ext cx="20898834" cy="1200329"/>
          </a:xfrm>
          <a:prstGeom prst="rect">
            <a:avLst/>
          </a:prstGeom>
          <a:noFill/>
        </p:spPr>
        <p:txBody>
          <a:bodyPr wrap="square" rtlCol="0">
            <a:spAutoFit/>
          </a:bodyPr>
          <a:lstStyle/>
          <a:p>
            <a:pPr algn="ctr"/>
            <a:r>
              <a:rPr lang="en-US" sz="3600" b="1" dirty="0">
                <a:effectLst/>
                <a:latin typeface="Times New Roman" panose="02020603050405020304" pitchFamily="18" charset="0"/>
                <a:ea typeface="DengXian" panose="02010600030101010101" pitchFamily="2" charset="-122"/>
                <a:cs typeface="Times New Roman" panose="02020603050405020304" pitchFamily="18" charset="0"/>
              </a:rPr>
              <a:t>An efficient prediction of rainfall using XG Boost algorithm over Light GBM Classifier for improvement of accuracy.</a:t>
            </a:r>
            <a:endParaRPr lang="en-US" sz="3600" b="1" dirty="0">
              <a:latin typeface="Times New Roman" panose="02020603050405020304" pitchFamily="18" charset="0"/>
              <a:cs typeface="Times New Roman" panose="02020603050405020304" pitchFamily="18" charset="0"/>
            </a:endParaRPr>
          </a:p>
        </p:txBody>
      </p:sp>
      <p:sp>
        <p:nvSpPr>
          <p:cNvPr id="20" name="Rectangle 19"/>
          <p:cNvSpPr/>
          <p:nvPr/>
        </p:nvSpPr>
        <p:spPr>
          <a:xfrm>
            <a:off x="567936" y="10219766"/>
            <a:ext cx="5223264"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567936" y="4572534"/>
            <a:ext cx="14739832" cy="5592493"/>
          </a:xfrm>
          <a:prstGeom prst="rect">
            <a:avLst/>
          </a:prstGeom>
          <a:noFill/>
        </p:spPr>
        <p:txBody>
          <a:bodyPr wrap="square" rtlCol="0">
            <a:spAutoFit/>
          </a:bodyPr>
          <a:lstStyle/>
          <a:p>
            <a:pPr>
              <a:lnSpc>
                <a:spcPct val="150000"/>
              </a:lnSpc>
            </a:pPr>
            <a:endParaRPr lang="en-US" altLang="en-IN" sz="2190" b="1" dirty="0">
              <a:latin typeface="Times New Roman" panose="02020603050405020304" pitchFamily="18" charset="0"/>
              <a:cs typeface="Times New Roman" panose="02020603050405020304" pitchFamily="18" charset="0"/>
              <a:sym typeface="+mn-ea"/>
            </a:endParaRPr>
          </a:p>
          <a:p>
            <a:pPr marL="341254" indent="-341254" algn="just">
              <a:lnSpc>
                <a:spcPct val="150000"/>
              </a:lnSpc>
              <a:buFont typeface="Wingdings" panose="05000000000000000000" pitchFamily="2" charset="2"/>
              <a:buChar char="Ø"/>
            </a:pPr>
            <a:r>
              <a:rPr lang="en-US" sz="2190" b="1" dirty="0">
                <a:solidFill>
                  <a:srgbClr val="1D1D1D"/>
                </a:solidFill>
                <a:effectLst/>
                <a:latin typeface="Times New Roman" panose="02020603050405020304" pitchFamily="18" charset="0"/>
                <a:ea typeface="Times New Roman" panose="02020603050405020304" pitchFamily="18" charset="0"/>
              </a:rPr>
              <a:t>Since agriculture has been the main industry in practically every state, it plays a major role in the economy of our nation </a:t>
            </a:r>
          </a:p>
          <a:p>
            <a:pPr marL="341254" indent="-341254" algn="just">
              <a:lnSpc>
                <a:spcPct val="150000"/>
              </a:lnSpc>
              <a:buFont typeface="Wingdings" panose="05000000000000000000" pitchFamily="2" charset="2"/>
              <a:buChar char="Ø"/>
            </a:pPr>
            <a:r>
              <a:rPr lang="en-US" sz="2190" b="1" dirty="0">
                <a:solidFill>
                  <a:srgbClr val="1D1D1D"/>
                </a:solidFill>
                <a:effectLst/>
                <a:latin typeface="Times New Roman" panose="02020603050405020304" pitchFamily="18" charset="0"/>
                <a:ea typeface="Times New Roman" panose="02020603050405020304" pitchFamily="18" charset="0"/>
              </a:rPr>
              <a:t>Over the years, predicting the amount of rain on Earth has proven to be the most hard and difficult task and its leads to difficulty in agriculture practices.so in this study we are going to improve the prediction </a:t>
            </a:r>
            <a:r>
              <a:rPr lang="en-US" sz="2190" b="1" dirty="0">
                <a:solidFill>
                  <a:srgbClr val="1D1D1D"/>
                </a:solidFill>
                <a:latin typeface="Times New Roman" panose="02020603050405020304" pitchFamily="18" charset="0"/>
                <a:ea typeface="Times New Roman" panose="02020603050405020304" pitchFamily="18" charset="0"/>
              </a:rPr>
              <a:t>o</a:t>
            </a:r>
            <a:r>
              <a:rPr lang="en-US" sz="2190" b="1" dirty="0">
                <a:solidFill>
                  <a:srgbClr val="1D1D1D"/>
                </a:solidFill>
                <a:effectLst/>
                <a:latin typeface="Times New Roman" panose="02020603050405020304" pitchFamily="18" charset="0"/>
                <a:ea typeface="Times New Roman" panose="02020603050405020304" pitchFamily="18" charset="0"/>
              </a:rPr>
              <a:t>f rainfall </a:t>
            </a:r>
            <a:endParaRPr lang="en-US" altLang="en-IN" sz="2190" b="1" dirty="0">
              <a:latin typeface="Times New Roman" panose="02020603050405020304" pitchFamily="18" charset="0"/>
              <a:cs typeface="Times New Roman" panose="02020603050405020304" pitchFamily="18" charset="0"/>
              <a:sym typeface="+mn-ea"/>
            </a:endParaRPr>
          </a:p>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sym typeface="+mn-ea"/>
              </a:rPr>
              <a:t>The aim of this study is to improve accuracy in predicting rainfall using different machine learning algorithms</a:t>
            </a:r>
            <a:endParaRPr lang="en-IN" sz="2190" b="1" dirty="0">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In this research study , XG Boost is compared with Light GBM to enhance accuracy.</a:t>
            </a:r>
            <a:endParaRPr lang="en-IN" sz="2190" b="1" dirty="0">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The advantage of  </a:t>
            </a:r>
            <a:r>
              <a:rPr lang="en-IN" altLang="en-IN" sz="2190" b="1" dirty="0">
                <a:latin typeface="Times New Roman" panose="02020603050405020304" pitchFamily="18" charset="0"/>
                <a:cs typeface="Times New Roman" panose="02020603050405020304" pitchFamily="18" charset="0"/>
              </a:rPr>
              <a:t>XG Boost has proven that it is </a:t>
            </a:r>
            <a:r>
              <a:rPr lang="en-IN" altLang="en-IN" sz="2190" b="1">
                <a:latin typeface="Times New Roman" panose="02020603050405020304" pitchFamily="18" charset="0"/>
                <a:cs typeface="Times New Roman" panose="02020603050405020304" pitchFamily="18" charset="0"/>
              </a:rPr>
              <a:t>depicts better </a:t>
            </a:r>
            <a:r>
              <a:rPr lang="en-IN" altLang="en-IN" sz="2190" b="1" dirty="0">
                <a:latin typeface="Times New Roman" panose="02020603050405020304" pitchFamily="18" charset="0"/>
                <a:cs typeface="Times New Roman" panose="02020603050405020304" pitchFamily="18" charset="0"/>
              </a:rPr>
              <a:t>accuracy and more advantages when compared with any other machine learning algorithms</a:t>
            </a:r>
            <a:endParaRPr lang="en-US" altLang="en-IN" sz="2190" b="1" dirty="0">
              <a:latin typeface="Times New Roman" panose="02020603050405020304" pitchFamily="18" charset="0"/>
              <a:cs typeface="Times New Roman" panose="02020603050405020304" pitchFamily="18" charset="0"/>
            </a:endParaRPr>
          </a:p>
          <a:p>
            <a:pPr marL="341254" indent="-341254">
              <a:lnSpc>
                <a:spcPct val="150000"/>
              </a:lnSpc>
              <a:buFont typeface="Wingdings" panose="05000000000000000000" pitchFamily="2" charset="2"/>
              <a:buChar char="Ø"/>
            </a:pPr>
            <a:r>
              <a:rPr lang="en-US" sz="2190" b="1" dirty="0">
                <a:solidFill>
                  <a:schemeClr val="dk1"/>
                </a:solidFill>
                <a:latin typeface="Times New Roman"/>
                <a:ea typeface="Times New Roman"/>
                <a:cs typeface="Times New Roman"/>
                <a:sym typeface="Times New Roman"/>
              </a:rPr>
              <a:t>The dataset was collected from Kaggle which has 401 rows and 14 columns.    </a:t>
            </a:r>
            <a:endParaRPr lang="en-US" sz="2190" dirty="0">
              <a:solidFill>
                <a:schemeClr val="dk1"/>
              </a:solidFill>
            </a:endParaRPr>
          </a:p>
          <a:p>
            <a:pPr marL="341254" indent="-341254">
              <a:lnSpc>
                <a:spcPct val="150000"/>
              </a:lnSpc>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323722" y="16844931"/>
            <a:ext cx="21139308" cy="284751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567936" y="23171892"/>
            <a:ext cx="20489198" cy="5086970"/>
          </a:xfrm>
          <a:prstGeom prst="rect">
            <a:avLst/>
          </a:prstGeom>
          <a:noFill/>
        </p:spPr>
        <p:txBody>
          <a:bodyPr wrap="square" rtlCol="0">
            <a:spAutoFit/>
          </a:bodyPr>
          <a:lstStyle/>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Based on  T-test Statistical analysis, the significance value of  p=0.001 (independent sample T - test p&lt;0.05) is obtained and shows that there is a statistical significant difference between the group 1 and group 2.</a:t>
            </a:r>
          </a:p>
          <a:p>
            <a:pPr marL="341254" indent="-341254" algn="just">
              <a:lnSpc>
                <a:spcPct val="150000"/>
              </a:lnSpc>
              <a:buFont typeface="Wingdings" panose="05000000000000000000" pitchFamily="2" charset="2"/>
              <a:buChar char="Ø"/>
            </a:pPr>
            <a:r>
              <a:rPr lang="en-US" sz="2190" b="1" kern="0" dirty="0">
                <a:effectLst/>
                <a:latin typeface="Times New Roman" panose="02020603050405020304" pitchFamily="18" charset="0"/>
                <a:ea typeface="Times New Roman" panose="02020603050405020304" pitchFamily="18" charset="0"/>
              </a:rPr>
              <a:t>By altering the test size, two groups XG Boost (XGB) and Light GBM (LGBM) performed experimental work. Based on the SPSS experimental results   XGB has an accuracy of 88.50%, while Light GBM offers an accuracy of 83.60%. </a:t>
            </a:r>
            <a:endParaRPr lang="en-US" altLang="en-IN" sz="2190" b="1" dirty="0">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 </a:t>
            </a:r>
            <a:r>
              <a:rPr lang="en-US" sz="2190" b="1" kern="0" dirty="0">
                <a:effectLst/>
                <a:latin typeface="Times New Roman" panose="02020603050405020304" pitchFamily="18" charset="0"/>
                <a:ea typeface="Times New Roman" panose="02020603050405020304" pitchFamily="18" charset="0"/>
              </a:rPr>
              <a:t>According to the SPSS, the developed XG Boost algorithmic classification model outperformed the Light GBM in terms of   accuracy comparison</a:t>
            </a:r>
            <a:endParaRPr lang="en-US" altLang="en-IN" sz="2190" b="1" kern="0" dirty="0">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dirty="0">
                <a:solidFill>
                  <a:schemeClr val="dk1"/>
                </a:solidFill>
                <a:latin typeface="Times New Roman"/>
                <a:ea typeface="Times New Roman"/>
                <a:cs typeface="Times New Roman"/>
                <a:sym typeface="Times New Roman"/>
              </a:rPr>
              <a:t>Rainfall prediction using XG Boost and Random Forest algorithms shows promise for improving accuracy and efficiency. XG Boost provides speed and simplicity, while Random Forest excels at managing complexity. These developments might lead to better prediction of rainfall and useful for agriculture and resources management adjustments.</a:t>
            </a:r>
          </a:p>
          <a:p>
            <a:pPr marL="341254" indent="-341254" algn="just">
              <a:lnSpc>
                <a:spcPct val="150000"/>
              </a:lnSpc>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endParaRPr>
          </a:p>
          <a:p>
            <a:pPr marL="341254" indent="-341254">
              <a:lnSpc>
                <a:spcPct val="150000"/>
              </a:lnSpc>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323722" y="28384746"/>
            <a:ext cx="21139308" cy="4075924"/>
          </a:xfrm>
          <a:prstGeom prst="rect">
            <a:avLst/>
          </a:prstGeom>
          <a:noFill/>
        </p:spPr>
        <p:txBody>
          <a:bodyPr wrap="square" rtlCol="0">
            <a:spAutoFit/>
          </a:bodyPr>
          <a:lstStyle/>
          <a:p>
            <a:pPr marL="596900" marR="698500" algn="just">
              <a:lnSpc>
                <a:spcPct val="150000"/>
              </a:lnSpc>
              <a:spcBef>
                <a:spcPts val="15"/>
              </a:spcBef>
              <a:spcAft>
                <a:spcPts val="0"/>
              </a:spcAft>
            </a:pPr>
            <a:endParaRPr lang="en-IN" sz="219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u="none" strike="noStrike" dirty="0">
                <a:solidFill>
                  <a:schemeClr val="tx1">
                    <a:lumMod val="95000"/>
                    <a:lumOff val="5000"/>
                  </a:schemeClr>
                </a:solidFill>
                <a:effectLst/>
                <a:latin typeface="Times New Roman" panose="02020603050405020304" pitchFamily="18" charset="0"/>
                <a:ea typeface="Times New Roman" panose="02020603050405020304" pitchFamily="18" charset="0"/>
              </a:rPr>
              <a:t>Gian Alessandro  2021. “Multi-Step Rainfall Forecasting Using Deep Learning</a:t>
            </a:r>
            <a:r>
              <a:rPr lang="en-US" sz="2190" b="1"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US" sz="2190" b="1" u="none" strike="noStrike" dirty="0">
                <a:solidFill>
                  <a:schemeClr val="tx1">
                    <a:lumMod val="95000"/>
                    <a:lumOff val="5000"/>
                  </a:schemeClr>
                </a:solidFill>
                <a:effectLst/>
                <a:latin typeface="Times New Roman" panose="02020603050405020304" pitchFamily="18" charset="0"/>
                <a:ea typeface="Times New Roman" panose="02020603050405020304" pitchFamily="18" charset="0"/>
              </a:rPr>
              <a:t>Approach.” </a:t>
            </a:r>
            <a:r>
              <a:rPr lang="en-US" sz="2190" b="1" i="1" u="none" strike="noStrike" dirty="0">
                <a:solidFill>
                  <a:schemeClr val="tx1">
                    <a:lumMod val="95000"/>
                    <a:lumOff val="5000"/>
                  </a:schemeClr>
                </a:solidFill>
                <a:effectLst/>
                <a:latin typeface="Times New Roman" panose="02020603050405020304" pitchFamily="18" charset="0"/>
                <a:ea typeface="Times New Roman" panose="02020603050405020304" pitchFamily="18" charset="0"/>
              </a:rPr>
              <a:t> Computer Science </a:t>
            </a:r>
            <a:r>
              <a:rPr lang="en-US" sz="2190" b="1" u="none" strike="noStrike" dirty="0">
                <a:solidFill>
                  <a:schemeClr val="tx1">
                    <a:lumMod val="95000"/>
                    <a:lumOff val="5000"/>
                  </a:schemeClr>
                </a:solidFill>
                <a:effectLst/>
                <a:latin typeface="Times New Roman" panose="02020603050405020304" pitchFamily="18" charset="0"/>
                <a:ea typeface="Times New Roman" panose="02020603050405020304" pitchFamily="18" charset="0"/>
              </a:rPr>
              <a:t>7. https://doi.org/10.7717/peerj-cs.514.</a:t>
            </a:r>
            <a:endParaRPr lang="en-US" sz="2190" b="1" dirty="0">
              <a:solidFill>
                <a:schemeClr val="tx1">
                  <a:lumMod val="95000"/>
                  <a:lumOff val="5000"/>
                </a:schemeClr>
              </a:solidFill>
              <a:latin typeface="Times New Roman" panose="02020603050405020304" pitchFamily="18" charset="0"/>
              <a:ea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strike="noStrike" dirty="0">
                <a:effectLst/>
                <a:latin typeface="Times New Roman" panose="02020603050405020304" pitchFamily="18" charset="0"/>
                <a:ea typeface="Times New Roman" panose="02020603050405020304" pitchFamily="18" charset="0"/>
              </a:rPr>
              <a:t>Muhammad Moazzam Jawaid, Shahnawaz</a:t>
            </a:r>
            <a:r>
              <a:rPr lang="en-US" sz="2190" b="1" u="none" strike="noStrike" dirty="0">
                <a:effectLst/>
                <a:latin typeface="Times New Roman" panose="02020603050405020304" pitchFamily="18" charset="0"/>
                <a:ea typeface="Times New Roman" panose="02020603050405020304" pitchFamily="18" charset="0"/>
              </a:rPr>
              <a:t>. 2008. “Machine Learning Techniques for Short-Term Rain</a:t>
            </a:r>
            <a:r>
              <a:rPr lang="en-US" sz="2190" b="1" dirty="0">
                <a:effectLst/>
                <a:latin typeface="Times New Roman" panose="02020603050405020304" pitchFamily="18" charset="0"/>
                <a:ea typeface="Times New Roman" panose="02020603050405020304" pitchFamily="18" charset="0"/>
              </a:rPr>
              <a:t> </a:t>
            </a:r>
            <a:r>
              <a:rPr lang="en-US" sz="2190" b="1" u="none" strike="noStrike" dirty="0">
                <a:effectLst/>
                <a:latin typeface="Times New Roman" panose="02020603050405020304" pitchFamily="18" charset="0"/>
                <a:ea typeface="Times New Roman" panose="02020603050405020304" pitchFamily="18" charset="0"/>
              </a:rPr>
              <a:t>Forecasting System in the Northeastern Part of Thailand.”</a:t>
            </a:r>
            <a:r>
              <a:rPr lang="en-US" sz="2190" b="1" dirty="0">
                <a:effectLst/>
                <a:latin typeface="Times New Roman" panose="02020603050405020304" pitchFamily="18" charset="0"/>
                <a:ea typeface="Times New Roman" panose="02020603050405020304" pitchFamily="18" charset="0"/>
              </a:rPr>
              <a:t> </a:t>
            </a:r>
            <a:r>
              <a:rPr lang="en-US" sz="2190" b="1" u="none" strike="noStrike" spc="-10" dirty="0">
                <a:effectLst/>
                <a:latin typeface="Times New Roman" panose="02020603050405020304" pitchFamily="18" charset="0"/>
                <a:ea typeface="Times New Roman" panose="02020603050405020304" pitchFamily="18" charset="0"/>
              </a:rPr>
              <a:t>https://www.semanticscholar.org/paper/Machine-Learning-Techniques-for-Short-Term-R</a:t>
            </a:r>
            <a:r>
              <a:rPr lang="en-US" sz="2190" b="1" spc="-10" dirty="0">
                <a:effectLst/>
                <a:latin typeface="Times New Roman" panose="02020603050405020304" pitchFamily="18" charset="0"/>
                <a:ea typeface="Times New Roman" panose="02020603050405020304" pitchFamily="18" charset="0"/>
              </a:rPr>
              <a:t> </a:t>
            </a:r>
            <a:r>
              <a:rPr lang="en-US" sz="2190" b="1" u="none" strike="noStrike" spc="-10" dirty="0">
                <a:effectLst/>
                <a:latin typeface="Times New Roman" panose="02020603050405020304" pitchFamily="18" charset="0"/>
                <a:ea typeface="Times New Roman" panose="02020603050405020304" pitchFamily="18" charset="0"/>
              </a:rPr>
              <a:t>/559d0ebab46656f64c6eb5e347de891be2170b1d.</a:t>
            </a:r>
            <a:endParaRPr lang="en-IN" sz="219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u="none" strike="noStrike" dirty="0">
                <a:solidFill>
                  <a:schemeClr val="tx1">
                    <a:lumMod val="95000"/>
                    <a:lumOff val="5000"/>
                  </a:schemeClr>
                </a:solidFill>
                <a:effectLst/>
                <a:latin typeface="Times New Roman" panose="02020603050405020304" pitchFamily="18" charset="0"/>
                <a:ea typeface="Times New Roman" panose="02020603050405020304" pitchFamily="18" charset="0"/>
              </a:rPr>
              <a:t> Achilleas D.. 2014. </a:t>
            </a:r>
            <a:r>
              <a:rPr lang="en-US" sz="2190" b="1" i="1" u="none" strike="noStrike" dirty="0">
                <a:solidFill>
                  <a:schemeClr val="tx1">
                    <a:lumMod val="95000"/>
                    <a:lumOff val="5000"/>
                  </a:schemeClr>
                </a:solidFill>
                <a:effectLst/>
                <a:latin typeface="Times New Roman" panose="02020603050405020304" pitchFamily="18" charset="0"/>
                <a:ea typeface="Times New Roman" panose="02020603050405020304" pitchFamily="18" charset="0"/>
              </a:rPr>
              <a:t>Wavelet Neural Networks:</a:t>
            </a:r>
            <a:r>
              <a:rPr lang="en-US" sz="2190" b="1" i="1" u="none" strike="noStrike" spc="-30"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US" sz="2190" b="1" i="1" u="none" strike="noStrike" dirty="0">
                <a:solidFill>
                  <a:schemeClr val="tx1">
                    <a:lumMod val="95000"/>
                    <a:lumOff val="5000"/>
                  </a:schemeClr>
                </a:solidFill>
                <a:effectLst/>
                <a:latin typeface="Times New Roman" panose="02020603050405020304" pitchFamily="18" charset="0"/>
                <a:ea typeface="Times New Roman" panose="02020603050405020304" pitchFamily="18" charset="0"/>
              </a:rPr>
              <a:t>With</a:t>
            </a:r>
            <a:r>
              <a:rPr lang="en-US" sz="2190" b="1" i="1"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US" sz="2190" b="1" i="1" u="none" strike="noStrike" dirty="0">
                <a:solidFill>
                  <a:schemeClr val="tx1">
                    <a:lumMod val="95000"/>
                    <a:lumOff val="5000"/>
                  </a:schemeClr>
                </a:solidFill>
                <a:effectLst/>
                <a:latin typeface="Times New Roman" panose="02020603050405020304" pitchFamily="18" charset="0"/>
                <a:ea typeface="Times New Roman" panose="02020603050405020304" pitchFamily="18" charset="0"/>
              </a:rPr>
              <a:t>Applications in Financial Engineering, Chaos, and Classification</a:t>
            </a:r>
            <a:r>
              <a:rPr lang="en-US" sz="2190" b="1" u="none" strike="noStrike" dirty="0">
                <a:solidFill>
                  <a:schemeClr val="tx1">
                    <a:lumMod val="95000"/>
                    <a:lumOff val="5000"/>
                  </a:schemeClr>
                </a:solidFill>
                <a:effectLst/>
                <a:latin typeface="Times New Roman" panose="02020603050405020304" pitchFamily="18" charset="0"/>
                <a:ea typeface="Times New Roman" panose="02020603050405020304" pitchFamily="18" charset="0"/>
              </a:rPr>
              <a:t>. John Wiley &amp; Sons.</a:t>
            </a:r>
            <a:endParaRPr lang="en-IN" sz="219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u="none" strike="noStrike" kern="0" dirty="0">
                <a:solidFill>
                  <a:schemeClr val="tx1">
                    <a:lumMod val="95000"/>
                    <a:lumOff val="5000"/>
                  </a:schemeClr>
                </a:solidFill>
                <a:effectLst/>
                <a:latin typeface="Times New Roman" panose="02020603050405020304" pitchFamily="18" charset="0"/>
                <a:ea typeface="Times New Roman" panose="02020603050405020304" pitchFamily="18" charset="0"/>
              </a:rPr>
              <a:t> Zhang ,Jia, J. Gao, Wei Song, and H. Leung. 2020. “Short-Term</a:t>
            </a:r>
            <a:r>
              <a:rPr lang="en-US" sz="2190" b="1" kern="0"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US" sz="2190" b="1" u="none" strike="noStrike" kern="0" spc="-10" dirty="0">
                <a:solidFill>
                  <a:schemeClr val="tx1">
                    <a:lumMod val="95000"/>
                    <a:lumOff val="5000"/>
                  </a:schemeClr>
                </a:solidFill>
                <a:effectLst/>
                <a:latin typeface="Times New Roman" panose="02020603050405020304" pitchFamily="18" charset="0"/>
                <a:ea typeface="Times New Roman" panose="02020603050405020304" pitchFamily="18" charset="0"/>
              </a:rPr>
              <a:t>Rainfall</a:t>
            </a:r>
            <a:r>
              <a:rPr lang="en-US" sz="2190" b="1" u="none" strike="noStrike" kern="0"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US" sz="2190" b="1" u="none" strike="noStrike" kern="0" spc="-10" dirty="0">
                <a:solidFill>
                  <a:schemeClr val="tx1">
                    <a:lumMod val="95000"/>
                    <a:lumOff val="5000"/>
                  </a:schemeClr>
                </a:solidFill>
                <a:effectLst/>
                <a:latin typeface="Times New Roman" panose="02020603050405020304" pitchFamily="18" charset="0"/>
                <a:ea typeface="Times New Roman" panose="02020603050405020304" pitchFamily="18" charset="0"/>
              </a:rPr>
              <a:t>Forecasting</a:t>
            </a:r>
            <a:r>
              <a:rPr lang="en-US" sz="2190" b="1" u="none" strike="noStrike" kern="0"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US" sz="2190" b="1" u="none" strike="noStrike" kern="0" spc="-10" dirty="0">
                <a:solidFill>
                  <a:schemeClr val="tx1">
                    <a:lumMod val="95000"/>
                    <a:lumOff val="5000"/>
                  </a:schemeClr>
                </a:solidFill>
                <a:effectLst/>
                <a:latin typeface="Times New Roman" panose="02020603050405020304" pitchFamily="18" charset="0"/>
                <a:ea typeface="Times New Roman" panose="02020603050405020304" pitchFamily="18" charset="0"/>
              </a:rPr>
              <a:t>Using</a:t>
            </a:r>
            <a:r>
              <a:rPr lang="en-US" sz="2190" b="1" u="none" strike="noStrike" kern="0"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US" sz="2190" b="1" u="none" strike="noStrike" kern="0" spc="-10" dirty="0">
                <a:solidFill>
                  <a:schemeClr val="tx1">
                    <a:lumMod val="95000"/>
                    <a:lumOff val="5000"/>
                  </a:schemeClr>
                </a:solidFill>
                <a:effectLst/>
                <a:latin typeface="Times New Roman" panose="02020603050405020304" pitchFamily="18" charset="0"/>
                <a:ea typeface="Times New Roman" panose="02020603050405020304" pitchFamily="18" charset="0"/>
              </a:rPr>
              <a:t>Multi-Layer</a:t>
            </a:r>
            <a:r>
              <a:rPr lang="en-US" sz="2190" b="1" u="none" strike="noStrike" kern="0"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US" sz="2190" b="1" u="none" strike="noStrike" kern="0" spc="-10" dirty="0">
                <a:solidFill>
                  <a:schemeClr val="tx1">
                    <a:lumMod val="95000"/>
                    <a:lumOff val="5000"/>
                  </a:schemeClr>
                </a:solidFill>
                <a:effectLst/>
                <a:latin typeface="Times New Roman" panose="02020603050405020304" pitchFamily="18" charset="0"/>
                <a:ea typeface="Times New Roman" panose="02020603050405020304" pitchFamily="18" charset="0"/>
              </a:rPr>
              <a:t>Perceptron.”</a:t>
            </a:r>
            <a:r>
              <a:rPr lang="en-US" sz="2190" b="1" kern="0" spc="-10" dirty="0">
                <a:solidFill>
                  <a:schemeClr val="tx1">
                    <a:lumMod val="95000"/>
                    <a:lumOff val="5000"/>
                  </a:schemeClr>
                </a:solidFill>
                <a:effectLst/>
                <a:latin typeface="Times New Roman" panose="02020603050405020304" pitchFamily="18" charset="0"/>
                <a:ea typeface="Times New Roman" panose="02020603050405020304" pitchFamily="18" charset="0"/>
              </a:rPr>
              <a:t> </a:t>
            </a:r>
            <a:r>
              <a:rPr lang="en-US" sz="2190" b="1" u="none" strike="noStrike" kern="0" spc="-10" dirty="0">
                <a:solidFill>
                  <a:schemeClr val="tx1">
                    <a:lumMod val="95000"/>
                    <a:lumOff val="5000"/>
                  </a:schemeClr>
                </a:solidFill>
                <a:effectLst/>
                <a:latin typeface="Times New Roman" panose="02020603050405020304" pitchFamily="18" charset="0"/>
                <a:ea typeface="Times New Roman" panose="02020603050405020304" pitchFamily="18" charset="0"/>
              </a:rPr>
              <a:t>http://ieeexplore.ieee.org/stamp/stamp.jsp?tp=&amp;arnumber=8468083</a:t>
            </a:r>
            <a:r>
              <a:rPr lang="en-IN" sz="2190" b="1" dirty="0">
                <a:solidFill>
                  <a:schemeClr val="tx1">
                    <a:lumMod val="95000"/>
                    <a:lumOff val="5000"/>
                  </a:schemeClr>
                </a:solidFill>
                <a:latin typeface="Times New Roman" panose="02020603050405020304" pitchFamily="18" charset="0"/>
                <a:cs typeface="Times New Roman" panose="02020603050405020304" pitchFamily="18" charset="0"/>
              </a:rPr>
              <a:t>.</a:t>
            </a:r>
          </a:p>
          <a:p>
            <a:pPr marL="341254" indent="-341254" algn="just">
              <a:lnSpc>
                <a:spcPct val="150000"/>
              </a:lnSpc>
              <a:buFont typeface="Wingdings" panose="05000000000000000000" pitchFamily="2" charset="2"/>
              <a:buChar char="Ø"/>
            </a:pPr>
            <a:endParaRPr lang="en-IN" sz="219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0" name="Text Box 29"/>
          <p:cNvSpPr txBox="1"/>
          <p:nvPr/>
        </p:nvSpPr>
        <p:spPr>
          <a:xfrm>
            <a:off x="5921132" y="24475579"/>
            <a:ext cx="15955024" cy="366524"/>
          </a:xfrm>
          <a:prstGeom prst="rect">
            <a:avLst/>
          </a:prstGeom>
          <a:noFill/>
        </p:spPr>
        <p:txBody>
          <a:bodyPr wrap="square" rtlCol="0">
            <a:spAutoFit/>
          </a:bodyPr>
          <a:lstStyle/>
          <a:p>
            <a:endParaRPr lang="en-US" sz="1791"/>
          </a:p>
        </p:txBody>
      </p:sp>
      <p:sp>
        <p:nvSpPr>
          <p:cNvPr id="9" name="Text Box 8"/>
          <p:cNvSpPr txBox="1"/>
          <p:nvPr/>
        </p:nvSpPr>
        <p:spPr>
          <a:xfrm>
            <a:off x="2481490" y="19734151"/>
            <a:ext cx="4372476" cy="39857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endParaRPr lang="en-US" sz="2189" b="1" dirty="0">
              <a:latin typeface="Times New Roman" panose="02020603050405020304" pitchFamily="18" charset="0"/>
              <a:cs typeface="Times New Roman" panose="02020603050405020304" pitchFamily="18" charset="0"/>
            </a:endParaRPr>
          </a:p>
        </p:txBody>
      </p:sp>
      <p:sp>
        <p:nvSpPr>
          <p:cNvPr id="11" name="Text Box 10"/>
          <p:cNvSpPr txBox="1"/>
          <p:nvPr/>
        </p:nvSpPr>
        <p:spPr>
          <a:xfrm>
            <a:off x="6348906" y="19730359"/>
            <a:ext cx="5025902" cy="39857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endParaRPr lang="en-US" sz="2189" b="1" dirty="0">
              <a:latin typeface="Times New Roman" panose="02020603050405020304" pitchFamily="18" charset="0"/>
              <a:cs typeface="Times New Roman" panose="02020603050405020304" pitchFamily="18" charset="0"/>
            </a:endParaRPr>
          </a:p>
        </p:txBody>
      </p:sp>
      <p:sp>
        <p:nvSpPr>
          <p:cNvPr id="12" name="Text Box 11"/>
          <p:cNvSpPr txBox="1"/>
          <p:nvPr/>
        </p:nvSpPr>
        <p:spPr>
          <a:xfrm>
            <a:off x="10217334" y="19709505"/>
            <a:ext cx="4699191" cy="427822"/>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r>
              <a:rPr lang="en-US" sz="2189" b="1" dirty="0">
                <a:latin typeface="Times New Roman" panose="02020603050405020304" pitchFamily="18" charset="0"/>
                <a:cs typeface="Times New Roman" panose="02020603050405020304" pitchFamily="18" charset="0"/>
              </a:rPr>
              <a:t> </a:t>
            </a:r>
          </a:p>
        </p:txBody>
      </p:sp>
      <p:sp>
        <p:nvSpPr>
          <p:cNvPr id="31" name="Text Box 30"/>
          <p:cNvSpPr txBox="1"/>
          <p:nvPr/>
        </p:nvSpPr>
        <p:spPr>
          <a:xfrm>
            <a:off x="14376423" y="19712033"/>
            <a:ext cx="5101362" cy="427822"/>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r>
              <a:rPr lang="en-US" sz="2189" b="1" dirty="0">
                <a:latin typeface="Times New Roman" panose="02020603050405020304" pitchFamily="18" charset="0"/>
                <a:cs typeface="Times New Roman" panose="02020603050405020304" pitchFamily="18" charset="0"/>
              </a:rPr>
              <a:t>  </a:t>
            </a:r>
          </a:p>
        </p:txBody>
      </p:sp>
      <p:sp>
        <p:nvSpPr>
          <p:cNvPr id="41" name="Text Box 40"/>
          <p:cNvSpPr txBox="1"/>
          <p:nvPr/>
        </p:nvSpPr>
        <p:spPr>
          <a:xfrm>
            <a:off x="1993833" y="14815148"/>
            <a:ext cx="17162367" cy="765730"/>
          </a:xfrm>
          <a:prstGeom prst="rect">
            <a:avLst/>
          </a:prstGeom>
          <a:noFill/>
        </p:spPr>
        <p:txBody>
          <a:bodyPr wrap="square" rtlCol="0">
            <a:spAutoFit/>
          </a:bodyPr>
          <a:lstStyle/>
          <a:p>
            <a:r>
              <a:rPr lang="en-US" sz="2189" b="1" dirty="0">
                <a:latin typeface="Times New Roman" panose="02020603050405020304" pitchFamily="18" charset="0"/>
                <a:cs typeface="Times New Roman" panose="02020603050405020304" pitchFamily="18" charset="0"/>
              </a:rPr>
              <a:t>                                                  </a:t>
            </a:r>
          </a:p>
          <a:p>
            <a:pPr algn="ctr"/>
            <a:r>
              <a:rPr lang="en-US" sz="2189" b="1" dirty="0">
                <a:latin typeface="Times New Roman" panose="02020603050405020304" pitchFamily="18" charset="0"/>
                <a:cs typeface="Times New Roman" panose="02020603050405020304" pitchFamily="18" charset="0"/>
              </a:rPr>
              <a:t> Rainfall prediction using machine learning algorithms </a:t>
            </a:r>
          </a:p>
        </p:txBody>
      </p:sp>
      <p:sp>
        <p:nvSpPr>
          <p:cNvPr id="42" name="Text Box 41"/>
          <p:cNvSpPr txBox="1"/>
          <p:nvPr/>
        </p:nvSpPr>
        <p:spPr>
          <a:xfrm>
            <a:off x="15077794" y="9452524"/>
            <a:ext cx="7186057" cy="429220"/>
          </a:xfrm>
          <a:prstGeom prst="rect">
            <a:avLst/>
          </a:prstGeom>
          <a:noFill/>
        </p:spPr>
        <p:txBody>
          <a:bodyPr wrap="square" rtlCol="0">
            <a:spAutoFit/>
          </a:bodyPr>
          <a:lstStyle/>
          <a:p>
            <a:r>
              <a:rPr lang="en-US" sz="2189" b="1" dirty="0">
                <a:latin typeface="Times New Roman" panose="02020603050405020304" pitchFamily="18" charset="0"/>
                <a:cs typeface="Times New Roman" panose="02020603050405020304" pitchFamily="18" charset="0"/>
              </a:rPr>
              <a:t>Rainfall prediction using machine learning algorithms</a:t>
            </a:r>
          </a:p>
        </p:txBody>
      </p: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39940" y="1419256"/>
            <a:ext cx="5569043" cy="1102994"/>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Mr. Shaik Towhid hussain</a:t>
            </a:r>
            <a:br>
              <a:rPr lang="en-US" sz="2189" b="1" dirty="0">
                <a:solidFill>
                  <a:schemeClr val="bg1"/>
                </a:solidFill>
                <a:latin typeface="Times New Roman" panose="02020603050405020304" pitchFamily="18" charset="0"/>
                <a:cs typeface="Times New Roman" panose="02020603050405020304" pitchFamily="18" charset="0"/>
              </a:rPr>
            </a:br>
            <a:r>
              <a:rPr lang="en-US" sz="2189" b="1" dirty="0">
                <a:solidFill>
                  <a:schemeClr val="bg1"/>
                </a:solidFill>
                <a:latin typeface="Times New Roman" panose="02020603050405020304" pitchFamily="18" charset="0"/>
                <a:cs typeface="Times New Roman" panose="02020603050405020304" pitchFamily="18" charset="0"/>
              </a:rPr>
              <a:t>Register Number: 192111049</a:t>
            </a:r>
          </a:p>
          <a:p>
            <a:pPr algn="r"/>
            <a:r>
              <a:rPr lang="en-US" sz="2189" b="1" dirty="0">
                <a:solidFill>
                  <a:schemeClr val="bg1"/>
                </a:solidFill>
                <a:latin typeface="Times New Roman" panose="02020603050405020304" pitchFamily="18" charset="0"/>
                <a:cs typeface="Times New Roman" panose="02020603050405020304" pitchFamily="18" charset="0"/>
              </a:rPr>
              <a:t>Guided by </a:t>
            </a:r>
            <a:r>
              <a:rPr lang="en-US" sz="2189" b="1" dirty="0" err="1">
                <a:solidFill>
                  <a:schemeClr val="bg1"/>
                </a:solidFill>
                <a:latin typeface="Times New Roman" panose="02020603050405020304" pitchFamily="18" charset="0"/>
                <a:cs typeface="Times New Roman" panose="02020603050405020304" pitchFamily="18" charset="0"/>
              </a:rPr>
              <a:t>Dr.C.Sivasankar</a:t>
            </a:r>
            <a:endParaRPr lang="en-US" sz="2189" b="1" dirty="0">
              <a:solidFill>
                <a:schemeClr val="bg1"/>
              </a:solidFill>
              <a:latin typeface="Times New Roman" panose="02020603050405020304" pitchFamily="18" charset="0"/>
              <a:cs typeface="Times New Roman" panose="02020603050405020304" pitchFamily="18" charset="0"/>
            </a:endParaRPr>
          </a:p>
        </p:txBody>
      </p:sp>
      <p:pic>
        <p:nvPicPr>
          <p:cNvPr id="1026" name="Picture 2" descr="774,200+ Raining Outside Stock Photos, Pictures &amp; Royalty-Free Images -  iStock | Raining outside window, Raining outside house, Raining outside  building">
            <a:extLst>
              <a:ext uri="{FF2B5EF4-FFF2-40B4-BE49-F238E27FC236}">
                <a16:creationId xmlns:a16="http://schemas.microsoft.com/office/drawing/2014/main" id="{51DFF073-0166-D791-C386-174FE3118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23874" y="4236269"/>
            <a:ext cx="6208594" cy="501915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21780C0-F5C4-1E79-FB91-6B58363437F3}"/>
              </a:ext>
            </a:extLst>
          </p:cNvPr>
          <p:cNvSpPr txBox="1"/>
          <p:nvPr/>
        </p:nvSpPr>
        <p:spPr>
          <a:xfrm>
            <a:off x="1384372" y="10973564"/>
            <a:ext cx="12078470" cy="396857"/>
          </a:xfrm>
          <a:prstGeom prst="rect">
            <a:avLst/>
          </a:prstGeom>
          <a:noFill/>
        </p:spPr>
        <p:txBody>
          <a:bodyPr wrap="square" rtlCol="0">
            <a:spAutoFit/>
          </a:bodyPr>
          <a:lstStyle/>
          <a:p>
            <a:endParaRPr lang="en-IN" sz="1990" b="1" dirty="0">
              <a:latin typeface="Times New Roman" panose="02020603050405020304" pitchFamily="18" charset="0"/>
              <a:cs typeface="Times New Roman" panose="02020603050405020304" pitchFamily="18" charset="0"/>
            </a:endParaRPr>
          </a:p>
        </p:txBody>
      </p:sp>
      <p:sp>
        <p:nvSpPr>
          <p:cNvPr id="14" name="Flowchart: Magnetic Disk 13">
            <a:extLst>
              <a:ext uri="{FF2B5EF4-FFF2-40B4-BE49-F238E27FC236}">
                <a16:creationId xmlns:a16="http://schemas.microsoft.com/office/drawing/2014/main" id="{D6571AC3-C11C-A92D-A1D5-88E3559235B2}"/>
              </a:ext>
            </a:extLst>
          </p:cNvPr>
          <p:cNvSpPr/>
          <p:nvPr/>
        </p:nvSpPr>
        <p:spPr>
          <a:xfrm>
            <a:off x="348718" y="12117268"/>
            <a:ext cx="3248588" cy="2193035"/>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Rainfall Data Collection/ Pre-processing</a:t>
            </a:r>
          </a:p>
        </p:txBody>
      </p:sp>
      <p:sp>
        <p:nvSpPr>
          <p:cNvPr id="17" name="Rectangle: Rounded Corners 16">
            <a:extLst>
              <a:ext uri="{FF2B5EF4-FFF2-40B4-BE49-F238E27FC236}">
                <a16:creationId xmlns:a16="http://schemas.microsoft.com/office/drawing/2014/main" id="{1C30A97D-A535-7EE2-F111-D4875071B336}"/>
              </a:ext>
            </a:extLst>
          </p:cNvPr>
          <p:cNvSpPr/>
          <p:nvPr/>
        </p:nvSpPr>
        <p:spPr>
          <a:xfrm>
            <a:off x="4965772" y="12318203"/>
            <a:ext cx="3060360" cy="18321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Identify Patterns</a:t>
            </a:r>
          </a:p>
        </p:txBody>
      </p:sp>
      <p:sp>
        <p:nvSpPr>
          <p:cNvPr id="18" name="Flowchart: Decision 17">
            <a:extLst>
              <a:ext uri="{FF2B5EF4-FFF2-40B4-BE49-F238E27FC236}">
                <a16:creationId xmlns:a16="http://schemas.microsoft.com/office/drawing/2014/main" id="{A0FEBABA-5CD7-E8CF-2D64-36FC87218282}"/>
              </a:ext>
            </a:extLst>
          </p:cNvPr>
          <p:cNvSpPr/>
          <p:nvPr/>
        </p:nvSpPr>
        <p:spPr>
          <a:xfrm>
            <a:off x="9006423" y="12351068"/>
            <a:ext cx="3627120" cy="1679784"/>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Training Machine Learning Models</a:t>
            </a:r>
          </a:p>
        </p:txBody>
      </p:sp>
      <p:sp>
        <p:nvSpPr>
          <p:cNvPr id="21" name="Rectangle: Rounded Corners 20">
            <a:extLst>
              <a:ext uri="{FF2B5EF4-FFF2-40B4-BE49-F238E27FC236}">
                <a16:creationId xmlns:a16="http://schemas.microsoft.com/office/drawing/2014/main" id="{C7D3B58F-BBA5-4693-78FA-FAB0CCC8011C}"/>
              </a:ext>
            </a:extLst>
          </p:cNvPr>
          <p:cNvSpPr/>
          <p:nvPr/>
        </p:nvSpPr>
        <p:spPr>
          <a:xfrm>
            <a:off x="14376423" y="12641810"/>
            <a:ext cx="2850318" cy="10412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Performance evaluation of machine learning model</a:t>
            </a:r>
          </a:p>
        </p:txBody>
      </p:sp>
      <p:sp>
        <p:nvSpPr>
          <p:cNvPr id="25" name="Oval 24">
            <a:extLst>
              <a:ext uri="{FF2B5EF4-FFF2-40B4-BE49-F238E27FC236}">
                <a16:creationId xmlns:a16="http://schemas.microsoft.com/office/drawing/2014/main" id="{85544F68-1012-7C5A-5601-8B5950CD9230}"/>
              </a:ext>
            </a:extLst>
          </p:cNvPr>
          <p:cNvSpPr/>
          <p:nvPr/>
        </p:nvSpPr>
        <p:spPr>
          <a:xfrm>
            <a:off x="14082632" y="10512644"/>
            <a:ext cx="2992248" cy="7121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Test data </a:t>
            </a:r>
          </a:p>
        </p:txBody>
      </p:sp>
      <p:sp>
        <p:nvSpPr>
          <p:cNvPr id="27" name="Rectangle 26">
            <a:extLst>
              <a:ext uri="{FF2B5EF4-FFF2-40B4-BE49-F238E27FC236}">
                <a16:creationId xmlns:a16="http://schemas.microsoft.com/office/drawing/2014/main" id="{26A6F9B3-B3BD-83CA-8127-C8F34FBF3744}"/>
              </a:ext>
            </a:extLst>
          </p:cNvPr>
          <p:cNvSpPr/>
          <p:nvPr/>
        </p:nvSpPr>
        <p:spPr>
          <a:xfrm>
            <a:off x="18712252" y="12583384"/>
            <a:ext cx="2464334" cy="11209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Forecast rainfall</a:t>
            </a:r>
          </a:p>
        </p:txBody>
      </p:sp>
      <p:sp>
        <p:nvSpPr>
          <p:cNvPr id="28" name="Arrow: Right 27">
            <a:extLst>
              <a:ext uri="{FF2B5EF4-FFF2-40B4-BE49-F238E27FC236}">
                <a16:creationId xmlns:a16="http://schemas.microsoft.com/office/drawing/2014/main" id="{C1502D16-FC6C-A24D-F3A1-B60D3247BCF9}"/>
              </a:ext>
            </a:extLst>
          </p:cNvPr>
          <p:cNvSpPr/>
          <p:nvPr/>
        </p:nvSpPr>
        <p:spPr>
          <a:xfrm>
            <a:off x="3597306" y="13036622"/>
            <a:ext cx="1368466" cy="503957"/>
          </a:xfrm>
          <a:prstGeom prst="righ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DD923BAE-948D-0189-85D9-DB1A59ECDA8A}"/>
              </a:ext>
            </a:extLst>
          </p:cNvPr>
          <p:cNvSpPr/>
          <p:nvPr/>
        </p:nvSpPr>
        <p:spPr>
          <a:xfrm>
            <a:off x="8026132" y="12920104"/>
            <a:ext cx="978408" cy="484632"/>
          </a:xfrm>
          <a:prstGeom prst="righ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Arrow: Curved Left 32">
            <a:extLst>
              <a:ext uri="{FF2B5EF4-FFF2-40B4-BE49-F238E27FC236}">
                <a16:creationId xmlns:a16="http://schemas.microsoft.com/office/drawing/2014/main" id="{F0C156B6-6B2E-7853-B7F4-6E8F5969F124}"/>
              </a:ext>
            </a:extLst>
          </p:cNvPr>
          <p:cNvSpPr/>
          <p:nvPr/>
        </p:nvSpPr>
        <p:spPr>
          <a:xfrm>
            <a:off x="17074880" y="10688686"/>
            <a:ext cx="790374" cy="2334127"/>
          </a:xfrm>
          <a:prstGeom prst="curvedLeftArrow">
            <a:avLst>
              <a:gd name="adj1" fmla="val 50000"/>
              <a:gd name="adj2" fmla="val 81311"/>
              <a:gd name="adj3" fmla="val 25000"/>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4" name="Arrow: Right 33">
            <a:extLst>
              <a:ext uri="{FF2B5EF4-FFF2-40B4-BE49-F238E27FC236}">
                <a16:creationId xmlns:a16="http://schemas.microsoft.com/office/drawing/2014/main" id="{6CDCA632-F21D-062F-DD2F-B57B9BF06878}"/>
              </a:ext>
            </a:extLst>
          </p:cNvPr>
          <p:cNvSpPr/>
          <p:nvPr/>
        </p:nvSpPr>
        <p:spPr>
          <a:xfrm>
            <a:off x="12633543" y="12950008"/>
            <a:ext cx="1742880" cy="481904"/>
          </a:xfrm>
          <a:prstGeom prst="righ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Arrow: Bent 34">
            <a:extLst>
              <a:ext uri="{FF2B5EF4-FFF2-40B4-BE49-F238E27FC236}">
                <a16:creationId xmlns:a16="http://schemas.microsoft.com/office/drawing/2014/main" id="{BC7CA79C-C064-EEC2-B5FB-CA188C0CD4DA}"/>
              </a:ext>
            </a:extLst>
          </p:cNvPr>
          <p:cNvSpPr/>
          <p:nvPr/>
        </p:nvSpPr>
        <p:spPr>
          <a:xfrm>
            <a:off x="10798136" y="10445639"/>
            <a:ext cx="3248588" cy="1869400"/>
          </a:xfrm>
          <a:prstGeom prst="bentArrow">
            <a:avLst>
              <a:gd name="adj1" fmla="val 13587"/>
              <a:gd name="adj2" fmla="val 20924"/>
              <a:gd name="adj3" fmla="val 23370"/>
              <a:gd name="adj4" fmla="val 15217"/>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0" name="Arrow: Right 39">
            <a:extLst>
              <a:ext uri="{FF2B5EF4-FFF2-40B4-BE49-F238E27FC236}">
                <a16:creationId xmlns:a16="http://schemas.microsoft.com/office/drawing/2014/main" id="{444A709E-2566-D200-91B9-86375560B9AB}"/>
              </a:ext>
            </a:extLst>
          </p:cNvPr>
          <p:cNvSpPr/>
          <p:nvPr/>
        </p:nvSpPr>
        <p:spPr>
          <a:xfrm>
            <a:off x="17226741" y="12945521"/>
            <a:ext cx="1485511" cy="631178"/>
          </a:xfrm>
          <a:prstGeom prst="righ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4" name="Table 43">
            <a:extLst>
              <a:ext uri="{FF2B5EF4-FFF2-40B4-BE49-F238E27FC236}">
                <a16:creationId xmlns:a16="http://schemas.microsoft.com/office/drawing/2014/main" id="{71622957-D47E-16A3-667E-B4A2A56692A9}"/>
              </a:ext>
            </a:extLst>
          </p:cNvPr>
          <p:cNvGraphicFramePr>
            <a:graphicFrameLocks noGrp="1"/>
          </p:cNvGraphicFramePr>
          <p:nvPr>
            <p:extLst>
              <p:ext uri="{D42A27DB-BD31-4B8C-83A1-F6EECF244321}">
                <p14:modId xmlns:p14="http://schemas.microsoft.com/office/powerpoint/2010/main" val="1385223809"/>
              </p:ext>
            </p:extLst>
          </p:nvPr>
        </p:nvGraphicFramePr>
        <p:xfrm>
          <a:off x="220112" y="17099232"/>
          <a:ext cx="6633854" cy="3468985"/>
        </p:xfrm>
        <a:graphic>
          <a:graphicData uri="http://schemas.openxmlformats.org/drawingml/2006/table">
            <a:tbl>
              <a:tblPr/>
              <a:tblGrid>
                <a:gridCol w="1179812">
                  <a:extLst>
                    <a:ext uri="{9D8B030D-6E8A-4147-A177-3AD203B41FA5}">
                      <a16:colId xmlns:a16="http://schemas.microsoft.com/office/drawing/2014/main" val="383897260"/>
                    </a:ext>
                  </a:extLst>
                </a:gridCol>
                <a:gridCol w="1179812">
                  <a:extLst>
                    <a:ext uri="{9D8B030D-6E8A-4147-A177-3AD203B41FA5}">
                      <a16:colId xmlns:a16="http://schemas.microsoft.com/office/drawing/2014/main" val="1116163203"/>
                    </a:ext>
                  </a:extLst>
                </a:gridCol>
                <a:gridCol w="1003874">
                  <a:extLst>
                    <a:ext uri="{9D8B030D-6E8A-4147-A177-3AD203B41FA5}">
                      <a16:colId xmlns:a16="http://schemas.microsoft.com/office/drawing/2014/main" val="1601674716"/>
                    </a:ext>
                  </a:extLst>
                </a:gridCol>
                <a:gridCol w="1117717">
                  <a:extLst>
                    <a:ext uri="{9D8B030D-6E8A-4147-A177-3AD203B41FA5}">
                      <a16:colId xmlns:a16="http://schemas.microsoft.com/office/drawing/2014/main" val="2322299017"/>
                    </a:ext>
                  </a:extLst>
                </a:gridCol>
                <a:gridCol w="1117717">
                  <a:extLst>
                    <a:ext uri="{9D8B030D-6E8A-4147-A177-3AD203B41FA5}">
                      <a16:colId xmlns:a16="http://schemas.microsoft.com/office/drawing/2014/main" val="2175854508"/>
                    </a:ext>
                  </a:extLst>
                </a:gridCol>
                <a:gridCol w="1034922">
                  <a:extLst>
                    <a:ext uri="{9D8B030D-6E8A-4147-A177-3AD203B41FA5}">
                      <a16:colId xmlns:a16="http://schemas.microsoft.com/office/drawing/2014/main" val="1165149972"/>
                    </a:ext>
                  </a:extLst>
                </a:gridCol>
              </a:tblGrid>
              <a:tr h="655625">
                <a:tc>
                  <a:txBody>
                    <a:bodyPr/>
                    <a:lstStyle/>
                    <a:p>
                      <a:pPr marL="0" marR="0">
                        <a:lnSpc>
                          <a:spcPct val="106000"/>
                        </a:lnSpc>
                        <a:spcBef>
                          <a:spcPts val="0"/>
                        </a:spcBef>
                        <a:spcAft>
                          <a:spcPts val="800"/>
                        </a:spcAft>
                      </a:pPr>
                      <a:r>
                        <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5">
                  <a:txBody>
                    <a:bodyPr/>
                    <a:lstStyle/>
                    <a:p>
                      <a:pPr marL="0" marR="0">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Group Statistics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783474"/>
                  </a:ext>
                </a:extLst>
              </a:tr>
              <a:tr h="1604439">
                <a:tc rowSpan="3">
                  <a:txBody>
                    <a:bodyPr/>
                    <a:lstStyle/>
                    <a:p>
                      <a:pPr marL="0" marR="0">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Groups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Mean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Std deviation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6000"/>
                        </a:lnSpc>
                        <a:spcBef>
                          <a:spcPts val="0"/>
                        </a:spcBef>
                        <a:spcAft>
                          <a:spcPts val="800"/>
                        </a:spcAft>
                      </a:pPr>
                      <a:r>
                        <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rPr>
                        <a:t>  Std. Error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6000"/>
                        </a:lnSpc>
                        <a:spcBef>
                          <a:spcPts val="0"/>
                        </a:spcBef>
                        <a:spcAft>
                          <a:spcPts val="800"/>
                        </a:spcAft>
                      </a:pPr>
                      <a:r>
                        <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rPr>
                        <a:t> 	Mean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5846443"/>
                  </a:ext>
                </a:extLst>
              </a:tr>
              <a:tr h="552782">
                <a:tc vMerge="1">
                  <a:txBody>
                    <a:bodyPr/>
                    <a:lstStyle/>
                    <a:p>
                      <a:endParaRPr lang="en-IN"/>
                    </a:p>
                  </a:txBody>
                  <a:tcPr/>
                </a:tc>
                <a:tc>
                  <a:txBody>
                    <a:bodyPr/>
                    <a:lstStyle/>
                    <a:p>
                      <a:pPr marL="0" marR="0">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XGB</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20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88.6000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3.08477</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.68977</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00318030"/>
                  </a:ext>
                </a:extLst>
              </a:tr>
              <a:tr h="656139">
                <a:tc vMerge="1">
                  <a:txBody>
                    <a:bodyPr/>
                    <a:lstStyle/>
                    <a:p>
                      <a:endParaRPr lang="en-IN"/>
                    </a:p>
                  </a:txBody>
                  <a:tcPr/>
                </a:tc>
                <a:tc>
                  <a:txBody>
                    <a:bodyPr/>
                    <a:lstStyle/>
                    <a:p>
                      <a:pPr marL="0" marR="0">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LGBM</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20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75.7500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4.26584</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.95387</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03030384"/>
                  </a:ext>
                </a:extLst>
              </a:tr>
            </a:tbl>
          </a:graphicData>
        </a:graphic>
      </p:graphicFrame>
      <p:graphicFrame>
        <p:nvGraphicFramePr>
          <p:cNvPr id="45" name="Table 44">
            <a:extLst>
              <a:ext uri="{FF2B5EF4-FFF2-40B4-BE49-F238E27FC236}">
                <a16:creationId xmlns:a16="http://schemas.microsoft.com/office/drawing/2014/main" id="{E3B397E1-3177-D16E-9CAC-14940F3F14A3}"/>
              </a:ext>
            </a:extLst>
          </p:cNvPr>
          <p:cNvGraphicFramePr>
            <a:graphicFrameLocks noGrp="1"/>
          </p:cNvGraphicFramePr>
          <p:nvPr>
            <p:extLst>
              <p:ext uri="{D42A27DB-BD31-4B8C-83A1-F6EECF244321}">
                <p14:modId xmlns:p14="http://schemas.microsoft.com/office/powerpoint/2010/main" val="2310746855"/>
              </p:ext>
            </p:extLst>
          </p:nvPr>
        </p:nvGraphicFramePr>
        <p:xfrm>
          <a:off x="7015947" y="16616801"/>
          <a:ext cx="7729613" cy="3966002"/>
        </p:xfrm>
        <a:graphic>
          <a:graphicData uri="http://schemas.openxmlformats.org/drawingml/2006/table">
            <a:tbl>
              <a:tblPr/>
              <a:tblGrid>
                <a:gridCol w="945556">
                  <a:extLst>
                    <a:ext uri="{9D8B030D-6E8A-4147-A177-3AD203B41FA5}">
                      <a16:colId xmlns:a16="http://schemas.microsoft.com/office/drawing/2014/main" val="1539461710"/>
                    </a:ext>
                  </a:extLst>
                </a:gridCol>
                <a:gridCol w="502095">
                  <a:extLst>
                    <a:ext uri="{9D8B030D-6E8A-4147-A177-3AD203B41FA5}">
                      <a16:colId xmlns:a16="http://schemas.microsoft.com/office/drawing/2014/main" val="814371654"/>
                    </a:ext>
                  </a:extLst>
                </a:gridCol>
                <a:gridCol w="502095">
                  <a:extLst>
                    <a:ext uri="{9D8B030D-6E8A-4147-A177-3AD203B41FA5}">
                      <a16:colId xmlns:a16="http://schemas.microsoft.com/office/drawing/2014/main" val="370619249"/>
                    </a:ext>
                  </a:extLst>
                </a:gridCol>
                <a:gridCol w="669735">
                  <a:extLst>
                    <a:ext uri="{9D8B030D-6E8A-4147-A177-3AD203B41FA5}">
                      <a16:colId xmlns:a16="http://schemas.microsoft.com/office/drawing/2014/main" val="2828392793"/>
                    </a:ext>
                  </a:extLst>
                </a:gridCol>
                <a:gridCol w="693683">
                  <a:extLst>
                    <a:ext uri="{9D8B030D-6E8A-4147-A177-3AD203B41FA5}">
                      <a16:colId xmlns:a16="http://schemas.microsoft.com/office/drawing/2014/main" val="859961890"/>
                    </a:ext>
                  </a:extLst>
                </a:gridCol>
                <a:gridCol w="657347">
                  <a:extLst>
                    <a:ext uri="{9D8B030D-6E8A-4147-A177-3AD203B41FA5}">
                      <a16:colId xmlns:a16="http://schemas.microsoft.com/office/drawing/2014/main" val="481028463"/>
                    </a:ext>
                  </a:extLst>
                </a:gridCol>
                <a:gridCol w="1017402">
                  <a:extLst>
                    <a:ext uri="{9D8B030D-6E8A-4147-A177-3AD203B41FA5}">
                      <a16:colId xmlns:a16="http://schemas.microsoft.com/office/drawing/2014/main" val="2870906151"/>
                    </a:ext>
                  </a:extLst>
                </a:gridCol>
                <a:gridCol w="1017402">
                  <a:extLst>
                    <a:ext uri="{9D8B030D-6E8A-4147-A177-3AD203B41FA5}">
                      <a16:colId xmlns:a16="http://schemas.microsoft.com/office/drawing/2014/main" val="3491484144"/>
                    </a:ext>
                  </a:extLst>
                </a:gridCol>
                <a:gridCol w="862149">
                  <a:extLst>
                    <a:ext uri="{9D8B030D-6E8A-4147-A177-3AD203B41FA5}">
                      <a16:colId xmlns:a16="http://schemas.microsoft.com/office/drawing/2014/main" val="3038293706"/>
                    </a:ext>
                  </a:extLst>
                </a:gridCol>
                <a:gridCol w="862149">
                  <a:extLst>
                    <a:ext uri="{9D8B030D-6E8A-4147-A177-3AD203B41FA5}">
                      <a16:colId xmlns:a16="http://schemas.microsoft.com/office/drawing/2014/main" val="3174605111"/>
                    </a:ext>
                  </a:extLst>
                </a:gridCol>
              </a:tblGrid>
              <a:tr h="310309">
                <a:tc rowSpan="2">
                  <a:txBody>
                    <a:bodyPr/>
                    <a:lstStyle/>
                    <a:p>
                      <a:pPr marL="0" marR="0" algn="just">
                        <a:lnSpc>
                          <a:spcPct val="106000"/>
                        </a:lnSpc>
                        <a:spcBef>
                          <a:spcPts val="0"/>
                        </a:spcBef>
                        <a:spcAft>
                          <a:spcPts val="800"/>
                        </a:spcAft>
                      </a:pPr>
                      <a:r>
                        <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9">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Independent Sample T-Test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03486200"/>
                  </a:ext>
                </a:extLst>
              </a:tr>
              <a:tr h="447496">
                <a:tc vMerge="1">
                  <a:txBody>
                    <a:bodyPr/>
                    <a:lstStyle/>
                    <a:p>
                      <a:endParaRPr lang="en-IN"/>
                    </a:p>
                  </a:txBody>
                  <a:tcPr/>
                </a:tc>
                <a:tc gridSpan="5">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Levene’s Test for Equality of Variances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T-test for Equality of Means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06856872"/>
                  </a:ext>
                </a:extLst>
              </a:tr>
              <a:tr h="970528">
                <a:tc rowSpan="2">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F</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Sig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df</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Sig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(2-tailed)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just">
                        <a:lnSpc>
                          <a:spcPct val="106000"/>
                        </a:lnSpc>
                        <a:spcBef>
                          <a:spcPts val="0"/>
                        </a:spcBef>
                        <a:spcAft>
                          <a:spcPts val="800"/>
                        </a:spcAft>
                      </a:pPr>
                      <a:r>
                        <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rPr>
                        <a:t>Mean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6000"/>
                        </a:lnSpc>
                        <a:spcBef>
                          <a:spcPts val="0"/>
                        </a:spcBef>
                        <a:spcAft>
                          <a:spcPts val="800"/>
                        </a:spcAft>
                      </a:pPr>
                      <a:r>
                        <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rPr>
                        <a:t>Difference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Std. Error Difference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95% Confidence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Interval of the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Difference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3858972087"/>
                  </a:ext>
                </a:extLst>
              </a:tr>
              <a:tr h="310309">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Lower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Upper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89496187"/>
                  </a:ext>
                </a:extLst>
              </a:tr>
              <a:tr h="962267">
                <a:tc>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Equal variances assumed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2.133</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.152</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10.916</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38</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.000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12.85000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1.17714</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10.46701</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15.23299</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53512867"/>
                  </a:ext>
                </a:extLst>
              </a:tr>
              <a:tr h="962267">
                <a:tc>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Equal variances not assumed</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200"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10.916</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34.604</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.000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12.85000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1.17714</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a:effectLst/>
                          <a:latin typeface="Calibri" panose="020F0502020204030204" pitchFamily="34" charset="0"/>
                          <a:ea typeface="Calibri" panose="020F0502020204030204" pitchFamily="34" charset="0"/>
                          <a:cs typeface="Times New Roman" panose="02020603050405020304" pitchFamily="18" charset="0"/>
                        </a:rPr>
                        <a:t>10.45930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15.24070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26748935"/>
                  </a:ext>
                </a:extLst>
              </a:tr>
            </a:tbl>
          </a:graphicData>
        </a:graphic>
      </p:graphicFrame>
      <p:sp>
        <p:nvSpPr>
          <p:cNvPr id="46" name="TextBox 45">
            <a:extLst>
              <a:ext uri="{FF2B5EF4-FFF2-40B4-BE49-F238E27FC236}">
                <a16:creationId xmlns:a16="http://schemas.microsoft.com/office/drawing/2014/main" id="{327B256B-4CCD-461B-4FCE-0E724E2E1B74}"/>
              </a:ext>
            </a:extLst>
          </p:cNvPr>
          <p:cNvSpPr txBox="1"/>
          <p:nvPr/>
        </p:nvSpPr>
        <p:spPr>
          <a:xfrm>
            <a:off x="2346960" y="16712996"/>
            <a:ext cx="5197867" cy="646331"/>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Table.1. Mean for data consumption</a:t>
            </a:r>
          </a:p>
          <a:p>
            <a:endParaRPr lang="en-IN" dirty="0"/>
          </a:p>
        </p:txBody>
      </p:sp>
      <p:sp>
        <p:nvSpPr>
          <p:cNvPr id="47" name="TextBox 46">
            <a:extLst>
              <a:ext uri="{FF2B5EF4-FFF2-40B4-BE49-F238E27FC236}">
                <a16:creationId xmlns:a16="http://schemas.microsoft.com/office/drawing/2014/main" id="{5D8E6C16-A7B3-E0BB-F8E4-28D6A53F3B5E}"/>
              </a:ext>
            </a:extLst>
          </p:cNvPr>
          <p:cNvSpPr txBox="1"/>
          <p:nvPr/>
        </p:nvSpPr>
        <p:spPr>
          <a:xfrm>
            <a:off x="8153400" y="16199076"/>
            <a:ext cx="8092730" cy="646331"/>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Table.2.Showing the Equal Variance values With T test</a:t>
            </a:r>
          </a:p>
          <a:p>
            <a:endParaRPr lang="en-IN" dirty="0"/>
          </a:p>
        </p:txBody>
      </p:sp>
      <p:sp>
        <p:nvSpPr>
          <p:cNvPr id="56" name="TextBox 55">
            <a:extLst>
              <a:ext uri="{FF2B5EF4-FFF2-40B4-BE49-F238E27FC236}">
                <a16:creationId xmlns:a16="http://schemas.microsoft.com/office/drawing/2014/main" id="{4B7B645A-3D4D-2FAD-0D7A-C1A72F02152A}"/>
              </a:ext>
            </a:extLst>
          </p:cNvPr>
          <p:cNvSpPr txBox="1"/>
          <p:nvPr/>
        </p:nvSpPr>
        <p:spPr>
          <a:xfrm>
            <a:off x="16012704" y="20257465"/>
            <a:ext cx="5044430" cy="369332"/>
          </a:xfrm>
          <a:prstGeom prst="rect">
            <a:avLst/>
          </a:prstGeom>
          <a:noFill/>
        </p:spPr>
        <p:txBody>
          <a:bodyPr wrap="square" rtlCol="0">
            <a:spAutoFit/>
          </a:bodyPr>
          <a:lstStyle/>
          <a:p>
            <a:r>
              <a:rPr lang="en-IN" sz="1800" b="1" dirty="0">
                <a:solidFill>
                  <a:schemeClr val="dk1"/>
                </a:solidFill>
                <a:latin typeface="Times New Roman"/>
                <a:ea typeface="Times New Roman"/>
                <a:cs typeface="Times New Roman"/>
                <a:sym typeface="Times New Roman"/>
              </a:rPr>
              <a:t> Fig. 2. SPSS Analysis XGB and RF  </a:t>
            </a:r>
            <a:endParaRPr lang="en-IN" dirty="0"/>
          </a:p>
        </p:txBody>
      </p:sp>
      <p:pic>
        <p:nvPicPr>
          <p:cNvPr id="58" name="Picture 57">
            <a:extLst>
              <a:ext uri="{FF2B5EF4-FFF2-40B4-BE49-F238E27FC236}">
                <a16:creationId xmlns:a16="http://schemas.microsoft.com/office/drawing/2014/main" id="{255BF836-D10C-EDF9-2741-37C712720C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05303" y="16268030"/>
            <a:ext cx="6627165" cy="400173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176</TotalTime>
  <Words>729</Words>
  <Application>Microsoft Office PowerPoint</Application>
  <PresentationFormat>Custom</PresentationFormat>
  <Paragraphs>132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towhid hussain</cp:lastModifiedBy>
  <cp:revision>82</cp:revision>
  <dcterms:created xsi:type="dcterms:W3CDTF">2023-04-19T08:35:00Z</dcterms:created>
  <dcterms:modified xsi:type="dcterms:W3CDTF">2024-04-26T05:15:12Z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