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
  </p:notes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whid hussain" initials="th" lastIdx="1" clrIdx="0">
    <p:extLst>
      <p:ext uri="{19B8F6BF-5375-455C-9EA6-DF929625EA0E}">
        <p15:presenceInfo xmlns:p15="http://schemas.microsoft.com/office/powerpoint/2012/main" userId="8d78faad0be4a3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08" y="-3365"/>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77174-AFAB-4481-BE88-8C1B736A2786}" type="datetimeFigureOut">
              <a:rPr lang="en-IN" smtClean="0"/>
              <a:t>26-04-2024</a:t>
            </a:fld>
            <a:endParaRPr lang="en-IN"/>
          </a:p>
        </p:txBody>
      </p:sp>
      <p:sp>
        <p:nvSpPr>
          <p:cNvPr id="4" name="Slide Image Placeholder 3"/>
          <p:cNvSpPr>
            <a:spLocks noGrp="1" noRot="1" noChangeAspect="1"/>
          </p:cNvSpPr>
          <p:nvPr>
            <p:ph type="sldImg" idx="2"/>
          </p:nvPr>
        </p:nvSpPr>
        <p:spPr>
          <a:xfrm>
            <a:off x="2411413" y="1143000"/>
            <a:ext cx="20351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1C8FF-49B4-40FE-A9BA-05D75911FBD0}" type="slidenum">
              <a:rPr lang="en-IN" smtClean="0"/>
              <a:t>‹#›</a:t>
            </a:fld>
            <a:endParaRPr lang="en-IN"/>
          </a:p>
        </p:txBody>
      </p:sp>
    </p:spTree>
    <p:extLst>
      <p:ext uri="{BB962C8B-B14F-4D97-AF65-F5344CB8AC3E}">
        <p14:creationId xmlns:p14="http://schemas.microsoft.com/office/powerpoint/2010/main" val="2565259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02" y="3978186"/>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0" y="10024923"/>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28002" y="15821056"/>
            <a:ext cx="21559627" cy="6116117"/>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228" y="21968050"/>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641932" y="4486080"/>
            <a:ext cx="3330628" cy="44317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641931" y="15848279"/>
            <a:ext cx="1938709" cy="64577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567937" y="22278870"/>
            <a:ext cx="5780970" cy="4884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641931" y="27777231"/>
            <a:ext cx="3330629" cy="58160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200329"/>
          </a:xfrm>
          <a:prstGeom prst="rect">
            <a:avLst/>
          </a:prstGeom>
          <a:noFill/>
        </p:spPr>
        <p:txBody>
          <a:bodyPr wrap="square" rtlCol="0">
            <a:spAutoFit/>
          </a:bodyPr>
          <a:lstStyle/>
          <a:p>
            <a:pPr algn="ctr"/>
            <a:r>
              <a:rPr lang="en-US" sz="3600" b="1" dirty="0">
                <a:effectLst/>
                <a:latin typeface="Times New Roman" panose="02020603050405020304" pitchFamily="18" charset="0"/>
                <a:ea typeface="DengXian" panose="02010600030101010101" pitchFamily="2" charset="-122"/>
                <a:cs typeface="Times New Roman" panose="02020603050405020304" pitchFamily="18" charset="0"/>
              </a:rPr>
              <a:t>The foremost technique for enhancing Rainfall forecasting using a XG Boost classifier over decision tree classifier to improve the accuracy of forecasts.</a:t>
            </a:r>
            <a:endParaRPr lang="en-US" sz="36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641931" y="10219766"/>
            <a:ext cx="527920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12906" y="4864196"/>
            <a:ext cx="14994863" cy="5093510"/>
          </a:xfrm>
          <a:prstGeom prst="rect">
            <a:avLst/>
          </a:prstGeom>
          <a:noFill/>
        </p:spPr>
        <p:txBody>
          <a:bodyPr wrap="square" rtlCol="0">
            <a:spAutoFit/>
          </a:bodyPr>
          <a:lstStyle/>
          <a:p>
            <a:pPr>
              <a:lnSpc>
                <a:spcPct val="150000"/>
              </a:lnSpc>
            </a:pPr>
            <a:r>
              <a:rPr lang="en-IN" sz="2190" b="1" dirty="0">
                <a:latin typeface="Times New Roman" panose="02020603050405020304" pitchFamily="18" charset="0"/>
                <a:cs typeface="Times New Roman" panose="02020603050405020304" pitchFamily="18" charset="0"/>
              </a:rPr>
              <a:t> </a:t>
            </a: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lnSpc>
                <a:spcPct val="150000"/>
              </a:lnSpc>
              <a:buFont typeface="Wingdings" panose="05000000000000000000" pitchFamily="2" charset="2"/>
              <a:buChar char="Ø"/>
            </a:pPr>
            <a:r>
              <a:rPr lang="en-US" altLang="en-IN" sz="2190" b="1" kern="0" dirty="0">
                <a:solidFill>
                  <a:srgbClr val="1D1D1D"/>
                </a:solidFill>
                <a:latin typeface="Times New Roman" panose="02020603050405020304" pitchFamily="18" charset="0"/>
                <a:cs typeface="Times New Roman" panose="02020603050405020304" pitchFamily="18" charset="0"/>
                <a:sym typeface="+mn-ea"/>
              </a:rPr>
              <a:t>The main aim of this study is to improve accuracy in predicting the rainfall using machine learning algorithms</a:t>
            </a:r>
          </a:p>
          <a:p>
            <a:pPr marL="341254" indent="-341254" algn="just">
              <a:lnSpc>
                <a:spcPct val="150000"/>
              </a:lnSpc>
              <a:buFont typeface="Wingdings" panose="05000000000000000000" pitchFamily="2" charset="2"/>
              <a:buChar char="Ø"/>
            </a:pPr>
            <a:r>
              <a:rPr lang="en-US" altLang="en-IN" sz="2190" b="1" kern="0" dirty="0">
                <a:solidFill>
                  <a:srgbClr val="1D1D1D"/>
                </a:solidFill>
                <a:latin typeface="Times New Roman" panose="02020603050405020304" pitchFamily="18" charset="0"/>
                <a:cs typeface="Times New Roman" panose="02020603050405020304" pitchFamily="18" charset="0"/>
                <a:sym typeface="+mn-ea"/>
              </a:rPr>
              <a:t>Predicting the rainfall is one of the most important factor for the development of country economy as the prediction of rainfall helps for agriculture and resources management and more.</a:t>
            </a: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lnSpc>
                <a:spcPct val="150000"/>
              </a:lnSpc>
              <a:buFont typeface="Wingdings" panose="05000000000000000000" pitchFamily="2" charset="2"/>
              <a:buChar char="Ø"/>
            </a:pPr>
            <a:r>
              <a:rPr lang="en-US" sz="2190" b="1" dirty="0">
                <a:solidFill>
                  <a:srgbClr val="1D1D1D"/>
                </a:solidFill>
                <a:effectLst/>
                <a:latin typeface="Times New Roman" panose="02020603050405020304" pitchFamily="18" charset="0"/>
                <a:ea typeface="Times New Roman" panose="02020603050405020304" pitchFamily="18" charset="0"/>
              </a:rPr>
              <a:t>Over the years, predicting the amount of rain on Earth has proven to be the most hard and difficult task and its leads to difficulty in agriculture practices.so in this study we are going to improve the prediction </a:t>
            </a:r>
            <a:r>
              <a:rPr lang="en-US" sz="2190" b="1" dirty="0">
                <a:solidFill>
                  <a:srgbClr val="1D1D1D"/>
                </a:solidFill>
                <a:latin typeface="Times New Roman" panose="02020603050405020304" pitchFamily="18" charset="0"/>
                <a:ea typeface="Times New Roman" panose="02020603050405020304" pitchFamily="18" charset="0"/>
              </a:rPr>
              <a:t>o</a:t>
            </a:r>
            <a:r>
              <a:rPr lang="en-US" sz="2190" b="1" dirty="0">
                <a:solidFill>
                  <a:srgbClr val="1D1D1D"/>
                </a:solidFill>
                <a:effectLst/>
                <a:latin typeface="Times New Roman" panose="02020603050405020304" pitchFamily="18" charset="0"/>
                <a:ea typeface="Times New Roman" panose="02020603050405020304" pitchFamily="18" charset="0"/>
              </a:rPr>
              <a:t>f rainfall .</a:t>
            </a: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In this study XG Boost is compared with decision tree  algorithm in order to improve the accuracy.</a:t>
            </a:r>
            <a:endParaRPr 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When XG Boost is compared to other machine learning algorithms , it has shown to have more advantages and better accuracy.</a:t>
            </a:r>
          </a:p>
          <a:p>
            <a:pPr marL="341254" indent="-341254" algn="just">
              <a:lnSpc>
                <a:spcPct val="150000"/>
              </a:lnSpc>
              <a:buFont typeface="Wingdings" panose="05000000000000000000" pitchFamily="2" charset="2"/>
              <a:buChar char="Ø"/>
            </a:pPr>
            <a:r>
              <a:rPr lang="en-US" sz="2190" b="1" dirty="0">
                <a:solidFill>
                  <a:schemeClr val="dk1"/>
                </a:solidFill>
                <a:latin typeface="Times New Roman"/>
                <a:ea typeface="Times New Roman"/>
                <a:cs typeface="Times New Roman"/>
                <a:sym typeface="Times New Roman"/>
              </a:rPr>
              <a:t>The dataset was collected from Kaggle which has 401 rows and 14 columns.    </a:t>
            </a:r>
            <a:endParaRPr lang="en-US" sz="2190" dirty="0">
              <a:solidFill>
                <a:schemeClr val="dk1"/>
              </a:solidFill>
            </a:endParaRPr>
          </a:p>
        </p:txBody>
      </p:sp>
      <p:sp>
        <p:nvSpPr>
          <p:cNvPr id="38" name="TextBox 37"/>
          <p:cNvSpPr txBox="1"/>
          <p:nvPr/>
        </p:nvSpPr>
        <p:spPr>
          <a:xfrm>
            <a:off x="231713" y="22747156"/>
            <a:ext cx="20825421" cy="5592493"/>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Based on  T-test Statistical analysis, the significance value of  p=0.001 (independent sample T - test p&lt;0.05) is obtained and shows that there is a statistical significant difference between the group 1 and group 2.</a:t>
            </a:r>
          </a:p>
          <a:p>
            <a:pPr marL="341254" indent="-341254" algn="just">
              <a:lnSpc>
                <a:spcPct val="150000"/>
              </a:lnSpc>
              <a:buFont typeface="Wingdings" panose="05000000000000000000" pitchFamily="2" charset="2"/>
              <a:buChar char="Ø"/>
            </a:pPr>
            <a:r>
              <a:rPr lang="en-US" sz="2190" b="1" dirty="0">
                <a:effectLst/>
                <a:latin typeface="Times New Roman" panose="02020603050405020304" pitchFamily="18" charset="0"/>
                <a:ea typeface="Times New Roman" panose="02020603050405020304" pitchFamily="18" charset="0"/>
              </a:rPr>
              <a:t> A machine learning classifier called XG Boost makes use of decision trees to increase accuracy. The study demonstrates that, in comparison to DT, the XG Boost (XGB) algorithm appears to have a higher accuracy rate for rainfall prediction</a:t>
            </a:r>
          </a:p>
          <a:p>
            <a:pPr marL="341254" indent="-341254" algn="just">
              <a:lnSpc>
                <a:spcPct val="150000"/>
              </a:lnSpc>
              <a:buFont typeface="Wingdings" panose="05000000000000000000" pitchFamily="2" charset="2"/>
              <a:buChar char="Ø"/>
            </a:pPr>
            <a:r>
              <a:rPr lang="en-US" sz="2190" b="1" dirty="0">
                <a:effectLst/>
                <a:latin typeface="Times New Roman" panose="02020603050405020304" pitchFamily="18" charset="0"/>
                <a:ea typeface="Times New Roman" panose="02020603050405020304" pitchFamily="18" charset="0"/>
              </a:rPr>
              <a:t>It is discovered that when it comes to effective rainfall prediction, XGB outperforms DT by a significant margin.</a:t>
            </a:r>
          </a:p>
          <a:p>
            <a:pPr marL="341254" indent="-341254" algn="just">
              <a:lnSpc>
                <a:spcPct val="150000"/>
              </a:lnSpc>
              <a:buFont typeface="Wingdings" panose="05000000000000000000" pitchFamily="2" charset="2"/>
              <a:buChar char="Ø"/>
            </a:pPr>
            <a:r>
              <a:rPr lang="en-US" sz="2190" b="1" dirty="0">
                <a:effectLst/>
                <a:latin typeface="Times New Roman" panose="02020603050405020304" pitchFamily="18" charset="0"/>
                <a:ea typeface="Times New Roman" panose="02020603050405020304" pitchFamily="18" charset="0"/>
              </a:rPr>
              <a:t> As a result, the study came to the conclusion that the XG Boost (XGB) algorithm yields higher accuracy (97%) than the Decision Tree (DT) algorithm (87.00%).</a:t>
            </a:r>
            <a:endParaRPr lang="en-US" alt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a:solidFill>
                  <a:schemeClr val="dk1"/>
                </a:solidFill>
                <a:latin typeface="Times New Roman"/>
                <a:ea typeface="Times New Roman"/>
                <a:cs typeface="Times New Roman"/>
                <a:sym typeface="Times New Roman"/>
              </a:rPr>
              <a:t>Rainfall prediction using XG Boost and Decision tree algorithms shows promise for improving accuracy and efficiency. XG Boost provides speed and simplicity, while Decision tree excels at managing complexity. These developments might lead to better prediction of rainfall and useful for agriculture and resources management adjustments.</a:t>
            </a:r>
          </a:p>
          <a:p>
            <a:pPr marL="341254" indent="-341254"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a:p>
            <a:pPr marL="341254" indent="-341254">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231713" y="28084167"/>
            <a:ext cx="21231317" cy="3570401"/>
          </a:xfrm>
          <a:prstGeom prst="rect">
            <a:avLst/>
          </a:prstGeom>
          <a:noFill/>
        </p:spPr>
        <p:txBody>
          <a:bodyPr wrap="square" rtlCol="0">
            <a:spAutoFit/>
          </a:bodyPr>
          <a:lstStyle/>
          <a:p>
            <a:pPr algn="just">
              <a:lnSpc>
                <a:spcPct val="150000"/>
              </a:lnSpc>
            </a:pPr>
            <a:endParaRPr lang="en-US" sz="2190" b="1" u="sng" strike="noStrike" dirty="0">
              <a:effectLst/>
              <a:latin typeface="Times New Roman" panose="02020603050405020304" pitchFamily="18" charset="0"/>
              <a:ea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u="none" strike="noStrike" dirty="0">
                <a:effectLst/>
                <a:latin typeface="Times New Roman" panose="02020603050405020304" pitchFamily="18" charset="0"/>
                <a:ea typeface="Times New Roman" panose="02020603050405020304" pitchFamily="18" charset="0"/>
              </a:rPr>
              <a:t>Gian Alessandro . 2021. “Multi-Step Rainfall Forecasting Using Deep Learning</a:t>
            </a:r>
            <a:r>
              <a:rPr lang="en-US" sz="2190" b="1"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Approach.” </a:t>
            </a:r>
            <a:r>
              <a:rPr lang="en-US" sz="2190" b="1" i="1" u="none" strike="noStrike" dirty="0">
                <a:effectLst/>
                <a:latin typeface="Times New Roman" panose="02020603050405020304" pitchFamily="18" charset="0"/>
                <a:ea typeface="Times New Roman" panose="02020603050405020304" pitchFamily="18" charset="0"/>
              </a:rPr>
              <a:t> Computer Science </a:t>
            </a:r>
            <a:r>
              <a:rPr lang="en-US" sz="2190" b="1" u="none" strike="noStrike" dirty="0">
                <a:effectLst/>
                <a:latin typeface="Times New Roman" panose="02020603050405020304" pitchFamily="18" charset="0"/>
                <a:ea typeface="Times New Roman" panose="02020603050405020304" pitchFamily="18" charset="0"/>
              </a:rPr>
              <a:t>7. https://doi.org/10.7717/peerj-cs.514.</a:t>
            </a:r>
            <a:endParaRPr lang="en-US" sz="2190" b="1" u="none" strike="noStrike" spc="-10" dirty="0">
              <a:effectLst/>
              <a:latin typeface="Times New Roman" panose="02020603050405020304" pitchFamily="18" charset="0"/>
              <a:ea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a:latin typeface="Times New Roman" panose="02020603050405020304" pitchFamily="18" charset="0"/>
                <a:ea typeface="Times New Roman" panose="02020603050405020304" pitchFamily="18" charset="0"/>
              </a:rPr>
              <a:t>Rudra </a:t>
            </a:r>
            <a:r>
              <a:rPr lang="en-US" sz="2190" b="1" strike="noStrike" dirty="0">
                <a:effectLst/>
                <a:latin typeface="Times New Roman" panose="02020603050405020304" pitchFamily="18" charset="0"/>
                <a:ea typeface="Times New Roman" panose="02020603050405020304" pitchFamily="18" charset="0"/>
              </a:rPr>
              <a:t>. 2021. “Machine Learning Models Applied for Rainfall Prediction.”</a:t>
            </a:r>
            <a:r>
              <a:rPr lang="en-US" sz="2190" b="1" dirty="0">
                <a:effectLst/>
                <a:latin typeface="Times New Roman" panose="02020603050405020304" pitchFamily="18" charset="0"/>
                <a:ea typeface="Times New Roman" panose="02020603050405020304" pitchFamily="18" charset="0"/>
              </a:rPr>
              <a:t> </a:t>
            </a:r>
            <a:r>
              <a:rPr lang="en-US" sz="2190" b="1" i="1" strike="noStrike" spc="-10" dirty="0">
                <a:effectLst/>
                <a:latin typeface="Times New Roman" panose="02020603050405020304" pitchFamily="18" charset="0"/>
                <a:ea typeface="Times New Roman" panose="02020603050405020304" pitchFamily="18" charset="0"/>
              </a:rPr>
              <a:t>Revision e technology </a:t>
            </a:r>
            <a:r>
              <a:rPr lang="en-US" sz="2190" b="1" strike="noStrike" spc="-10" dirty="0">
                <a:effectLst/>
                <a:latin typeface="Times New Roman" panose="02020603050405020304" pitchFamily="18" charset="0"/>
                <a:ea typeface="Times New Roman" panose="02020603050405020304" pitchFamily="18" charset="0"/>
              </a:rPr>
              <a:t>.</a:t>
            </a:r>
            <a:r>
              <a:rPr lang="en-US" sz="2190" b="1" spc="-10" dirty="0">
                <a:effectLst/>
                <a:latin typeface="Times New Roman" panose="02020603050405020304" pitchFamily="18" charset="0"/>
                <a:ea typeface="Times New Roman" panose="02020603050405020304" pitchFamily="18" charset="0"/>
              </a:rPr>
              <a:t> </a:t>
            </a:r>
            <a:r>
              <a:rPr lang="en-US" sz="2190" b="1" strike="noStrike" spc="-10" dirty="0">
                <a:effectLst/>
                <a:latin typeface="Times New Roman" panose="02020603050405020304" pitchFamily="18" charset="0"/>
                <a:ea typeface="Times New Roman" panose="02020603050405020304" pitchFamily="18" charset="0"/>
              </a:rPr>
              <a:t>https://doi.org/10.47059/revistageintec.v11i3.1926.</a:t>
            </a:r>
            <a:endParaRPr 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strike="noStrike" dirty="0">
                <a:effectLst/>
                <a:latin typeface="Times New Roman" panose="02020603050405020304" pitchFamily="18" charset="0"/>
                <a:ea typeface="Times New Roman" panose="02020603050405020304" pitchFamily="18" charset="0"/>
              </a:rPr>
              <a:t>Muhammad Moazzam Jawaid, Shahnawaz</a:t>
            </a:r>
            <a:r>
              <a:rPr lang="en-US" sz="2190" b="1" u="none" strike="noStrike" dirty="0">
                <a:effectLst/>
                <a:latin typeface="Times New Roman" panose="02020603050405020304" pitchFamily="18" charset="0"/>
                <a:ea typeface="Times New Roman" panose="02020603050405020304" pitchFamily="18" charset="0"/>
              </a:rPr>
              <a:t>. 2008 2008. “Machine Learning Techniques for Short-Term Rain</a:t>
            </a:r>
            <a:r>
              <a:rPr lang="en-US" sz="2190" b="1"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Forecasting System in the Northeastern Part of Thailand.”</a:t>
            </a:r>
            <a:r>
              <a:rPr lang="en-US" sz="2190" b="1" dirty="0">
                <a:effectLst/>
                <a:latin typeface="Times New Roman" panose="02020603050405020304" pitchFamily="18" charset="0"/>
                <a:ea typeface="Times New Roman" panose="02020603050405020304" pitchFamily="18" charset="0"/>
              </a:rPr>
              <a:t> </a:t>
            </a:r>
            <a:r>
              <a:rPr lang="en-US" sz="2190" b="1" u="none" strike="noStrike" spc="-10" dirty="0">
                <a:effectLst/>
                <a:latin typeface="Times New Roman" panose="02020603050405020304" pitchFamily="18" charset="0"/>
                <a:ea typeface="Times New Roman" panose="02020603050405020304" pitchFamily="18" charset="0"/>
              </a:rPr>
              <a:t>https://www.semanticscholar.org/paper/Machine-Learning-Techniques-for-Short-Term-R/559d0ebab46656f64c6eb5e347de891be2170b1d</a:t>
            </a:r>
          </a:p>
          <a:p>
            <a:pPr marL="341254" indent="-341254" algn="just">
              <a:lnSpc>
                <a:spcPct val="150000"/>
              </a:lnSpc>
              <a:buFont typeface="Wingdings" panose="05000000000000000000" pitchFamily="2" charset="2"/>
              <a:buChar char="Ø"/>
            </a:pPr>
            <a:r>
              <a:rPr lang="en-US" sz="2190" b="1" u="none" strike="noStrike" dirty="0">
                <a:effectLst/>
                <a:latin typeface="Times New Roman" panose="02020603050405020304" pitchFamily="18" charset="0"/>
                <a:ea typeface="Times New Roman" panose="02020603050405020304" pitchFamily="18" charset="0"/>
              </a:rPr>
              <a:t>Dash, Saroj K. Mishra, and </a:t>
            </a:r>
            <a:r>
              <a:rPr lang="en-US" sz="2190" b="1" dirty="0">
                <a:latin typeface="Times New Roman" panose="02020603050405020304" pitchFamily="18" charset="0"/>
                <a:ea typeface="Times New Roman" panose="02020603050405020304" pitchFamily="18" charset="0"/>
              </a:rPr>
              <a:t>V</a:t>
            </a:r>
            <a:r>
              <a:rPr lang="en-US" sz="2190" b="1" u="none" strike="noStrike" dirty="0">
                <a:effectLst/>
                <a:latin typeface="Times New Roman" panose="02020603050405020304" pitchFamily="18" charset="0"/>
                <a:ea typeface="Times New Roman" panose="02020603050405020304" pitchFamily="18" charset="0"/>
              </a:rPr>
              <a:t>ijaya K.</a:t>
            </a:r>
            <a:r>
              <a:rPr lang="en-US" sz="2190" b="1" u="none" strike="noStrike" spc="-25"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2019.</a:t>
            </a:r>
            <a:r>
              <a:rPr lang="en-US" sz="2190" b="1" u="none" strike="noStrike" spc="-25"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“Predictability</a:t>
            </a:r>
            <a:r>
              <a:rPr lang="en-US" sz="2190" b="1" u="none" strike="noStrike" spc="-25"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Assessment</a:t>
            </a:r>
            <a:r>
              <a:rPr lang="en-US" sz="2190" b="1"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of Northeast Monsoon Rainfall in India Using Sea Surface Temperature Anomaly</a:t>
            </a:r>
            <a:r>
              <a:rPr lang="en-US" sz="2190" b="1"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through Statistical and Machine Learning Techniques.” </a:t>
            </a:r>
            <a:r>
              <a:rPr lang="en-US" sz="2190" b="1" i="1" u="none" strike="noStrike" dirty="0">
                <a:effectLst/>
                <a:latin typeface="Times New Roman" panose="02020603050405020304" pitchFamily="18" charset="0"/>
                <a:ea typeface="Times New Roman" panose="02020603050405020304" pitchFamily="18" charset="0"/>
              </a:rPr>
              <a:t>Environment</a:t>
            </a:r>
            <a:r>
              <a:rPr lang="en-US" sz="2190" b="1" u="none" strike="noStrike" dirty="0">
                <a:effectLst/>
                <a:latin typeface="Times New Roman" panose="02020603050405020304" pitchFamily="18" charset="0"/>
                <a:ea typeface="Times New Roman" panose="02020603050405020304" pitchFamily="18" charset="0"/>
              </a:rPr>
              <a:t>.</a:t>
            </a:r>
            <a:r>
              <a:rPr lang="en-US" sz="2190" b="1" dirty="0">
                <a:effectLst/>
                <a:latin typeface="Times New Roman" panose="02020603050405020304" pitchFamily="18" charset="0"/>
                <a:ea typeface="Times New Roman" panose="02020603050405020304" pitchFamily="18" charset="0"/>
              </a:rPr>
              <a:t> </a:t>
            </a:r>
            <a:r>
              <a:rPr lang="en-US" sz="2190" b="1" u="none" strike="noStrike" spc="-10" dirty="0">
                <a:effectLst/>
                <a:latin typeface="Times New Roman" panose="02020603050405020304" pitchFamily="18" charset="0"/>
                <a:ea typeface="Times New Roman" panose="02020603050405020304" pitchFamily="18" charset="0"/>
              </a:rPr>
              <a:t>https://doi.org/10.1002/env.2533</a:t>
            </a:r>
            <a:endParaRPr lang="en-US" sz="2190" b="1" spc="-10" dirty="0">
              <a:latin typeface="Times New Roman" panose="02020603050405020304" pitchFamily="18" charset="0"/>
              <a:ea typeface="Times New Roman" panose="02020603050405020304" pitchFamily="18" charset="0"/>
            </a:endParaRPr>
          </a:p>
        </p:txBody>
      </p:sp>
      <p:sp>
        <p:nvSpPr>
          <p:cNvPr id="29" name="Text Box 28"/>
          <p:cNvSpPr txBox="1"/>
          <p:nvPr/>
        </p:nvSpPr>
        <p:spPr>
          <a:xfrm>
            <a:off x="641931" y="20382504"/>
            <a:ext cx="19193515" cy="2053832"/>
          </a:xfrm>
          <a:prstGeom prst="rect">
            <a:avLst/>
          </a:prstGeom>
          <a:noFill/>
        </p:spPr>
        <p:txBody>
          <a:bodyPr wrap="square" rtlCol="0">
            <a:spAutoFit/>
          </a:bodyPr>
          <a:lstStyle/>
          <a:p>
            <a:pPr marL="2540" marR="0" lvl="0" algn="just" rtl="0">
              <a:lnSpc>
                <a:spcPct val="150000"/>
              </a:lnSpc>
              <a:spcBef>
                <a:spcPts val="0"/>
              </a:spcBef>
              <a:spcAft>
                <a:spcPts val="0"/>
              </a:spcAft>
              <a:buClr>
                <a:schemeClr val="dk1"/>
              </a:buClr>
              <a:buSzPts val="2150"/>
            </a:pPr>
            <a:endParaRPr lang="en-US" sz="2190" b="1" kern="0" dirty="0">
              <a:latin typeface="Times New Roman" panose="02020603050405020304" pitchFamily="18" charset="0"/>
              <a:ea typeface="Times New Roman" panose="02020603050405020304" pitchFamily="18" charset="0"/>
            </a:endParaRPr>
          </a:p>
          <a:p>
            <a:pPr marL="2540" marR="0" lvl="0" algn="just" rtl="0">
              <a:lnSpc>
                <a:spcPct val="150000"/>
              </a:lnSpc>
              <a:spcBef>
                <a:spcPts val="0"/>
              </a:spcBef>
              <a:spcAft>
                <a:spcPts val="0"/>
              </a:spcAft>
              <a:buClr>
                <a:schemeClr val="dk1"/>
              </a:buClr>
              <a:buSzPts val="2150"/>
            </a:pPr>
            <a:r>
              <a:rPr lang="en-US" sz="2190" b="1" kern="0" dirty="0">
                <a:effectLst/>
                <a:latin typeface="Times New Roman" panose="02020603050405020304" pitchFamily="18" charset="0"/>
                <a:ea typeface="Times New Roman" panose="02020603050405020304" pitchFamily="18" charset="0"/>
              </a:rPr>
              <a:t>It is discovered that when it comes to effective rainfall prediction, XGB outperforms DT by a significant margin. As a result, the study came to the conclusion that the XG Boost (XGB) algorithm yields higher accuracy (97%) than the Decision Tree (DT) algorithm (87.00%).</a:t>
            </a:r>
          </a:p>
          <a:p>
            <a:pPr marL="2540" marR="0" lvl="0" algn="just" rtl="0">
              <a:lnSpc>
                <a:spcPct val="150000"/>
              </a:lnSpc>
              <a:spcBef>
                <a:spcPts val="0"/>
              </a:spcBef>
              <a:spcAft>
                <a:spcPts val="0"/>
              </a:spcAft>
              <a:buClr>
                <a:schemeClr val="dk1"/>
              </a:buClr>
              <a:buSzPts val="2150"/>
            </a:pPr>
            <a:endParaRPr lang="en-US" sz="2190" b="1" kern="0" dirty="0">
              <a:solidFill>
                <a:schemeClr val="dk1"/>
              </a:solidFill>
              <a:latin typeface="Times New Roman" panose="02020603050405020304" pitchFamily="18" charset="0"/>
            </a:endParaRPr>
          </a:p>
        </p:txBody>
      </p:sp>
      <p:sp>
        <p:nvSpPr>
          <p:cNvPr id="30" name="Text Box 29"/>
          <p:cNvSpPr txBox="1"/>
          <p:nvPr/>
        </p:nvSpPr>
        <p:spPr>
          <a:xfrm>
            <a:off x="5921132" y="24475579"/>
            <a:ext cx="15955024" cy="366524"/>
          </a:xfrm>
          <a:prstGeom prst="rect">
            <a:avLst/>
          </a:prstGeom>
          <a:noFill/>
        </p:spPr>
        <p:txBody>
          <a:bodyPr wrap="square" rtlCol="0">
            <a:spAutoFit/>
          </a:bodyPr>
          <a:lstStyle/>
          <a:p>
            <a:endParaRPr lang="en-US" sz="1791"/>
          </a:p>
        </p:txBody>
      </p:sp>
      <p:sp>
        <p:nvSpPr>
          <p:cNvPr id="9" name="Text Box 8"/>
          <p:cNvSpPr txBox="1"/>
          <p:nvPr/>
        </p:nvSpPr>
        <p:spPr>
          <a:xfrm>
            <a:off x="2481490" y="19734151"/>
            <a:ext cx="4372476"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6348906" y="19730359"/>
            <a:ext cx="5025902"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10217334" y="19709505"/>
            <a:ext cx="4699191"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31" name="Text Box 30"/>
          <p:cNvSpPr txBox="1"/>
          <p:nvPr/>
        </p:nvSpPr>
        <p:spPr>
          <a:xfrm>
            <a:off x="14376423" y="19712033"/>
            <a:ext cx="5101362" cy="427822"/>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r>
              <a:rPr lang="en-US" sz="2189" b="1" dirty="0">
                <a:latin typeface="Times New Roman" panose="02020603050405020304" pitchFamily="18" charset="0"/>
                <a:cs typeface="Times New Roman" panose="02020603050405020304" pitchFamily="18" charset="0"/>
              </a:rPr>
              <a:t>  </a:t>
            </a:r>
          </a:p>
        </p:txBody>
      </p:sp>
      <p:sp>
        <p:nvSpPr>
          <p:cNvPr id="41" name="Text Box 40"/>
          <p:cNvSpPr txBox="1"/>
          <p:nvPr/>
        </p:nvSpPr>
        <p:spPr>
          <a:xfrm>
            <a:off x="1993833" y="14815148"/>
            <a:ext cx="17162367" cy="766107"/>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                                                  </a:t>
            </a:r>
          </a:p>
          <a:p>
            <a:pPr algn="ctr"/>
            <a:r>
              <a:rPr lang="en-US" sz="2189" b="1" dirty="0">
                <a:latin typeface="Times New Roman" panose="02020603050405020304" pitchFamily="18" charset="0"/>
                <a:cs typeface="Times New Roman" panose="02020603050405020304" pitchFamily="18" charset="0"/>
              </a:rPr>
              <a:t> RAINDFALL PREDICTION USING MACHINE LEARNING ALGORITHMS </a:t>
            </a:r>
          </a:p>
        </p:txBody>
      </p:sp>
      <p:sp>
        <p:nvSpPr>
          <p:cNvPr id="42" name="Text Box 41"/>
          <p:cNvSpPr txBox="1"/>
          <p:nvPr/>
        </p:nvSpPr>
        <p:spPr>
          <a:xfrm>
            <a:off x="17266920" y="9262311"/>
            <a:ext cx="3942062"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Rainfall Prediction</a:t>
            </a: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Shaik Towhid Hussain </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192111049</a:t>
            </a:r>
          </a:p>
          <a:p>
            <a:pPr algn="r"/>
            <a:r>
              <a:rPr lang="en-US" sz="2189" b="1" dirty="0">
                <a:solidFill>
                  <a:schemeClr val="bg1"/>
                </a:solidFill>
                <a:latin typeface="Times New Roman" panose="02020603050405020304" pitchFamily="18" charset="0"/>
                <a:cs typeface="Times New Roman" panose="02020603050405020304" pitchFamily="18" charset="0"/>
              </a:rPr>
              <a:t>Guided by Dr. </a:t>
            </a:r>
            <a:r>
              <a:rPr lang="en-US" sz="2189" b="1" dirty="0" err="1">
                <a:solidFill>
                  <a:schemeClr val="bg1"/>
                </a:solidFill>
                <a:latin typeface="Times New Roman" panose="02020603050405020304" pitchFamily="18" charset="0"/>
                <a:cs typeface="Times New Roman" panose="02020603050405020304" pitchFamily="18" charset="0"/>
              </a:rPr>
              <a:t>C.Sivasankar</a:t>
            </a:r>
            <a:r>
              <a:rPr lang="en-US" sz="2189" b="1" dirty="0">
                <a:solidFill>
                  <a:schemeClr val="bg1"/>
                </a:solidFill>
                <a:latin typeface="Times New Roman" panose="02020603050405020304" pitchFamily="18" charset="0"/>
                <a:cs typeface="Times New Roman" panose="02020603050405020304" pitchFamily="18" charset="0"/>
              </a:rPr>
              <a:t> </a:t>
            </a:r>
          </a:p>
        </p:txBody>
      </p:sp>
      <p:sp>
        <p:nvSpPr>
          <p:cNvPr id="18" name="Rectangle 1">
            <a:extLst>
              <a:ext uri="{FF2B5EF4-FFF2-40B4-BE49-F238E27FC236}">
                <a16:creationId xmlns:a16="http://schemas.microsoft.com/office/drawing/2014/main" id="{A6BCC5AB-A21B-FFF4-90C7-DE3957FEA9E1}"/>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8" name="Rectangle 2">
            <a:extLst>
              <a:ext uri="{FF2B5EF4-FFF2-40B4-BE49-F238E27FC236}">
                <a16:creationId xmlns:a16="http://schemas.microsoft.com/office/drawing/2014/main" id="{F45A3BCB-DBA2-D897-BCF7-658F791559B8}"/>
              </a:ext>
            </a:extLst>
          </p:cNvPr>
          <p:cNvSpPr>
            <a:spLocks noChangeArrowheads="1"/>
          </p:cNvSpPr>
          <p:nvPr/>
        </p:nvSpPr>
        <p:spPr bwMode="auto">
          <a:xfrm>
            <a:off x="152400" y="-322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2" name="Rectangle 4">
            <a:extLst>
              <a:ext uri="{FF2B5EF4-FFF2-40B4-BE49-F238E27FC236}">
                <a16:creationId xmlns:a16="http://schemas.microsoft.com/office/drawing/2014/main" id="{F998A5BC-300F-27C7-0E68-EDDAE8C9CDFC}"/>
              </a:ext>
            </a:extLst>
          </p:cNvPr>
          <p:cNvSpPr>
            <a:spLocks noChangeArrowheads="1"/>
          </p:cNvSpPr>
          <p:nvPr/>
        </p:nvSpPr>
        <p:spPr bwMode="auto">
          <a:xfrm>
            <a:off x="45720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IMD alert: Heavy rainfall predicted in ...">
            <a:extLst>
              <a:ext uri="{FF2B5EF4-FFF2-40B4-BE49-F238E27FC236}">
                <a16:creationId xmlns:a16="http://schemas.microsoft.com/office/drawing/2014/main" id="{4F808817-D657-8E93-B835-B69130B34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7466" y="4540985"/>
            <a:ext cx="6093721" cy="44339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2A6305C-67F3-4DDD-976B-D667C88171DC}"/>
              </a:ext>
            </a:extLst>
          </p:cNvPr>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14" name="Flowchart: Magnetic Disk 13">
            <a:extLst>
              <a:ext uri="{FF2B5EF4-FFF2-40B4-BE49-F238E27FC236}">
                <a16:creationId xmlns:a16="http://schemas.microsoft.com/office/drawing/2014/main" id="{BFBE878F-2E22-0BA0-4D40-BB22FFD677E2}"/>
              </a:ext>
            </a:extLst>
          </p:cNvPr>
          <p:cNvSpPr/>
          <p:nvPr/>
        </p:nvSpPr>
        <p:spPr>
          <a:xfrm>
            <a:off x="348718" y="12117268"/>
            <a:ext cx="3248588" cy="2193035"/>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Rainfall Data Collection/ Pre-processing</a:t>
            </a:r>
          </a:p>
        </p:txBody>
      </p:sp>
      <p:sp>
        <p:nvSpPr>
          <p:cNvPr id="27" name="Rectangle: Rounded Corners 26">
            <a:extLst>
              <a:ext uri="{FF2B5EF4-FFF2-40B4-BE49-F238E27FC236}">
                <a16:creationId xmlns:a16="http://schemas.microsoft.com/office/drawing/2014/main" id="{F7F910D1-915A-E81D-9E35-BDBFE0CCBE72}"/>
              </a:ext>
            </a:extLst>
          </p:cNvPr>
          <p:cNvSpPr/>
          <p:nvPr/>
        </p:nvSpPr>
        <p:spPr>
          <a:xfrm>
            <a:off x="4965772" y="12318203"/>
            <a:ext cx="3060360" cy="18321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Identify Patterns</a:t>
            </a:r>
          </a:p>
        </p:txBody>
      </p:sp>
      <p:sp>
        <p:nvSpPr>
          <p:cNvPr id="28" name="Flowchart: Decision 27">
            <a:extLst>
              <a:ext uri="{FF2B5EF4-FFF2-40B4-BE49-F238E27FC236}">
                <a16:creationId xmlns:a16="http://schemas.microsoft.com/office/drawing/2014/main" id="{8E4F1A16-371B-5EE3-588B-F0C881A531E2}"/>
              </a:ext>
            </a:extLst>
          </p:cNvPr>
          <p:cNvSpPr/>
          <p:nvPr/>
        </p:nvSpPr>
        <p:spPr>
          <a:xfrm>
            <a:off x="9006423" y="12351068"/>
            <a:ext cx="3627120" cy="167978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Training Machine Learning Models</a:t>
            </a:r>
          </a:p>
        </p:txBody>
      </p:sp>
      <p:sp>
        <p:nvSpPr>
          <p:cNvPr id="32" name="Rectangle: Rounded Corners 31">
            <a:extLst>
              <a:ext uri="{FF2B5EF4-FFF2-40B4-BE49-F238E27FC236}">
                <a16:creationId xmlns:a16="http://schemas.microsoft.com/office/drawing/2014/main" id="{D3A91908-6BEF-114B-63C3-D0C7BF58E2C0}"/>
              </a:ext>
            </a:extLst>
          </p:cNvPr>
          <p:cNvSpPr/>
          <p:nvPr/>
        </p:nvSpPr>
        <p:spPr>
          <a:xfrm>
            <a:off x="14376423" y="12641810"/>
            <a:ext cx="2850318" cy="10412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Performance evaluation of machine learning model</a:t>
            </a:r>
          </a:p>
        </p:txBody>
      </p:sp>
      <p:sp>
        <p:nvSpPr>
          <p:cNvPr id="33" name="Oval 32">
            <a:extLst>
              <a:ext uri="{FF2B5EF4-FFF2-40B4-BE49-F238E27FC236}">
                <a16:creationId xmlns:a16="http://schemas.microsoft.com/office/drawing/2014/main" id="{92D8BB2A-A803-EBA5-FA8F-E1445B050D7B}"/>
              </a:ext>
            </a:extLst>
          </p:cNvPr>
          <p:cNvSpPr/>
          <p:nvPr/>
        </p:nvSpPr>
        <p:spPr>
          <a:xfrm>
            <a:off x="14082632" y="10512644"/>
            <a:ext cx="2992248" cy="712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Test data </a:t>
            </a:r>
          </a:p>
        </p:txBody>
      </p:sp>
      <p:sp>
        <p:nvSpPr>
          <p:cNvPr id="34" name="Rectangle 33">
            <a:extLst>
              <a:ext uri="{FF2B5EF4-FFF2-40B4-BE49-F238E27FC236}">
                <a16:creationId xmlns:a16="http://schemas.microsoft.com/office/drawing/2014/main" id="{302AC914-D743-B887-1128-0FE7BFCE85EC}"/>
              </a:ext>
            </a:extLst>
          </p:cNvPr>
          <p:cNvSpPr/>
          <p:nvPr/>
        </p:nvSpPr>
        <p:spPr>
          <a:xfrm>
            <a:off x="18712252" y="12583384"/>
            <a:ext cx="2464334" cy="1120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Forecast rainfall</a:t>
            </a:r>
          </a:p>
        </p:txBody>
      </p:sp>
      <p:sp>
        <p:nvSpPr>
          <p:cNvPr id="35" name="Arrow: Right 34">
            <a:extLst>
              <a:ext uri="{FF2B5EF4-FFF2-40B4-BE49-F238E27FC236}">
                <a16:creationId xmlns:a16="http://schemas.microsoft.com/office/drawing/2014/main" id="{DC324DDA-E807-D07A-CAFF-D471AF8F1631}"/>
              </a:ext>
            </a:extLst>
          </p:cNvPr>
          <p:cNvSpPr/>
          <p:nvPr/>
        </p:nvSpPr>
        <p:spPr>
          <a:xfrm>
            <a:off x="3597306" y="13036622"/>
            <a:ext cx="1368466" cy="503957"/>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76D9721C-BC17-46EC-E2FC-A06C90A3F65C}"/>
              </a:ext>
            </a:extLst>
          </p:cNvPr>
          <p:cNvSpPr/>
          <p:nvPr/>
        </p:nvSpPr>
        <p:spPr>
          <a:xfrm>
            <a:off x="8026132" y="12920104"/>
            <a:ext cx="978408" cy="484632"/>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Curved Left 39">
            <a:extLst>
              <a:ext uri="{FF2B5EF4-FFF2-40B4-BE49-F238E27FC236}">
                <a16:creationId xmlns:a16="http://schemas.microsoft.com/office/drawing/2014/main" id="{0454D076-610E-117D-DE61-3BF259A0FAF8}"/>
              </a:ext>
            </a:extLst>
          </p:cNvPr>
          <p:cNvSpPr/>
          <p:nvPr/>
        </p:nvSpPr>
        <p:spPr>
          <a:xfrm>
            <a:off x="17074880" y="10688686"/>
            <a:ext cx="790374" cy="2334127"/>
          </a:xfrm>
          <a:prstGeom prst="curvedLeftArrow">
            <a:avLst>
              <a:gd name="adj1" fmla="val 50000"/>
              <a:gd name="adj2" fmla="val 81311"/>
              <a:gd name="adj3" fmla="val 25000"/>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Arrow: Right 42">
            <a:extLst>
              <a:ext uri="{FF2B5EF4-FFF2-40B4-BE49-F238E27FC236}">
                <a16:creationId xmlns:a16="http://schemas.microsoft.com/office/drawing/2014/main" id="{B1FBC1C4-0F8B-95E7-9D23-E81BEC64F425}"/>
              </a:ext>
            </a:extLst>
          </p:cNvPr>
          <p:cNvSpPr/>
          <p:nvPr/>
        </p:nvSpPr>
        <p:spPr>
          <a:xfrm>
            <a:off x="12633543" y="12950008"/>
            <a:ext cx="1742880" cy="481904"/>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Bent 43">
            <a:extLst>
              <a:ext uri="{FF2B5EF4-FFF2-40B4-BE49-F238E27FC236}">
                <a16:creationId xmlns:a16="http://schemas.microsoft.com/office/drawing/2014/main" id="{4CB858FD-2488-85FD-5433-817C21E7C82C}"/>
              </a:ext>
            </a:extLst>
          </p:cNvPr>
          <p:cNvSpPr/>
          <p:nvPr/>
        </p:nvSpPr>
        <p:spPr>
          <a:xfrm>
            <a:off x="10798136" y="10445639"/>
            <a:ext cx="3248588" cy="1869400"/>
          </a:xfrm>
          <a:prstGeom prst="bentArrow">
            <a:avLst>
              <a:gd name="adj1" fmla="val 13587"/>
              <a:gd name="adj2" fmla="val 20924"/>
              <a:gd name="adj3" fmla="val 23370"/>
              <a:gd name="adj4" fmla="val 15217"/>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5" name="Arrow: Right 44">
            <a:extLst>
              <a:ext uri="{FF2B5EF4-FFF2-40B4-BE49-F238E27FC236}">
                <a16:creationId xmlns:a16="http://schemas.microsoft.com/office/drawing/2014/main" id="{7D21EBDE-D679-0427-3485-A6F85E7B1DF7}"/>
              </a:ext>
            </a:extLst>
          </p:cNvPr>
          <p:cNvSpPr/>
          <p:nvPr/>
        </p:nvSpPr>
        <p:spPr>
          <a:xfrm>
            <a:off x="17226741" y="12945521"/>
            <a:ext cx="1485511" cy="631178"/>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7" name="Table 46">
            <a:extLst>
              <a:ext uri="{FF2B5EF4-FFF2-40B4-BE49-F238E27FC236}">
                <a16:creationId xmlns:a16="http://schemas.microsoft.com/office/drawing/2014/main" id="{56600198-1C60-4C39-665F-4CC29039B867}"/>
              </a:ext>
            </a:extLst>
          </p:cNvPr>
          <p:cNvGraphicFramePr>
            <a:graphicFrameLocks noGrp="1"/>
          </p:cNvGraphicFramePr>
          <p:nvPr>
            <p:extLst>
              <p:ext uri="{D42A27DB-BD31-4B8C-83A1-F6EECF244321}">
                <p14:modId xmlns:p14="http://schemas.microsoft.com/office/powerpoint/2010/main" val="2728002903"/>
              </p:ext>
            </p:extLst>
          </p:nvPr>
        </p:nvGraphicFramePr>
        <p:xfrm>
          <a:off x="542701" y="17092008"/>
          <a:ext cx="6025737" cy="3786793"/>
        </p:xfrm>
        <a:graphic>
          <a:graphicData uri="http://schemas.openxmlformats.org/drawingml/2006/table">
            <a:tbl>
              <a:tblPr/>
              <a:tblGrid>
                <a:gridCol w="1071660">
                  <a:extLst>
                    <a:ext uri="{9D8B030D-6E8A-4147-A177-3AD203B41FA5}">
                      <a16:colId xmlns:a16="http://schemas.microsoft.com/office/drawing/2014/main" val="3067601965"/>
                    </a:ext>
                  </a:extLst>
                </a:gridCol>
                <a:gridCol w="1071660">
                  <a:extLst>
                    <a:ext uri="{9D8B030D-6E8A-4147-A177-3AD203B41FA5}">
                      <a16:colId xmlns:a16="http://schemas.microsoft.com/office/drawing/2014/main" val="739703502"/>
                    </a:ext>
                  </a:extLst>
                </a:gridCol>
                <a:gridCol w="911851">
                  <a:extLst>
                    <a:ext uri="{9D8B030D-6E8A-4147-A177-3AD203B41FA5}">
                      <a16:colId xmlns:a16="http://schemas.microsoft.com/office/drawing/2014/main" val="2179977421"/>
                    </a:ext>
                  </a:extLst>
                </a:gridCol>
                <a:gridCol w="1015257">
                  <a:extLst>
                    <a:ext uri="{9D8B030D-6E8A-4147-A177-3AD203B41FA5}">
                      <a16:colId xmlns:a16="http://schemas.microsoft.com/office/drawing/2014/main" val="2184776574"/>
                    </a:ext>
                  </a:extLst>
                </a:gridCol>
                <a:gridCol w="1015257">
                  <a:extLst>
                    <a:ext uri="{9D8B030D-6E8A-4147-A177-3AD203B41FA5}">
                      <a16:colId xmlns:a16="http://schemas.microsoft.com/office/drawing/2014/main" val="1539648644"/>
                    </a:ext>
                  </a:extLst>
                </a:gridCol>
                <a:gridCol w="940052">
                  <a:extLst>
                    <a:ext uri="{9D8B030D-6E8A-4147-A177-3AD203B41FA5}">
                      <a16:colId xmlns:a16="http://schemas.microsoft.com/office/drawing/2014/main" val="3576422474"/>
                    </a:ext>
                  </a:extLst>
                </a:gridCol>
              </a:tblGrid>
              <a:tr h="715691">
                <a:tc>
                  <a:txBody>
                    <a:bodyPr/>
                    <a:lstStyle/>
                    <a:p>
                      <a:pPr marL="0" marR="0">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marL="0" marR="0">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Group Statistics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99533848"/>
                  </a:ext>
                </a:extLst>
              </a:tr>
              <a:tr h="1751428">
                <a:tc rowSpan="3">
                  <a:txBody>
                    <a:bodyPr/>
                    <a:lstStyle/>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Groups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Mean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Std deviation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Std. Error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Mean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9412832"/>
                  </a:ext>
                </a:extLst>
              </a:tr>
              <a:tr h="603424">
                <a:tc vMerge="1">
                  <a:txBody>
                    <a:bodyPr/>
                    <a:lstStyle/>
                    <a:p>
                      <a:endParaRPr lang="en-IN"/>
                    </a:p>
                  </a:txBody>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XGB</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20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96.8500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1.42441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.31851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6323663"/>
                  </a:ext>
                </a:extLst>
              </a:tr>
              <a:tr h="716250">
                <a:tc vMerge="1">
                  <a:txBody>
                    <a:bodyPr/>
                    <a:lstStyle/>
                    <a:p>
                      <a:endParaRPr lang="en-IN"/>
                    </a:p>
                  </a:txBody>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DT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20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81.6000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4.01838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.89854</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2769950"/>
                  </a:ext>
                </a:extLst>
              </a:tr>
            </a:tbl>
          </a:graphicData>
        </a:graphic>
      </p:graphicFrame>
      <p:graphicFrame>
        <p:nvGraphicFramePr>
          <p:cNvPr id="61" name="Table 60">
            <a:extLst>
              <a:ext uri="{FF2B5EF4-FFF2-40B4-BE49-F238E27FC236}">
                <a16:creationId xmlns:a16="http://schemas.microsoft.com/office/drawing/2014/main" id="{DC186EFA-AAD1-A8DE-36BE-A505B697403D}"/>
              </a:ext>
            </a:extLst>
          </p:cNvPr>
          <p:cNvGraphicFramePr>
            <a:graphicFrameLocks noGrp="1"/>
          </p:cNvGraphicFramePr>
          <p:nvPr>
            <p:extLst>
              <p:ext uri="{D42A27DB-BD31-4B8C-83A1-F6EECF244321}">
                <p14:modId xmlns:p14="http://schemas.microsoft.com/office/powerpoint/2010/main" val="653989197"/>
              </p:ext>
            </p:extLst>
          </p:nvPr>
        </p:nvGraphicFramePr>
        <p:xfrm>
          <a:off x="6786620" y="16953174"/>
          <a:ext cx="7733990" cy="3984085"/>
        </p:xfrm>
        <a:graphic>
          <a:graphicData uri="http://schemas.openxmlformats.org/drawingml/2006/table">
            <a:tbl>
              <a:tblPr/>
              <a:tblGrid>
                <a:gridCol w="946092">
                  <a:extLst>
                    <a:ext uri="{9D8B030D-6E8A-4147-A177-3AD203B41FA5}">
                      <a16:colId xmlns:a16="http://schemas.microsoft.com/office/drawing/2014/main" val="1576836113"/>
                    </a:ext>
                  </a:extLst>
                </a:gridCol>
                <a:gridCol w="502378">
                  <a:extLst>
                    <a:ext uri="{9D8B030D-6E8A-4147-A177-3AD203B41FA5}">
                      <a16:colId xmlns:a16="http://schemas.microsoft.com/office/drawing/2014/main" val="3761634635"/>
                    </a:ext>
                  </a:extLst>
                </a:gridCol>
                <a:gridCol w="502378">
                  <a:extLst>
                    <a:ext uri="{9D8B030D-6E8A-4147-A177-3AD203B41FA5}">
                      <a16:colId xmlns:a16="http://schemas.microsoft.com/office/drawing/2014/main" val="3965768233"/>
                    </a:ext>
                  </a:extLst>
                </a:gridCol>
                <a:gridCol w="670114">
                  <a:extLst>
                    <a:ext uri="{9D8B030D-6E8A-4147-A177-3AD203B41FA5}">
                      <a16:colId xmlns:a16="http://schemas.microsoft.com/office/drawing/2014/main" val="929230782"/>
                    </a:ext>
                  </a:extLst>
                </a:gridCol>
                <a:gridCol w="694076">
                  <a:extLst>
                    <a:ext uri="{9D8B030D-6E8A-4147-A177-3AD203B41FA5}">
                      <a16:colId xmlns:a16="http://schemas.microsoft.com/office/drawing/2014/main" val="4071530588"/>
                    </a:ext>
                  </a:extLst>
                </a:gridCol>
                <a:gridCol w="657720">
                  <a:extLst>
                    <a:ext uri="{9D8B030D-6E8A-4147-A177-3AD203B41FA5}">
                      <a16:colId xmlns:a16="http://schemas.microsoft.com/office/drawing/2014/main" val="3230822555"/>
                    </a:ext>
                  </a:extLst>
                </a:gridCol>
                <a:gridCol w="1017979">
                  <a:extLst>
                    <a:ext uri="{9D8B030D-6E8A-4147-A177-3AD203B41FA5}">
                      <a16:colId xmlns:a16="http://schemas.microsoft.com/office/drawing/2014/main" val="807197155"/>
                    </a:ext>
                  </a:extLst>
                </a:gridCol>
                <a:gridCol w="1017979">
                  <a:extLst>
                    <a:ext uri="{9D8B030D-6E8A-4147-A177-3AD203B41FA5}">
                      <a16:colId xmlns:a16="http://schemas.microsoft.com/office/drawing/2014/main" val="2552653236"/>
                    </a:ext>
                  </a:extLst>
                </a:gridCol>
                <a:gridCol w="862637">
                  <a:extLst>
                    <a:ext uri="{9D8B030D-6E8A-4147-A177-3AD203B41FA5}">
                      <a16:colId xmlns:a16="http://schemas.microsoft.com/office/drawing/2014/main" val="4248397512"/>
                    </a:ext>
                  </a:extLst>
                </a:gridCol>
                <a:gridCol w="862637">
                  <a:extLst>
                    <a:ext uri="{9D8B030D-6E8A-4147-A177-3AD203B41FA5}">
                      <a16:colId xmlns:a16="http://schemas.microsoft.com/office/drawing/2014/main" val="1751058345"/>
                    </a:ext>
                  </a:extLst>
                </a:gridCol>
              </a:tblGrid>
              <a:tr h="349889">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9">
                  <a:txBody>
                    <a:bodyPr/>
                    <a:lstStyle/>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Independent Sample T-Test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99584899"/>
                  </a:ext>
                </a:extLst>
              </a:tr>
              <a:tr h="349889">
                <a:tc vMerge="1">
                  <a:txBody>
                    <a:bodyPr/>
                    <a:lstStyle/>
                    <a:p>
                      <a:endParaRPr lang="en-IN"/>
                    </a:p>
                  </a:txBody>
                  <a:tcPr/>
                </a:tc>
                <a:tc gridSpan="5">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Levene’s Test for Equality of Variances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T-test for Equality of Means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12855338"/>
                  </a:ext>
                </a:extLst>
              </a:tr>
              <a:tr h="1027167">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Sig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kern="100" dirty="0" err="1">
                          <a:effectLst/>
                          <a:latin typeface="Times New Roman" panose="02020603050405020304" pitchFamily="18" charset="0"/>
                          <a:ea typeface="Times New Roman" panose="02020603050405020304" pitchFamily="18" charset="0"/>
                          <a:cs typeface="Times New Roman" panose="02020603050405020304" pitchFamily="18" charset="0"/>
                        </a:rPr>
                        <a:t>df</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Sig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(2-tailed)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Mean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Difference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Std. Error Difference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95% Confidence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Interval of the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Difference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2651530192"/>
                  </a:ext>
                </a:extLst>
              </a:tr>
              <a:tr h="349889">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Lower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Upper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6495111"/>
                  </a:ext>
                </a:extLst>
              </a:tr>
              <a:tr h="886543">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Equal variances assumed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13.758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.001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15.997</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38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15.25000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.95332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13.32011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17.17989</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4046819"/>
                  </a:ext>
                </a:extLst>
              </a:tr>
              <a:tr h="1020708">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Equal variances not assumed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15.997</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23.701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15.25000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.95332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13.28113</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17.21887</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5798236"/>
                  </a:ext>
                </a:extLst>
              </a:tr>
            </a:tbl>
          </a:graphicData>
        </a:graphic>
      </p:graphicFrame>
      <p:pic>
        <p:nvPicPr>
          <p:cNvPr id="63" name="Picture 62">
            <a:extLst>
              <a:ext uri="{FF2B5EF4-FFF2-40B4-BE49-F238E27FC236}">
                <a16:creationId xmlns:a16="http://schemas.microsoft.com/office/drawing/2014/main" id="{883F5364-0203-2B4F-9F97-0D9B7E5F87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32702" y="16300207"/>
            <a:ext cx="6574443" cy="3879999"/>
          </a:xfrm>
          <a:prstGeom prst="rect">
            <a:avLst/>
          </a:prstGeom>
        </p:spPr>
      </p:pic>
      <p:sp>
        <p:nvSpPr>
          <p:cNvPr id="2" name="TextBox 1">
            <a:extLst>
              <a:ext uri="{FF2B5EF4-FFF2-40B4-BE49-F238E27FC236}">
                <a16:creationId xmlns:a16="http://schemas.microsoft.com/office/drawing/2014/main" id="{F3CACB73-7268-2640-FAC8-8419D8A8CA27}"/>
              </a:ext>
            </a:extLst>
          </p:cNvPr>
          <p:cNvSpPr txBox="1"/>
          <p:nvPr/>
        </p:nvSpPr>
        <p:spPr>
          <a:xfrm>
            <a:off x="1384371" y="16514910"/>
            <a:ext cx="13639567" cy="92333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Table.1. Mean for data consumption                                                     Table.2.Showing the Equal Variance values With T test</a:t>
            </a:r>
          </a:p>
          <a:p>
            <a:r>
              <a:rPr lang="en-IN" sz="1800" b="1" dirty="0">
                <a:latin typeface="Times New Roman" panose="02020603050405020304" pitchFamily="18" charset="0"/>
                <a:cs typeface="Times New Roman" panose="02020603050405020304" pitchFamily="18" charset="0"/>
              </a:rPr>
              <a:t>                              </a:t>
            </a:r>
          </a:p>
          <a:p>
            <a:endParaRPr lang="en-IN" dirty="0"/>
          </a:p>
        </p:txBody>
      </p:sp>
      <p:sp>
        <p:nvSpPr>
          <p:cNvPr id="17" name="TextBox 16">
            <a:extLst>
              <a:ext uri="{FF2B5EF4-FFF2-40B4-BE49-F238E27FC236}">
                <a16:creationId xmlns:a16="http://schemas.microsoft.com/office/drawing/2014/main" id="{A0AB4701-D521-465D-CFDC-19F247586E81}"/>
              </a:ext>
            </a:extLst>
          </p:cNvPr>
          <p:cNvSpPr txBox="1"/>
          <p:nvPr/>
        </p:nvSpPr>
        <p:spPr>
          <a:xfrm>
            <a:off x="16065661" y="20382504"/>
            <a:ext cx="6046657" cy="646331"/>
          </a:xfrm>
          <a:prstGeom prst="rect">
            <a:avLst/>
          </a:prstGeom>
          <a:noFill/>
        </p:spPr>
        <p:txBody>
          <a:bodyPr wrap="square" rtlCol="0">
            <a:spAutoFit/>
          </a:bodyPr>
          <a:lstStyle/>
          <a:p>
            <a:r>
              <a:rPr lang="en-IN" sz="1800" b="1" dirty="0">
                <a:solidFill>
                  <a:schemeClr val="dk1"/>
                </a:solidFill>
                <a:latin typeface="Times New Roman"/>
                <a:ea typeface="Times New Roman"/>
                <a:cs typeface="Times New Roman"/>
                <a:sym typeface="Times New Roman"/>
              </a:rPr>
              <a:t> Fig. 2. SPSS Analysis XGB and DT  </a:t>
            </a:r>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TotalTime>
  <Words>785</Words>
  <Application>Microsoft Office PowerPoint</Application>
  <PresentationFormat>Custom</PresentationFormat>
  <Paragraphs>111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towhid hussain</cp:lastModifiedBy>
  <cp:revision>75</cp:revision>
  <dcterms:created xsi:type="dcterms:W3CDTF">2023-04-19T08:35:00Z</dcterms:created>
  <dcterms:modified xsi:type="dcterms:W3CDTF">2024-04-26T05:15:26Z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