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5" d="100"/>
          <a:sy n="25" d="100"/>
        </p:scale>
        <p:origin x="2107" y="-494"/>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0" y="996628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59554" y="15777228"/>
            <a:ext cx="21559627" cy="6116117"/>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59554" y="21697718"/>
            <a:ext cx="21568555" cy="575299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0" y="27407159"/>
            <a:ext cx="21636360"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457201" y="4377928"/>
            <a:ext cx="316992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569178" y="15884047"/>
            <a:ext cx="2007484" cy="49008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41932" y="22278870"/>
            <a:ext cx="5706974" cy="55897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41932" y="27777231"/>
            <a:ext cx="2985190" cy="4699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200329"/>
          </a:xfrm>
          <a:prstGeom prst="rect">
            <a:avLst/>
          </a:prstGeom>
          <a:noFill/>
        </p:spPr>
        <p:txBody>
          <a:bodyPr wrap="square" rtlCol="0">
            <a:spAutoFit/>
          </a:bodyPr>
          <a:lstStyle/>
          <a:p>
            <a:pPr algn="ctr"/>
            <a:r>
              <a:rPr lang="en-US" sz="3600" b="1" dirty="0">
                <a:effectLst/>
                <a:latin typeface="Times New Roman" panose="02020603050405020304" pitchFamily="18" charset="0"/>
                <a:ea typeface="DengXian" panose="02010600030101010101" pitchFamily="2" charset="-122"/>
                <a:cs typeface="Times New Roman" panose="02020603050405020304" pitchFamily="18" charset="0"/>
              </a:rPr>
              <a:t>Improving the efficiency of anticipating the rainfall using XG </a:t>
            </a:r>
          </a:p>
          <a:p>
            <a:pPr algn="ctr"/>
            <a:r>
              <a:rPr lang="en-US" sz="3600" b="1" dirty="0">
                <a:effectLst/>
                <a:latin typeface="Times New Roman" panose="02020603050405020304" pitchFamily="18" charset="0"/>
                <a:ea typeface="DengXian" panose="02010600030101010101" pitchFamily="2" charset="-122"/>
                <a:cs typeface="Times New Roman" panose="02020603050405020304" pitchFamily="18" charset="0"/>
              </a:rPr>
              <a:t>Boost in comparison with logistic regression.</a:t>
            </a:r>
            <a:endParaRPr lang="en-US" sz="36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465306" y="10219766"/>
            <a:ext cx="5114879" cy="5185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48719" y="4788246"/>
            <a:ext cx="14959049" cy="5093510"/>
          </a:xfrm>
          <a:prstGeom prst="rect">
            <a:avLst/>
          </a:prstGeom>
          <a:noFill/>
        </p:spPr>
        <p:txBody>
          <a:bodyPr wrap="square" rtlCol="0">
            <a:spAutoFit/>
          </a:bodyPr>
          <a:lstStyle/>
          <a:p>
            <a:pPr>
              <a:lnSpc>
                <a:spcPct val="150000"/>
              </a:lnSpc>
            </a:pPr>
            <a:endParaRPr lang="en-US" sz="2190" b="1" kern="0"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This study aims to improve accuracy in predicting rainfall using machine learning techniques .</a:t>
            </a:r>
            <a:endParaRPr lang="en-US" sz="2190" b="1" kern="0"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kern="0" dirty="0">
                <a:effectLst/>
                <a:latin typeface="Times New Roman" panose="02020603050405020304" pitchFamily="18" charset="0"/>
                <a:ea typeface="Times New Roman" panose="02020603050405020304" pitchFamily="18" charset="0"/>
              </a:rPr>
              <a:t>Rainfall prediction has been one of the most challenging and difficult tasks in the world. India has a population of over a billion people, agriculture is the primary income of more than 60% of the population</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sz="2190" b="1" dirty="0">
                <a:solidFill>
                  <a:srgbClr val="1D1D1D"/>
                </a:solidFill>
                <a:effectLst/>
                <a:latin typeface="Times New Roman" panose="02020603050405020304" pitchFamily="18" charset="0"/>
                <a:ea typeface="Times New Roman" panose="02020603050405020304" pitchFamily="18" charset="0"/>
              </a:rPr>
              <a:t>Over the years, predicting the amount of rain on Earth has proven to be the most hard and difficult task and its leads to difficulty in agriculture practices.so in this study we are going to improve the prediction </a:t>
            </a:r>
            <a:r>
              <a:rPr lang="en-US" sz="2190" b="1" dirty="0">
                <a:solidFill>
                  <a:srgbClr val="1D1D1D"/>
                </a:solidFill>
                <a:latin typeface="Times New Roman" panose="02020603050405020304" pitchFamily="18" charset="0"/>
                <a:ea typeface="Times New Roman" panose="02020603050405020304" pitchFamily="18" charset="0"/>
              </a:rPr>
              <a:t>o</a:t>
            </a:r>
            <a:r>
              <a:rPr lang="en-US" sz="2190" b="1" dirty="0">
                <a:solidFill>
                  <a:srgbClr val="1D1D1D"/>
                </a:solidFill>
                <a:effectLst/>
                <a:latin typeface="Times New Roman" panose="02020603050405020304" pitchFamily="18" charset="0"/>
                <a:ea typeface="Times New Roman" panose="02020603050405020304" pitchFamily="18" charset="0"/>
              </a:rPr>
              <a:t>f rainfall</a:t>
            </a:r>
            <a:r>
              <a:rPr lang="en-US" altLang="en-IN" sz="2190" b="1" dirty="0">
                <a:latin typeface="Times New Roman" panose="02020603050405020304" pitchFamily="18" charset="0"/>
                <a:cs typeface="Times New Roman" panose="02020603050405020304" pitchFamily="18" charset="0"/>
                <a:sym typeface="+mn-ea"/>
              </a:rPr>
              <a:t> </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this study XG Boost is compared with </a:t>
            </a:r>
            <a:r>
              <a:rPr lang="en-US" sz="2190" b="1" kern="0" dirty="0">
                <a:effectLst/>
                <a:latin typeface="Times New Roman" panose="02020603050405020304" pitchFamily="18" charset="0"/>
                <a:ea typeface="Times New Roman" panose="02020603050405020304" pitchFamily="18" charset="0"/>
              </a:rPr>
              <a:t>logistic regression </a:t>
            </a:r>
            <a:r>
              <a:rPr lang="en-US" altLang="en-IN" sz="2190" b="1" dirty="0">
                <a:latin typeface="Times New Roman" panose="02020603050405020304" pitchFamily="18" charset="0"/>
                <a:cs typeface="Times New Roman" panose="02020603050405020304" pitchFamily="18" charset="0"/>
              </a:rPr>
              <a:t>algorithm in order to improve the accuracy. </a:t>
            </a:r>
            <a:r>
              <a:rPr lang="en-US" sz="2190" b="1" dirty="0">
                <a:latin typeface="Times New Roman" panose="02020603050405020304" pitchFamily="18" charset="0"/>
                <a:cs typeface="Times New Roman" panose="02020603050405020304" pitchFamily="18" charset="0"/>
              </a:rPr>
              <a:t>When XG Boost is compared to other machine learning algorithms , it has shown to have more advantages and better accuracy.</a:t>
            </a:r>
            <a:endParaRPr lang="en-US" sz="2190" b="1" kern="0"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kern="0" dirty="0">
                <a:effectLst/>
                <a:latin typeface="Times New Roman" panose="02020603050405020304" pitchFamily="18" charset="0"/>
                <a:ea typeface="Times New Roman" panose="02020603050405020304" pitchFamily="18" charset="0"/>
              </a:rPr>
              <a:t>The proposed study helps in effectively predicting the rainfall that helps the overall development of the country.</a:t>
            </a:r>
            <a:endParaRPr lang="en-US" sz="2190" b="1" kern="0"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solidFill>
                  <a:schemeClr val="dk1"/>
                </a:solidFill>
                <a:latin typeface="Times New Roman"/>
                <a:ea typeface="Times New Roman"/>
                <a:cs typeface="Times New Roman"/>
                <a:sym typeface="Times New Roman"/>
              </a:rPr>
              <a:t>The dataset was collected from Kaggle which has 401 rows and 14 columns.    </a:t>
            </a:r>
            <a:endParaRPr lang="en-US" sz="2190" dirty="0">
              <a:solidFill>
                <a:schemeClr val="dk1"/>
              </a:solidFill>
            </a:endParaRPr>
          </a:p>
        </p:txBody>
      </p:sp>
      <p:sp>
        <p:nvSpPr>
          <p:cNvPr id="38" name="TextBox 37"/>
          <p:cNvSpPr txBox="1"/>
          <p:nvPr/>
        </p:nvSpPr>
        <p:spPr>
          <a:xfrm>
            <a:off x="323722" y="22837844"/>
            <a:ext cx="20733412" cy="4581447"/>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group 1 and group 2</a:t>
            </a:r>
          </a:p>
          <a:p>
            <a:pPr marL="341254" indent="-341254" algn="just">
              <a:lnSpc>
                <a:spcPct val="150000"/>
              </a:lnSpc>
              <a:buFont typeface="Wingdings" panose="05000000000000000000" pitchFamily="2" charset="2"/>
              <a:buChar char="Ø"/>
            </a:pPr>
            <a:r>
              <a:rPr lang="en-US" sz="2190" b="1" dirty="0">
                <a:effectLst/>
                <a:latin typeface="Times New Roman" panose="02020603050405020304" pitchFamily="18" charset="0"/>
                <a:ea typeface="Times New Roman" panose="02020603050405020304" pitchFamily="18" charset="0"/>
              </a:rPr>
              <a:t> A machine learning classifier called XG Boost makes use of </a:t>
            </a:r>
            <a:r>
              <a:rPr lang="en-US" sz="2190" b="1" kern="0" dirty="0">
                <a:effectLst/>
                <a:latin typeface="Times New Roman" panose="02020603050405020304" pitchFamily="18" charset="0"/>
                <a:ea typeface="Times New Roman" panose="02020603050405020304" pitchFamily="18" charset="0"/>
              </a:rPr>
              <a:t>logistic regression</a:t>
            </a:r>
            <a:r>
              <a:rPr lang="en-US" sz="2190" b="1" dirty="0">
                <a:effectLst/>
                <a:latin typeface="Times New Roman" panose="02020603050405020304" pitchFamily="18" charset="0"/>
                <a:ea typeface="Times New Roman" panose="02020603050405020304" pitchFamily="18" charset="0"/>
              </a:rPr>
              <a:t> to increase accuracy. The study demonstrates that, in comparison to </a:t>
            </a:r>
            <a:r>
              <a:rPr lang="en-US" sz="2190" b="1" kern="0" dirty="0">
                <a:effectLst/>
                <a:latin typeface="Times New Roman" panose="02020603050405020304" pitchFamily="18" charset="0"/>
                <a:ea typeface="Times New Roman" panose="02020603050405020304" pitchFamily="18" charset="0"/>
              </a:rPr>
              <a:t>logistic regression</a:t>
            </a:r>
            <a:r>
              <a:rPr lang="en-US" sz="2190" b="1" dirty="0">
                <a:effectLst/>
                <a:latin typeface="Times New Roman" panose="02020603050405020304" pitchFamily="18" charset="0"/>
                <a:ea typeface="Times New Roman" panose="02020603050405020304" pitchFamily="18" charset="0"/>
              </a:rPr>
              <a:t>, the XG Boost (XGB) algorithm appears to have a higher accuracy rate for rainfall prediction</a:t>
            </a:r>
          </a:p>
          <a:p>
            <a:pPr marL="341254" indent="-341254" algn="just">
              <a:lnSpc>
                <a:spcPct val="150000"/>
              </a:lnSpc>
              <a:buFont typeface="Wingdings" panose="05000000000000000000" pitchFamily="2" charset="2"/>
              <a:buChar char="Ø"/>
            </a:pPr>
            <a:r>
              <a:rPr lang="en-US" sz="2190" b="1" dirty="0">
                <a:effectLst/>
                <a:latin typeface="Times New Roman" panose="02020603050405020304" pitchFamily="18" charset="0"/>
                <a:ea typeface="Times New Roman" panose="02020603050405020304" pitchFamily="18" charset="0"/>
              </a:rPr>
              <a:t>It is discovered that when it comes to effective rainfall prediction, XGB outperforms </a:t>
            </a:r>
            <a:r>
              <a:rPr lang="en-US" sz="2190" b="1" kern="0" dirty="0">
                <a:effectLst/>
                <a:latin typeface="Times New Roman" panose="02020603050405020304" pitchFamily="18" charset="0"/>
                <a:ea typeface="Times New Roman" panose="02020603050405020304" pitchFamily="18" charset="0"/>
              </a:rPr>
              <a:t>logistic regression </a:t>
            </a:r>
            <a:r>
              <a:rPr lang="en-US" sz="2190" b="1" dirty="0">
                <a:effectLst/>
                <a:latin typeface="Times New Roman" panose="02020603050405020304" pitchFamily="18" charset="0"/>
                <a:ea typeface="Times New Roman" panose="02020603050405020304" pitchFamily="18" charset="0"/>
              </a:rPr>
              <a:t>by a significant </a:t>
            </a:r>
            <a:r>
              <a:rPr lang="en-US" sz="2190" b="1" dirty="0">
                <a:latin typeface="Times New Roman" panose="02020603050405020304" pitchFamily="18" charset="0"/>
                <a:ea typeface="Times New Roman" panose="02020603050405020304" pitchFamily="18" charset="0"/>
              </a:rPr>
              <a:t>accuracy</a:t>
            </a:r>
            <a:r>
              <a:rPr lang="en-US" sz="2190" b="1" dirty="0">
                <a:effectLst/>
                <a:latin typeface="Times New Roman" panose="02020603050405020304" pitchFamily="18" charset="0"/>
                <a:ea typeface="Times New Roman" panose="02020603050405020304" pitchFamily="18" charset="0"/>
              </a:rPr>
              <a:t>. As a result, the study came to the conclusion that the XG Boost (XGB) algorithm yields higher accuracy (97%) than the </a:t>
            </a:r>
            <a:r>
              <a:rPr lang="en-US" sz="2190" b="1" dirty="0">
                <a:solidFill>
                  <a:schemeClr val="dk1"/>
                </a:solidFill>
                <a:latin typeface="Times New Roman"/>
                <a:ea typeface="Times New Roman"/>
                <a:cs typeface="Times New Roman"/>
                <a:sym typeface="Times New Roman"/>
              </a:rPr>
              <a:t> </a:t>
            </a:r>
            <a:r>
              <a:rPr lang="en-US" sz="2190" b="1" kern="0" dirty="0">
                <a:effectLst/>
                <a:latin typeface="Times New Roman" panose="02020603050405020304" pitchFamily="18" charset="0"/>
                <a:ea typeface="Times New Roman" panose="02020603050405020304" pitchFamily="18" charset="0"/>
              </a:rPr>
              <a:t>logistic regression</a:t>
            </a:r>
            <a:r>
              <a:rPr lang="en-US" sz="2190" b="1" kern="0" dirty="0">
                <a:solidFill>
                  <a:schemeClr val="dk1"/>
                </a:solidFill>
                <a:effectLst/>
                <a:latin typeface="Times New Roman"/>
                <a:ea typeface="Times New Roman" panose="02020603050405020304" pitchFamily="18" charset="0"/>
                <a:cs typeface="Times New Roman"/>
                <a:sym typeface="Times New Roman"/>
              </a:rPr>
              <a:t> </a:t>
            </a:r>
            <a:r>
              <a:rPr lang="en-US" sz="2190" b="1" dirty="0">
                <a:effectLst/>
                <a:latin typeface="Times New Roman" panose="02020603050405020304" pitchFamily="18" charset="0"/>
                <a:ea typeface="Times New Roman" panose="02020603050405020304" pitchFamily="18" charset="0"/>
              </a:rPr>
              <a:t>(</a:t>
            </a:r>
            <a:r>
              <a:rPr lang="en-US" sz="2190" b="1" dirty="0">
                <a:latin typeface="Times New Roman" panose="02020603050405020304" pitchFamily="18" charset="0"/>
                <a:ea typeface="Times New Roman" panose="02020603050405020304" pitchFamily="18" charset="0"/>
              </a:rPr>
              <a:t>LR</a:t>
            </a:r>
            <a:r>
              <a:rPr lang="en-US" sz="2190" b="1" dirty="0">
                <a:effectLst/>
                <a:latin typeface="Times New Roman" panose="02020603050405020304" pitchFamily="18" charset="0"/>
                <a:ea typeface="Times New Roman" panose="02020603050405020304" pitchFamily="18" charset="0"/>
              </a:rPr>
              <a:t>) algorithm (84.00%)</a:t>
            </a:r>
            <a:endParaRPr lang="en-US" alt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solidFill>
                  <a:schemeClr val="dk1"/>
                </a:solidFill>
                <a:latin typeface="Times New Roman"/>
                <a:ea typeface="Times New Roman"/>
                <a:cs typeface="Times New Roman"/>
                <a:sym typeface="Times New Roman"/>
              </a:rPr>
              <a:t>Rainfall prediction using XG Boost and logistic regression algorithms shows promise for improving accuracy and efficiency. XG Boost provides speed and simplicity, while logistic regression excels at managing complexity. These developments might lead to better prediction of rainfall and useful for agriculture and resources management adjustments</a:t>
            </a:r>
          </a:p>
        </p:txBody>
      </p:sp>
      <p:sp>
        <p:nvSpPr>
          <p:cNvPr id="39" name="TextBox 38"/>
          <p:cNvSpPr txBox="1"/>
          <p:nvPr/>
        </p:nvSpPr>
        <p:spPr>
          <a:xfrm>
            <a:off x="457200" y="28106059"/>
            <a:ext cx="21005829" cy="3570401"/>
          </a:xfrm>
          <a:prstGeom prst="rect">
            <a:avLst/>
          </a:prstGeom>
          <a:noFill/>
        </p:spPr>
        <p:txBody>
          <a:bodyPr wrap="square" rtlCol="0">
            <a:spAutoFit/>
          </a:bodyPr>
          <a:lstStyle/>
          <a:p>
            <a:pPr algn="just">
              <a:lnSpc>
                <a:spcPct val="150000"/>
              </a:lnSpc>
            </a:pPr>
            <a:endParaRPr lang="en-US" sz="2190" b="1" u="sng" strike="noStrike"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strike="noStrike" dirty="0">
                <a:effectLst/>
                <a:latin typeface="Times New Roman" panose="02020603050405020304" pitchFamily="18" charset="0"/>
                <a:ea typeface="Times New Roman" panose="02020603050405020304" pitchFamily="18" charset="0"/>
              </a:rPr>
              <a:t>Muhammad Moazzam Jawaid, Shahnawaz</a:t>
            </a:r>
            <a:r>
              <a:rPr lang="en-US" sz="2190" b="1" u="none" strike="noStrike" dirty="0">
                <a:effectLst/>
                <a:latin typeface="Times New Roman" panose="02020603050405020304" pitchFamily="18" charset="0"/>
                <a:ea typeface="Times New Roman" panose="02020603050405020304" pitchFamily="18" charset="0"/>
              </a:rPr>
              <a:t>. 2008. “Machine Learning Techniques for Short-Term Rain</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Forecasting System in the Northeastern Part of Thailand.”</a:t>
            </a:r>
            <a:r>
              <a:rPr lang="en-US" sz="2190" b="1" dirty="0">
                <a:effectLst/>
                <a:latin typeface="Times New Roman" panose="02020603050405020304" pitchFamily="18" charset="0"/>
                <a:ea typeface="Times New Roman" panose="02020603050405020304" pitchFamily="18" charset="0"/>
              </a:rPr>
              <a:t> </a:t>
            </a:r>
            <a:r>
              <a:rPr lang="en-US" sz="2190" b="1" u="none" strike="noStrike" spc="-10" dirty="0">
                <a:effectLst/>
                <a:latin typeface="Times New Roman" panose="02020603050405020304" pitchFamily="18" charset="0"/>
                <a:ea typeface="Times New Roman" panose="02020603050405020304" pitchFamily="18" charset="0"/>
              </a:rPr>
              <a:t>https://www.semanticscholar.org/paper/Machine-Learning-Techniques-for-Short-Term-R</a:t>
            </a:r>
            <a:r>
              <a:rPr lang="en-US" sz="2190" b="1" spc="-10" dirty="0">
                <a:effectLst/>
                <a:latin typeface="Times New Roman" panose="02020603050405020304" pitchFamily="18" charset="0"/>
                <a:ea typeface="Times New Roman" panose="02020603050405020304" pitchFamily="18" charset="0"/>
              </a:rPr>
              <a:t> </a:t>
            </a:r>
            <a:r>
              <a:rPr lang="en-US" sz="2190" b="1" u="none" strike="noStrike" spc="-10" dirty="0">
                <a:effectLst/>
                <a:latin typeface="Times New Roman" panose="02020603050405020304" pitchFamily="18" charset="0"/>
                <a:ea typeface="Times New Roman" panose="02020603050405020304" pitchFamily="18" charset="0"/>
              </a:rPr>
              <a:t>/559d0ebab46656f64c6eb5e347de891be2170b1d.</a:t>
            </a: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ea typeface="Times New Roman" panose="02020603050405020304" pitchFamily="18" charset="0"/>
              </a:rPr>
              <a:t>Rudra </a:t>
            </a:r>
            <a:r>
              <a:rPr lang="en-US" sz="2190" b="1" strike="noStrike" dirty="0">
                <a:effectLst/>
                <a:latin typeface="Times New Roman" panose="02020603050405020304" pitchFamily="18" charset="0"/>
                <a:ea typeface="Times New Roman" panose="02020603050405020304" pitchFamily="18" charset="0"/>
              </a:rPr>
              <a:t>. 2021. “Machine Learning Models Applied for Rainfall Prediction.”</a:t>
            </a:r>
            <a:r>
              <a:rPr lang="en-US" sz="2190" b="1" dirty="0">
                <a:effectLst/>
                <a:latin typeface="Times New Roman" panose="02020603050405020304" pitchFamily="18" charset="0"/>
                <a:ea typeface="Times New Roman" panose="02020603050405020304" pitchFamily="18" charset="0"/>
              </a:rPr>
              <a:t> </a:t>
            </a:r>
            <a:r>
              <a:rPr lang="en-US" sz="2190" b="1" i="1" strike="noStrike" spc="-10" dirty="0">
                <a:effectLst/>
                <a:latin typeface="Times New Roman" panose="02020603050405020304" pitchFamily="18" charset="0"/>
                <a:ea typeface="Times New Roman" panose="02020603050405020304" pitchFamily="18" charset="0"/>
              </a:rPr>
              <a:t>Revision e technology </a:t>
            </a:r>
            <a:r>
              <a:rPr lang="en-US" sz="2190" b="1" strike="noStrike" spc="-10" dirty="0">
                <a:effectLst/>
                <a:latin typeface="Times New Roman" panose="02020603050405020304" pitchFamily="18" charset="0"/>
                <a:ea typeface="Times New Roman" panose="02020603050405020304" pitchFamily="18" charset="0"/>
              </a:rPr>
              <a:t>.</a:t>
            </a:r>
            <a:r>
              <a:rPr lang="en-US" sz="2190" b="1" spc="-10" dirty="0">
                <a:effectLst/>
                <a:latin typeface="Times New Roman" panose="02020603050405020304" pitchFamily="18" charset="0"/>
                <a:ea typeface="Times New Roman" panose="02020603050405020304" pitchFamily="18" charset="0"/>
              </a:rPr>
              <a:t> </a:t>
            </a:r>
            <a:r>
              <a:rPr lang="en-US" sz="2190" b="1" strike="noStrike" spc="-10" dirty="0">
                <a:effectLst/>
                <a:latin typeface="Times New Roman" panose="02020603050405020304" pitchFamily="18" charset="0"/>
                <a:ea typeface="Times New Roman" panose="02020603050405020304" pitchFamily="18" charset="0"/>
              </a:rPr>
              <a:t>https://doi.org/10.47059/revistageintec.v11i3.1926.</a:t>
            </a:r>
            <a:endParaRPr lang="en-US" sz="2190" b="1" u="none" strike="noStrike" spc="-10"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kern="0" dirty="0">
                <a:effectLst/>
                <a:latin typeface="Times New Roman" panose="02020603050405020304" pitchFamily="18" charset="0"/>
                <a:ea typeface="Times New Roman" panose="02020603050405020304" pitchFamily="18" charset="0"/>
              </a:rPr>
              <a:t>Anwar, M. T</a:t>
            </a:r>
            <a:r>
              <a:rPr lang="en-US" sz="2190" b="1" kern="0" dirty="0">
                <a:latin typeface="Times New Roman" panose="02020603050405020304" pitchFamily="18" charset="0"/>
                <a:ea typeface="Times New Roman" panose="02020603050405020304" pitchFamily="18" charset="0"/>
              </a:rPr>
              <a:t> </a:t>
            </a:r>
            <a:r>
              <a:rPr lang="en-US" sz="2190" b="1" kern="0" dirty="0">
                <a:effectLst/>
                <a:latin typeface="Times New Roman" panose="02020603050405020304" pitchFamily="18" charset="0"/>
                <a:ea typeface="Times New Roman" panose="02020603050405020304" pitchFamily="18" charset="0"/>
              </a:rPr>
              <a:t>and M. Novita. 2021. “Rainfall Prediction Using Extreme Gradient Boosting.” Journal of Physics. Conference Series 1869 (1): 012078. Brownlee, Jason. 2020. “How to Use XG Boost for Time Series Forecasting.” August 4, 2020. https://machinelearningmastery.com/xgboost-for-time-series-forecasting.</a:t>
            </a:r>
          </a:p>
          <a:p>
            <a:pPr marL="341254" indent="-341254" algn="just">
              <a:lnSpc>
                <a:spcPct val="150000"/>
              </a:lnSpc>
              <a:buFont typeface="Wingdings" panose="05000000000000000000" pitchFamily="2" charset="2"/>
              <a:buChar char="Ø"/>
            </a:pPr>
            <a:r>
              <a:rPr lang="en-US" sz="2190" b="1" u="none" strike="noStrike" dirty="0">
                <a:effectLst/>
                <a:latin typeface="Times New Roman" panose="02020603050405020304" pitchFamily="18" charset="0"/>
                <a:ea typeface="Times New Roman" panose="02020603050405020304" pitchFamily="18" charset="0"/>
              </a:rPr>
              <a:t>Gian Alessandro . 2021. “Multi-Step Rainfall Forecasting Using Deep Learning</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Approach.” </a:t>
            </a:r>
            <a:r>
              <a:rPr lang="en-US" sz="2190" b="1" i="1" u="none" strike="noStrike" dirty="0">
                <a:effectLst/>
                <a:latin typeface="Times New Roman" panose="02020603050405020304" pitchFamily="18" charset="0"/>
                <a:ea typeface="Times New Roman" panose="02020603050405020304" pitchFamily="18" charset="0"/>
              </a:rPr>
              <a:t>Peer  Computer Science </a:t>
            </a:r>
            <a:r>
              <a:rPr lang="en-US" sz="2190" b="1" u="none" strike="noStrike" dirty="0">
                <a:effectLst/>
                <a:latin typeface="Times New Roman" panose="02020603050405020304" pitchFamily="18" charset="0"/>
                <a:ea typeface="Times New Roman" panose="02020603050405020304" pitchFamily="18" charset="0"/>
              </a:rPr>
              <a:t>7. https://doi.org/10.7717/peerj-cs.514.</a:t>
            </a:r>
            <a:r>
              <a:rPr lang="en-US" sz="2190" b="1" kern="0" dirty="0">
                <a:effectLst/>
                <a:latin typeface="Times New Roman" panose="02020603050405020304" pitchFamily="18" charset="0"/>
                <a:ea typeface="Times New Roman" panose="02020603050405020304" pitchFamily="18" charset="0"/>
              </a:rPr>
              <a:t> </a:t>
            </a:r>
            <a:endParaRPr lang="en-US" sz="2190" b="1" spc="-10" dirty="0">
              <a:latin typeface="Times New Roman" panose="02020603050405020304" pitchFamily="18" charset="0"/>
              <a:ea typeface="Times New Roman" panose="02020603050405020304" pitchFamily="18" charset="0"/>
            </a:endParaRPr>
          </a:p>
        </p:txBody>
      </p:sp>
      <p:sp>
        <p:nvSpPr>
          <p:cNvPr id="30" name="Text Box 29"/>
          <p:cNvSpPr txBox="1"/>
          <p:nvPr/>
        </p:nvSpPr>
        <p:spPr>
          <a:xfrm>
            <a:off x="5921132" y="24452133"/>
            <a:ext cx="15955024" cy="366524"/>
          </a:xfrm>
          <a:prstGeom prst="rect">
            <a:avLst/>
          </a:prstGeom>
          <a:noFill/>
        </p:spPr>
        <p:txBody>
          <a:bodyPr wrap="square" rtlCol="0">
            <a:spAutoFit/>
          </a:bodyPr>
          <a:lstStyle/>
          <a:p>
            <a:endParaRPr lang="en-US" sz="1791"/>
          </a:p>
        </p:txBody>
      </p:sp>
      <p:sp>
        <p:nvSpPr>
          <p:cNvPr id="9" name="Text Box 8"/>
          <p:cNvSpPr txBox="1"/>
          <p:nvPr/>
        </p:nvSpPr>
        <p:spPr>
          <a:xfrm>
            <a:off x="2481490" y="19734151"/>
            <a:ext cx="4372476"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348906" y="19730359"/>
            <a:ext cx="502590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4376423" y="19712033"/>
            <a:ext cx="5101362" cy="42782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41" name="Text Box 40"/>
          <p:cNvSpPr txBox="1"/>
          <p:nvPr/>
        </p:nvSpPr>
        <p:spPr>
          <a:xfrm>
            <a:off x="1993833" y="14815148"/>
            <a:ext cx="17162367" cy="76573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                                                  </a:t>
            </a:r>
          </a:p>
          <a:p>
            <a:pPr algn="ctr"/>
            <a:r>
              <a:rPr lang="en-US" sz="2189" b="1" dirty="0">
                <a:latin typeface="Times New Roman" panose="02020603050405020304" pitchFamily="18" charset="0"/>
                <a:cs typeface="Times New Roman" panose="02020603050405020304" pitchFamily="18" charset="0"/>
              </a:rPr>
              <a:t> RAINFALL PREDICTION USING MACHINE LEARNING ALGORITHMS </a:t>
            </a:r>
          </a:p>
        </p:txBody>
      </p:sp>
      <p:sp>
        <p:nvSpPr>
          <p:cNvPr id="42" name="Text Box 41"/>
          <p:cNvSpPr txBox="1"/>
          <p:nvPr/>
        </p:nvSpPr>
        <p:spPr>
          <a:xfrm>
            <a:off x="17266920" y="9262311"/>
            <a:ext cx="3942062"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Rainfall </a:t>
            </a:r>
            <a:r>
              <a:rPr lang="en-US" sz="2189" b="1" dirty="0" err="1">
                <a:latin typeface="Times New Roman" panose="02020603050405020304" pitchFamily="18" charset="0"/>
                <a:cs typeface="Times New Roman" panose="02020603050405020304" pitchFamily="18" charset="0"/>
              </a:rPr>
              <a:t>Predicition</a:t>
            </a:r>
            <a:endParaRPr lang="en-US" sz="2189"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Shaik Towhid Hussain</a:t>
            </a:r>
          </a:p>
          <a:p>
            <a:pPr algn="r"/>
            <a:r>
              <a:rPr lang="en-US" sz="2189" b="1" dirty="0">
                <a:solidFill>
                  <a:schemeClr val="bg1"/>
                </a:solidFill>
                <a:latin typeface="Times New Roman" panose="02020603050405020304" pitchFamily="18" charset="0"/>
                <a:cs typeface="Times New Roman" panose="02020603050405020304" pitchFamily="18" charset="0"/>
              </a:rPr>
              <a:t>Register Number: 192111049</a:t>
            </a:r>
          </a:p>
          <a:p>
            <a:pPr algn="r"/>
            <a:r>
              <a:rPr lang="en-US" sz="2189" b="1" dirty="0">
                <a:solidFill>
                  <a:schemeClr val="bg1"/>
                </a:solidFill>
                <a:latin typeface="Times New Roman" panose="02020603050405020304" pitchFamily="18" charset="0"/>
                <a:cs typeface="Times New Roman" panose="02020603050405020304" pitchFamily="18" charset="0"/>
              </a:rPr>
              <a:t>Guided by Dr. </a:t>
            </a:r>
            <a:r>
              <a:rPr lang="en-US" sz="2189" b="1" dirty="0" err="1">
                <a:solidFill>
                  <a:schemeClr val="bg1"/>
                </a:solidFill>
                <a:latin typeface="Times New Roman" panose="02020603050405020304" pitchFamily="18" charset="0"/>
                <a:cs typeface="Times New Roman" panose="02020603050405020304" pitchFamily="18" charset="0"/>
              </a:rPr>
              <a:t>C.Sivasankar</a:t>
            </a:r>
            <a:r>
              <a:rPr lang="en-US" sz="2189" b="1" dirty="0">
                <a:solidFill>
                  <a:schemeClr val="bg1"/>
                </a:solidFill>
                <a:latin typeface="Times New Roman" panose="02020603050405020304" pitchFamily="18" charset="0"/>
                <a:cs typeface="Times New Roman" panose="02020603050405020304" pitchFamily="18" charset="0"/>
              </a:rPr>
              <a:t> </a:t>
            </a:r>
          </a:p>
        </p:txBody>
      </p:sp>
      <p:sp>
        <p:nvSpPr>
          <p:cNvPr id="18" name="Rectangle 1">
            <a:extLst>
              <a:ext uri="{FF2B5EF4-FFF2-40B4-BE49-F238E27FC236}">
                <a16:creationId xmlns:a16="http://schemas.microsoft.com/office/drawing/2014/main" id="{A6BCC5AB-A21B-FFF4-90C7-DE3957FEA9E1}"/>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8" name="Rectangle 2">
            <a:extLst>
              <a:ext uri="{FF2B5EF4-FFF2-40B4-BE49-F238E27FC236}">
                <a16:creationId xmlns:a16="http://schemas.microsoft.com/office/drawing/2014/main" id="{F45A3BCB-DBA2-D897-BCF7-658F791559B8}"/>
              </a:ext>
            </a:extLst>
          </p:cNvPr>
          <p:cNvSpPr>
            <a:spLocks noChangeArrowheads="1"/>
          </p:cNvSpPr>
          <p:nvPr/>
        </p:nvSpPr>
        <p:spPr bwMode="auto">
          <a:xfrm>
            <a:off x="152400" y="-322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2" name="Rectangle 4">
            <a:extLst>
              <a:ext uri="{FF2B5EF4-FFF2-40B4-BE49-F238E27FC236}">
                <a16:creationId xmlns:a16="http://schemas.microsoft.com/office/drawing/2014/main" id="{F998A5BC-300F-27C7-0E68-EDDAE8C9CDFC}"/>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IMD predicts 96% rainfall this year, El ...">
            <a:extLst>
              <a:ext uri="{FF2B5EF4-FFF2-40B4-BE49-F238E27FC236}">
                <a16:creationId xmlns:a16="http://schemas.microsoft.com/office/drawing/2014/main" id="{C77F0C2C-DC0C-6D84-4F8C-3244DFBC2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0156" y="4653591"/>
            <a:ext cx="5401914" cy="394049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19184CD-F16E-9648-FAB3-72BB5DEE5354}"/>
              </a:ext>
            </a:extLst>
          </p:cNvPr>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28" name="Flowchart: Magnetic Disk 27">
            <a:extLst>
              <a:ext uri="{FF2B5EF4-FFF2-40B4-BE49-F238E27FC236}">
                <a16:creationId xmlns:a16="http://schemas.microsoft.com/office/drawing/2014/main" id="{4197449F-63F6-84AB-9021-7332AD883EA0}"/>
              </a:ext>
            </a:extLst>
          </p:cNvPr>
          <p:cNvSpPr/>
          <p:nvPr/>
        </p:nvSpPr>
        <p:spPr>
          <a:xfrm>
            <a:off x="348718" y="12117268"/>
            <a:ext cx="3248588" cy="2193035"/>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Rainfall Data Collection/ Pre-processing</a:t>
            </a:r>
          </a:p>
        </p:txBody>
      </p:sp>
      <p:sp>
        <p:nvSpPr>
          <p:cNvPr id="32" name="Rectangle: Rounded Corners 31">
            <a:extLst>
              <a:ext uri="{FF2B5EF4-FFF2-40B4-BE49-F238E27FC236}">
                <a16:creationId xmlns:a16="http://schemas.microsoft.com/office/drawing/2014/main" id="{D0DF2F17-DBBF-6ADF-E03C-6101ED4F900A}"/>
              </a:ext>
            </a:extLst>
          </p:cNvPr>
          <p:cNvSpPr/>
          <p:nvPr/>
        </p:nvSpPr>
        <p:spPr>
          <a:xfrm>
            <a:off x="4965772" y="12318203"/>
            <a:ext cx="3060360" cy="18321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Identify Patterns</a:t>
            </a:r>
          </a:p>
        </p:txBody>
      </p:sp>
      <p:sp>
        <p:nvSpPr>
          <p:cNvPr id="33" name="Flowchart: Decision 32">
            <a:extLst>
              <a:ext uri="{FF2B5EF4-FFF2-40B4-BE49-F238E27FC236}">
                <a16:creationId xmlns:a16="http://schemas.microsoft.com/office/drawing/2014/main" id="{2A69C585-DC5D-DEBD-E50E-44F13B73F825}"/>
              </a:ext>
            </a:extLst>
          </p:cNvPr>
          <p:cNvSpPr/>
          <p:nvPr/>
        </p:nvSpPr>
        <p:spPr>
          <a:xfrm>
            <a:off x="9006423" y="12351068"/>
            <a:ext cx="3627120" cy="167978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 Machine Learning Models</a:t>
            </a:r>
          </a:p>
        </p:txBody>
      </p:sp>
      <p:sp>
        <p:nvSpPr>
          <p:cNvPr id="34" name="Rectangle: Rounded Corners 33">
            <a:extLst>
              <a:ext uri="{FF2B5EF4-FFF2-40B4-BE49-F238E27FC236}">
                <a16:creationId xmlns:a16="http://schemas.microsoft.com/office/drawing/2014/main" id="{AC54628C-26B1-9B49-DE37-7E800CE797FE}"/>
              </a:ext>
            </a:extLst>
          </p:cNvPr>
          <p:cNvSpPr/>
          <p:nvPr/>
        </p:nvSpPr>
        <p:spPr>
          <a:xfrm>
            <a:off x="14376423" y="12641810"/>
            <a:ext cx="2850318" cy="10412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Performance evaluation of machine learning model</a:t>
            </a:r>
          </a:p>
        </p:txBody>
      </p:sp>
      <p:sp>
        <p:nvSpPr>
          <p:cNvPr id="35" name="Oval 34">
            <a:extLst>
              <a:ext uri="{FF2B5EF4-FFF2-40B4-BE49-F238E27FC236}">
                <a16:creationId xmlns:a16="http://schemas.microsoft.com/office/drawing/2014/main" id="{8EBC29CB-0533-E908-5B17-AA7415D971ED}"/>
              </a:ext>
            </a:extLst>
          </p:cNvPr>
          <p:cNvSpPr/>
          <p:nvPr/>
        </p:nvSpPr>
        <p:spPr>
          <a:xfrm>
            <a:off x="14082632" y="10512644"/>
            <a:ext cx="2992248" cy="712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 data </a:t>
            </a:r>
          </a:p>
        </p:txBody>
      </p:sp>
      <p:sp>
        <p:nvSpPr>
          <p:cNvPr id="40" name="Rectangle 39">
            <a:extLst>
              <a:ext uri="{FF2B5EF4-FFF2-40B4-BE49-F238E27FC236}">
                <a16:creationId xmlns:a16="http://schemas.microsoft.com/office/drawing/2014/main" id="{F78D5397-6E05-08EA-EBA5-357E6EF3307A}"/>
              </a:ext>
            </a:extLst>
          </p:cNvPr>
          <p:cNvSpPr/>
          <p:nvPr/>
        </p:nvSpPr>
        <p:spPr>
          <a:xfrm>
            <a:off x="18712252" y="12583384"/>
            <a:ext cx="2464334" cy="1120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Forecast rainfall</a:t>
            </a:r>
          </a:p>
        </p:txBody>
      </p:sp>
      <p:sp>
        <p:nvSpPr>
          <p:cNvPr id="43" name="Arrow: Right 42">
            <a:extLst>
              <a:ext uri="{FF2B5EF4-FFF2-40B4-BE49-F238E27FC236}">
                <a16:creationId xmlns:a16="http://schemas.microsoft.com/office/drawing/2014/main" id="{03A2CCE7-6BF3-FBE0-3693-9B9F9BB5A68F}"/>
              </a:ext>
            </a:extLst>
          </p:cNvPr>
          <p:cNvSpPr/>
          <p:nvPr/>
        </p:nvSpPr>
        <p:spPr>
          <a:xfrm>
            <a:off x="3597306" y="13036622"/>
            <a:ext cx="1368466" cy="50395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Right 43">
            <a:extLst>
              <a:ext uri="{FF2B5EF4-FFF2-40B4-BE49-F238E27FC236}">
                <a16:creationId xmlns:a16="http://schemas.microsoft.com/office/drawing/2014/main" id="{2FEDDA96-50F6-8CD0-C10B-0A9E6ED8E366}"/>
              </a:ext>
            </a:extLst>
          </p:cNvPr>
          <p:cNvSpPr/>
          <p:nvPr/>
        </p:nvSpPr>
        <p:spPr>
          <a:xfrm>
            <a:off x="8026132" y="12920104"/>
            <a:ext cx="978408" cy="484632"/>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Curved Left 44">
            <a:extLst>
              <a:ext uri="{FF2B5EF4-FFF2-40B4-BE49-F238E27FC236}">
                <a16:creationId xmlns:a16="http://schemas.microsoft.com/office/drawing/2014/main" id="{3583AB6D-76F3-DA3F-F116-9B13D34DA8AB}"/>
              </a:ext>
            </a:extLst>
          </p:cNvPr>
          <p:cNvSpPr/>
          <p:nvPr/>
        </p:nvSpPr>
        <p:spPr>
          <a:xfrm>
            <a:off x="17074880" y="10688686"/>
            <a:ext cx="790374" cy="2334127"/>
          </a:xfrm>
          <a:prstGeom prst="curvedLeftArrow">
            <a:avLst>
              <a:gd name="adj1" fmla="val 50000"/>
              <a:gd name="adj2" fmla="val 81311"/>
              <a:gd name="adj3" fmla="val 2500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Arrow: Right 45">
            <a:extLst>
              <a:ext uri="{FF2B5EF4-FFF2-40B4-BE49-F238E27FC236}">
                <a16:creationId xmlns:a16="http://schemas.microsoft.com/office/drawing/2014/main" id="{F58FA619-A592-712A-6A8B-5D1C00F08B5C}"/>
              </a:ext>
            </a:extLst>
          </p:cNvPr>
          <p:cNvSpPr/>
          <p:nvPr/>
        </p:nvSpPr>
        <p:spPr>
          <a:xfrm>
            <a:off x="12633543" y="12950008"/>
            <a:ext cx="1742880" cy="481904"/>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Bent 46">
            <a:extLst>
              <a:ext uri="{FF2B5EF4-FFF2-40B4-BE49-F238E27FC236}">
                <a16:creationId xmlns:a16="http://schemas.microsoft.com/office/drawing/2014/main" id="{03B97485-B134-9301-2AD5-8D2A7D07D154}"/>
              </a:ext>
            </a:extLst>
          </p:cNvPr>
          <p:cNvSpPr/>
          <p:nvPr/>
        </p:nvSpPr>
        <p:spPr>
          <a:xfrm>
            <a:off x="10798136" y="10445639"/>
            <a:ext cx="3248588" cy="1869400"/>
          </a:xfrm>
          <a:prstGeom prst="bentArrow">
            <a:avLst>
              <a:gd name="adj1" fmla="val 13587"/>
              <a:gd name="adj2" fmla="val 20924"/>
              <a:gd name="adj3" fmla="val 23370"/>
              <a:gd name="adj4" fmla="val 15217"/>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0" name="Arrow: Right 59">
            <a:extLst>
              <a:ext uri="{FF2B5EF4-FFF2-40B4-BE49-F238E27FC236}">
                <a16:creationId xmlns:a16="http://schemas.microsoft.com/office/drawing/2014/main" id="{2CCBA08B-9AE4-AF79-A5BD-6B51BE820D71}"/>
              </a:ext>
            </a:extLst>
          </p:cNvPr>
          <p:cNvSpPr/>
          <p:nvPr/>
        </p:nvSpPr>
        <p:spPr>
          <a:xfrm>
            <a:off x="17226741" y="12945521"/>
            <a:ext cx="1485511" cy="631178"/>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6" name="Table 65">
            <a:extLst>
              <a:ext uri="{FF2B5EF4-FFF2-40B4-BE49-F238E27FC236}">
                <a16:creationId xmlns:a16="http://schemas.microsoft.com/office/drawing/2014/main" id="{C8EFDCA6-405E-66A5-CAD5-FC5E543BF9C7}"/>
              </a:ext>
            </a:extLst>
          </p:cNvPr>
          <p:cNvGraphicFramePr>
            <a:graphicFrameLocks noGrp="1"/>
          </p:cNvGraphicFramePr>
          <p:nvPr>
            <p:extLst>
              <p:ext uri="{D42A27DB-BD31-4B8C-83A1-F6EECF244321}">
                <p14:modId xmlns:p14="http://schemas.microsoft.com/office/powerpoint/2010/main" val="1952128643"/>
              </p:ext>
            </p:extLst>
          </p:nvPr>
        </p:nvGraphicFramePr>
        <p:xfrm>
          <a:off x="614252" y="16853470"/>
          <a:ext cx="5694175" cy="3943576"/>
        </p:xfrm>
        <a:graphic>
          <a:graphicData uri="http://schemas.openxmlformats.org/drawingml/2006/table">
            <a:tbl>
              <a:tblPr/>
              <a:tblGrid>
                <a:gridCol w="1012693">
                  <a:extLst>
                    <a:ext uri="{9D8B030D-6E8A-4147-A177-3AD203B41FA5}">
                      <a16:colId xmlns:a16="http://schemas.microsoft.com/office/drawing/2014/main" val="2941523643"/>
                    </a:ext>
                  </a:extLst>
                </a:gridCol>
                <a:gridCol w="1012693">
                  <a:extLst>
                    <a:ext uri="{9D8B030D-6E8A-4147-A177-3AD203B41FA5}">
                      <a16:colId xmlns:a16="http://schemas.microsoft.com/office/drawing/2014/main" val="1050782741"/>
                    </a:ext>
                  </a:extLst>
                </a:gridCol>
                <a:gridCol w="861677">
                  <a:extLst>
                    <a:ext uri="{9D8B030D-6E8A-4147-A177-3AD203B41FA5}">
                      <a16:colId xmlns:a16="http://schemas.microsoft.com/office/drawing/2014/main" val="3428165678"/>
                    </a:ext>
                  </a:extLst>
                </a:gridCol>
                <a:gridCol w="959393">
                  <a:extLst>
                    <a:ext uri="{9D8B030D-6E8A-4147-A177-3AD203B41FA5}">
                      <a16:colId xmlns:a16="http://schemas.microsoft.com/office/drawing/2014/main" val="2592056930"/>
                    </a:ext>
                  </a:extLst>
                </a:gridCol>
                <a:gridCol w="959393">
                  <a:extLst>
                    <a:ext uri="{9D8B030D-6E8A-4147-A177-3AD203B41FA5}">
                      <a16:colId xmlns:a16="http://schemas.microsoft.com/office/drawing/2014/main" val="2688119485"/>
                    </a:ext>
                  </a:extLst>
                </a:gridCol>
                <a:gridCol w="888326">
                  <a:extLst>
                    <a:ext uri="{9D8B030D-6E8A-4147-A177-3AD203B41FA5}">
                      <a16:colId xmlns:a16="http://schemas.microsoft.com/office/drawing/2014/main" val="188178582"/>
                    </a:ext>
                  </a:extLst>
                </a:gridCol>
              </a:tblGrid>
              <a:tr h="745323">
                <a:tc>
                  <a:txBody>
                    <a:bodyPr/>
                    <a:lstStyle/>
                    <a:p>
                      <a:pPr marL="0" marR="0">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marL="0" marR="0">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Group Statistics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68221246"/>
                  </a:ext>
                </a:extLst>
              </a:tr>
              <a:tr h="1823942">
                <a:tc rowSpan="3">
                  <a:txBody>
                    <a:bodyPr/>
                    <a:lstStyle/>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Groups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Std deviation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Std. Error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2369940"/>
                  </a:ext>
                </a:extLst>
              </a:tr>
              <a:tr h="628408">
                <a:tc vMerge="1">
                  <a:txBody>
                    <a:bodyPr/>
                    <a:lstStyle/>
                    <a:p>
                      <a:endParaRPr lang="en-IN"/>
                    </a:p>
                  </a:txBody>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XGB</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96.8500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1.42441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.31851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528216"/>
                  </a:ext>
                </a:extLst>
              </a:tr>
              <a:tr h="745903">
                <a:tc vMerge="1">
                  <a:txBody>
                    <a:bodyPr/>
                    <a:lstStyle/>
                    <a:p>
                      <a:endParaRPr lang="en-IN"/>
                    </a:p>
                  </a:txBody>
                  <a:tcPr/>
                </a:tc>
                <a:tc>
                  <a:txBody>
                    <a:bodyPr/>
                    <a:lstStyle/>
                    <a:p>
                      <a:pPr marL="0" marR="0">
                        <a:lnSpc>
                          <a:spcPct val="106000"/>
                        </a:lnSpc>
                        <a:spcBef>
                          <a:spcPts val="0"/>
                        </a:spcBef>
                        <a:spcAft>
                          <a:spcPts val="800"/>
                        </a:spcAft>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81.6000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4.01838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.89854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2619194"/>
                  </a:ext>
                </a:extLst>
              </a:tr>
            </a:tbl>
          </a:graphicData>
        </a:graphic>
      </p:graphicFrame>
      <p:graphicFrame>
        <p:nvGraphicFramePr>
          <p:cNvPr id="67" name="Table 66">
            <a:extLst>
              <a:ext uri="{FF2B5EF4-FFF2-40B4-BE49-F238E27FC236}">
                <a16:creationId xmlns:a16="http://schemas.microsoft.com/office/drawing/2014/main" id="{06FD38DC-029C-8603-D2A4-75D0CFB5D832}"/>
              </a:ext>
            </a:extLst>
          </p:cNvPr>
          <p:cNvGraphicFramePr>
            <a:graphicFrameLocks noGrp="1"/>
          </p:cNvGraphicFramePr>
          <p:nvPr>
            <p:extLst>
              <p:ext uri="{D42A27DB-BD31-4B8C-83A1-F6EECF244321}">
                <p14:modId xmlns:p14="http://schemas.microsoft.com/office/powerpoint/2010/main" val="3646010234"/>
              </p:ext>
            </p:extLst>
          </p:nvPr>
        </p:nvGraphicFramePr>
        <p:xfrm>
          <a:off x="6609029" y="16819327"/>
          <a:ext cx="7566112" cy="3933892"/>
        </p:xfrm>
        <a:graphic>
          <a:graphicData uri="http://schemas.openxmlformats.org/drawingml/2006/table">
            <a:tbl>
              <a:tblPr/>
              <a:tblGrid>
                <a:gridCol w="925555">
                  <a:extLst>
                    <a:ext uri="{9D8B030D-6E8A-4147-A177-3AD203B41FA5}">
                      <a16:colId xmlns:a16="http://schemas.microsoft.com/office/drawing/2014/main" val="1539461710"/>
                    </a:ext>
                  </a:extLst>
                </a:gridCol>
                <a:gridCol w="491474">
                  <a:extLst>
                    <a:ext uri="{9D8B030D-6E8A-4147-A177-3AD203B41FA5}">
                      <a16:colId xmlns:a16="http://schemas.microsoft.com/office/drawing/2014/main" val="814371654"/>
                    </a:ext>
                  </a:extLst>
                </a:gridCol>
                <a:gridCol w="491474">
                  <a:extLst>
                    <a:ext uri="{9D8B030D-6E8A-4147-A177-3AD203B41FA5}">
                      <a16:colId xmlns:a16="http://schemas.microsoft.com/office/drawing/2014/main" val="370619249"/>
                    </a:ext>
                  </a:extLst>
                </a:gridCol>
                <a:gridCol w="655567">
                  <a:extLst>
                    <a:ext uri="{9D8B030D-6E8A-4147-A177-3AD203B41FA5}">
                      <a16:colId xmlns:a16="http://schemas.microsoft.com/office/drawing/2014/main" val="2828392793"/>
                    </a:ext>
                  </a:extLst>
                </a:gridCol>
                <a:gridCol w="679009">
                  <a:extLst>
                    <a:ext uri="{9D8B030D-6E8A-4147-A177-3AD203B41FA5}">
                      <a16:colId xmlns:a16="http://schemas.microsoft.com/office/drawing/2014/main" val="859961890"/>
                    </a:ext>
                  </a:extLst>
                </a:gridCol>
                <a:gridCol w="643443">
                  <a:extLst>
                    <a:ext uri="{9D8B030D-6E8A-4147-A177-3AD203B41FA5}">
                      <a16:colId xmlns:a16="http://schemas.microsoft.com/office/drawing/2014/main" val="481028463"/>
                    </a:ext>
                  </a:extLst>
                </a:gridCol>
                <a:gridCol w="995882">
                  <a:extLst>
                    <a:ext uri="{9D8B030D-6E8A-4147-A177-3AD203B41FA5}">
                      <a16:colId xmlns:a16="http://schemas.microsoft.com/office/drawing/2014/main" val="2870906151"/>
                    </a:ext>
                  </a:extLst>
                </a:gridCol>
                <a:gridCol w="995882">
                  <a:extLst>
                    <a:ext uri="{9D8B030D-6E8A-4147-A177-3AD203B41FA5}">
                      <a16:colId xmlns:a16="http://schemas.microsoft.com/office/drawing/2014/main" val="3491484144"/>
                    </a:ext>
                  </a:extLst>
                </a:gridCol>
                <a:gridCol w="843913">
                  <a:extLst>
                    <a:ext uri="{9D8B030D-6E8A-4147-A177-3AD203B41FA5}">
                      <a16:colId xmlns:a16="http://schemas.microsoft.com/office/drawing/2014/main" val="3038293706"/>
                    </a:ext>
                  </a:extLst>
                </a:gridCol>
                <a:gridCol w="843913">
                  <a:extLst>
                    <a:ext uri="{9D8B030D-6E8A-4147-A177-3AD203B41FA5}">
                      <a16:colId xmlns:a16="http://schemas.microsoft.com/office/drawing/2014/main" val="3174605111"/>
                    </a:ext>
                  </a:extLst>
                </a:gridCol>
              </a:tblGrid>
              <a:tr h="334521">
                <a:tc rowSpan="2">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9">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Independent Sample T-Test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03486200"/>
                  </a:ext>
                </a:extLst>
              </a:tr>
              <a:tr h="424566">
                <a:tc vMerge="1">
                  <a:txBody>
                    <a:bodyPr/>
                    <a:lstStyle/>
                    <a:p>
                      <a:endParaRPr lang="en-IN"/>
                    </a:p>
                  </a:txBody>
                  <a:tcPr/>
                </a:tc>
                <a:tc gridSpan="5">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T Test for Equality of Variances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T-test for Equality of Means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6856872"/>
                  </a:ext>
                </a:extLst>
              </a:tr>
              <a:tr h="968671">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F</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Sig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df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Sig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(2-tailed)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Difference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Std. Error Difference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95% Confidence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Interval of the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Difference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3858972087"/>
                  </a:ext>
                </a:extLst>
              </a:tr>
              <a:tr h="334521">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Lower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Upper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9496187"/>
                  </a:ext>
                </a:extLst>
              </a:tr>
              <a:tr h="912959">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Equal variances assumed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2.133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.152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10.916</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38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12.85000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1.17714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10.46701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15.23299</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3512867"/>
                  </a:ext>
                </a:extLst>
              </a:tr>
              <a:tr h="958654">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Equal variances not assumed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10.916</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34.604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12.85000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1.17714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10.45930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15.24070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6748935"/>
                  </a:ext>
                </a:extLst>
              </a:tr>
            </a:tbl>
          </a:graphicData>
        </a:graphic>
      </p:graphicFrame>
      <p:pic>
        <p:nvPicPr>
          <p:cNvPr id="69" name="Picture 68">
            <a:extLst>
              <a:ext uri="{FF2B5EF4-FFF2-40B4-BE49-F238E27FC236}">
                <a16:creationId xmlns:a16="http://schemas.microsoft.com/office/drawing/2014/main" id="{541AC996-4B49-7DFE-A6BE-EE03EDFC4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94638" y="16842579"/>
            <a:ext cx="7173494" cy="3363941"/>
          </a:xfrm>
          <a:prstGeom prst="rect">
            <a:avLst/>
          </a:prstGeom>
        </p:spPr>
      </p:pic>
      <p:sp>
        <p:nvSpPr>
          <p:cNvPr id="70" name="TextBox 69">
            <a:extLst>
              <a:ext uri="{FF2B5EF4-FFF2-40B4-BE49-F238E27FC236}">
                <a16:creationId xmlns:a16="http://schemas.microsoft.com/office/drawing/2014/main" id="{22216FA8-FFC8-9DAE-33F6-0B646330A148}"/>
              </a:ext>
            </a:extLst>
          </p:cNvPr>
          <p:cNvSpPr txBox="1"/>
          <p:nvPr/>
        </p:nvSpPr>
        <p:spPr>
          <a:xfrm>
            <a:off x="6949919" y="16374132"/>
            <a:ext cx="6172033"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Table.2.Showing the Equal Variance values With T test</a:t>
            </a:r>
          </a:p>
          <a:p>
            <a:endParaRPr lang="en-IN" dirty="0"/>
          </a:p>
        </p:txBody>
      </p:sp>
      <p:sp>
        <p:nvSpPr>
          <p:cNvPr id="71" name="TextBox 70">
            <a:extLst>
              <a:ext uri="{FF2B5EF4-FFF2-40B4-BE49-F238E27FC236}">
                <a16:creationId xmlns:a16="http://schemas.microsoft.com/office/drawing/2014/main" id="{E5577695-06CA-0412-8F71-7BC18EEBD60C}"/>
              </a:ext>
            </a:extLst>
          </p:cNvPr>
          <p:cNvSpPr txBox="1"/>
          <p:nvPr/>
        </p:nvSpPr>
        <p:spPr>
          <a:xfrm>
            <a:off x="777886" y="16474161"/>
            <a:ext cx="6172033" cy="92333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Table.1. Mean for data consumption</a:t>
            </a:r>
          </a:p>
          <a:p>
            <a:endParaRPr lang="en-IN" dirty="0"/>
          </a:p>
          <a:p>
            <a:endParaRPr lang="en-IN" dirty="0"/>
          </a:p>
        </p:txBody>
      </p:sp>
      <p:sp>
        <p:nvSpPr>
          <p:cNvPr id="72" name="TextBox 71">
            <a:extLst>
              <a:ext uri="{FF2B5EF4-FFF2-40B4-BE49-F238E27FC236}">
                <a16:creationId xmlns:a16="http://schemas.microsoft.com/office/drawing/2014/main" id="{6099CC69-C6E7-9B5B-F2D7-8225EF22C52D}"/>
              </a:ext>
            </a:extLst>
          </p:cNvPr>
          <p:cNvSpPr txBox="1"/>
          <p:nvPr/>
        </p:nvSpPr>
        <p:spPr>
          <a:xfrm>
            <a:off x="16030156" y="20548217"/>
            <a:ext cx="5984214" cy="646331"/>
          </a:xfrm>
          <a:prstGeom prst="rect">
            <a:avLst/>
          </a:prstGeom>
          <a:noFill/>
        </p:spPr>
        <p:txBody>
          <a:bodyPr wrap="square" rtlCol="0">
            <a:spAutoFit/>
          </a:bodyPr>
          <a:lstStyle/>
          <a:p>
            <a:r>
              <a:rPr lang="en-IN" sz="1800" b="1" dirty="0">
                <a:solidFill>
                  <a:schemeClr val="dk1"/>
                </a:solidFill>
                <a:latin typeface="Times New Roman"/>
                <a:ea typeface="Times New Roman"/>
                <a:cs typeface="Times New Roman"/>
                <a:sym typeface="Times New Roman"/>
              </a:rPr>
              <a:t> Fig. 2. SPSS Analysis XGB and LR </a:t>
            </a:r>
            <a:endParaRPr lang="en-IN" dirty="0"/>
          </a:p>
          <a:p>
            <a:endParaRPr lang="en-IN" dirty="0"/>
          </a:p>
        </p:txBody>
      </p:sp>
      <p:sp>
        <p:nvSpPr>
          <p:cNvPr id="73" name="TextBox 72">
            <a:extLst>
              <a:ext uri="{FF2B5EF4-FFF2-40B4-BE49-F238E27FC236}">
                <a16:creationId xmlns:a16="http://schemas.microsoft.com/office/drawing/2014/main" id="{8580C1E0-AF18-C001-C9FE-A830C904890A}"/>
              </a:ext>
            </a:extLst>
          </p:cNvPr>
          <p:cNvSpPr txBox="1"/>
          <p:nvPr/>
        </p:nvSpPr>
        <p:spPr>
          <a:xfrm>
            <a:off x="-3610708" y="16385519"/>
            <a:ext cx="29845331" cy="5632311"/>
          </a:xfrm>
          <a:prstGeom prst="rect">
            <a:avLst/>
          </a:prstGeom>
          <a:noFill/>
        </p:spPr>
        <p:txBody>
          <a:bodyPr wrap="square" rtlCol="0">
            <a:spAutoFit/>
          </a:bodyPr>
          <a:lstStyle/>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altLang="en-IN" sz="1800" b="1" dirty="0">
              <a:solidFill>
                <a:schemeClr val="tx1"/>
              </a:solidFill>
              <a:latin typeface="Times New Roman" panose="02020603050405020304" pitchFamily="18" charset="0"/>
              <a:cs typeface="Times New Roman" panose="02020603050405020304" pitchFamily="18" charset="0"/>
            </a:endParaRPr>
          </a:p>
          <a:p>
            <a:pPr algn="ctr"/>
            <a:endParaRPr lang="en-US" sz="1800" b="1" dirty="0">
              <a:solidFill>
                <a:schemeClr val="tx1"/>
              </a:solidFill>
              <a:effectLst/>
              <a:latin typeface="Times New Roman" panose="02020603050405020304" pitchFamily="18" charset="0"/>
              <a:ea typeface="Times New Roman" panose="02020603050405020304" pitchFamily="18" charset="0"/>
            </a:endParaRPr>
          </a:p>
          <a:p>
            <a:pPr algn="ctr"/>
            <a:endParaRPr lang="en-US" sz="1800" b="1" dirty="0">
              <a:solidFill>
                <a:schemeClr val="tx1"/>
              </a:solidFill>
              <a:latin typeface="Times New Roman" panose="02020603050405020304" pitchFamily="18" charset="0"/>
              <a:ea typeface="Times New Roman" panose="02020603050405020304" pitchFamily="18" charset="0"/>
            </a:endParaRPr>
          </a:p>
          <a:p>
            <a:pPr algn="ctr"/>
            <a:endParaRPr lang="en-US" sz="1800" b="1" dirty="0">
              <a:solidFill>
                <a:schemeClr val="tx1"/>
              </a:solidFill>
              <a:effectLst/>
              <a:latin typeface="Times New Roman" panose="02020603050405020304" pitchFamily="18" charset="0"/>
              <a:ea typeface="Times New Roman" panose="02020603050405020304" pitchFamily="18" charset="0"/>
            </a:endParaRPr>
          </a:p>
          <a:p>
            <a:pPr algn="ctr"/>
            <a:r>
              <a:rPr lang="en-US" sz="1800" b="1" kern="0" dirty="0">
                <a:solidFill>
                  <a:schemeClr val="tx1"/>
                </a:solidFill>
                <a:effectLst/>
                <a:latin typeface="Times New Roman" panose="02020603050405020304" pitchFamily="18" charset="0"/>
                <a:ea typeface="Times New Roman" panose="02020603050405020304" pitchFamily="18" charset="0"/>
              </a:rPr>
              <a:t>It is found that XGB performs significantly better than LGBM in predicting effective rainfall. Therefore, the report concluded that the XG Boost (XGB) </a:t>
            </a:r>
          </a:p>
          <a:p>
            <a:pPr algn="ctr"/>
            <a:r>
              <a:rPr lang="en-US" sz="1800" b="1" kern="0" dirty="0">
                <a:solidFill>
                  <a:schemeClr val="tx1"/>
                </a:solidFill>
                <a:effectLst/>
                <a:latin typeface="Times New Roman" panose="02020603050405020304" pitchFamily="18" charset="0"/>
                <a:ea typeface="Times New Roman" panose="02020603050405020304" pitchFamily="18" charset="0"/>
              </a:rPr>
              <a:t>algorithm produces better accuracy (88.50%) compared</a:t>
            </a:r>
            <a:r>
              <a:rPr lang="en-US" sz="1800" b="1" kern="0" spc="-15" dirty="0">
                <a:solidFill>
                  <a:schemeClr val="tx1"/>
                </a:solidFill>
                <a:effectLst/>
                <a:latin typeface="Times New Roman" panose="02020603050405020304" pitchFamily="18" charset="0"/>
                <a:ea typeface="Times New Roman" panose="02020603050405020304" pitchFamily="18" charset="0"/>
              </a:rPr>
              <a:t> </a:t>
            </a:r>
            <a:r>
              <a:rPr lang="en-US" sz="1800" b="1" kern="0" dirty="0">
                <a:solidFill>
                  <a:schemeClr val="tx1"/>
                </a:solidFill>
                <a:effectLst/>
                <a:latin typeface="Times New Roman" panose="02020603050405020304" pitchFamily="18" charset="0"/>
                <a:ea typeface="Times New Roman" panose="02020603050405020304" pitchFamily="18" charset="0"/>
              </a:rPr>
              <a:t>with</a:t>
            </a:r>
            <a:r>
              <a:rPr lang="en-US" sz="1800" b="1" kern="0" spc="-15" dirty="0">
                <a:solidFill>
                  <a:schemeClr val="tx1"/>
                </a:solidFill>
                <a:effectLst/>
                <a:latin typeface="Times New Roman" panose="02020603050405020304" pitchFamily="18" charset="0"/>
                <a:ea typeface="Times New Roman" panose="02020603050405020304" pitchFamily="18" charset="0"/>
              </a:rPr>
              <a:t> </a:t>
            </a:r>
            <a:r>
              <a:rPr lang="en-US" sz="1800" b="1" kern="0" dirty="0">
                <a:solidFill>
                  <a:schemeClr val="tx1"/>
                </a:solidFill>
                <a:effectLst/>
                <a:latin typeface="Times New Roman" panose="02020603050405020304" pitchFamily="18" charset="0"/>
                <a:ea typeface="Times New Roman" panose="02020603050405020304" pitchFamily="18" charset="0"/>
              </a:rPr>
              <a:t>Light GBM (LGBM)</a:t>
            </a:r>
            <a:r>
              <a:rPr lang="en-US" sz="1800" b="1" kern="0" spc="-15" dirty="0">
                <a:solidFill>
                  <a:schemeClr val="tx1"/>
                </a:solidFill>
                <a:effectLst/>
                <a:latin typeface="Times New Roman" panose="02020603050405020304" pitchFamily="18" charset="0"/>
                <a:ea typeface="Times New Roman" panose="02020603050405020304" pitchFamily="18" charset="0"/>
              </a:rPr>
              <a:t> </a:t>
            </a:r>
            <a:r>
              <a:rPr lang="en-US" sz="1800" b="1" kern="0" dirty="0">
                <a:solidFill>
                  <a:schemeClr val="tx1"/>
                </a:solidFill>
                <a:effectLst/>
                <a:latin typeface="Times New Roman" panose="02020603050405020304" pitchFamily="18" charset="0"/>
                <a:ea typeface="Times New Roman" panose="02020603050405020304" pitchFamily="18" charset="0"/>
              </a:rPr>
              <a:t>accuracy (83.60%).</a:t>
            </a:r>
            <a:endParaRPr lang="en-US" altLang="en-IN" sz="18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199</TotalTime>
  <Words>801</Words>
  <Application>Microsoft Office PowerPoint</Application>
  <PresentationFormat>Custom</PresentationFormat>
  <Paragraphs>129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towhid hussain</cp:lastModifiedBy>
  <cp:revision>77</cp:revision>
  <dcterms:created xsi:type="dcterms:W3CDTF">2023-04-19T08:35:00Z</dcterms:created>
  <dcterms:modified xsi:type="dcterms:W3CDTF">2024-04-26T05:15:47Z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