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7" r:id="rId5"/>
    <p:sldId id="258" r:id="rId6"/>
    <p:sldId id="261" r:id="rId7"/>
    <p:sldId id="262" r:id="rId8"/>
    <p:sldId id="260" r:id="rId9"/>
    <p:sldId id="263" r:id="rId10"/>
    <p:sldId id="273" r:id="rId11"/>
    <p:sldId id="271" r:id="rId12"/>
    <p:sldId id="287" r:id="rId13"/>
    <p:sldId id="272" r:id="rId14"/>
    <p:sldId id="268" r:id="rId15"/>
    <p:sldId id="276" r:id="rId16"/>
    <p:sldId id="286" r:id="rId17"/>
    <p:sldId id="269" r:id="rId18"/>
    <p:sldId id="274" r:id="rId19"/>
    <p:sldId id="281" r:id="rId20"/>
    <p:sldId id="270" r:id="rId21"/>
    <p:sldId id="278" r:id="rId22"/>
    <p:sldId id="279" r:id="rId23"/>
    <p:sldId id="285" r:id="rId24"/>
    <p:sldId id="280" r:id="rId25"/>
    <p:sldId id="284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E5F7"/>
    <a:srgbClr val="FE9202"/>
    <a:srgbClr val="E7FF01"/>
    <a:srgbClr val="E39A39"/>
    <a:srgbClr val="1D3A00"/>
    <a:srgbClr val="5EEC3C"/>
    <a:srgbClr val="990099"/>
    <a:srgbClr val="CC0099"/>
    <a:srgbClr val="007033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75" autoAdjust="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Sheet1!$B$9:$B$17</c:f>
              <c:numCache>
                <c:formatCode>General</c:formatCode>
                <c:ptCount val="9"/>
                <c:pt idx="0">
                  <c:v>4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</c:numCache>
            </c:numRef>
          </c:cat>
          <c:val>
            <c:numRef>
              <c:f>Sheet1!$C$9:$C$17</c:f>
              <c:numCache>
                <c:formatCode>General</c:formatCode>
                <c:ptCount val="9"/>
                <c:pt idx="0">
                  <c:v>704</c:v>
                </c:pt>
                <c:pt idx="1">
                  <c:v>676</c:v>
                </c:pt>
                <c:pt idx="2">
                  <c:v>357</c:v>
                </c:pt>
                <c:pt idx="3">
                  <c:v>358</c:v>
                </c:pt>
                <c:pt idx="4">
                  <c:v>262</c:v>
                </c:pt>
                <c:pt idx="5">
                  <c:v>261</c:v>
                </c:pt>
                <c:pt idx="6">
                  <c:v>211</c:v>
                </c:pt>
                <c:pt idx="7">
                  <c:v>319</c:v>
                </c:pt>
                <c:pt idx="8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20-4FF2-B623-FF17FE38B4D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14230624"/>
        <c:axId val="514231016"/>
      </c:barChart>
      <c:catAx>
        <c:axId val="514230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231016"/>
        <c:crosses val="autoZero"/>
        <c:auto val="1"/>
        <c:lblAlgn val="ctr"/>
        <c:lblOffset val="100"/>
        <c:noMultiLvlLbl val="0"/>
      </c:catAx>
      <c:valAx>
        <c:axId val="514231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4230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9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11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4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182570"/>
            <a:ext cx="7940660" cy="106893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251505"/>
            <a:ext cx="7940660" cy="610821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35E5F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5E5F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044700"/>
            <a:ext cx="641361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378779699000826?casa_token=PZK2B7wKpP8AAAAA:7RAw2GnCf0BhLHrbhgNexrJTCp302YoreJz-TxV4bNGw9jGefhrUrmMiAq7PGobPhpSm5SI2z48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586585"/>
            <a:ext cx="7940660" cy="91622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Weakest Bus Identification and </a:t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dirty="0" smtClean="0">
                <a:latin typeface="Algerian" panose="04020705040A02060702" pitchFamily="82" charset="0"/>
              </a:rPr>
              <a:t>Voltage Stability Improvement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7080" y="1957978"/>
            <a:ext cx="16797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Student ID: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1706049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1706123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1706138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1706155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1706156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1706173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1706180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5725" y="4251505"/>
            <a:ext cx="16066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Group:6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0360" y="128470"/>
            <a:ext cx="216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Q </a:t>
            </a:r>
            <a:r>
              <a:rPr lang="en-US" sz="3200" b="1" dirty="0">
                <a:solidFill>
                  <a:schemeClr val="bg1"/>
                </a:solidFill>
                <a:latin typeface="Algerian" panose="04020705040A02060702" pitchFamily="82" charset="0"/>
              </a:rPr>
              <a:t>V Curve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82651" y="2021302"/>
            <a:ext cx="32533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Bus Number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</a:t>
            </a:r>
            <a:r>
              <a:rPr lang="en-US" sz="2000" dirty="0" smtClean="0">
                <a:solidFill>
                  <a:schemeClr val="bg1"/>
                </a:solidFill>
              </a:rPr>
              <a:t>eakest bus of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Using PSSE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" y="891995"/>
            <a:ext cx="4364270" cy="390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4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0360" y="128470"/>
            <a:ext cx="2167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Q </a:t>
            </a:r>
            <a:r>
              <a:rPr lang="en-US" sz="3200" b="1" dirty="0">
                <a:solidFill>
                  <a:schemeClr val="bg1"/>
                </a:solidFill>
                <a:latin typeface="Algerian" panose="04020705040A02060702" pitchFamily="82" charset="0"/>
              </a:rPr>
              <a:t>V Curve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6345" y="2049283"/>
            <a:ext cx="25704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Bus Number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Second weakest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Using PSSE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80" y="891995"/>
            <a:ext cx="4275742" cy="39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2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410" y="739290"/>
            <a:ext cx="3950434" cy="40959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8965" y="1960930"/>
            <a:ext cx="3863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 BUS 2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*This </a:t>
            </a:r>
            <a:r>
              <a:rPr lang="en-US" dirty="0">
                <a:solidFill>
                  <a:schemeClr val="bg1"/>
                </a:solidFill>
              </a:rPr>
              <a:t>is the strongest bus of the </a:t>
            </a:r>
            <a:r>
              <a:rPr lang="en-US" dirty="0" smtClean="0">
                <a:solidFill>
                  <a:schemeClr val="bg1"/>
                </a:solidFill>
              </a:rPr>
              <a:t>system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*Highest Reactive power margin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which is 500 MVAR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85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5770" y="12847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Ranking </a:t>
            </a:r>
            <a:endParaRPr lang="en-US" sz="2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0935" y="2113635"/>
            <a:ext cx="2353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Ranking Based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on QV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From PSSE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" y="739290"/>
            <a:ext cx="32956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601670" y="128470"/>
            <a:ext cx="809336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128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cap="all" spc="120" dirty="0">
                <a:solidFill>
                  <a:schemeClr val="bg1"/>
                </a:solidFill>
                <a:latin typeface="Algerian" panose="04020705040A02060702" pitchFamily="82" charset="0"/>
              </a:rPr>
              <a:t>Ranking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196058"/>
              </p:ext>
            </p:extLst>
          </p:nvPr>
        </p:nvGraphicFramePr>
        <p:xfrm>
          <a:off x="754375" y="1502815"/>
          <a:ext cx="4724705" cy="305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6099050" y="2113635"/>
            <a:ext cx="33595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Ranking Based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on </a:t>
            </a:r>
            <a:r>
              <a:rPr lang="en-US" sz="2400" dirty="0" smtClean="0">
                <a:solidFill>
                  <a:schemeClr val="bg1"/>
                </a:solidFill>
              </a:rPr>
              <a:t>PV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Using </a:t>
            </a:r>
            <a:r>
              <a:rPr lang="en-US" sz="2400" dirty="0" err="1" smtClean="0">
                <a:solidFill>
                  <a:schemeClr val="bg1"/>
                </a:solidFill>
              </a:rPr>
              <a:t>MatPower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08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7872" y="1655520"/>
            <a:ext cx="56500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Injecting Reactive power In the buses.</a:t>
            </a:r>
          </a:p>
          <a:p>
            <a:endParaRPr lang="en-US" dirty="0" smtClean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Reactive power injection is done by various FACTS Devices like Shunt Capacitor , Static </a:t>
            </a:r>
            <a:r>
              <a:rPr lang="en-US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Compensator , STATCOM</a:t>
            </a:r>
            <a:endParaRPr lang="en-US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835" y="529521"/>
            <a:ext cx="5214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</a:t>
            </a:r>
            <a:r>
              <a:rPr lang="en-US" sz="2400" dirty="0" smtClean="0">
                <a:solidFill>
                  <a:schemeClr val="bg1"/>
                </a:solidFill>
              </a:rPr>
              <a:t>ow to </a:t>
            </a:r>
            <a:r>
              <a:rPr lang="en-US" sz="2400" dirty="0">
                <a:solidFill>
                  <a:schemeClr val="bg1"/>
                </a:solidFill>
              </a:rPr>
              <a:t>stabilize the voltages of the weakest </a:t>
            </a:r>
            <a:r>
              <a:rPr lang="en-US" sz="2400" dirty="0" smtClean="0">
                <a:solidFill>
                  <a:schemeClr val="bg1"/>
                </a:solidFill>
              </a:rPr>
              <a:t>Buses?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18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2419045"/>
            <a:ext cx="7345795" cy="11535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9785" y="1502815"/>
            <a:ext cx="444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lgerian" panose="04020705040A02060702" pitchFamily="82" charset="0"/>
              </a:rPr>
              <a:t>Reactive Power Compensation Idea: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9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0605" y="128470"/>
            <a:ext cx="5962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128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cap="all" spc="120" dirty="0" smtClean="0">
                <a:solidFill>
                  <a:schemeClr val="bg1"/>
                </a:solidFill>
                <a:latin typeface="Algerian" panose="04020705040A02060702" pitchFamily="82" charset="0"/>
              </a:rPr>
              <a:t>Before Injecting Reactive Power</a:t>
            </a:r>
            <a:endParaRPr lang="en-US" sz="2400" b="1" cap="all" spc="12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375" y="1876634"/>
            <a:ext cx="30541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BUS 14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Weakest Bus of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Reactive Power Margin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85 MVAR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295" y="891995"/>
            <a:ext cx="4364270" cy="390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4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0605" y="128470"/>
            <a:ext cx="5775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128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cap="all" spc="120" dirty="0" smtClean="0">
                <a:solidFill>
                  <a:schemeClr val="bg1"/>
                </a:solidFill>
                <a:latin typeface="Algerian" panose="04020705040A02060702" pitchFamily="82" charset="0"/>
              </a:rPr>
              <a:t>After Injecting Reactive Power</a:t>
            </a:r>
            <a:endParaRPr lang="en-US" sz="2400" b="1" cap="all" spc="12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7080" y="1044700"/>
            <a:ext cx="25959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BUS 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Weakest Bus of the </a:t>
            </a:r>
            <a:r>
              <a:rPr lang="en-US" sz="2400" dirty="0" smtClean="0">
                <a:solidFill>
                  <a:schemeClr val="bg1"/>
                </a:solidFill>
              </a:rPr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Reactive Power Margin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118 MVAR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90 MVAR Injected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180" y="599398"/>
            <a:ext cx="4600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1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20" y="1655520"/>
            <a:ext cx="2722438" cy="23753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6260" y="4251505"/>
            <a:ext cx="220200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Reference: </a:t>
            </a:r>
            <a:r>
              <a:rPr lang="en-US" sz="1050" dirty="0">
                <a:hlinkClick r:id="rId3"/>
              </a:rPr>
              <a:t>https</a:t>
            </a:r>
            <a:r>
              <a:rPr lang="en-US" sz="1200" dirty="0">
                <a:hlinkClick r:id="rId3"/>
              </a:rPr>
              <a:t>://pdf.sciencedirectassets.com/271091/1-s2.0-S0378779600X00466/1-s2.0-S0378779699000826/main.pdf?X-Amz-Security-Token=IQoJb3JpZ2luX2VjENv%2F%2F%2F%2F%2F%2F%2F%2F%2F%2FwEaCXVzLWVhc3QtMSJHMEUCIBoMtxzHZpDlRlKL3yjEiYuWOlngbtCKF2aJUM40GaqUAiEAzdQ2M2T8UU4FdVgwerk1ZzvSAYKbatpSCga1zgXcAucqvAUIhP%2F%2F%2F%2F%2F%2F%2F%2F%2F%2FARAFGgwwNTkwMDM1NDY4NjUiDAbOa4Nz4YNEFWF5OyqQBXT0VdeLRjIF9UB2YRA27rry1iQ%2FuWsX3VUYCEeAANE%2FtkRFvD3d7ADh6i9NoEzmYe7XmqimT%2F1aA4IbN6GI7YhmOW6skD7ODOTd07jehbtkzn1%2BdL%2F%2BQhow2rj3dRY1dGtAdSWAUjep3soPdyWFGGDeOdJXJo1eELwKrpf5k5Oqy%2FyIVqYrWeEL1m1StPf2gW1qI7GI2xdZDVgEg9422kSq%2BUN6MqC%2BPuN4SPTv04reP4CexL2cUoawy%2FBeeLD0pP5aDulAqZzzDoDF9AetNM06Q5DTtG2mcLFV7trlRVF9LqI8jeQhubel8HQxadaW83EUD1SIalm1dHqC7f8TBbeOK6X4Cpns%2FdItIlH8ihNxTbncJ%2BsuYeysSz0uvkScFLDcST0Hf8M7grIw4LL15n6C1RdrPSKUCIq2QCXkVlNEXEmOcxMbhCtPGGHXx4MmnID0C6WK15Ol8u%2Bw7CBPk16UMN7xH0L6%2FC%2Fim5nfXRXzAyfW9476P%2B6D7OZASdeOhAElNFoRjGw2prazF1UwIQzHACiL4CZRY3acHA62OQNiHx%2F8ejrq9%2B48BemTCoS95Jk5tkJVsVn2z7W%2FYX6rTunuSUi759kaXChxu8R6XbVsTO4wEkWsc7SW%2BvWL3Pa5HU%2BNZdIaxeGZWOo80e7m1wLKdCCG7oxKORjwBqZC8HpD%2BdLa3Gd6HHFXiHzDQgLQlGOcB6CNXR9oahG%2BV%2B%2FsSKMDJCNV2n6WPIyIbZgT3iYqiqoeaZLvU2usgJL%2B%2F4hXj0ZyjfoVO8wp7FS%2BmxMqIv3Zec6cJB2FU5nGvfCzPWMUBcOIIL9QShfBFuym709dAB2EHI8PskqtuEakAK1MosadlBrempeWbtgrslwhf9N3MMDv%2Bp8GOrEBzEDEXXMWpGdhGAkkkaBB2mrsQwczsSs0dWMe5d12lY1%2BVywiq3mvnvgRYEvFkV3fhXjwXprhdGyviUwQt9SBdXFW93VORCZI5PJNfq4SkHgh8tjJfJOSkXIfy4VReqxMsjQCldsvN1JOoUq%2BDOud%2BcfhRV5eHoS5%2FTx3Zgnr%2B2TMWOzSoQbfJXRr%2FQheVFvzepko21qqNMVUCFPO78C2mevIGAuzrdC7qgqdsUG7JYPY&amp;X-Amz-Algorithm=AWS4-HMAC-SHA256&amp;X-Amz-Date=20230301T030502Z&amp;X-Amz-SignedHeaders=host&amp;X-Amz-Expires=299&amp;X-Amz-Credential=ASIAQ3PHCVTYT737N3N6%2F20230301%2Fus-east-1%2Fs3%2Faws4_request&amp;X-Amz-Signature=191f6f8a70d9b3676dbd29763da3ee0fdf879ab84b1c4636405b748da1e26573&amp;hash=f28a6582ad9e5cd77cd8227f64d3e9e405f941c7826083fa28db03cb38c522d1&amp;host=68042c943591013ac2b2430a89b270f6af2c76d8dfd086a07176afe7c76c2c61&amp;pii=S0378779699000826&amp;tid=spdf-52ba4158-4365-46af-ba69-c08a4cd334b3&amp;sid=7fe172b1730be3431a881277a043c6967ce1gxrqb&amp;type=client&amp;tsoh=d3d3LnNjaWVuY2VkaXJlY3QuY29t&amp;ua=040158045e0757055600&amp;rr=7a0e2d0d0f696bc7&amp;cc=bd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448965" y="1655520"/>
            <a:ext cx="4572001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Steps for Optimizing Voltage level to nominal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This optimizing method used from the below reference paper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01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32" y="55144"/>
            <a:ext cx="8246070" cy="763525"/>
          </a:xfrm>
        </p:spPr>
        <p:txBody>
          <a:bodyPr>
            <a:normAutofit/>
          </a:bodyPr>
          <a:lstStyle/>
          <a:p>
            <a:r>
              <a:rPr lang="en-US" b="1" dirty="0" smtClean="0"/>
              <a:t>Test System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885" y="1350110"/>
            <a:ext cx="4741626" cy="36457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375" y="1605106"/>
            <a:ext cx="27486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IEEE-14 Bus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5</a:t>
            </a:r>
            <a:r>
              <a:rPr lang="en-US" sz="2000" dirty="0" smtClean="0">
                <a:solidFill>
                  <a:schemeClr val="bg1"/>
                </a:solidFill>
              </a:rPr>
              <a:t> Generators are in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Generators are connected in 1,2,3,6,8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1808225"/>
            <a:ext cx="2835630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451" b="5451"/>
          <a:stretch/>
        </p:blipFill>
        <p:spPr>
          <a:xfrm>
            <a:off x="3503065" y="1197405"/>
            <a:ext cx="5362270" cy="28015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28720" y="128470"/>
            <a:ext cx="6034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Bus 4 Required Reactive </a:t>
            </a:r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P</a:t>
            </a:r>
            <a:r>
              <a:rPr lang="en-US" sz="2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ower Calculation</a:t>
            </a:r>
            <a:endParaRPr lang="en-US" sz="2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94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77202"/>
              </p:ext>
            </p:extLst>
          </p:nvPr>
        </p:nvGraphicFramePr>
        <p:xfrm>
          <a:off x="601670" y="1044700"/>
          <a:ext cx="3664920" cy="3356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0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Bus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Reactive Power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6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30115" y="2419045"/>
            <a:ext cx="2748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Individual Bus Requirement for each Buses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19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2490" y="1808225"/>
            <a:ext cx="25490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Individual Bus Requirement for each Buses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2820" y="1808225"/>
            <a:ext cx="22436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Overall </a:t>
            </a:r>
            <a:r>
              <a:rPr lang="en-US" sz="2400" dirty="0">
                <a:solidFill>
                  <a:schemeClr val="bg1"/>
                </a:solidFill>
              </a:rPr>
              <a:t>Bus </a:t>
            </a:r>
            <a:r>
              <a:rPr lang="en-US" sz="2400" dirty="0" smtClean="0">
                <a:solidFill>
                  <a:schemeClr val="bg1"/>
                </a:solidFill>
              </a:rPr>
              <a:t>Improvement </a:t>
            </a:r>
            <a:r>
              <a:rPr lang="en-US" sz="2400" dirty="0">
                <a:solidFill>
                  <a:schemeClr val="bg1"/>
                </a:solidFill>
              </a:rPr>
              <a:t>for </a:t>
            </a:r>
            <a:r>
              <a:rPr lang="en-US" sz="2400" dirty="0" smtClean="0">
                <a:solidFill>
                  <a:schemeClr val="bg1"/>
                </a:solidFill>
              </a:rPr>
              <a:t>all </a:t>
            </a:r>
            <a:r>
              <a:rPr lang="en-US" sz="2400" dirty="0">
                <a:solidFill>
                  <a:schemeClr val="bg1"/>
                </a:solidFill>
              </a:rPr>
              <a:t>Buses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927306" y="2102979"/>
            <a:ext cx="1068935" cy="610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9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5"/>
          <a:stretch/>
        </p:blipFill>
        <p:spPr>
          <a:xfrm>
            <a:off x="907080" y="1044700"/>
            <a:ext cx="7337121" cy="36511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28720" y="128470"/>
            <a:ext cx="5191970" cy="419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28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cap="all" spc="120" dirty="0" smtClean="0">
                <a:solidFill>
                  <a:schemeClr val="bg1"/>
                </a:solidFill>
                <a:latin typeface="Algerian" panose="04020705040A02060702" pitchFamily="82" charset="0"/>
              </a:rPr>
              <a:t>Overall Improvement at Bus 12</a:t>
            </a:r>
            <a:endParaRPr lang="en-US" b="1" cap="all" spc="12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149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7"/>
          <a:stretch/>
        </p:blipFill>
        <p:spPr>
          <a:xfrm>
            <a:off x="296260" y="1197405"/>
            <a:ext cx="3664920" cy="3221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"/>
          <a:stretch/>
        </p:blipFill>
        <p:spPr>
          <a:xfrm>
            <a:off x="4877410" y="1243249"/>
            <a:ext cx="3990109" cy="322164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113885" y="2571750"/>
            <a:ext cx="687172" cy="610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28720" y="128470"/>
            <a:ext cx="5497380" cy="419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128" b="1" i="0" u="none" strike="noStrike" kern="1200" cap="all" spc="120" normalizeH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b="1" cap="all" spc="120" dirty="0">
                <a:solidFill>
                  <a:schemeClr val="bg1"/>
                </a:solidFill>
                <a:latin typeface="Algerian" panose="04020705040A02060702" pitchFamily="82" charset="0"/>
              </a:rPr>
              <a:t>Overall Improvement at Bus 12</a:t>
            </a:r>
          </a:p>
        </p:txBody>
      </p:sp>
    </p:spTree>
    <p:extLst>
      <p:ext uri="{BB962C8B-B14F-4D97-AF65-F5344CB8AC3E}">
        <p14:creationId xmlns:p14="http://schemas.microsoft.com/office/powerpoint/2010/main" val="2492401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7655" y="1808225"/>
            <a:ext cx="2901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Thank You all For Your Patience</a:t>
            </a:r>
            <a:endParaRPr lang="en-US"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2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413610" cy="57264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lgerian" panose="04020705040A02060702" pitchFamily="82" charset="0"/>
              </a:rPr>
              <a:t>Theory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44128" y="1350110"/>
            <a:ext cx="6413610" cy="3511061"/>
          </a:xfrm>
        </p:spPr>
        <p:txBody>
          <a:bodyPr>
            <a:normAutofit/>
          </a:bodyPr>
          <a:lstStyle/>
          <a:p>
            <a:r>
              <a:rPr lang="en-US" dirty="0" smtClean="0"/>
              <a:t>According to the theory, the buses nearer to the generator are the strongest bus </a:t>
            </a:r>
          </a:p>
          <a:p>
            <a:r>
              <a:rPr lang="en-US" dirty="0" smtClean="0"/>
              <a:t>And the buses farthest to the generator are the weakest buses of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7655" y="128470"/>
            <a:ext cx="260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Workflow</a:t>
            </a:r>
            <a:endParaRPr lang="en-US" sz="36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5331" y="1935644"/>
            <a:ext cx="1985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Strongest Bus Ranking based on PV or QV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670" y="2258809"/>
            <a:ext cx="1985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PV and QV Generation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7165" y="1935644"/>
            <a:ext cx="1985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FACT Device for Stabilize voltage of the weakest bus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496620" y="2446854"/>
            <a:ext cx="916230" cy="45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497096" y="2446853"/>
            <a:ext cx="916230" cy="454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0410" y="78216"/>
            <a:ext cx="8093365" cy="76352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P V Curve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00555" y="1646966"/>
            <a:ext cx="4041775" cy="479822"/>
          </a:xfrm>
        </p:spPr>
        <p:txBody>
          <a:bodyPr/>
          <a:lstStyle/>
          <a:p>
            <a:r>
              <a:rPr lang="en-US" dirty="0"/>
              <a:t>The Graph we got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17900" y="1377193"/>
            <a:ext cx="1985165" cy="479822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The Graph we supposed to get</a:t>
            </a:r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9" y="1820536"/>
            <a:ext cx="3330086" cy="28114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88" y="1820536"/>
            <a:ext cx="4381008" cy="282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7" y="34555"/>
            <a:ext cx="8093365" cy="7635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lgerian" panose="04020705040A02060702" pitchFamily="82" charset="0"/>
              </a:rPr>
              <a:t>Q </a:t>
            </a:r>
            <a:r>
              <a:rPr lang="en-US" sz="4000" b="1" dirty="0">
                <a:latin typeface="Algerian" panose="04020705040A02060702" pitchFamily="82" charset="0"/>
              </a:rPr>
              <a:t>V Curve</a:t>
            </a:r>
            <a:endParaRPr lang="en-US" sz="4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78" y="1350110"/>
            <a:ext cx="4449042" cy="3562779"/>
          </a:xfrm>
        </p:spPr>
      </p:pic>
    </p:spTree>
    <p:extLst>
      <p:ext uri="{BB962C8B-B14F-4D97-AF65-F5344CB8AC3E}">
        <p14:creationId xmlns:p14="http://schemas.microsoft.com/office/powerpoint/2010/main" val="34585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96260" y="56551"/>
            <a:ext cx="809336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P</a:t>
            </a:r>
            <a:r>
              <a:rPr lang="en-US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V Curve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197405"/>
            <a:ext cx="4886560" cy="34813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31241" y="1918415"/>
            <a:ext cx="20583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PV Analysis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    at BUS 14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Using PSSE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4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96260" y="56551"/>
            <a:ext cx="809336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P</a:t>
            </a:r>
            <a:r>
              <a:rPr lang="en-US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V Curve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9050" y="1960930"/>
            <a:ext cx="26504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PV Analysis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     at BUS 14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Using </a:t>
            </a:r>
            <a:r>
              <a:rPr lang="en-US" sz="2400" b="1" dirty="0" err="1" smtClean="0">
                <a:solidFill>
                  <a:schemeClr val="bg1"/>
                </a:solidFill>
              </a:rPr>
              <a:t>MatPower</a:t>
            </a:r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930426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96260" y="56551"/>
            <a:ext cx="809336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P</a:t>
            </a:r>
            <a:r>
              <a:rPr lang="en-US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 V Curve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820076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9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On-screen Show (16:9)</PresentationFormat>
  <Paragraphs>108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Algerian</vt:lpstr>
      <vt:lpstr>Arial</vt:lpstr>
      <vt:lpstr>Arial Unicode MS</vt:lpstr>
      <vt:lpstr>Calibri</vt:lpstr>
      <vt:lpstr>Office Theme</vt:lpstr>
      <vt:lpstr>Weakest Bus Identification and  Voltage Stability Improvement</vt:lpstr>
      <vt:lpstr>Test System </vt:lpstr>
      <vt:lpstr>Theory</vt:lpstr>
      <vt:lpstr>PowerPoint Presentation</vt:lpstr>
      <vt:lpstr>P V Curve</vt:lpstr>
      <vt:lpstr>Q V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2023-03-02T08:25:18Z</dcterms:modified>
</cp:coreProperties>
</file>