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11" r:id="rId3"/>
    <p:sldId id="345" r:id="rId4"/>
    <p:sldId id="316" r:id="rId5"/>
    <p:sldId id="312" r:id="rId6"/>
    <p:sldId id="317" r:id="rId7"/>
    <p:sldId id="318" r:id="rId8"/>
    <p:sldId id="313" r:id="rId9"/>
    <p:sldId id="314" r:id="rId10"/>
    <p:sldId id="319" r:id="rId11"/>
    <p:sldId id="320" r:id="rId12"/>
    <p:sldId id="315" r:id="rId13"/>
    <p:sldId id="301" r:id="rId14"/>
    <p:sldId id="308" r:id="rId15"/>
    <p:sldId id="321" r:id="rId16"/>
    <p:sldId id="322" r:id="rId17"/>
    <p:sldId id="323" r:id="rId18"/>
    <p:sldId id="346" r:id="rId19"/>
    <p:sldId id="341" r:id="rId20"/>
    <p:sldId id="310" r:id="rId21"/>
    <p:sldId id="324" r:id="rId22"/>
    <p:sldId id="325" r:id="rId23"/>
    <p:sldId id="326" r:id="rId24"/>
    <p:sldId id="327" r:id="rId25"/>
    <p:sldId id="342" r:id="rId26"/>
    <p:sldId id="328" r:id="rId27"/>
    <p:sldId id="335" r:id="rId28"/>
    <p:sldId id="330" r:id="rId29"/>
    <p:sldId id="334" r:id="rId30"/>
    <p:sldId id="331" r:id="rId31"/>
    <p:sldId id="332" r:id="rId32"/>
    <p:sldId id="333" r:id="rId33"/>
    <p:sldId id="336" r:id="rId34"/>
    <p:sldId id="343" r:id="rId35"/>
    <p:sldId id="337" r:id="rId36"/>
    <p:sldId id="338" r:id="rId37"/>
    <p:sldId id="329" r:id="rId38"/>
    <p:sldId id="339" r:id="rId39"/>
    <p:sldId id="344" r:id="rId40"/>
    <p:sldId id="340" r:id="rId41"/>
    <p:sldId id="347" r:id="rId42"/>
    <p:sldId id="348" r:id="rId43"/>
    <p:sldId id="34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4EC"/>
    <a:srgbClr val="28F850"/>
    <a:srgbClr val="87EDE8"/>
    <a:srgbClr val="A6A6A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51C5E-7B97-4D81-B18F-6B2CA71C1B31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714E-26C8-49B8-9C16-080FA5823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1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EC46-C0BC-4CBF-B171-51372F4FF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E88AA-894F-45EA-B394-DB1397E0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8146-D420-4508-8E00-9FAAA3B5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0DA-6B05-4B15-9F58-FD799BFB7429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B8E7-342C-4092-8EAC-19BF8D54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E7C1-DE85-4FE0-8761-F72D932D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50C2-3905-4C64-B4DC-C54B21E6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F11C8-224E-42BC-B0FE-BD20243C8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C84C-3470-4824-8F05-922C6759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EF22-75E6-491C-9989-D3D81350460A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3DAF2-0331-4EE3-8C68-8C6A1DEF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D8C-98A2-4901-8C76-0CF706DE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1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39644-9406-4513-9D82-8B1B109C1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FA7D0-6792-448B-B4B7-087E2FBA4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0CAE-0B37-45E1-B6C3-4C12A6FE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13D8-C524-416F-9A27-0DF203730A24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B9B43-8289-4B74-B4EE-90EAC90B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2C7A-1EA7-4E86-8757-6D35BBB7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0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C715-C648-4C02-AB23-7E97519A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41F6-FF13-4D30-9082-13E841C4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0C6B2-8E2A-4AB2-A710-04EE4611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537-824F-4AD8-B87D-057CC5BDB9C9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809B4-DD3F-446B-BF5E-E500BE6B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0F614-3B2E-4BF9-935B-BA9D0B6C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96F0-BB85-4BCF-9CCE-B3390573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9DB77-9DE2-4CC4-903F-0A0649EB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54289-E4B8-490D-96EF-8EA36897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BB96-B367-4D52-B573-A5B9766EE52B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73F95-377D-47CA-B669-A091F8F4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25C4-97E5-4771-94BD-D20CC4F3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7063-D349-4E9B-967C-A4386B1C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C905-C608-413D-961C-CBE809B28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F032D-7F5E-496A-9E24-883E0AD29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3BC53-CE7A-4F2F-84B6-17381DDC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89B8-ECDD-42B9-9353-FAA0F48A5D9A}" type="datetime1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977E5-556C-4B35-AC75-76AA92C9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654F8-AD7D-4C65-9ACB-F6EE167E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37EC-D0EF-4391-AF4C-C0548198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B7239-1B26-4095-89EB-E536852EA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D807D-23DF-476E-9B31-058F936A7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DB3D3-94D2-4A28-9B3C-FBB964F81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1CD67-921A-42F8-9471-6A1EFA45F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2B764-131C-40CB-88C0-E5DD9254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2221-7C9D-4124-8A58-4F6BC02DE46D}" type="datetime1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A7C42-7C04-462C-803B-D9060ACA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9D2FA-9D4D-4973-84ED-4EB3C52F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1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E2A4-A7CE-4650-8122-0611F2E0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9E1BD-67A5-40A6-BA99-5203F568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0EBB-A1F3-4C16-8E36-AABBAC783A77}" type="datetime1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A0D9D-AB21-410C-B0AD-9A10DA5F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03174-40BC-4B2B-B298-B8B1BD6F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5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FF16C-3ED1-4225-98DF-E49C226B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2FDE-D4E2-40B8-A5FE-A87FFC16A3BF}" type="datetime1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F00DC-4250-43A0-9707-2870296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05874-3CC4-4565-8AF1-F2CB5A25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B114-B3B4-4AA4-AE4A-7603DA57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91F4-74A0-40FA-A94D-B16462D7C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59713-B4E5-4043-812D-8A99A6E42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66290-6919-4DF1-9494-9B11110F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12F-8DA0-4610-830F-45BD221280D6}" type="datetime1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AEE1A-B3DD-4327-AD3C-A616413E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FF9AB-483E-4470-8ED7-F34C7721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3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452B-539D-46BA-BADB-59AA55881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9BDBB-C759-4F0A-A98D-5DC307AF2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945C4-8A5F-445C-99DB-715FC7D55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17702-8A7B-48BA-8310-056946F6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9A7-2922-4973-B4CA-A7923DB6826E}" type="datetime1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A23-1FB5-463B-BB69-61D33057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C1F23-90E5-40B6-BDE3-78123EEB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7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F854E-4FF7-4724-842E-95DD2320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727CE-BF0F-4FF6-90A3-412CDAA1B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C3BB-101E-4020-A124-43D80357F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33039-635C-4378-AE55-1437584A4AF2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2FEA-C6FC-4AC8-B91C-7E7F4E384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5CB2-64BC-4A7E-99CA-BC5F4E140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3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hyperlink" Target="https://developer.mozilla.org/en-US/docs/Web/API/WebGLRenderingContext/uniformMatrix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WebGLRenderingContext/uniform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5w3.com/44328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7537879/in-webgl-what-are-the-differences-between-an-attribute-a-uniform-and-a-varyi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7537879/in-webgl-what-are-the-differences-between-an-attribute-a-uniform-and-a-varyin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graphicsbook/c6/s1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derific.com/glsl-statements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derific.com/glsl-functions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8794-D007-441E-BD98-9522EC91B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6072" y="1122363"/>
            <a:ext cx="8046128" cy="2925854"/>
          </a:xfrm>
        </p:spPr>
        <p:txBody>
          <a:bodyPr>
            <a:normAutofit/>
          </a:bodyPr>
          <a:lstStyle/>
          <a:p>
            <a:r>
              <a:rPr lang="en-US" dirty="0"/>
              <a:t>CSE4204</a:t>
            </a:r>
            <a:br>
              <a:rPr lang="en-US" dirty="0"/>
            </a:br>
            <a:r>
              <a:rPr lang="en-US" dirty="0"/>
              <a:t>LAB-2 : </a:t>
            </a:r>
            <a:r>
              <a:rPr lang="en-US" sz="3200" dirty="0"/>
              <a:t>GLSL – Attribute, Uniform, Varying and More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10C87-7070-4011-B3E3-8770C6FCD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1080"/>
            <a:ext cx="9144000" cy="836720"/>
          </a:xfrm>
        </p:spPr>
        <p:txBody>
          <a:bodyPr/>
          <a:lstStyle/>
          <a:p>
            <a:r>
              <a:rPr lang="en-US" dirty="0"/>
              <a:t>Mohammad Imrul Jubair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CE326-58A3-4B9D-A1EF-5F8610D4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8B351-0CD9-49B5-9CAA-9ADCC216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6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8CD08-3896-4A75-B019-AED30A6F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536C-62D1-4515-A03C-6658EFF2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CE1B46-3532-4B9A-9FA8-2A5DA32B8B26}"/>
              </a:ext>
            </a:extLst>
          </p:cNvPr>
          <p:cNvGrpSpPr/>
          <p:nvPr/>
        </p:nvGrpSpPr>
        <p:grpSpPr>
          <a:xfrm>
            <a:off x="6676008" y="1983127"/>
            <a:ext cx="1942702" cy="3164460"/>
            <a:chOff x="390618" y="1933112"/>
            <a:chExt cx="2876365" cy="31644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52F3C8-F5AD-4495-AA42-0183FDCCB09A}"/>
                </a:ext>
              </a:extLst>
            </p:cNvPr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BF383C-C3A0-4424-A2AE-D2069987EF82}"/>
                </a:ext>
              </a:extLst>
            </p:cNvPr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Create and Compile Shaders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2E668B7-9594-44AB-9FE5-47BB0E10248D}"/>
                </a:ext>
              </a:extLst>
            </p:cNvPr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Associate the shader variable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818256-7143-4150-AF75-801D16630C24}"/>
                </a:ext>
              </a:extLst>
            </p:cNvPr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Define geometry + color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and store it in buffer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667EDB-CC3F-46A3-AF75-EA54E7EBD3B1}"/>
                </a:ext>
              </a:extLst>
            </p:cNvPr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Draw object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8D39F5E-B750-4EDC-977A-3D0E5F0653B4}"/>
              </a:ext>
            </a:extLst>
          </p:cNvPr>
          <p:cNvSpPr txBox="1"/>
          <p:nvPr/>
        </p:nvSpPr>
        <p:spPr>
          <a:xfrm>
            <a:off x="8826175" y="104035"/>
            <a:ext cx="3365825" cy="675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canvas =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document.getElementById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webglcanvas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canvas.getContext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`attribute vec3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	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gl_Position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1.0);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	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gl_FragColor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vec4(1.0, 0.0, 0.0, 1.0);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gl.VERTEX_SHADER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gl.FRAGMENT_SHADER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prog =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gl.createProgram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gl.linkProgram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gl.useProgram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9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gl.getAttribLocation</a:t>
            </a:r>
            <a:r>
              <a:rPr lang="en-US" sz="9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(prog, "</a:t>
            </a:r>
            <a:r>
              <a:rPr lang="en-US" sz="900" dirty="0" err="1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>
              <a:lnSpc>
                <a:spcPct val="107000"/>
              </a:lnSpc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900" dirty="0"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Float32Array( [0.0, 0.0, 0.0,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0.0, 0.5, 0.0,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0.5, 0.0, 0.0]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highlight>
                <a:srgbClr val="F484EC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gl.createBuffer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gl.bindBuffer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gl.bufferData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gl.STATIC_DRAW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gl.vertexAttribPointer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gl.FLOAT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false, 0, 0);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gl.enableVertexAttribArray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gl.clearColor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(0.75, 0.75, 0.75, 1.0);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gl.COLOR_BUFFER_BIT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gl.drawArrays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gl.TRIANGLES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0, 3);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916B28-8BF7-4E13-86AD-07A05A24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18" y="2693008"/>
            <a:ext cx="6165907" cy="7880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6041CA-8A36-4353-A5B9-F002B3E93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923" y="3576946"/>
            <a:ext cx="5010202" cy="36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2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8CD08-3896-4A75-B019-AED30A6F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536C-62D1-4515-A03C-6658EFF2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CE1B46-3532-4B9A-9FA8-2A5DA32B8B26}"/>
              </a:ext>
            </a:extLst>
          </p:cNvPr>
          <p:cNvGrpSpPr/>
          <p:nvPr/>
        </p:nvGrpSpPr>
        <p:grpSpPr>
          <a:xfrm>
            <a:off x="6676008" y="1983127"/>
            <a:ext cx="1942702" cy="3164460"/>
            <a:chOff x="390618" y="1933112"/>
            <a:chExt cx="2876365" cy="31644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52F3C8-F5AD-4495-AA42-0183FDCCB09A}"/>
                </a:ext>
              </a:extLst>
            </p:cNvPr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BF383C-C3A0-4424-A2AE-D2069987EF82}"/>
                </a:ext>
              </a:extLst>
            </p:cNvPr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Create and Compile Shaders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2E668B7-9594-44AB-9FE5-47BB0E10248D}"/>
                </a:ext>
              </a:extLst>
            </p:cNvPr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Associate the shader variable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818256-7143-4150-AF75-801D16630C24}"/>
                </a:ext>
              </a:extLst>
            </p:cNvPr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Define geometry + color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and store it in buffer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667EDB-CC3F-46A3-AF75-EA54E7EBD3B1}"/>
                </a:ext>
              </a:extLst>
            </p:cNvPr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Draw object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8D39F5E-B750-4EDC-977A-3D0E5F0653B4}"/>
              </a:ext>
            </a:extLst>
          </p:cNvPr>
          <p:cNvSpPr txBox="1"/>
          <p:nvPr/>
        </p:nvSpPr>
        <p:spPr>
          <a:xfrm>
            <a:off x="8826175" y="104035"/>
            <a:ext cx="3365825" cy="675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canvas =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document.getElementById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webglcanvas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canvas.getContext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`attribute vec3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	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gl_Position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1.0);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	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gl_FragColor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vec4(1.0, 0.0, 0.0, 1.0);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gl.VERTEX_SHADER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gl.FRAGMENT_SHADER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prog =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gl.createProgram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gl.linkProgram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gl.useProgram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9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gl.getAttribLocation</a:t>
            </a:r>
            <a:r>
              <a:rPr lang="en-US" sz="9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(prog, "</a:t>
            </a:r>
            <a:r>
              <a:rPr lang="en-US" sz="900" dirty="0" err="1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>
              <a:lnSpc>
                <a:spcPct val="107000"/>
              </a:lnSpc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900" dirty="0"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Float32Array( [0.0, 0.0, 0.0,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0.0, 0.5, 0.0,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0.5, 0.0, 0.0]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highlight>
                <a:srgbClr val="F484EC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gl.createBuffer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gl.bindBuffer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gl.bufferData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gl.STATIC_DRAW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gl.vertexAttribPointer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3, </a:t>
            </a: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gl.FLOAT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false, 0, 0);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gl.enableVertexAttribArray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gl.clearColor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(0.75, 0.75, 0.75, 1.0);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gl.COLOR_BUFFER_BIT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gl.drawArrays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gl.TRIANGLES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0, 3);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916B28-8BF7-4E13-86AD-07A05A24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18" y="2693008"/>
            <a:ext cx="6165907" cy="7880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6041CA-8A36-4353-A5B9-F002B3E93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923" y="3576946"/>
            <a:ext cx="5010202" cy="3643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FAC659-9E01-42D1-BB6E-4BE47A98FA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76"/>
          <a:stretch/>
        </p:blipFill>
        <p:spPr>
          <a:xfrm>
            <a:off x="356668" y="4025888"/>
            <a:ext cx="6111875" cy="20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8CD08-3896-4A75-B019-AED30A6F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536C-62D1-4515-A03C-6658EFF2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CE1B46-3532-4B9A-9FA8-2A5DA32B8B26}"/>
              </a:ext>
            </a:extLst>
          </p:cNvPr>
          <p:cNvGrpSpPr/>
          <p:nvPr/>
        </p:nvGrpSpPr>
        <p:grpSpPr>
          <a:xfrm>
            <a:off x="6676008" y="1983127"/>
            <a:ext cx="1942702" cy="3164460"/>
            <a:chOff x="390618" y="1933112"/>
            <a:chExt cx="2876365" cy="31644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52F3C8-F5AD-4495-AA42-0183FDCCB09A}"/>
                </a:ext>
              </a:extLst>
            </p:cNvPr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BF383C-C3A0-4424-A2AE-D2069987EF82}"/>
                </a:ext>
              </a:extLst>
            </p:cNvPr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Create and Compile Shaders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2E668B7-9594-44AB-9FE5-47BB0E10248D}"/>
                </a:ext>
              </a:extLst>
            </p:cNvPr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Associate the shader variable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818256-7143-4150-AF75-801D16630C24}"/>
                </a:ext>
              </a:extLst>
            </p:cNvPr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Define geometry + color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and store it in buffer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667EDB-CC3F-46A3-AF75-EA54E7EBD3B1}"/>
                </a:ext>
              </a:extLst>
            </p:cNvPr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rgbClr val="87EDE8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Draw object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8D39F5E-B750-4EDC-977A-3D0E5F0653B4}"/>
              </a:ext>
            </a:extLst>
          </p:cNvPr>
          <p:cNvSpPr txBox="1"/>
          <p:nvPr/>
        </p:nvSpPr>
        <p:spPr>
          <a:xfrm>
            <a:off x="8826175" y="104035"/>
            <a:ext cx="3365825" cy="675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canvas =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document.getElementById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webglcanvas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canvas.getContext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`attribute vec3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	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gl_Position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1.0);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	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gl_FragColor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vec4(1.0, 0.0, 0.0, 1.0);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gl.VERTEX_SHADER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gl.FRAGMENT_SHADER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prog =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gl.createProgram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gl.linkProgram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gl.useProgram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9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gl.getAttribLocation</a:t>
            </a:r>
            <a:r>
              <a:rPr lang="en-US" sz="9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(prog, "</a:t>
            </a:r>
            <a:r>
              <a:rPr lang="en-US" sz="900" dirty="0" err="1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>
              <a:lnSpc>
                <a:spcPct val="107000"/>
              </a:lnSpc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900" dirty="0"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Float32Array( [0.0, 0.0, 0.0,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0.0, 0.5, 0.0,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0.5, 0.0, 0.0]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highlight>
                <a:srgbClr val="F484EC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gl.createBuffer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gl.bindBuffer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gl.bufferData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gl.STATIC_DRAW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gl.vertexAttribPointer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3, </a:t>
            </a: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gl.FLOAT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false, 0, 0);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gl.enableVertexAttribArray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gl.clearColor</a:t>
            </a:r>
            <a:r>
              <a:rPr lang="en-US" sz="9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(0.75, 0.75, 0.75, 1.0);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</a:t>
            </a:r>
            <a:r>
              <a:rPr lang="en-US" sz="9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gl.COLOR_BUFFER_BIT</a:t>
            </a:r>
            <a:r>
              <a:rPr lang="en-US" sz="9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gl.drawArrays</a:t>
            </a:r>
            <a:r>
              <a:rPr lang="en-US" sz="9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gl.TRIANGLES</a:t>
            </a:r>
            <a:r>
              <a:rPr lang="en-US" sz="9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0, 3);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43E66A-8CA6-4768-AB54-D1C9D8EED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5008546"/>
            <a:ext cx="4857537" cy="3145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75BC8B-B74E-43AE-8486-B3374126A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86" y="4286375"/>
            <a:ext cx="5195355" cy="58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61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2E0E-864C-4210-8583-7FF0DD4F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78E2-F63B-404F-BEDB-9FB31E06E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send color information from CPU </a:t>
            </a:r>
            <a:r>
              <a:rPr lang="en-US" dirty="0">
                <a:sym typeface="Wingdings" panose="05000000000000000000" pitchFamily="2" charset="2"/>
              </a:rPr>
              <a:t> GPU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Not specified inside the shader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1E92D-75CB-4DA9-84D1-0BCCAA11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3EC2-3CDC-4184-A2D7-7A37A6AD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5279-D02B-410E-8B3B-9CE5EB715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94"/>
          <a:stretch/>
        </p:blipFill>
        <p:spPr>
          <a:xfrm>
            <a:off x="1527857" y="3429000"/>
            <a:ext cx="6382146" cy="13038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9B4EE8-9407-4106-AA40-1970AB58F931}"/>
              </a:ext>
            </a:extLst>
          </p:cNvPr>
          <p:cNvSpPr txBox="1"/>
          <p:nvPr/>
        </p:nvSpPr>
        <p:spPr>
          <a:xfrm>
            <a:off x="5868140" y="3588829"/>
            <a:ext cx="7168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8553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0F19-8EB6-4023-B4C2-B5FCDB1D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C1946-43B6-4C92-B6C9-BBF6C7BE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2319E-490E-4F1B-8158-0306BC82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14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8A9493-33F8-43D7-BEFD-6B1658A1C0DA}"/>
              </a:ext>
            </a:extLst>
          </p:cNvPr>
          <p:cNvGrpSpPr/>
          <p:nvPr/>
        </p:nvGrpSpPr>
        <p:grpSpPr>
          <a:xfrm>
            <a:off x="136178" y="2187947"/>
            <a:ext cx="1942702" cy="3164460"/>
            <a:chOff x="390618" y="1933112"/>
            <a:chExt cx="2876365" cy="3164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1A581E-4ECD-4F02-B6B7-BE203D217E51}"/>
                </a:ext>
              </a:extLst>
            </p:cNvPr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5859F9-5CF9-4498-A87E-8F04859CB518}"/>
                </a:ext>
              </a:extLst>
            </p:cNvPr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Create and Compile Shaders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64C7C63-2E29-472C-8536-5A0324205902}"/>
                </a:ext>
              </a:extLst>
            </p:cNvPr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Associate the shader variable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2C1DDC-211D-47E3-AF07-D62326E8DF61}"/>
                </a:ext>
              </a:extLst>
            </p:cNvPr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Define geometry + color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and store it in buffer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1C93B9-DAE0-4A0F-BFCF-20E4AD2F5910}"/>
                </a:ext>
              </a:extLst>
            </p:cNvPr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rgbClr val="87EDE8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Draw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091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59A3B821-EC61-4974-9C94-351DB995A36A}"/>
              </a:ext>
            </a:extLst>
          </p:cNvPr>
          <p:cNvSpPr/>
          <p:nvPr/>
        </p:nvSpPr>
        <p:spPr>
          <a:xfrm>
            <a:off x="1522364" y="3055535"/>
            <a:ext cx="1302058" cy="340446"/>
          </a:xfrm>
          <a:prstGeom prst="rightArrow">
            <a:avLst>
              <a:gd name="adj1" fmla="val 50000"/>
              <a:gd name="adj2" fmla="val 61765"/>
            </a:avLst>
          </a:prstGeom>
          <a:solidFill>
            <a:srgbClr val="28F8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A0F19-8EB6-4023-B4C2-B5FCDB1D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C1946-43B6-4C92-B6C9-BBF6C7BE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2319E-490E-4F1B-8158-0306BC82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15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DA15516-4D0B-43FD-9041-A8CA0F52A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"/>
          <a:stretch/>
        </p:blipFill>
        <p:spPr>
          <a:xfrm>
            <a:off x="2824422" y="1577525"/>
            <a:ext cx="6363965" cy="2008512"/>
          </a:xfrm>
          <a:prstGeom prst="rect">
            <a:avLst/>
          </a:prstGeom>
          <a:ln>
            <a:noFill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58A9493-33F8-43D7-BEFD-6B1658A1C0DA}"/>
              </a:ext>
            </a:extLst>
          </p:cNvPr>
          <p:cNvGrpSpPr/>
          <p:nvPr/>
        </p:nvGrpSpPr>
        <p:grpSpPr>
          <a:xfrm>
            <a:off x="136178" y="2187947"/>
            <a:ext cx="1942702" cy="3164460"/>
            <a:chOff x="390618" y="1933112"/>
            <a:chExt cx="2876365" cy="3164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1A581E-4ECD-4F02-B6B7-BE203D217E51}"/>
                </a:ext>
              </a:extLst>
            </p:cNvPr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5859F9-5CF9-4498-A87E-8F04859CB518}"/>
                </a:ext>
              </a:extLst>
            </p:cNvPr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Create and Compile Shaders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64C7C63-2E29-472C-8536-5A0324205902}"/>
                </a:ext>
              </a:extLst>
            </p:cNvPr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Associate the shader variable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2C1DDC-211D-47E3-AF07-D62326E8DF61}"/>
                </a:ext>
              </a:extLst>
            </p:cNvPr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Define geometry + color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and store it in buffer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1C93B9-DAE0-4A0F-BFCF-20E4AD2F5910}"/>
                </a:ext>
              </a:extLst>
            </p:cNvPr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rgbClr val="87EDE8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Draw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9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Right 16">
            <a:extLst>
              <a:ext uri="{FF2B5EF4-FFF2-40B4-BE49-F238E27FC236}">
                <a16:creationId xmlns:a16="http://schemas.microsoft.com/office/drawing/2014/main" id="{A650C99D-5804-42A5-91E7-A0C40156C587}"/>
              </a:ext>
            </a:extLst>
          </p:cNvPr>
          <p:cNvSpPr/>
          <p:nvPr/>
        </p:nvSpPr>
        <p:spPr>
          <a:xfrm>
            <a:off x="1970811" y="3863407"/>
            <a:ext cx="674134" cy="292351"/>
          </a:xfrm>
          <a:prstGeom prst="rightArrow">
            <a:avLst>
              <a:gd name="adj1" fmla="val 50000"/>
              <a:gd name="adj2" fmla="val 6176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9A3B821-EC61-4974-9C94-351DB995A36A}"/>
              </a:ext>
            </a:extLst>
          </p:cNvPr>
          <p:cNvSpPr/>
          <p:nvPr/>
        </p:nvSpPr>
        <p:spPr>
          <a:xfrm>
            <a:off x="1522364" y="3055535"/>
            <a:ext cx="1302058" cy="340446"/>
          </a:xfrm>
          <a:prstGeom prst="rightArrow">
            <a:avLst>
              <a:gd name="adj1" fmla="val 50000"/>
              <a:gd name="adj2" fmla="val 61765"/>
            </a:avLst>
          </a:prstGeom>
          <a:solidFill>
            <a:srgbClr val="28F8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A0F19-8EB6-4023-B4C2-B5FCDB1D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C1946-43B6-4C92-B6C9-BBF6C7BE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2319E-490E-4F1B-8158-0306BC82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7087A5-D873-46F8-A73D-668C29B1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01" y="3881163"/>
            <a:ext cx="9341942" cy="311919"/>
          </a:xfrm>
          <a:prstGeom prst="rect">
            <a:avLst/>
          </a:prstGeom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A15516-4D0B-43FD-9041-A8CA0F52A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"/>
          <a:stretch/>
        </p:blipFill>
        <p:spPr>
          <a:xfrm>
            <a:off x="2824422" y="1577525"/>
            <a:ext cx="6363965" cy="2008512"/>
          </a:xfrm>
          <a:prstGeom prst="rect">
            <a:avLst/>
          </a:prstGeom>
          <a:ln>
            <a:noFill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58A9493-33F8-43D7-BEFD-6B1658A1C0DA}"/>
              </a:ext>
            </a:extLst>
          </p:cNvPr>
          <p:cNvGrpSpPr/>
          <p:nvPr/>
        </p:nvGrpSpPr>
        <p:grpSpPr>
          <a:xfrm>
            <a:off x="136178" y="2187947"/>
            <a:ext cx="1942702" cy="3164460"/>
            <a:chOff x="390618" y="1933112"/>
            <a:chExt cx="2876365" cy="3164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1A581E-4ECD-4F02-B6B7-BE203D217E51}"/>
                </a:ext>
              </a:extLst>
            </p:cNvPr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5859F9-5CF9-4498-A87E-8F04859CB518}"/>
                </a:ext>
              </a:extLst>
            </p:cNvPr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Create and Compile Shaders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64C7C63-2E29-472C-8536-5A0324205902}"/>
                </a:ext>
              </a:extLst>
            </p:cNvPr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Associate the shader variable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2C1DDC-211D-47E3-AF07-D62326E8DF61}"/>
                </a:ext>
              </a:extLst>
            </p:cNvPr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Define geometry + color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and store it in buffer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1C93B9-DAE0-4A0F-BFCF-20E4AD2F5910}"/>
                </a:ext>
              </a:extLst>
            </p:cNvPr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rgbClr val="87EDE8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Draw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8064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B97D377-BAF8-4C18-89FF-97640D90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22" y="4956913"/>
            <a:ext cx="5772761" cy="288050"/>
          </a:xfrm>
          <a:prstGeom prst="rect">
            <a:avLst/>
          </a:prstGeom>
          <a:ln>
            <a:noFill/>
          </a:ln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94983DDF-E76B-43F6-B200-7661B5FC56C8}"/>
              </a:ext>
            </a:extLst>
          </p:cNvPr>
          <p:cNvSpPr/>
          <p:nvPr/>
        </p:nvSpPr>
        <p:spPr>
          <a:xfrm>
            <a:off x="1826462" y="4568474"/>
            <a:ext cx="980589" cy="292351"/>
          </a:xfrm>
          <a:prstGeom prst="rightArrow">
            <a:avLst>
              <a:gd name="adj1" fmla="val 50000"/>
              <a:gd name="adj2" fmla="val 61765"/>
            </a:avLst>
          </a:prstGeom>
          <a:solidFill>
            <a:srgbClr val="F484E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650C99D-5804-42A5-91E7-A0C40156C587}"/>
              </a:ext>
            </a:extLst>
          </p:cNvPr>
          <p:cNvSpPr/>
          <p:nvPr/>
        </p:nvSpPr>
        <p:spPr>
          <a:xfrm>
            <a:off x="1970811" y="3863407"/>
            <a:ext cx="674134" cy="292351"/>
          </a:xfrm>
          <a:prstGeom prst="rightArrow">
            <a:avLst>
              <a:gd name="adj1" fmla="val 50000"/>
              <a:gd name="adj2" fmla="val 6176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9A3B821-EC61-4974-9C94-351DB995A36A}"/>
              </a:ext>
            </a:extLst>
          </p:cNvPr>
          <p:cNvSpPr/>
          <p:nvPr/>
        </p:nvSpPr>
        <p:spPr>
          <a:xfrm>
            <a:off x="1522364" y="3055535"/>
            <a:ext cx="1302058" cy="340446"/>
          </a:xfrm>
          <a:prstGeom prst="rightArrow">
            <a:avLst>
              <a:gd name="adj1" fmla="val 50000"/>
              <a:gd name="adj2" fmla="val 61765"/>
            </a:avLst>
          </a:prstGeom>
          <a:solidFill>
            <a:srgbClr val="28F8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A0F19-8EB6-4023-B4C2-B5FCDB1D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C1946-43B6-4C92-B6C9-BBF6C7BE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2319E-490E-4F1B-8158-0306BC82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17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99F0C6-8415-4F0C-86C3-A2323E66F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807" y="4580876"/>
            <a:ext cx="6771954" cy="324643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7087A5-D873-46F8-A73D-668C29B17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701" y="3881163"/>
            <a:ext cx="9341942" cy="311919"/>
          </a:xfrm>
          <a:prstGeom prst="rect">
            <a:avLst/>
          </a:prstGeom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A15516-4D0B-43FD-9041-A8CA0F52AF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7"/>
          <a:stretch/>
        </p:blipFill>
        <p:spPr>
          <a:xfrm>
            <a:off x="2824422" y="1577525"/>
            <a:ext cx="6363965" cy="2008512"/>
          </a:xfrm>
          <a:prstGeom prst="rect">
            <a:avLst/>
          </a:prstGeom>
          <a:ln>
            <a:noFill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58A9493-33F8-43D7-BEFD-6B1658A1C0DA}"/>
              </a:ext>
            </a:extLst>
          </p:cNvPr>
          <p:cNvGrpSpPr/>
          <p:nvPr/>
        </p:nvGrpSpPr>
        <p:grpSpPr>
          <a:xfrm>
            <a:off x="136178" y="2187947"/>
            <a:ext cx="1942702" cy="3164460"/>
            <a:chOff x="390618" y="1933112"/>
            <a:chExt cx="2876365" cy="3164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1A581E-4ECD-4F02-B6B7-BE203D217E51}"/>
                </a:ext>
              </a:extLst>
            </p:cNvPr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5859F9-5CF9-4498-A87E-8F04859CB518}"/>
                </a:ext>
              </a:extLst>
            </p:cNvPr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Create and Compile Shaders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64C7C63-2E29-472C-8536-5A0324205902}"/>
                </a:ext>
              </a:extLst>
            </p:cNvPr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Associate the shader variable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2C1DDC-211D-47E3-AF07-D62326E8DF61}"/>
                </a:ext>
              </a:extLst>
            </p:cNvPr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Define geometry + color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and store it in buffer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1C93B9-DAE0-4A0F-BFCF-20E4AD2F5910}"/>
                </a:ext>
              </a:extLst>
            </p:cNvPr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rgbClr val="87EDE8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Draw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397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B97D377-BAF8-4C18-89FF-97640D90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22" y="4956913"/>
            <a:ext cx="5772761" cy="288050"/>
          </a:xfrm>
          <a:prstGeom prst="rect">
            <a:avLst/>
          </a:prstGeom>
          <a:ln>
            <a:noFill/>
          </a:ln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94983DDF-E76B-43F6-B200-7661B5FC56C8}"/>
              </a:ext>
            </a:extLst>
          </p:cNvPr>
          <p:cNvSpPr/>
          <p:nvPr/>
        </p:nvSpPr>
        <p:spPr>
          <a:xfrm>
            <a:off x="1826462" y="4568474"/>
            <a:ext cx="980589" cy="292351"/>
          </a:xfrm>
          <a:prstGeom prst="rightArrow">
            <a:avLst>
              <a:gd name="adj1" fmla="val 50000"/>
              <a:gd name="adj2" fmla="val 61765"/>
            </a:avLst>
          </a:prstGeom>
          <a:solidFill>
            <a:srgbClr val="F484E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650C99D-5804-42A5-91E7-A0C40156C587}"/>
              </a:ext>
            </a:extLst>
          </p:cNvPr>
          <p:cNvSpPr/>
          <p:nvPr/>
        </p:nvSpPr>
        <p:spPr>
          <a:xfrm>
            <a:off x="1970811" y="3863407"/>
            <a:ext cx="674134" cy="292351"/>
          </a:xfrm>
          <a:prstGeom prst="rightArrow">
            <a:avLst>
              <a:gd name="adj1" fmla="val 50000"/>
              <a:gd name="adj2" fmla="val 6176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9A3B821-EC61-4974-9C94-351DB995A36A}"/>
              </a:ext>
            </a:extLst>
          </p:cNvPr>
          <p:cNvSpPr/>
          <p:nvPr/>
        </p:nvSpPr>
        <p:spPr>
          <a:xfrm>
            <a:off x="1522364" y="3055535"/>
            <a:ext cx="1302058" cy="340446"/>
          </a:xfrm>
          <a:prstGeom prst="rightArrow">
            <a:avLst>
              <a:gd name="adj1" fmla="val 50000"/>
              <a:gd name="adj2" fmla="val 61765"/>
            </a:avLst>
          </a:prstGeom>
          <a:solidFill>
            <a:srgbClr val="28F8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A0F19-8EB6-4023-B4C2-B5FCDB1D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C1946-43B6-4C92-B6C9-BBF6C7BE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2319E-490E-4F1B-8158-0306BC82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18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99F0C6-8415-4F0C-86C3-A2323E66F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807" y="4580876"/>
            <a:ext cx="6771954" cy="324643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7087A5-D873-46F8-A73D-668C29B17CA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662701" y="3881163"/>
            <a:ext cx="9341942" cy="311919"/>
          </a:xfrm>
          <a:prstGeom prst="rect">
            <a:avLst/>
          </a:prstGeom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A15516-4D0B-43FD-9041-A8CA0F52AF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l="277"/>
          <a:stretch/>
        </p:blipFill>
        <p:spPr>
          <a:xfrm>
            <a:off x="2824422" y="1577525"/>
            <a:ext cx="6363965" cy="2008512"/>
          </a:xfrm>
          <a:prstGeom prst="rect">
            <a:avLst/>
          </a:prstGeom>
          <a:ln>
            <a:noFill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58A9493-33F8-43D7-BEFD-6B1658A1C0DA}"/>
              </a:ext>
            </a:extLst>
          </p:cNvPr>
          <p:cNvGrpSpPr/>
          <p:nvPr/>
        </p:nvGrpSpPr>
        <p:grpSpPr>
          <a:xfrm>
            <a:off x="136178" y="2187947"/>
            <a:ext cx="1942702" cy="3164460"/>
            <a:chOff x="390618" y="1933112"/>
            <a:chExt cx="2876365" cy="3164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1A581E-4ECD-4F02-B6B7-BE203D217E51}"/>
                </a:ext>
              </a:extLst>
            </p:cNvPr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5859F9-5CF9-4498-A87E-8F04859CB518}"/>
                </a:ext>
              </a:extLst>
            </p:cNvPr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Create and Compile Shaders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64C7C63-2E29-472C-8536-5A0324205902}"/>
                </a:ext>
              </a:extLst>
            </p:cNvPr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Associate the shader variable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2C1DDC-211D-47E3-AF07-D62326E8DF61}"/>
                </a:ext>
              </a:extLst>
            </p:cNvPr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Define geometry + color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and store it in buffer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1C93B9-DAE0-4A0F-BFCF-20E4AD2F5910}"/>
                </a:ext>
              </a:extLst>
            </p:cNvPr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rgbClr val="87EDE8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Draw object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133EBDD-53B4-41ED-BD65-DA51B70F48A9}"/>
              </a:ext>
            </a:extLst>
          </p:cNvPr>
          <p:cNvSpPr txBox="1"/>
          <p:nvPr/>
        </p:nvSpPr>
        <p:spPr>
          <a:xfrm>
            <a:off x="4136994" y="5749305"/>
            <a:ext cx="7466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 err="1"/>
              <a:t>gl.unifrom</a:t>
            </a:r>
            <a:r>
              <a:rPr lang="en-US" sz="1200" dirty="0"/>
              <a:t>*: </a:t>
            </a:r>
            <a:r>
              <a:rPr lang="en-US" sz="1200" dirty="0">
                <a:hlinkClick r:id="rId6"/>
              </a:rPr>
              <a:t>https://developer.mozilla.org/en-US/docs/Web/API/WebGLRenderingContext/uniform</a:t>
            </a:r>
            <a:endParaRPr lang="en-US" sz="1200" dirty="0"/>
          </a:p>
          <a:p>
            <a:pPr algn="r"/>
            <a:r>
              <a:rPr lang="en-US" sz="1200" dirty="0">
                <a:hlinkClick r:id="rId7"/>
              </a:rPr>
              <a:t>https://developer.mozilla.org/en-US/docs/Web/API/WebGLRenderingContext/uniformMatrix</a:t>
            </a:r>
            <a:r>
              <a:rPr lang="en-US" sz="1200" dirty="0"/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04CA77-7473-4E3F-92DB-F4D0D2EEE4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1285" y="1107042"/>
            <a:ext cx="6184774" cy="17960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3771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08C9-4FA7-49B0-BBE0-D5BE7BEF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1 | Uniform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7AA4-5849-4722-AE1E-796611B1F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6122"/>
            <a:ext cx="10515600" cy="21160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Get the code:</a:t>
            </a:r>
          </a:p>
          <a:p>
            <a:pPr marL="0" indent="0" algn="ctr">
              <a:buNone/>
            </a:pPr>
            <a:r>
              <a:rPr lang="en-US" sz="6600" dirty="0"/>
              <a:t>rb.gy/</a:t>
            </a:r>
            <a:r>
              <a:rPr lang="en-US" sz="6600" dirty="0" err="1"/>
              <a:t>nbuyoz</a:t>
            </a:r>
            <a:endParaRPr lang="en-US" sz="6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0AC5C-AF0F-4FB4-BF32-6B57BD9F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59E1-9BA7-48DC-A6BD-E9897F5C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5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8CD08-3896-4A75-B019-AED30A6F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536C-62D1-4515-A03C-6658EFF2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39F5E-B750-4EDC-977A-3D0E5F0653B4}"/>
              </a:ext>
            </a:extLst>
          </p:cNvPr>
          <p:cNvSpPr txBox="1"/>
          <p:nvPr/>
        </p:nvSpPr>
        <p:spPr>
          <a:xfrm>
            <a:off x="8826175" y="104035"/>
            <a:ext cx="3365825" cy="675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canvas =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document.getElementById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webglcanvas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canvas.getContext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`attribute vec3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	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gl_Position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1.0);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	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gl_FragColor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vec4(1.0, 0.0, 0.0, 1.0);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gl.VERTEX_SHADER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gl.FRAGMENT_SHADER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prog =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gl.createProgram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gl.linkProgram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gl.useProgram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gl.getAttribLocation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(prog, "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>
              <a:lnSpc>
                <a:spcPct val="107000"/>
              </a:lnSpc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Float32Array( [0.0, 0.0, 0.0,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0.0, 0.5, 0.0,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0.5, 0.0, 0.0]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gl.bindBuffer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gl.bufferData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gl.STATIC_DRAW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gl.vertexAttribPointer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gl.FLOAT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false, 0, 0);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gl.enableVertexAttribArray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gl.clearColor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(0.75, 0.75, 0.75, 1.0);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gl.COLOR_BUFFER_BIT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gl.drawArrays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gl.TRIANGLES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0, 3);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41AB71-B95D-4814-BB3B-0CD4506B539C}"/>
              </a:ext>
            </a:extLst>
          </p:cNvPr>
          <p:cNvGrpSpPr/>
          <p:nvPr/>
        </p:nvGrpSpPr>
        <p:grpSpPr>
          <a:xfrm>
            <a:off x="6676008" y="1983127"/>
            <a:ext cx="1942702" cy="3164460"/>
            <a:chOff x="390618" y="1933112"/>
            <a:chExt cx="2876365" cy="3164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87E03F-435B-4505-AE81-42BC9050E75E}"/>
                </a:ext>
              </a:extLst>
            </p:cNvPr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Canvas and WebGL context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18FA37-D257-49EF-8AF4-3BBF807256E8}"/>
                </a:ext>
              </a:extLst>
            </p:cNvPr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Create and Compile Shaders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32751C-FEFE-4EE8-8E2B-90BABEAF8566}"/>
                </a:ext>
              </a:extLst>
            </p:cNvPr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Associate the shader variable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EC06C81-DB75-4746-B743-528FAC7A5B5D}"/>
                </a:ext>
              </a:extLst>
            </p:cNvPr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Define geometry + color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and store it in buffer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0E1CCC-3029-4E73-8EEB-AF0587E6F5FC}"/>
                </a:ext>
              </a:extLst>
            </p:cNvPr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Draw object</a:t>
              </a:r>
            </a:p>
          </p:txBody>
        </p:sp>
      </p:grpSp>
      <p:pic>
        <p:nvPicPr>
          <p:cNvPr id="23" name="Picture 2" descr="First steps in WebGL">
            <a:extLst>
              <a:ext uri="{FF2B5EF4-FFF2-40B4-BE49-F238E27FC236}">
                <a16:creationId xmlns:a16="http://schemas.microsoft.com/office/drawing/2014/main" id="{BD8D5344-5FD6-479B-8305-F6F11B848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54" y="2175569"/>
            <a:ext cx="4603439" cy="319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48481D-5A3C-4F34-81D0-B8E96C150B5C}"/>
              </a:ext>
            </a:extLst>
          </p:cNvPr>
          <p:cNvSpPr txBox="1"/>
          <p:nvPr/>
        </p:nvSpPr>
        <p:spPr>
          <a:xfrm>
            <a:off x="1411548" y="5496815"/>
            <a:ext cx="34778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https://www.h5w3.com/44328.html</a:t>
            </a:r>
            <a:r>
              <a:rPr lang="en-US" sz="1200" dirty="0"/>
              <a:t>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27B96C5-A274-409A-848D-69A13026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7808" cy="1325563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500181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22C4-5080-4AC2-A932-75D2A341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072A8-3158-46DD-AC2B-3DA5299F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D1E4E-7169-465F-8B2A-83A46BEE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B9A8DF-3F7A-465E-80DF-D3848F409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200" y="2428055"/>
            <a:ext cx="2827536" cy="28275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DDC9C9-3B78-4047-BA0C-DA676A196C16}"/>
              </a:ext>
            </a:extLst>
          </p:cNvPr>
          <p:cNvSpPr txBox="1"/>
          <p:nvPr/>
        </p:nvSpPr>
        <p:spPr>
          <a:xfrm>
            <a:off x="7004482" y="120690"/>
            <a:ext cx="4909351" cy="6616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 var canvas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document.getElementById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webglcanvas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canvas.getContext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`attribute vec3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gl_Position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1.0);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`precision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mediump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float;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uniform vec3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u_color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gl_FragColor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u_color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1.0);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gl.VERTEX_SHADER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gl.FRAGMENT_SHADER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prog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gl.createProgram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gl.linkProgram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gl.useProgram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gl.getAttribLocation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(prog, "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Float32Array( [0.0, 0.0, 0.0,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0.0, 0.5, 0.0,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</a:t>
            </a:r>
            <a:r>
              <a:rPr lang="en-US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0.5, 0.0, 0.0]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gl.createBuffer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gl.bindBuffer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gl.bufferData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gl.STATIC_DRAW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gl.vertexAttribPointer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gl.FLOAT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false, 0, 0);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gl.enableVertexAttribArray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US" sz="1400" dirty="0" err="1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u_color_location</a:t>
            </a:r>
            <a:r>
              <a:rPr lang="en-US" sz="14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gl.getUniformLocation</a:t>
            </a:r>
            <a:r>
              <a:rPr lang="en-US" sz="14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(prog, "</a:t>
            </a:r>
            <a:r>
              <a:rPr lang="en-US" sz="1400" dirty="0" err="1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u_color</a:t>
            </a:r>
            <a:r>
              <a:rPr lang="en-US" sz="14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color = new Float32Array( [0.5, 0.7, 0.3]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gl.uniform3fv(</a:t>
            </a:r>
            <a:r>
              <a:rPr lang="en-US" sz="14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u_color_location</a:t>
            </a:r>
            <a:r>
              <a:rPr lang="en-US" sz="14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color);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gl.clearColor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(0.75, 0.75, 0.75, 1.0);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gl.COLOR_BUFFER_BIT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gl.drawArrays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gl.TRIANGLES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0, 3);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C6D34E-B93E-497B-8DF7-FDE8BE440A24}"/>
              </a:ext>
            </a:extLst>
          </p:cNvPr>
          <p:cNvGrpSpPr/>
          <p:nvPr/>
        </p:nvGrpSpPr>
        <p:grpSpPr>
          <a:xfrm>
            <a:off x="136178" y="2187947"/>
            <a:ext cx="1942702" cy="3164460"/>
            <a:chOff x="390618" y="1933112"/>
            <a:chExt cx="2876365" cy="3164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E38750-C7A8-438D-82A7-6637436BA385}"/>
                </a:ext>
              </a:extLst>
            </p:cNvPr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5B79C8-5596-4429-95E9-6F6132B91C97}"/>
                </a:ext>
              </a:extLst>
            </p:cNvPr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Create and Compile Shaders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08713D-AB3D-49AD-A582-1C997F574CBE}"/>
                </a:ext>
              </a:extLst>
            </p:cNvPr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Associate the shader variable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5A1091-687E-460A-8F14-2CB832CB5831}"/>
                </a:ext>
              </a:extLst>
            </p:cNvPr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Define geometry + color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and store it in buffer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0E6C47-7E29-45D0-8AB8-DFE5654CA42A}"/>
                </a:ext>
              </a:extLst>
            </p:cNvPr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rgbClr val="87EDE8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Draw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0856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7F38-FDA5-4CF6-ADF4-5747C628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467F-5748-4124-8183-A1913A06D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shift the triangle via mouse clicking.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58C8A-230C-41CC-91C5-E32F70F9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E5302-0792-4325-AE7F-15BFF223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86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35F4-B3C9-4C2D-9EE0-2696DDCC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8FFF4-1417-4D3C-9CDD-6C654DE0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0ED06-FE20-49EF-8D62-527F2C25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A81DC-CA34-4DF8-9BCA-B6F0E9C9D32D}"/>
              </a:ext>
            </a:extLst>
          </p:cNvPr>
          <p:cNvSpPr txBox="1"/>
          <p:nvPr/>
        </p:nvSpPr>
        <p:spPr>
          <a:xfrm>
            <a:off x="2118818" y="1557432"/>
            <a:ext cx="5449408" cy="4599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canvas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document.getElementById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webglcanvas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canvas.getContext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`attribute vec3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uniform float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u_shift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400" dirty="0" err="1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gl_Position</a:t>
            </a:r>
            <a:r>
              <a:rPr lang="en-US" sz="1400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</a:t>
            </a:r>
            <a:r>
              <a:rPr lang="en-US" sz="1400" dirty="0" err="1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1400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1.0);</a:t>
            </a:r>
            <a:endParaRPr lang="en-US" sz="14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gl_Position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a_coords.x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u_shift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a_coords.y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a_coords.z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1.0);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`precision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mediump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float;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uniform vec3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u_color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gl_FragColor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u_color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1.0);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gl.VERTEX_SHADER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gl.FRAGMENT_SHADER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prog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gl.createProgram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gl.linkProgram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gl.useProgram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5B766-B6E8-4771-A59C-0DA837CF8E52}"/>
              </a:ext>
            </a:extLst>
          </p:cNvPr>
          <p:cNvSpPr txBox="1"/>
          <p:nvPr/>
        </p:nvSpPr>
        <p:spPr>
          <a:xfrm>
            <a:off x="7406937" y="395056"/>
            <a:ext cx="4785063" cy="4179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canvas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document.getElementById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webglcanvas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canvas.getContext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gl.getAttribLocation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(prog, "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Float32Array( [0.0, 0.0, 0.0,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0.0, 0.5, 0.0,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0.5, 0.0, 0.0]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gl.createBuffer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gl.bindBuffer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gl.bufferData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gl.STATIC_DRAW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gl.vertexAttribPointer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gl.FLOAT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false, 0, 0);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gl.enableVertexAttribArray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u_color_location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gl.getUniformLocation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(prog, "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u_color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var color = new Float32Array( [0.5, 0.7, 0.3]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gl.uniform3fv(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u_color_location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color);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u_shift_location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gl.getUniformLocation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(prog, "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u_shift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shift = 0.0;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gl.uniform1f(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u_shift_location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shift);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gl.clearColor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(0.75, 0.75, 0.75, 1.0);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gl.COLOR_BUFFER_BIT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gl.drawArrays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gl.TRIANGLES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0, 3);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canvas.onmousedown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function 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shift = shift + 0.1;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gl.uniform1f(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u_shift_location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shift);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gl.clearColor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(0.75, 0.75, 0.75, 1.0);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gl.COLOR_BUFFER_BIT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gl.drawArrays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gl.TRIANGLES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0, 3);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};</a:t>
            </a:r>
            <a:endParaRPr lang="en-US" sz="7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CB709D-3C6B-4D72-9B1E-C5E1BB3B1FF2}"/>
              </a:ext>
            </a:extLst>
          </p:cNvPr>
          <p:cNvGrpSpPr/>
          <p:nvPr/>
        </p:nvGrpSpPr>
        <p:grpSpPr>
          <a:xfrm>
            <a:off x="136178" y="2187947"/>
            <a:ext cx="1942702" cy="3164460"/>
            <a:chOff x="390618" y="1933112"/>
            <a:chExt cx="2876365" cy="3164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0E0F7D-DB12-4E86-A056-B44FA5B2B063}"/>
                </a:ext>
              </a:extLst>
            </p:cNvPr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6412CB-971A-4F33-A852-D5BCAE142ED7}"/>
                </a:ext>
              </a:extLst>
            </p:cNvPr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Create and Compile Shaders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7B80F9-B3BB-4DC6-9A75-597E3F98BF57}"/>
                </a:ext>
              </a:extLst>
            </p:cNvPr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Associate the shader variable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556F50-1A56-4665-8914-1A9757717C29}"/>
                </a:ext>
              </a:extLst>
            </p:cNvPr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Define geometry + color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and store it in buffer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AE21DB-06AE-43F1-AC87-DE0F8BB80B24}"/>
                </a:ext>
              </a:extLst>
            </p:cNvPr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rgbClr val="87EDE8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Draw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544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35F4-B3C9-4C2D-9EE0-2696DDCC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8FFF4-1417-4D3C-9CDD-6C654DE0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0ED06-FE20-49EF-8D62-527F2C25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A81DC-CA34-4DF8-9BCA-B6F0E9C9D32D}"/>
              </a:ext>
            </a:extLst>
          </p:cNvPr>
          <p:cNvSpPr txBox="1"/>
          <p:nvPr/>
        </p:nvSpPr>
        <p:spPr>
          <a:xfrm>
            <a:off x="2118818" y="1557432"/>
            <a:ext cx="5449408" cy="4599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canvas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document.getElementById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webglcanvas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canvas.getContext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`attribute vec3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uniform float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u_shift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400" dirty="0" err="1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gl_Position</a:t>
            </a:r>
            <a:r>
              <a:rPr lang="en-US" sz="1400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</a:t>
            </a:r>
            <a:r>
              <a:rPr lang="en-US" sz="1400" dirty="0" err="1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1400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1.0);</a:t>
            </a:r>
            <a:endParaRPr lang="en-US" sz="14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gl_Position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a_coords.x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u_shift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a_coords.y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a_coords.z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1.0);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`precision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mediump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float;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uniform vec3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u_color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gl_FragColor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u_color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1.0);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gl.VERTEX_SHADER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gl.FRAGMENT_SHADER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prog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gl.createProgram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gl.linkProgram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gl.useProgram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5B766-B6E8-4771-A59C-0DA837CF8E52}"/>
              </a:ext>
            </a:extLst>
          </p:cNvPr>
          <p:cNvSpPr txBox="1"/>
          <p:nvPr/>
        </p:nvSpPr>
        <p:spPr>
          <a:xfrm>
            <a:off x="7406937" y="395056"/>
            <a:ext cx="4785063" cy="5133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canvas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document.getElementById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webglcanvas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canvas.getContext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gl.getAttribLocation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(prog, "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Float32Array( [0.0, 0.0, 0.0,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0.0, 0.5, 0.0,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0.5, 0.0, 0.0]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gl.createBuffer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gl.bindBuffer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gl.bufferData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gl.STATIC_DRAW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gl.vertexAttribPointer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gl.FLOAT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false, 0, 0);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gl.enableVertexAttribArray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u_color_location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gl.getUniformLocation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(prog, "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u_color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var color = new Float32Array( [0.5, 0.7, 0.3]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gl.uniform3fv(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u_color_location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color);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</a:t>
            </a:r>
            <a:r>
              <a:rPr lang="en-US" sz="14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 </a:t>
            </a:r>
            <a:r>
              <a:rPr lang="en-US" sz="1400" dirty="0" err="1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u_shift_location</a:t>
            </a:r>
            <a:r>
              <a:rPr lang="en-US" sz="14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gl.getUniformLocation</a:t>
            </a:r>
            <a:r>
              <a:rPr lang="en-US" sz="14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(prog, "</a:t>
            </a:r>
            <a:r>
              <a:rPr lang="en-US" sz="1400" dirty="0" err="1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u_shift</a:t>
            </a:r>
            <a:r>
              <a:rPr lang="en-US" sz="14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shift = 0.0;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gl.uniform1f(</a:t>
            </a:r>
            <a:r>
              <a:rPr lang="en-US" sz="14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u_shift_location</a:t>
            </a:r>
            <a:r>
              <a:rPr lang="en-US" sz="14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shift);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gl.clearColor</a:t>
            </a:r>
            <a:r>
              <a:rPr lang="en-US" sz="1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(0.75, 0.75, 0.75, 1.0);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</a:t>
            </a:r>
            <a:r>
              <a:rPr lang="en-US" sz="1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gl.COLOR_BUFFER_BIT</a:t>
            </a:r>
            <a:r>
              <a:rPr lang="en-US" sz="1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gl.drawArrays</a:t>
            </a:r>
            <a:r>
              <a:rPr lang="en-US" sz="1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gl.TRIANGLES</a:t>
            </a:r>
            <a:r>
              <a:rPr lang="en-US" sz="1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0, 3);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canvas.onmousedown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function 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shift = shift + 0.1;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gl.uniform1f(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u_shift_location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shift);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gl.clearColor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(0.75, 0.75, 0.75, 1.0);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gl.COLOR_BUFFER_BIT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gl.drawArrays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gl.TRIANGLES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0, 3);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};</a:t>
            </a:r>
            <a:endParaRPr lang="en-US" sz="7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CB709D-3C6B-4D72-9B1E-C5E1BB3B1FF2}"/>
              </a:ext>
            </a:extLst>
          </p:cNvPr>
          <p:cNvGrpSpPr/>
          <p:nvPr/>
        </p:nvGrpSpPr>
        <p:grpSpPr>
          <a:xfrm>
            <a:off x="136178" y="2187947"/>
            <a:ext cx="1942702" cy="3164460"/>
            <a:chOff x="390618" y="1933112"/>
            <a:chExt cx="2876365" cy="3164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0E0F7D-DB12-4E86-A056-B44FA5B2B063}"/>
                </a:ext>
              </a:extLst>
            </p:cNvPr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6412CB-971A-4F33-A852-D5BCAE142ED7}"/>
                </a:ext>
              </a:extLst>
            </p:cNvPr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Create and Compile Shaders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7B80F9-B3BB-4DC6-9A75-597E3F98BF57}"/>
                </a:ext>
              </a:extLst>
            </p:cNvPr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Associate the shader variable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556F50-1A56-4665-8914-1A9757717C29}"/>
                </a:ext>
              </a:extLst>
            </p:cNvPr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Define geometry + color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and store it in buffer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AE21DB-06AE-43F1-AC87-DE0F8BB80B24}"/>
                </a:ext>
              </a:extLst>
            </p:cNvPr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rgbClr val="87EDE8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Draw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390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35F4-B3C9-4C2D-9EE0-2696DDCC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8FFF4-1417-4D3C-9CDD-6C654DE0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0ED06-FE20-49EF-8D62-527F2C25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A81DC-CA34-4DF8-9BCA-B6F0E9C9D32D}"/>
              </a:ext>
            </a:extLst>
          </p:cNvPr>
          <p:cNvSpPr txBox="1"/>
          <p:nvPr/>
        </p:nvSpPr>
        <p:spPr>
          <a:xfrm>
            <a:off x="2118818" y="1557432"/>
            <a:ext cx="5449408" cy="4599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canvas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document.getElementById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webglcanvas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canvas.getContext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`attribute vec3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uniform float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u_shift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400" dirty="0" err="1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gl_Position</a:t>
            </a:r>
            <a:r>
              <a:rPr lang="en-US" sz="1400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</a:t>
            </a:r>
            <a:r>
              <a:rPr lang="en-US" sz="1400" dirty="0" err="1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1400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1.0);</a:t>
            </a:r>
            <a:endParaRPr lang="en-US" sz="14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gl_Position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a_coords.x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u_shift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a_coords.y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a_coords.z</a:t>
            </a: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1.0);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`precision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mediump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float;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uniform vec3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u_color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gl_FragColor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u_color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1.0);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gl.VERTEX_SHADER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gl.FRAGMENT_SHADER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prog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gl.createProgram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gl.linkProgram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gl.useProgram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5B766-B6E8-4771-A59C-0DA837CF8E52}"/>
              </a:ext>
            </a:extLst>
          </p:cNvPr>
          <p:cNvSpPr txBox="1"/>
          <p:nvPr/>
        </p:nvSpPr>
        <p:spPr>
          <a:xfrm>
            <a:off x="7406937" y="395056"/>
            <a:ext cx="4785063" cy="6248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canvas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document.getElementById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webglcanvas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canvas.getContext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gl.getAttribLocation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(prog, "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Float32Array( [0.0, 0.0, 0.0,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0.0, 0.5, 0.0,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0.5, 0.0, 0.0]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gl.createBuffer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gl.bindBuffer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gl.bufferData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gl.STATIC_DRAW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gl.vertexAttribPointer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gl.FLOAT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false, 0, 0);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gl.enableVertexAttribArray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var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u_color_location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gl.getUniformLocation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(prog, "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u_color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var color = new Float32Array( [0.5, 0.7, 0.3]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gl.uniform3fv(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u_color_location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color);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</a:t>
            </a:r>
            <a:r>
              <a:rPr lang="en-US" sz="14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 </a:t>
            </a:r>
            <a:r>
              <a:rPr lang="en-US" sz="1400" dirty="0" err="1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u_shift_location</a:t>
            </a:r>
            <a:r>
              <a:rPr lang="en-US" sz="14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gl.getUniformLocation</a:t>
            </a:r>
            <a:r>
              <a:rPr lang="en-US" sz="14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(prog, "</a:t>
            </a:r>
            <a:r>
              <a:rPr lang="en-US" sz="1400" dirty="0" err="1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u_shift</a:t>
            </a:r>
            <a:r>
              <a:rPr lang="en-US" sz="14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var shift = 0.0;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gl.uniform1f(</a:t>
            </a:r>
            <a:r>
              <a:rPr lang="en-US" sz="14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u_shift_location</a:t>
            </a:r>
            <a:r>
              <a:rPr lang="en-US" sz="14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shift);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gl.clearColor</a:t>
            </a:r>
            <a:r>
              <a:rPr lang="en-US" sz="1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(0.75, 0.75, 0.75, 1.0);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</a:t>
            </a:r>
            <a:r>
              <a:rPr lang="en-US" sz="1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gl.COLOR_BUFFER_BIT</a:t>
            </a:r>
            <a:r>
              <a:rPr lang="en-US" sz="1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gl.drawArrays</a:t>
            </a:r>
            <a:r>
              <a:rPr lang="en-US" sz="1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gl.TRIANGLES</a:t>
            </a:r>
            <a:r>
              <a:rPr lang="en-US" sz="1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0, 3);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4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canvas.onmousedown</a:t>
            </a:r>
            <a:r>
              <a:rPr lang="en-US" sz="1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function 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shift = shift + 0.1;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gl.uniform1f(</a:t>
            </a:r>
            <a:r>
              <a:rPr lang="en-US" sz="1400" dirty="0" err="1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u_shift_location</a:t>
            </a:r>
            <a:r>
              <a:rPr lang="en-US" sz="1400" dirty="0">
                <a:effectLst/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shift);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gl.clearColor</a:t>
            </a:r>
            <a:r>
              <a:rPr lang="en-US" sz="1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(0.75, 0.75, 0.75, 1.0);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</a:t>
            </a:r>
            <a:r>
              <a:rPr lang="en-US" sz="1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gl.COLOR_BUFFER_BIT</a:t>
            </a:r>
            <a:r>
              <a:rPr lang="en-US" sz="1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gl.drawArrays</a:t>
            </a:r>
            <a:r>
              <a:rPr lang="en-US" sz="1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gl.TRIANGLES</a:t>
            </a:r>
            <a:r>
              <a:rPr lang="en-US" sz="1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0, 3);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};</a:t>
            </a:r>
            <a:endParaRPr lang="en-US" sz="1400" dirty="0">
              <a:highlight>
                <a:srgbClr val="FFFF00"/>
              </a:highligh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CB709D-3C6B-4D72-9B1E-C5E1BB3B1FF2}"/>
              </a:ext>
            </a:extLst>
          </p:cNvPr>
          <p:cNvGrpSpPr/>
          <p:nvPr/>
        </p:nvGrpSpPr>
        <p:grpSpPr>
          <a:xfrm>
            <a:off x="136178" y="2187947"/>
            <a:ext cx="1942702" cy="3164460"/>
            <a:chOff x="390618" y="1933112"/>
            <a:chExt cx="2876365" cy="3164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0E0F7D-DB12-4E86-A056-B44FA5B2B063}"/>
                </a:ext>
              </a:extLst>
            </p:cNvPr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6412CB-971A-4F33-A852-D5BCAE142ED7}"/>
                </a:ext>
              </a:extLst>
            </p:cNvPr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Create and Compile Shaders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7B80F9-B3BB-4DC6-9A75-597E3F98BF57}"/>
                </a:ext>
              </a:extLst>
            </p:cNvPr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Associate the shader variable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556F50-1A56-4665-8914-1A9757717C29}"/>
                </a:ext>
              </a:extLst>
            </p:cNvPr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Define geometry + color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and store it in buffer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AE21DB-06AE-43F1-AC87-DE0F8BB80B24}"/>
                </a:ext>
              </a:extLst>
            </p:cNvPr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rgbClr val="87EDE8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Draw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8645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08C9-4FA7-49B0-BBE0-D5BE7BEF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2 | Mouse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7AA4-5849-4722-AE1E-796611B1F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6122"/>
            <a:ext cx="10515600" cy="21160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Get the code:</a:t>
            </a:r>
          </a:p>
          <a:p>
            <a:pPr marL="0" indent="0" algn="ctr">
              <a:buNone/>
            </a:pPr>
            <a:r>
              <a:rPr lang="en-US" sz="6600" dirty="0"/>
              <a:t>rb.gy/ddbnlv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0AC5C-AF0F-4FB4-BF32-6B57BD9F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59E1-9BA7-48DC-A6BD-E9897F5C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04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DD05-765D-4158-8F59-0828B149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EAECC-2209-4650-A9CA-CE8D50D6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different color in different vertices and the color of the face will be blended accordingly.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54FAC-8BEA-4F82-8149-3BA21084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BC24B-E091-4F94-B03D-1BFC12B3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27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DE94-8A11-41FC-992B-5E6FBCCA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F2D81-B0FB-4546-B956-E33850E5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0FD3B-8239-42E0-993A-A51ADE4C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27</a:t>
            </a:fld>
            <a:endParaRPr lang="en-US"/>
          </a:p>
        </p:txBody>
      </p:sp>
      <p:pic>
        <p:nvPicPr>
          <p:cNvPr id="1026" name="Picture 2" descr="varying parameter being bilinearly interpolated">
            <a:extLst>
              <a:ext uri="{FF2B5EF4-FFF2-40B4-BE49-F238E27FC236}">
                <a16:creationId xmlns:a16="http://schemas.microsoft.com/office/drawing/2014/main" id="{C30D27F0-4647-4343-930F-BB218B692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040" y="2111310"/>
            <a:ext cx="4114800" cy="283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23B21D-8584-4252-8A2D-D2E9F233F0BF}"/>
              </a:ext>
            </a:extLst>
          </p:cNvPr>
          <p:cNvSpPr txBox="1"/>
          <p:nvPr/>
        </p:nvSpPr>
        <p:spPr>
          <a:xfrm>
            <a:off x="1722268" y="6094740"/>
            <a:ext cx="94813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https://stackoverflow.com/questions/17537879/in-webgl-what-are-the-differences-between-an-attribute-a-uniform-and-a-varying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7481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CDA3-DE1C-4637-AE20-EAF3BDAF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23ACF-255B-47A8-86A9-2B0D800D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3A0FF-A674-449C-B1D4-5909FC76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606DD8-D6CE-4B8E-84A5-612573D9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70" y="1780978"/>
            <a:ext cx="10102789" cy="2611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B21C74-59C1-4F32-B36F-D86974A55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423" y="4620475"/>
            <a:ext cx="5296177" cy="150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6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CDA3-DE1C-4637-AE20-EAF3BDAF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23ACF-255B-47A8-86A9-2B0D800D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3A0FF-A674-449C-B1D4-5909FC76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606DD8-D6CE-4B8E-84A5-612573D9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70" y="1780978"/>
            <a:ext cx="10102789" cy="2611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B21C74-59C1-4F32-B36F-D86974A55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423" y="4620475"/>
            <a:ext cx="5296177" cy="150785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52302D-F040-45FB-8800-733EBD1EF3FB}"/>
              </a:ext>
            </a:extLst>
          </p:cNvPr>
          <p:cNvCxnSpPr/>
          <p:nvPr/>
        </p:nvCxnSpPr>
        <p:spPr>
          <a:xfrm flipH="1">
            <a:off x="5184559" y="1436973"/>
            <a:ext cx="772357" cy="83450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7ADFCB-BC87-46BF-A548-8917D653933A}"/>
              </a:ext>
            </a:extLst>
          </p:cNvPr>
          <p:cNvSpPr/>
          <p:nvPr/>
        </p:nvSpPr>
        <p:spPr>
          <a:xfrm>
            <a:off x="3835153" y="2271474"/>
            <a:ext cx="1349406" cy="292506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7BE345-4EC7-4CB2-862B-857F51B5687F}"/>
              </a:ext>
            </a:extLst>
          </p:cNvPr>
          <p:cNvGrpSpPr/>
          <p:nvPr/>
        </p:nvGrpSpPr>
        <p:grpSpPr>
          <a:xfrm>
            <a:off x="5426034" y="511925"/>
            <a:ext cx="1618104" cy="1020732"/>
            <a:chOff x="7956775" y="521102"/>
            <a:chExt cx="1618104" cy="102073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1608B2D-1CB2-498E-AD4E-8FAB232875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50000"/>
            </a:blip>
            <a:srcRect l="2680" t="18440" r="5672" b="6168"/>
            <a:stretch/>
          </p:blipFill>
          <p:spPr>
            <a:xfrm>
              <a:off x="8323704" y="742579"/>
              <a:ext cx="728756" cy="6943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D6086D-96D3-4510-9A01-26802DE7C2E0}"/>
                </a:ext>
              </a:extLst>
            </p:cNvPr>
            <p:cNvSpPr txBox="1"/>
            <p:nvPr/>
          </p:nvSpPr>
          <p:spPr>
            <a:xfrm>
              <a:off x="7956775" y="942784"/>
              <a:ext cx="49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90F44E-CD37-465D-8A49-2027DCEB0439}"/>
                </a:ext>
              </a:extLst>
            </p:cNvPr>
            <p:cNvSpPr txBox="1"/>
            <p:nvPr/>
          </p:nvSpPr>
          <p:spPr>
            <a:xfrm>
              <a:off x="8851411" y="521102"/>
              <a:ext cx="72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green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7F5A31-1548-4456-9FFC-5772F05D24C2}"/>
                </a:ext>
              </a:extLst>
            </p:cNvPr>
            <p:cNvSpPr txBox="1"/>
            <p:nvPr/>
          </p:nvSpPr>
          <p:spPr>
            <a:xfrm>
              <a:off x="8866002" y="1172502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34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08C9-4FA7-49B0-BBE0-D5BE7BEF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| Drawing a Triangle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7AA4-5849-4722-AE1E-796611B1F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6122"/>
            <a:ext cx="10515600" cy="21160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Get the code:</a:t>
            </a:r>
          </a:p>
          <a:p>
            <a:pPr marL="0" indent="0" algn="ctr">
              <a:buNone/>
            </a:pPr>
            <a:r>
              <a:rPr lang="en-US" sz="6600" dirty="0"/>
              <a:t>rb.gy/zgu5ub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0AC5C-AF0F-4FB4-BF32-6B57BD9F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59E1-9BA7-48DC-A6BD-E9897F5C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98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CDA3-DE1C-4637-AE20-EAF3BDAF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23ACF-255B-47A8-86A9-2B0D800D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3A0FF-A674-449C-B1D4-5909FC76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606DD8-D6CE-4B8E-84A5-612573D9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70" y="1780978"/>
            <a:ext cx="10102789" cy="2611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B21C74-59C1-4F32-B36F-D86974A55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423" y="4620475"/>
            <a:ext cx="5296177" cy="150785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52302D-F040-45FB-8800-733EBD1EF3FB}"/>
              </a:ext>
            </a:extLst>
          </p:cNvPr>
          <p:cNvCxnSpPr/>
          <p:nvPr/>
        </p:nvCxnSpPr>
        <p:spPr>
          <a:xfrm flipH="1">
            <a:off x="5184559" y="1436973"/>
            <a:ext cx="772357" cy="83450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7ADFCB-BC87-46BF-A548-8917D653933A}"/>
              </a:ext>
            </a:extLst>
          </p:cNvPr>
          <p:cNvSpPr/>
          <p:nvPr/>
        </p:nvSpPr>
        <p:spPr>
          <a:xfrm>
            <a:off x="3835153" y="2271474"/>
            <a:ext cx="1349406" cy="292506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C30650-4F25-4089-B3E2-91B24D4D31F2}"/>
              </a:ext>
            </a:extLst>
          </p:cNvPr>
          <p:cNvSpPr/>
          <p:nvPr/>
        </p:nvSpPr>
        <p:spPr>
          <a:xfrm>
            <a:off x="2299316" y="3691900"/>
            <a:ext cx="1242873" cy="347439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C24060-9D3A-4192-A8D6-39FE883461C6}"/>
              </a:ext>
            </a:extLst>
          </p:cNvPr>
          <p:cNvSpPr/>
          <p:nvPr/>
        </p:nvSpPr>
        <p:spPr>
          <a:xfrm>
            <a:off x="3733798" y="3691900"/>
            <a:ext cx="1242873" cy="347439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4A0A057-C846-4D8D-8D60-6277BC7F0B8B}"/>
              </a:ext>
            </a:extLst>
          </p:cNvPr>
          <p:cNvCxnSpPr>
            <a:stCxn id="18" idx="0"/>
            <a:endCxn id="13" idx="0"/>
          </p:cNvCxnSpPr>
          <p:nvPr/>
        </p:nvCxnSpPr>
        <p:spPr>
          <a:xfrm rot="16200000" flipV="1">
            <a:off x="3637994" y="2974659"/>
            <a:ext cx="12700" cy="1434482"/>
          </a:xfrm>
          <a:prstGeom prst="curvedConnector3">
            <a:avLst>
              <a:gd name="adj1" fmla="val 515534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07E232-EEA8-439D-A9F9-EB17CC776AD6}"/>
              </a:ext>
            </a:extLst>
          </p:cNvPr>
          <p:cNvCxnSpPr>
            <a:cxnSpLocks/>
          </p:cNvCxnSpPr>
          <p:nvPr/>
        </p:nvCxnSpPr>
        <p:spPr>
          <a:xfrm>
            <a:off x="4845049" y="2570331"/>
            <a:ext cx="4439" cy="112791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26C6B8-1B5D-46A5-9766-E1EFE8BF884D}"/>
              </a:ext>
            </a:extLst>
          </p:cNvPr>
          <p:cNvGrpSpPr/>
          <p:nvPr/>
        </p:nvGrpSpPr>
        <p:grpSpPr>
          <a:xfrm>
            <a:off x="5426034" y="511925"/>
            <a:ext cx="1618104" cy="1020732"/>
            <a:chOff x="7956775" y="521102"/>
            <a:chExt cx="1618104" cy="10207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1A5581A-931A-4DEA-8A63-33BFAD92F4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50000"/>
            </a:blip>
            <a:srcRect l="2680" t="18440" r="5672" b="6168"/>
            <a:stretch/>
          </p:blipFill>
          <p:spPr>
            <a:xfrm>
              <a:off x="8323704" y="742579"/>
              <a:ext cx="728756" cy="69439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F4A600-9B18-4982-8D5A-30B570175E0B}"/>
                </a:ext>
              </a:extLst>
            </p:cNvPr>
            <p:cNvSpPr txBox="1"/>
            <p:nvPr/>
          </p:nvSpPr>
          <p:spPr>
            <a:xfrm>
              <a:off x="7956775" y="942784"/>
              <a:ext cx="49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32CD5D-BD5A-4BB4-8DEE-CAD3AB877AE0}"/>
                </a:ext>
              </a:extLst>
            </p:cNvPr>
            <p:cNvSpPr txBox="1"/>
            <p:nvPr/>
          </p:nvSpPr>
          <p:spPr>
            <a:xfrm>
              <a:off x="8851411" y="521102"/>
              <a:ext cx="72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green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2E9E3E-E1B4-4BA9-8608-284EB330A067}"/>
                </a:ext>
              </a:extLst>
            </p:cNvPr>
            <p:cNvSpPr txBox="1"/>
            <p:nvPr/>
          </p:nvSpPr>
          <p:spPr>
            <a:xfrm>
              <a:off x="8866002" y="1172502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2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CDA3-DE1C-4637-AE20-EAF3BDAF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23ACF-255B-47A8-86A9-2B0D800D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3A0FF-A674-449C-B1D4-5909FC76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606DD8-D6CE-4B8E-84A5-612573D9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70" y="1780978"/>
            <a:ext cx="10102789" cy="2611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B21C74-59C1-4F32-B36F-D86974A55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423" y="4620475"/>
            <a:ext cx="5296177" cy="150785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52302D-F040-45FB-8800-733EBD1EF3FB}"/>
              </a:ext>
            </a:extLst>
          </p:cNvPr>
          <p:cNvCxnSpPr/>
          <p:nvPr/>
        </p:nvCxnSpPr>
        <p:spPr>
          <a:xfrm flipH="1">
            <a:off x="5184559" y="1436973"/>
            <a:ext cx="772357" cy="83450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7ADFCB-BC87-46BF-A548-8917D653933A}"/>
              </a:ext>
            </a:extLst>
          </p:cNvPr>
          <p:cNvSpPr/>
          <p:nvPr/>
        </p:nvSpPr>
        <p:spPr>
          <a:xfrm>
            <a:off x="3835153" y="2271474"/>
            <a:ext cx="1349406" cy="292506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C30650-4F25-4089-B3E2-91B24D4D31F2}"/>
              </a:ext>
            </a:extLst>
          </p:cNvPr>
          <p:cNvSpPr/>
          <p:nvPr/>
        </p:nvSpPr>
        <p:spPr>
          <a:xfrm>
            <a:off x="2299316" y="3691900"/>
            <a:ext cx="1242873" cy="347439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C24060-9D3A-4192-A8D6-39FE883461C6}"/>
              </a:ext>
            </a:extLst>
          </p:cNvPr>
          <p:cNvSpPr/>
          <p:nvPr/>
        </p:nvSpPr>
        <p:spPr>
          <a:xfrm>
            <a:off x="3733798" y="3691900"/>
            <a:ext cx="1242873" cy="347439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7BA6068-C247-4054-9FD9-879C0E5D1A30}"/>
              </a:ext>
            </a:extLst>
          </p:cNvPr>
          <p:cNvSpPr/>
          <p:nvPr/>
        </p:nvSpPr>
        <p:spPr>
          <a:xfrm>
            <a:off x="5335479" y="5060272"/>
            <a:ext cx="1242873" cy="305251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26D6A40-B076-419B-96E0-A6CA22BD4102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16200000" flipH="1">
            <a:off x="3928368" y="3031723"/>
            <a:ext cx="1020933" cy="3036163"/>
          </a:xfrm>
          <a:prstGeom prst="bentConnector3">
            <a:avLst>
              <a:gd name="adj1" fmla="val 4130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4A0A057-C846-4D8D-8D60-6277BC7F0B8B}"/>
              </a:ext>
            </a:extLst>
          </p:cNvPr>
          <p:cNvCxnSpPr>
            <a:stCxn id="18" idx="0"/>
            <a:endCxn id="13" idx="0"/>
          </p:cNvCxnSpPr>
          <p:nvPr/>
        </p:nvCxnSpPr>
        <p:spPr>
          <a:xfrm rot="16200000" flipV="1">
            <a:off x="3637994" y="2974659"/>
            <a:ext cx="12700" cy="1434482"/>
          </a:xfrm>
          <a:prstGeom prst="curvedConnector3">
            <a:avLst>
              <a:gd name="adj1" fmla="val 515534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07E232-EEA8-439D-A9F9-EB17CC776AD6}"/>
              </a:ext>
            </a:extLst>
          </p:cNvPr>
          <p:cNvCxnSpPr>
            <a:cxnSpLocks/>
          </p:cNvCxnSpPr>
          <p:nvPr/>
        </p:nvCxnSpPr>
        <p:spPr>
          <a:xfrm>
            <a:off x="4845049" y="2570331"/>
            <a:ext cx="4439" cy="112791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78B236-EC28-42BE-87BE-6001CAA3B1C6}"/>
              </a:ext>
            </a:extLst>
          </p:cNvPr>
          <p:cNvSpPr txBox="1"/>
          <p:nvPr/>
        </p:nvSpPr>
        <p:spPr>
          <a:xfrm>
            <a:off x="4355234" y="4147177"/>
            <a:ext cx="1487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Interpolation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4F35578-333D-4E15-8922-5C44B80CC4BB}"/>
              </a:ext>
            </a:extLst>
          </p:cNvPr>
          <p:cNvGrpSpPr/>
          <p:nvPr/>
        </p:nvGrpSpPr>
        <p:grpSpPr>
          <a:xfrm>
            <a:off x="5426034" y="511925"/>
            <a:ext cx="1618104" cy="1020732"/>
            <a:chOff x="7956775" y="521102"/>
            <a:chExt cx="1618104" cy="102073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C247C8F-6158-4765-A366-8A443BA28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50000"/>
            </a:blip>
            <a:srcRect l="2680" t="18440" r="5672" b="6168"/>
            <a:stretch/>
          </p:blipFill>
          <p:spPr>
            <a:xfrm>
              <a:off x="8323704" y="742579"/>
              <a:ext cx="728756" cy="69439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78B6F8-17CC-44D6-A273-2A4C9D57D6DB}"/>
                </a:ext>
              </a:extLst>
            </p:cNvPr>
            <p:cNvSpPr txBox="1"/>
            <p:nvPr/>
          </p:nvSpPr>
          <p:spPr>
            <a:xfrm>
              <a:off x="7956775" y="942784"/>
              <a:ext cx="49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AE0FC0-8855-4875-AC07-43DE1CFE196A}"/>
                </a:ext>
              </a:extLst>
            </p:cNvPr>
            <p:cNvSpPr txBox="1"/>
            <p:nvPr/>
          </p:nvSpPr>
          <p:spPr>
            <a:xfrm>
              <a:off x="8851411" y="521102"/>
              <a:ext cx="72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green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4365387-B95A-4B59-8962-8B7F98432237}"/>
                </a:ext>
              </a:extLst>
            </p:cNvPr>
            <p:cNvSpPr txBox="1"/>
            <p:nvPr/>
          </p:nvSpPr>
          <p:spPr>
            <a:xfrm>
              <a:off x="8866002" y="1172502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0747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CDA3-DE1C-4637-AE20-EAF3BDAF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23ACF-255B-47A8-86A9-2B0D800D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3A0FF-A674-449C-B1D4-5909FC76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606DD8-D6CE-4B8E-84A5-612573D9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70" y="1780978"/>
            <a:ext cx="10102789" cy="2611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B21C74-59C1-4F32-B36F-D86974A55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423" y="4620475"/>
            <a:ext cx="5296177" cy="150785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52302D-F040-45FB-8800-733EBD1EF3FB}"/>
              </a:ext>
            </a:extLst>
          </p:cNvPr>
          <p:cNvCxnSpPr/>
          <p:nvPr/>
        </p:nvCxnSpPr>
        <p:spPr>
          <a:xfrm flipH="1">
            <a:off x="5184559" y="1436973"/>
            <a:ext cx="772357" cy="83450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7ADFCB-BC87-46BF-A548-8917D653933A}"/>
              </a:ext>
            </a:extLst>
          </p:cNvPr>
          <p:cNvSpPr/>
          <p:nvPr/>
        </p:nvSpPr>
        <p:spPr>
          <a:xfrm>
            <a:off x="3835153" y="2271474"/>
            <a:ext cx="1349406" cy="292506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C30650-4F25-4089-B3E2-91B24D4D31F2}"/>
              </a:ext>
            </a:extLst>
          </p:cNvPr>
          <p:cNvSpPr/>
          <p:nvPr/>
        </p:nvSpPr>
        <p:spPr>
          <a:xfrm>
            <a:off x="2299316" y="3691900"/>
            <a:ext cx="1242873" cy="347439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C24060-9D3A-4192-A8D6-39FE883461C6}"/>
              </a:ext>
            </a:extLst>
          </p:cNvPr>
          <p:cNvSpPr/>
          <p:nvPr/>
        </p:nvSpPr>
        <p:spPr>
          <a:xfrm>
            <a:off x="3733798" y="3691900"/>
            <a:ext cx="1242873" cy="347439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7BA6068-C247-4054-9FD9-879C0E5D1A30}"/>
              </a:ext>
            </a:extLst>
          </p:cNvPr>
          <p:cNvSpPr/>
          <p:nvPr/>
        </p:nvSpPr>
        <p:spPr>
          <a:xfrm>
            <a:off x="5335479" y="5060272"/>
            <a:ext cx="1242873" cy="305251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4A0A057-C846-4D8D-8D60-6277BC7F0B8B}"/>
              </a:ext>
            </a:extLst>
          </p:cNvPr>
          <p:cNvCxnSpPr>
            <a:stCxn id="18" idx="0"/>
            <a:endCxn id="13" idx="0"/>
          </p:cNvCxnSpPr>
          <p:nvPr/>
        </p:nvCxnSpPr>
        <p:spPr>
          <a:xfrm rot="16200000" flipV="1">
            <a:off x="3637994" y="2974659"/>
            <a:ext cx="12700" cy="1434482"/>
          </a:xfrm>
          <a:prstGeom prst="curvedConnector3">
            <a:avLst>
              <a:gd name="adj1" fmla="val 515534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07E232-EEA8-439D-A9F9-EB17CC776AD6}"/>
              </a:ext>
            </a:extLst>
          </p:cNvPr>
          <p:cNvCxnSpPr>
            <a:cxnSpLocks/>
          </p:cNvCxnSpPr>
          <p:nvPr/>
        </p:nvCxnSpPr>
        <p:spPr>
          <a:xfrm>
            <a:off x="4845049" y="2570331"/>
            <a:ext cx="4439" cy="112791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FC2C250-B6D4-4DFA-B43D-822327853CD9}"/>
              </a:ext>
            </a:extLst>
          </p:cNvPr>
          <p:cNvSpPr/>
          <p:nvPr/>
        </p:nvSpPr>
        <p:spPr>
          <a:xfrm>
            <a:off x="6777329" y="5500069"/>
            <a:ext cx="1043896" cy="305251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146A97-2A37-4C23-A506-236ABA2D8B4C}"/>
              </a:ext>
            </a:extLst>
          </p:cNvPr>
          <p:cNvCxnSpPr>
            <a:cxnSpLocks/>
          </p:cNvCxnSpPr>
          <p:nvPr/>
        </p:nvCxnSpPr>
        <p:spPr>
          <a:xfrm>
            <a:off x="6578352" y="5223449"/>
            <a:ext cx="393670" cy="2766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884F6B8-7533-479C-8A1D-D80CC4ADB2EA}"/>
              </a:ext>
            </a:extLst>
          </p:cNvPr>
          <p:cNvSpPr/>
          <p:nvPr/>
        </p:nvSpPr>
        <p:spPr>
          <a:xfrm>
            <a:off x="4223612" y="5542256"/>
            <a:ext cx="1644528" cy="305251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0289A7DF-ECA1-4AF9-96B6-FED547A2D4E7}"/>
              </a:ext>
            </a:extLst>
          </p:cNvPr>
          <p:cNvCxnSpPr>
            <a:cxnSpLocks/>
            <a:stCxn id="42" idx="2"/>
            <a:endCxn id="54" idx="2"/>
          </p:cNvCxnSpPr>
          <p:nvPr/>
        </p:nvCxnSpPr>
        <p:spPr>
          <a:xfrm rot="5400000">
            <a:off x="6151484" y="4699713"/>
            <a:ext cx="42187" cy="2253401"/>
          </a:xfrm>
          <a:prstGeom prst="curvedConnector3">
            <a:avLst>
              <a:gd name="adj1" fmla="val 64187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DFC1A60-CC14-4FCE-A464-7A9A4D213B9F}"/>
              </a:ext>
            </a:extLst>
          </p:cNvPr>
          <p:cNvCxnSpPr>
            <a:cxnSpLocks/>
          </p:cNvCxnSpPr>
          <p:nvPr/>
        </p:nvCxnSpPr>
        <p:spPr>
          <a:xfrm flipH="1">
            <a:off x="3835153" y="5867811"/>
            <a:ext cx="671003" cy="70031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BC741AB-E5E6-4AEA-94F9-4ABE62B046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7926" t="5424" r="8240" b="5769"/>
          <a:stretch/>
        </p:blipFill>
        <p:spPr>
          <a:xfrm>
            <a:off x="8847589" y="5060271"/>
            <a:ext cx="837343" cy="883329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15010E4-EE88-4788-BDB6-0BD111BD164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28368" y="3031723"/>
            <a:ext cx="1020933" cy="3036163"/>
          </a:xfrm>
          <a:prstGeom prst="bentConnector3">
            <a:avLst>
              <a:gd name="adj1" fmla="val 4130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A10B90-942B-4C3A-8249-8BF1AD9800A6}"/>
              </a:ext>
            </a:extLst>
          </p:cNvPr>
          <p:cNvGrpSpPr/>
          <p:nvPr/>
        </p:nvGrpSpPr>
        <p:grpSpPr>
          <a:xfrm>
            <a:off x="5426034" y="511925"/>
            <a:ext cx="1618104" cy="1020732"/>
            <a:chOff x="7956775" y="521102"/>
            <a:chExt cx="1618104" cy="10207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D146D00-D0B0-44C2-93E6-E4EE8DB5F2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biLevel thresh="50000"/>
            </a:blip>
            <a:srcRect l="2680" t="18440" r="5672" b="6168"/>
            <a:stretch/>
          </p:blipFill>
          <p:spPr>
            <a:xfrm>
              <a:off x="8323704" y="742579"/>
              <a:ext cx="728756" cy="69439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C25865-72E9-436C-BA2F-5D015B387DDF}"/>
                </a:ext>
              </a:extLst>
            </p:cNvPr>
            <p:cNvSpPr txBox="1"/>
            <p:nvPr/>
          </p:nvSpPr>
          <p:spPr>
            <a:xfrm>
              <a:off x="7956775" y="942784"/>
              <a:ext cx="49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3BFDE1-58A8-49E5-91C5-0E90FACCD343}"/>
                </a:ext>
              </a:extLst>
            </p:cNvPr>
            <p:cNvSpPr txBox="1"/>
            <p:nvPr/>
          </p:nvSpPr>
          <p:spPr>
            <a:xfrm>
              <a:off x="8851411" y="521102"/>
              <a:ext cx="72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green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D87041-30BC-4262-B952-7FE40990ABDC}"/>
                </a:ext>
              </a:extLst>
            </p:cNvPr>
            <p:cNvSpPr txBox="1"/>
            <p:nvPr/>
          </p:nvSpPr>
          <p:spPr>
            <a:xfrm>
              <a:off x="8866002" y="1172502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352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9C0B-B7F3-4749-8E3C-37A9A227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BE1ED-1B6D-42A4-A141-DAE98BB1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D3C86-106E-4167-A85F-0A4F8A77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3B5D7-82FD-487E-A5FA-1CE5B54C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20" y="2052158"/>
            <a:ext cx="9847799" cy="275368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C9D418C-00D5-4342-8F16-AD33A2AE9A03}"/>
              </a:ext>
            </a:extLst>
          </p:cNvPr>
          <p:cNvGrpSpPr/>
          <p:nvPr/>
        </p:nvGrpSpPr>
        <p:grpSpPr>
          <a:xfrm>
            <a:off x="109001" y="3557015"/>
            <a:ext cx="1942702" cy="3164460"/>
            <a:chOff x="390618" y="1933112"/>
            <a:chExt cx="2876365" cy="31644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BD19C0-335C-4028-94F9-BB12C66EB160}"/>
                </a:ext>
              </a:extLst>
            </p:cNvPr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71F48E-CF75-437A-AE08-E8C091991FBC}"/>
                </a:ext>
              </a:extLst>
            </p:cNvPr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Create and Compile Shaders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CF7B69-31F6-4D48-9FB5-611ABCE5E8A6}"/>
                </a:ext>
              </a:extLst>
            </p:cNvPr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Associate the shader variable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68F064-23F8-4580-AE64-CCBB989A6299}"/>
                </a:ext>
              </a:extLst>
            </p:cNvPr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Define geometry + color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and store it in buffer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214BCD-6AE2-4C42-9A9A-3E6CAE5405BA}"/>
                </a:ext>
              </a:extLst>
            </p:cNvPr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rgbClr val="87EDE8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Draw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7011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08C9-4FA7-49B0-BBE0-D5BE7BEF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3 | Varying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7AA4-5849-4722-AE1E-796611B1F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6122"/>
            <a:ext cx="10515600" cy="21160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Get the code:</a:t>
            </a:r>
          </a:p>
          <a:p>
            <a:pPr marL="0" indent="0" algn="ctr">
              <a:buNone/>
            </a:pPr>
            <a:r>
              <a:rPr lang="en-US" sz="6600" dirty="0"/>
              <a:t>rb.gy/p7u46l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0AC5C-AF0F-4FB4-BF32-6B57BD9F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59E1-9BA7-48DC-A6BD-E9897F5C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34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16FA-E56A-42B7-8665-83025BCE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vs Attribute vs Varying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8FC8-1A73-4DB8-A1FE-5E412264E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highlight>
                  <a:srgbClr val="FFFF00"/>
                </a:highlight>
              </a:rPr>
              <a:t>uniform are per-primitive parameters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constant during an entire draw call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highlight>
                  <a:srgbClr val="00FF00"/>
                </a:highlight>
              </a:rPr>
              <a:t>attribute are per-vertex parameters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typically : positions, </a:t>
            </a:r>
            <a:r>
              <a:rPr lang="en-US" sz="2000" dirty="0" err="1"/>
              <a:t>normals</a:t>
            </a:r>
            <a:r>
              <a:rPr lang="en-US" sz="2000" dirty="0"/>
              <a:t>, colors, UVs, ...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highlight>
                  <a:srgbClr val="F484EC"/>
                </a:highlight>
              </a:rPr>
              <a:t>varying are per-fragment (or per-pixel) parameters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they vary from pixels to pixels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EDD93-0FDE-4AA6-9FDE-4BD0D743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F694C-26AE-4438-B27B-636FB226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CFF90-0463-4038-99D0-4AC845699194}"/>
              </a:ext>
            </a:extLst>
          </p:cNvPr>
          <p:cNvSpPr txBox="1"/>
          <p:nvPr/>
        </p:nvSpPr>
        <p:spPr>
          <a:xfrm>
            <a:off x="1722268" y="6094740"/>
            <a:ext cx="94813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2"/>
              </a:rPr>
              <a:t>https://stackoverflow.com/questions/17537879/in-webgl-what-are-the-differences-between-an-attribute-a-uniform-and-a-varying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6227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0AE1-ED1A-4484-A514-EC102085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ED005-8DCE-4AE0-8D89-5B0AC449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2D5C0-B360-4971-A7A7-2F49A718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36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2EAD1B-08A8-479A-AE98-0F86563AF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81" y="737971"/>
            <a:ext cx="3177223" cy="538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369EC6-A480-45B7-B42C-8536F3F2B3E0}"/>
              </a:ext>
            </a:extLst>
          </p:cNvPr>
          <p:cNvSpPr txBox="1"/>
          <p:nvPr/>
        </p:nvSpPr>
        <p:spPr>
          <a:xfrm>
            <a:off x="7703820" y="5909310"/>
            <a:ext cx="3840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http://math.hws.edu/graphicsbook/c6/s1.html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344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9542-6F0A-4B3F-8063-75C2A559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9E5E8-CA00-4F3D-8412-EE8FA7804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0"/>
            <a:ext cx="10906760" cy="4673283"/>
          </a:xfrm>
        </p:spPr>
        <p:txBody>
          <a:bodyPr>
            <a:normAutofit/>
          </a:bodyPr>
          <a:lstStyle/>
          <a:p>
            <a:r>
              <a:rPr lang="en-US" sz="2400" dirty="0"/>
              <a:t>Attribute can only be used in vertex shader. </a:t>
            </a:r>
            <a:r>
              <a:rPr lang="en-US" sz="2400" i="1" dirty="0">
                <a:solidFill>
                  <a:srgbClr val="FF0000"/>
                </a:solidFill>
              </a:rPr>
              <a:t>[why?]</a:t>
            </a:r>
          </a:p>
          <a:p>
            <a:r>
              <a:rPr lang="en-US" sz="2400" dirty="0"/>
              <a:t>Uniform can be used in both vertex and fragment shaders. </a:t>
            </a:r>
            <a:r>
              <a:rPr lang="en-US" sz="2400" i="1" dirty="0">
                <a:solidFill>
                  <a:srgbClr val="FF0000"/>
                </a:solidFill>
              </a:rPr>
              <a:t>[why?]</a:t>
            </a:r>
            <a:endParaRPr lang="en-US" sz="2400" dirty="0"/>
          </a:p>
          <a:p>
            <a:r>
              <a:rPr lang="en-US" sz="2400" dirty="0"/>
              <a:t>Varying must be used in both vertex and fragment shaders with the same name.</a:t>
            </a:r>
          </a:p>
          <a:p>
            <a:r>
              <a:rPr lang="en-US" sz="2400" dirty="0"/>
              <a:t>Uniform, attributes and varying must be declared globally in the shaders.</a:t>
            </a:r>
          </a:p>
          <a:p>
            <a:r>
              <a:rPr lang="en-US" sz="2400" dirty="0"/>
              <a:t>It is a convention to use – 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</a:rPr>
              <a:t>a_</a:t>
            </a:r>
            <a:r>
              <a:rPr lang="en-US" sz="2000" dirty="0"/>
              <a:t> before the name of the attribute variable</a:t>
            </a:r>
          </a:p>
          <a:p>
            <a:pPr lvl="1"/>
            <a:r>
              <a:rPr lang="en-US" sz="2000" dirty="0">
                <a:highlight>
                  <a:srgbClr val="00FF00"/>
                </a:highlight>
              </a:rPr>
              <a:t>u_</a:t>
            </a:r>
            <a:r>
              <a:rPr lang="en-US" sz="2000" dirty="0"/>
              <a:t> before the name of the uniform variable</a:t>
            </a:r>
          </a:p>
          <a:p>
            <a:pPr lvl="1"/>
            <a:r>
              <a:rPr lang="en-US" sz="2000" dirty="0">
                <a:highlight>
                  <a:srgbClr val="F484EC"/>
                </a:highlight>
              </a:rPr>
              <a:t>v_</a:t>
            </a:r>
            <a:r>
              <a:rPr lang="en-US" sz="2000" dirty="0"/>
              <a:t> before the name of the varying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DC063-255F-4A73-8281-FC5E4953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61439-A11E-4DB1-8B35-694178D8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33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C2F7-2FA5-4439-8DEE-D0937477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730005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Control Statements in GLSL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756B4-48B5-45C6-A2AB-1AE2AF86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F28C9-ACC7-41F7-B86D-C2414573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38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4DADC8-4B1F-474F-9E13-B7E223CB0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771" y="365125"/>
            <a:ext cx="7437180" cy="54500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B85F25-6F6B-4590-B0A1-BFC578508E46}"/>
              </a:ext>
            </a:extLst>
          </p:cNvPr>
          <p:cNvSpPr txBox="1"/>
          <p:nvPr/>
        </p:nvSpPr>
        <p:spPr>
          <a:xfrm>
            <a:off x="1875406" y="6063449"/>
            <a:ext cx="79432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ighlight>
                  <a:srgbClr val="00FF00"/>
                </a:highlight>
              </a:rPr>
              <a:t>More on GLSL statements: </a:t>
            </a:r>
            <a:r>
              <a:rPr lang="en-US" sz="1600" dirty="0">
                <a:highlight>
                  <a:srgbClr val="00FF00"/>
                </a:highlight>
                <a:hlinkClick r:id="rId3"/>
              </a:rPr>
              <a:t>https://www.shaderific.com/glsl-statements</a:t>
            </a:r>
            <a:r>
              <a:rPr lang="en-US" sz="1600" dirty="0">
                <a:highlight>
                  <a:srgbClr val="00FF00"/>
                </a:highlight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050B7E-7900-457A-AC76-855696E93BA6}"/>
              </a:ext>
            </a:extLst>
          </p:cNvPr>
          <p:cNvSpPr txBox="1"/>
          <p:nvPr/>
        </p:nvSpPr>
        <p:spPr>
          <a:xfrm>
            <a:off x="1206484" y="3457852"/>
            <a:ext cx="29257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</a:rPr>
              <a:t>Question: What will happen here?</a:t>
            </a:r>
          </a:p>
        </p:txBody>
      </p:sp>
    </p:spTree>
    <p:extLst>
      <p:ext uri="{BB962C8B-B14F-4D97-AF65-F5344CB8AC3E}">
        <p14:creationId xmlns:p14="http://schemas.microsoft.com/office/powerpoint/2010/main" val="3648100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08C9-4FA7-49B0-BBE0-D5BE7BEF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GLSL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7AA4-5849-4722-AE1E-796611B1F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6122"/>
            <a:ext cx="10515600" cy="21160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Get the code:</a:t>
            </a:r>
          </a:p>
          <a:p>
            <a:pPr marL="0" indent="0" algn="ctr">
              <a:buNone/>
            </a:pPr>
            <a:r>
              <a:rPr lang="en-US" sz="6600" dirty="0"/>
              <a:t>rb.gy/qdtslu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0AC5C-AF0F-4FB4-BF32-6B57BD9F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59E1-9BA7-48DC-A6BD-E9897F5C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8CD08-3896-4A75-B019-AED30A6F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536C-62D1-4515-A03C-6658EFF2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39F5E-B750-4EDC-977A-3D0E5F0653B4}"/>
              </a:ext>
            </a:extLst>
          </p:cNvPr>
          <p:cNvSpPr txBox="1"/>
          <p:nvPr/>
        </p:nvSpPr>
        <p:spPr>
          <a:xfrm>
            <a:off x="8826175" y="104035"/>
            <a:ext cx="3365825" cy="675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canvas =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document.getElementById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webglcanvas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canvas.getContext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`attribute vec3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	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gl_Position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1.0);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	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gl_FragColor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vec4(1.0, 0.0, 0.0, 1.0);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gl.VERTEX_SHADER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gl.FRAGMENT_SHADER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prog =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gl.createProgram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gl.linkProgram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gl.useProgram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gl.getAttribLocation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(prog, "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>
              <a:lnSpc>
                <a:spcPct val="107000"/>
              </a:lnSpc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Float32Array( [0.0, 0.0, 0.0,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0.0, 0.5, 0.0,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0.5, 0.0, 0.0]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gl.bindBuffer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gl.bufferData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gl.STATIC_DRAW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gl.vertexAttribPointer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gl.FLOAT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false, 0, 0);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gl.enableVertexAttribArray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gl.clearColor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(0.75, 0.75, 0.75, 1.0);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gl.COLOR_BUFFER_BIT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gl.drawArrays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gl.TRIANGLES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0, 3);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990889-C98C-4A56-A349-2DF5AFE81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8" y="1235550"/>
            <a:ext cx="7264201" cy="6240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D41AB71-B95D-4814-BB3B-0CD4506B539C}"/>
              </a:ext>
            </a:extLst>
          </p:cNvPr>
          <p:cNvGrpSpPr/>
          <p:nvPr/>
        </p:nvGrpSpPr>
        <p:grpSpPr>
          <a:xfrm>
            <a:off x="6676008" y="1983127"/>
            <a:ext cx="1942702" cy="3164460"/>
            <a:chOff x="390618" y="1933112"/>
            <a:chExt cx="2876365" cy="3164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87E03F-435B-4505-AE81-42BC9050E75E}"/>
                </a:ext>
              </a:extLst>
            </p:cNvPr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18FA37-D257-49EF-8AF4-3BBF807256E8}"/>
                </a:ext>
              </a:extLst>
            </p:cNvPr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Create and Compile Shaders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32751C-FEFE-4EE8-8E2B-90BABEAF8566}"/>
                </a:ext>
              </a:extLst>
            </p:cNvPr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Associate the shader variable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EC06C81-DB75-4746-B743-528FAC7A5B5D}"/>
                </a:ext>
              </a:extLst>
            </p:cNvPr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Define geometry + color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and store it in buffer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0E1CCC-3029-4E73-8EEB-AF0587E6F5FC}"/>
                </a:ext>
              </a:extLst>
            </p:cNvPr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Draw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52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DAE4-321C-4033-BBF4-90E72D85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in GLSL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F4662-9A12-4CB2-8F02-5083DCB8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F9B04-C063-410E-8BC7-372DEA37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40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70D57D-7C6A-4E96-8873-F5F6E6AAD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19"/>
          <a:stretch/>
        </p:blipFill>
        <p:spPr>
          <a:xfrm>
            <a:off x="1019175" y="2058140"/>
            <a:ext cx="10334625" cy="15905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692C9B-85CC-4FCD-B104-42E239C46455}"/>
              </a:ext>
            </a:extLst>
          </p:cNvPr>
          <p:cNvSpPr txBox="1"/>
          <p:nvPr/>
        </p:nvSpPr>
        <p:spPr>
          <a:xfrm>
            <a:off x="2345924" y="5192666"/>
            <a:ext cx="713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More GLSL built-in functions: </a:t>
            </a:r>
            <a:r>
              <a:rPr lang="en-US" dirty="0">
                <a:highlight>
                  <a:srgbClr val="FFFF00"/>
                </a:highlight>
                <a:hlinkClick r:id="rId3"/>
              </a:rPr>
              <a:t>https://www.shaderific.com/glsl-functions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70F5A-98C1-4F72-B3FC-517ED3F97F65}"/>
              </a:ext>
            </a:extLst>
          </p:cNvPr>
          <p:cNvSpPr txBox="1"/>
          <p:nvPr/>
        </p:nvSpPr>
        <p:spPr>
          <a:xfrm>
            <a:off x="3333056" y="3975039"/>
            <a:ext cx="3750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Question: What will happen here?</a:t>
            </a:r>
          </a:p>
        </p:txBody>
      </p:sp>
    </p:spTree>
    <p:extLst>
      <p:ext uri="{BB962C8B-B14F-4D97-AF65-F5344CB8AC3E}">
        <p14:creationId xmlns:p14="http://schemas.microsoft.com/office/powerpoint/2010/main" val="801500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C00B-C6BB-4E9D-A985-273FBFDD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00AE-BF0C-47E5-B82C-3544E52E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5676" cy="36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Part A</a:t>
            </a:r>
          </a:p>
          <a:p>
            <a:r>
              <a:rPr lang="en-US" dirty="0"/>
              <a:t>For each click, a 2D spiral will keep increasing.</a:t>
            </a:r>
          </a:p>
          <a:p>
            <a:pPr lvl="1"/>
            <a:r>
              <a:rPr lang="en-US" dirty="0"/>
              <a:t>The every dot will be a pixel.</a:t>
            </a:r>
          </a:p>
          <a:p>
            <a:pPr lvl="1"/>
            <a:r>
              <a:rPr lang="en-US" dirty="0"/>
              <a:t>The outer dots will be bigger than the inner ones depending on the distance from the center.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05C5C-8DCA-412B-9310-B9AC603E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FBF6C-A400-43A1-9078-58077AD1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41</a:t>
            </a:fld>
            <a:endParaRPr lang="en-US"/>
          </a:p>
        </p:txBody>
      </p:sp>
      <p:pic>
        <p:nvPicPr>
          <p:cNvPr id="1026" name="Picture 2" descr="Black dotted spiral symbol simple flat Royalty Free Vector">
            <a:extLst>
              <a:ext uri="{FF2B5EF4-FFF2-40B4-BE49-F238E27FC236}">
                <a16:creationId xmlns:a16="http://schemas.microsoft.com/office/drawing/2014/main" id="{7414117F-8B08-44AC-9193-307D1F71D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96"/>
          <a:stretch/>
        </p:blipFill>
        <p:spPr bwMode="auto">
          <a:xfrm>
            <a:off x="8223681" y="2328908"/>
            <a:ext cx="2743200" cy="266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432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C00B-C6BB-4E9D-A985-273FBFDD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00AE-BF0C-47E5-B82C-3544E52E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Part B</a:t>
            </a:r>
          </a:p>
          <a:p>
            <a:r>
              <a:rPr lang="en-US" dirty="0"/>
              <a:t>Create a 2D scenario [use your imagination]</a:t>
            </a:r>
          </a:p>
          <a:p>
            <a:pPr lvl="1"/>
            <a:r>
              <a:rPr lang="en-US" dirty="0"/>
              <a:t>Minimum 20 triangles</a:t>
            </a:r>
          </a:p>
          <a:p>
            <a:r>
              <a:rPr lang="en-US" dirty="0"/>
              <a:t>Apply color [using varying]</a:t>
            </a:r>
          </a:p>
          <a:p>
            <a:r>
              <a:rPr lang="en-US" dirty="0"/>
              <a:t>Have a keyboard interaction</a:t>
            </a:r>
          </a:p>
          <a:p>
            <a:pPr lvl="1"/>
            <a:r>
              <a:rPr lang="en-US" dirty="0"/>
              <a:t>With control statements and/or built-in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05C5C-8DCA-412B-9310-B9AC603E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FBF6C-A400-43A1-9078-58077AD1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6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D9D3-D691-470D-92FD-9FBCFB76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7405-C278-47AB-A814-0E12EB97A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8067-8FD8-4E66-8112-55C589DF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C8A84-2997-4BE9-804D-31378B7B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5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8CD08-3896-4A75-B019-AED30A6F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536C-62D1-4515-A03C-6658EFF2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39F5E-B750-4EDC-977A-3D0E5F0653B4}"/>
              </a:ext>
            </a:extLst>
          </p:cNvPr>
          <p:cNvSpPr txBox="1"/>
          <p:nvPr/>
        </p:nvSpPr>
        <p:spPr>
          <a:xfrm>
            <a:off x="8826175" y="104035"/>
            <a:ext cx="3365825" cy="675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canvas =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document.getElementById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webglcanvas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canvas.getContext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`attribute vec3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	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gl_Position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1.0);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	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gl_FragColor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vec4(1.0, 0.0, 0.0, 1.0);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gl.VERTEX_SHADER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gl.FRAGMENT_SHADER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prog =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gl.createProgram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gl.linkProgram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gl.useProgram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gl.getAttribLocation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(prog, "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>
              <a:lnSpc>
                <a:spcPct val="107000"/>
              </a:lnSpc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Float32Array( [0.0, 0.0, 0.0,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0.0, 0.5, 0.0,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0.5, 0.0, 0.0]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gl.bindBuffer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gl.bufferData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gl.STATIC_DRAW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gl.vertexAttribPointer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gl.FLOAT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false, 0, 0);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gl.enableVertexAttribArray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gl.clearColor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(0.75, 0.75, 0.75, 1.0);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gl.COLOR_BUFFER_BIT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gl.drawArrays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gl.TRIANGLES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0, 3);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6E78CA-02C3-4710-8C92-E3659D0E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77" y="354259"/>
            <a:ext cx="5718921" cy="253962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5EE990B-E076-4C5D-96AB-F48CC207CB03}"/>
              </a:ext>
            </a:extLst>
          </p:cNvPr>
          <p:cNvGrpSpPr/>
          <p:nvPr/>
        </p:nvGrpSpPr>
        <p:grpSpPr>
          <a:xfrm>
            <a:off x="6676008" y="1983127"/>
            <a:ext cx="1942702" cy="3164460"/>
            <a:chOff x="390618" y="1933112"/>
            <a:chExt cx="2876365" cy="3164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7BE6B3-69A1-473E-8B74-59FCCB348CAC}"/>
                </a:ext>
              </a:extLst>
            </p:cNvPr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443FD8-10B1-4F4D-84C0-10656569B192}"/>
                </a:ext>
              </a:extLst>
            </p:cNvPr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Create and Compile Shaders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B1611CF-B601-492C-B64A-C0775E9ABC31}"/>
                </a:ext>
              </a:extLst>
            </p:cNvPr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Associate the shader variable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917674-1DDD-45BF-A979-CE93739684F6}"/>
                </a:ext>
              </a:extLst>
            </p:cNvPr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Define geometry + color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and store it in buffer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70966ED-6DA9-4C2F-A47F-4C0CF3EBB3F8}"/>
                </a:ext>
              </a:extLst>
            </p:cNvPr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Draw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39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8CD08-3896-4A75-B019-AED30A6F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536C-62D1-4515-A03C-6658EFF2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39F5E-B750-4EDC-977A-3D0E5F0653B4}"/>
              </a:ext>
            </a:extLst>
          </p:cNvPr>
          <p:cNvSpPr txBox="1"/>
          <p:nvPr/>
        </p:nvSpPr>
        <p:spPr>
          <a:xfrm>
            <a:off x="8826175" y="104035"/>
            <a:ext cx="3365825" cy="675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canvas =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document.getElementById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webglcanvas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canvas.getContext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`attribute vec3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	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gl_Position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1.0);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	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gl_FragColor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vec4(1.0, 0.0, 0.0, 1.0);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gl.VERTEX_SHADER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gl.FRAGMENT_SHADER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prog =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gl.createProgram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gl.linkProgram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gl.useProgram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gl.getAttribLocation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(prog, "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>
              <a:lnSpc>
                <a:spcPct val="107000"/>
              </a:lnSpc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Float32Array( [0.0, 0.0, 0.0,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0.0, 0.5, 0.0,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0.5, 0.0, 0.0]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gl.bindBuffer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gl.bufferData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gl.STATIC_DRAW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gl.vertexAttribPointer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gl.FLOAT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false, 0, 0);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gl.enableVertexAttribArray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gl.clearColor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(0.75, 0.75, 0.75, 1.0);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gl.COLOR_BUFFER_BIT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gl.drawArrays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gl.TRIANGLES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0, 3);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6E78CA-02C3-4710-8C92-E3659D0E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77" y="354259"/>
            <a:ext cx="5718921" cy="25396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6822CD-675D-4ADC-9104-050E66456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7" y="2985149"/>
            <a:ext cx="5718921" cy="161559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5EE990B-E076-4C5D-96AB-F48CC207CB03}"/>
              </a:ext>
            </a:extLst>
          </p:cNvPr>
          <p:cNvGrpSpPr/>
          <p:nvPr/>
        </p:nvGrpSpPr>
        <p:grpSpPr>
          <a:xfrm>
            <a:off x="6676008" y="1983127"/>
            <a:ext cx="1942702" cy="3164460"/>
            <a:chOff x="390618" y="1933112"/>
            <a:chExt cx="2876365" cy="3164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7BE6B3-69A1-473E-8B74-59FCCB348CAC}"/>
                </a:ext>
              </a:extLst>
            </p:cNvPr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443FD8-10B1-4F4D-84C0-10656569B192}"/>
                </a:ext>
              </a:extLst>
            </p:cNvPr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Create and Compile Shaders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B1611CF-B601-492C-B64A-C0775E9ABC31}"/>
                </a:ext>
              </a:extLst>
            </p:cNvPr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Associate the shader variable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917674-1DDD-45BF-A979-CE93739684F6}"/>
                </a:ext>
              </a:extLst>
            </p:cNvPr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Define geometry + color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and store it in buffer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70966ED-6DA9-4C2F-A47F-4C0CF3EBB3F8}"/>
                </a:ext>
              </a:extLst>
            </p:cNvPr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Draw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566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8CD08-3896-4A75-B019-AED30A6F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536C-62D1-4515-A03C-6658EFF2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39F5E-B750-4EDC-977A-3D0E5F0653B4}"/>
              </a:ext>
            </a:extLst>
          </p:cNvPr>
          <p:cNvSpPr txBox="1"/>
          <p:nvPr/>
        </p:nvSpPr>
        <p:spPr>
          <a:xfrm>
            <a:off x="8826175" y="104035"/>
            <a:ext cx="3365825" cy="675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canvas =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document.getElementById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webglcanvas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canvas.getContext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`attribute vec3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	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gl_Position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1.0);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	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gl_FragColor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vec4(1.0, 0.0, 0.0, 1.0);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gl.VERTEX_SHADER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gl.FRAGMENT_SHADER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prog =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gl.createProgram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gl.linkProgram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gl.useProgram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gl.getAttribLocation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(prog, "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>
              <a:lnSpc>
                <a:spcPct val="107000"/>
              </a:lnSpc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Float32Array( [0.0, 0.0, 0.0,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0.0, 0.5, 0.0,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0.5, 0.0, 0.0]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gl.bindBuffer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gl.bufferData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gl.STATIC_DRAW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gl.vertexAttribPointer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gl.FLOAT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false, 0, 0);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gl.enableVertexAttribArray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gl.clearColor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(0.75, 0.75, 0.75, 1.0);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gl.COLOR_BUFFER_BIT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gl.drawArrays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gl.TRIANGLES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0, 3);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6E78CA-02C3-4710-8C92-E3659D0E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77" y="354259"/>
            <a:ext cx="5718921" cy="25396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6822CD-675D-4ADC-9104-050E66456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7" y="2985149"/>
            <a:ext cx="5718921" cy="16155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478553-C3D4-43D9-97ED-9A3B5CF1E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675" y="4692013"/>
            <a:ext cx="3733923" cy="14867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5EE990B-E076-4C5D-96AB-F48CC207CB03}"/>
              </a:ext>
            </a:extLst>
          </p:cNvPr>
          <p:cNvGrpSpPr/>
          <p:nvPr/>
        </p:nvGrpSpPr>
        <p:grpSpPr>
          <a:xfrm>
            <a:off x="6676008" y="1983127"/>
            <a:ext cx="1942702" cy="3164460"/>
            <a:chOff x="390618" y="1933112"/>
            <a:chExt cx="2876365" cy="3164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7BE6B3-69A1-473E-8B74-59FCCB348CAC}"/>
                </a:ext>
              </a:extLst>
            </p:cNvPr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443FD8-10B1-4F4D-84C0-10656569B192}"/>
                </a:ext>
              </a:extLst>
            </p:cNvPr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Create and Compile Shaders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B1611CF-B601-492C-B64A-C0775E9ABC31}"/>
                </a:ext>
              </a:extLst>
            </p:cNvPr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Associate the shader variable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917674-1DDD-45BF-A979-CE93739684F6}"/>
                </a:ext>
              </a:extLst>
            </p:cNvPr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Define geometry + color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and store it in buffer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70966ED-6DA9-4C2F-A47F-4C0CF3EBB3F8}"/>
                </a:ext>
              </a:extLst>
            </p:cNvPr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Draw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623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8CD08-3896-4A75-B019-AED30A6F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536C-62D1-4515-A03C-6658EFF2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39F5E-B750-4EDC-977A-3D0E5F0653B4}"/>
              </a:ext>
            </a:extLst>
          </p:cNvPr>
          <p:cNvSpPr txBox="1"/>
          <p:nvPr/>
        </p:nvSpPr>
        <p:spPr>
          <a:xfrm>
            <a:off x="8826175" y="104035"/>
            <a:ext cx="3365825" cy="675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canvas =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document.getElementById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webglcanvas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canvas.getContext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`attribute vec3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	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gl_Position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1.0);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	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gl_FragColor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vec4(1.0, 0.0, 0.0, 1.0);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gl.VERTEX_SHADER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gl.FRAGMENT_SHADER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prog =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gl.createProgram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gl.linkProgram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gl.useProgram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9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gl.getAttribLocation</a:t>
            </a:r>
            <a:r>
              <a:rPr lang="en-US" sz="9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(prog, "</a:t>
            </a:r>
            <a:r>
              <a:rPr lang="en-US" sz="900" dirty="0" err="1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>
              <a:lnSpc>
                <a:spcPct val="107000"/>
              </a:lnSpc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Float32Array( [0.0, 0.0, 0.0,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0.0, 0.5, 0.0,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0.5, 0.0, 0.0]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gl.bindBuffer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gl.bufferData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gl.STATIC_DRAW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gl.vertexAttribPointer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gl.FLOAT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false, 0, 0);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gl.enableVertexAttribArray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gl.clearColor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(0.75, 0.75, 0.75, 1.0);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gl.COLOR_BUFFER_BIT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gl.drawArrays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gl.TRIANGLES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0, 3);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DE89EF-2CBD-439C-949F-0455312F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81" y="2466654"/>
            <a:ext cx="5723480" cy="58702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F0B2F5D-97B9-4702-88D3-69DA73023C0D}"/>
              </a:ext>
            </a:extLst>
          </p:cNvPr>
          <p:cNvGrpSpPr/>
          <p:nvPr/>
        </p:nvGrpSpPr>
        <p:grpSpPr>
          <a:xfrm>
            <a:off x="6676008" y="1983127"/>
            <a:ext cx="1942702" cy="3164460"/>
            <a:chOff x="390618" y="1933112"/>
            <a:chExt cx="2876365" cy="3164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0C68F3-E8EB-4480-8B2A-500C32FD7B2B}"/>
                </a:ext>
              </a:extLst>
            </p:cNvPr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8341C5-0D6B-4418-ACD5-A0B4DA24D57E}"/>
                </a:ext>
              </a:extLst>
            </p:cNvPr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Create and Compile Shaders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75BE95-616A-4EE5-83BF-CFAEB5B3FF1C}"/>
                </a:ext>
              </a:extLst>
            </p:cNvPr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Associate the shader variable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17F5B3-4C57-4B27-B8A4-6685C9ED67AF}"/>
                </a:ext>
              </a:extLst>
            </p:cNvPr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Define geometry + color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and store it in buffer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297D77-7F1B-4ABE-ABA1-F645270A174E}"/>
                </a:ext>
              </a:extLst>
            </p:cNvPr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Draw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647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8CD08-3896-4A75-B019-AED30A6F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536C-62D1-4515-A03C-6658EFF2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9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CE1B46-3532-4B9A-9FA8-2A5DA32B8B26}"/>
              </a:ext>
            </a:extLst>
          </p:cNvPr>
          <p:cNvGrpSpPr/>
          <p:nvPr/>
        </p:nvGrpSpPr>
        <p:grpSpPr>
          <a:xfrm>
            <a:off x="6676008" y="1983127"/>
            <a:ext cx="1942702" cy="3164460"/>
            <a:chOff x="390618" y="1933112"/>
            <a:chExt cx="2876365" cy="31644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52F3C8-F5AD-4495-AA42-0183FDCCB09A}"/>
                </a:ext>
              </a:extLst>
            </p:cNvPr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BF383C-C3A0-4424-A2AE-D2069987EF82}"/>
                </a:ext>
              </a:extLst>
            </p:cNvPr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Create and Compile Shaders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2E668B7-9594-44AB-9FE5-47BB0E10248D}"/>
                </a:ext>
              </a:extLst>
            </p:cNvPr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Associate the shader variable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818256-7143-4150-AF75-801D16630C24}"/>
                </a:ext>
              </a:extLst>
            </p:cNvPr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Define geometry + color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and store it in buffer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667EDB-CC3F-46A3-AF75-EA54E7EBD3B1}"/>
                </a:ext>
              </a:extLst>
            </p:cNvPr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Draw object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8D39F5E-B750-4EDC-977A-3D0E5F0653B4}"/>
              </a:ext>
            </a:extLst>
          </p:cNvPr>
          <p:cNvSpPr txBox="1"/>
          <p:nvPr/>
        </p:nvSpPr>
        <p:spPr>
          <a:xfrm>
            <a:off x="8826175" y="104035"/>
            <a:ext cx="3365825" cy="675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canvas =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document.getElementById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webglcanvas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canvas.getContext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9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r>
              <a:rPr lang="en-US" sz="9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`attribute vec3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	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gl_Position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1.0);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`void main()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	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gl_FragColor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vec4(1.0, 0.0, 0.0, 1.0); }`;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gl.VERTEX_SHADER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vertexShaderSource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gl.FRAGMENT_SHADER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fragmentShaderSource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gl.compileShader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prog =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gl.createProgram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gl.attachShader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prog, </a:t>
            </a: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fsh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gl.linkProgram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prog 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gl.useProgram</a:t>
            </a:r>
            <a:r>
              <a:rPr lang="en-US" sz="9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9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gl.getAttribLocation</a:t>
            </a:r>
            <a:r>
              <a:rPr lang="en-US" sz="9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(prog, "</a:t>
            </a:r>
            <a:r>
              <a:rPr lang="en-US" sz="900" dirty="0" err="1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</a:t>
            </a:r>
            <a:r>
              <a:rPr lang="en-US" sz="900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</a:p>
          <a:p>
            <a:pPr>
              <a:lnSpc>
                <a:spcPct val="107000"/>
              </a:lnSpc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900" dirty="0"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Float32Array( [0.0, 0.0, 0.0,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0.0, 0.5, 0.0,</a:t>
            </a:r>
          </a:p>
          <a:p>
            <a:pPr>
              <a:lnSpc>
                <a:spcPct val="107000"/>
              </a:lnSpc>
            </a:pPr>
            <a:r>
              <a:rPr lang="en-US" sz="900" dirty="0">
                <a:highlight>
                  <a:srgbClr val="F484E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0.5, 0.0, 0.0]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highlight>
                <a:srgbClr val="F484EC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gl.createBuffer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gl.bindBuffer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gl.bufferData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gl.ARRAY_BUFFER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gl.STATIC_DRAW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gl.vertexAttribPointer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gl.FLOAT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false, 0, 0);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gl.enableVertexAttribArray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a_coords_location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gl.clearColor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(0.75, 0.75, 0.75, 1.0);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gl.clear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gl.COLOR_BUFFER_BIT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gl.drawArrays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gl.TRIANGLES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0, 3);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916B28-8BF7-4E13-86AD-07A05A24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18" y="2693008"/>
            <a:ext cx="6165907" cy="78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9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6747</Words>
  <Application>Microsoft Office PowerPoint</Application>
  <PresentationFormat>Widescreen</PresentationFormat>
  <Paragraphs>989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CSE4204 LAB-2 : GLSL – Attribute, Uniform, Varying and More</vt:lpstr>
      <vt:lpstr>Recap</vt:lpstr>
      <vt:lpstr>Recap | Drawing a Triangle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– 1</vt:lpstr>
      <vt:lpstr>Uniform</vt:lpstr>
      <vt:lpstr>Uniform</vt:lpstr>
      <vt:lpstr>Uniform</vt:lpstr>
      <vt:lpstr>Uniform</vt:lpstr>
      <vt:lpstr>Uniform</vt:lpstr>
      <vt:lpstr>Problem – 1 | Uniform variable</vt:lpstr>
      <vt:lpstr>Uniform</vt:lpstr>
      <vt:lpstr>Problem – 2</vt:lpstr>
      <vt:lpstr>Clicking</vt:lpstr>
      <vt:lpstr>Clicking</vt:lpstr>
      <vt:lpstr>Clicking</vt:lpstr>
      <vt:lpstr>Problem – 2 | Mouse Interaction</vt:lpstr>
      <vt:lpstr>Problem – 3</vt:lpstr>
      <vt:lpstr>Interpolation</vt:lpstr>
      <vt:lpstr>Varying</vt:lpstr>
      <vt:lpstr>Varying</vt:lpstr>
      <vt:lpstr>Varying</vt:lpstr>
      <vt:lpstr>Varying</vt:lpstr>
      <vt:lpstr>Varying</vt:lpstr>
      <vt:lpstr>Varying</vt:lpstr>
      <vt:lpstr>Problem – 3 | Varying Variable</vt:lpstr>
      <vt:lpstr>Uniform vs Attribute vs Varying</vt:lpstr>
      <vt:lpstr>Flow of data</vt:lpstr>
      <vt:lpstr>Notes</vt:lpstr>
      <vt:lpstr>Control Statements in GLSL</vt:lpstr>
      <vt:lpstr>GLSL If Else</vt:lpstr>
      <vt:lpstr>Built-in Functions in GLSL</vt:lpstr>
      <vt:lpstr>Assignment - 1</vt:lpstr>
      <vt:lpstr>Assignment - 1</vt:lpstr>
      <vt:lpstr>Assignment –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TEL-Workshop-02</dc:creator>
  <cp:lastModifiedBy>TEL-Workshop-02</cp:lastModifiedBy>
  <cp:revision>188</cp:revision>
  <dcterms:created xsi:type="dcterms:W3CDTF">2020-12-27T13:57:30Z</dcterms:created>
  <dcterms:modified xsi:type="dcterms:W3CDTF">2021-01-13T11:02:02Z</dcterms:modified>
</cp:coreProperties>
</file>