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2.png" ContentType="image/png"/>
  <Override PartName="/ppt/media/image10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9.jpeg" ContentType="image/jpe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20" y="360"/>
            <a:ext cx="10079640" cy="7558560"/>
          </a:xfrm>
          <a:prstGeom prst="rect">
            <a:avLst/>
          </a:prstGeom>
          <a:ln>
            <a:noFill/>
          </a:ln>
        </p:spPr>
      </p:pic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504000" y="301320"/>
            <a:ext cx="9069480" cy="126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Ruby on Rails 101</a:t>
            </a:r>
            <a:endParaRPr/>
          </a:p>
        </p:txBody>
      </p:sp>
      <p:pic>
        <p:nvPicPr>
          <p:cNvPr id="74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4320" y="2560320"/>
            <a:ext cx="2855160" cy="2817000"/>
          </a:xfrm>
          <a:prstGeom prst="rect">
            <a:avLst/>
          </a:prstGeom>
          <a:ln>
            <a:noFill/>
          </a:ln>
        </p:spPr>
      </p:pic>
      <p:pic>
        <p:nvPicPr>
          <p:cNvPr id="75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372120" y="2373840"/>
            <a:ext cx="2569320" cy="2836080"/>
          </a:xfrm>
          <a:prstGeom prst="rect">
            <a:avLst/>
          </a:prstGeom>
          <a:ln>
            <a:noFill/>
          </a:ln>
        </p:spPr>
      </p:pic>
      <p:pic>
        <p:nvPicPr>
          <p:cNvPr id="76" name="Picture 4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6309360" y="2165400"/>
            <a:ext cx="3644640" cy="3135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504000" y="301320"/>
            <a:ext cx="9070560" cy="1260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RubyGems</a:t>
            </a:r>
            <a:endParaRPr/>
          </a:p>
        </p:txBody>
      </p:sp>
      <p:sp>
        <p:nvSpPr>
          <p:cNvPr id="97" name="CustomShape 2"/>
          <p:cNvSpPr/>
          <p:nvPr/>
        </p:nvSpPr>
        <p:spPr>
          <a:xfrm>
            <a:off x="504000" y="1768680"/>
            <a:ext cx="9070560" cy="438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Package manager for Ruby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latin typeface="Arial"/>
              </a:rPr>
              <a:t>That's how we're gonna install Rails!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Allows for certain plugins to be used with Rails applications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latin typeface="Arial"/>
              </a:rPr>
              <a:t>Devise (authentication), PostgreSQL (database), Paperclip (image upload), will_paginate (pagination)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04000" y="301320"/>
            <a:ext cx="9069480" cy="126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Who's running what?</a:t>
            </a:r>
            <a:endParaRPr/>
          </a:p>
        </p:txBody>
      </p:sp>
      <p:sp>
        <p:nvSpPr>
          <p:cNvPr id="99" name="CustomShape 2"/>
          <p:cNvSpPr/>
          <p:nvPr/>
        </p:nvSpPr>
        <p:spPr>
          <a:xfrm>
            <a:off x="504000" y="1769040"/>
            <a:ext cx="9069480" cy="4382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  <a:ea typeface="Droid Sans Fallback"/>
              </a:rPr>
              <a:t>Windows?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  <a:ea typeface="Droid Sans Fallback"/>
              </a:rPr>
              <a:t>Linux?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  <a:ea typeface="Droid Sans Fallback"/>
              </a:rPr>
              <a:t>Mac?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504000" y="301320"/>
            <a:ext cx="9069480" cy="126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Let’s make something!</a:t>
            </a:r>
            <a:endParaRPr/>
          </a:p>
        </p:txBody>
      </p:sp>
      <p:sp>
        <p:nvSpPr>
          <p:cNvPr id="101" name="CustomShape 2"/>
          <p:cNvSpPr/>
          <p:nvPr/>
        </p:nvSpPr>
        <p:spPr>
          <a:xfrm>
            <a:off x="504000" y="1769040"/>
            <a:ext cx="9069480" cy="4382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  <a:ea typeface="Droid Sans Fallback"/>
              </a:rPr>
              <a:t>Super basic Twitter clone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latin typeface="Arial"/>
                <a:ea typeface="Droid Sans Fallback"/>
              </a:rPr>
              <a:t>Full authentication with Devise!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latin typeface="Arial"/>
                <a:ea typeface="Droid Sans Fallback"/>
              </a:rPr>
              <a:t>Tweet model!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504000" y="301320"/>
            <a:ext cx="9070920" cy="1260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Additional Resources</a:t>
            </a:r>
            <a:endParaRPr/>
          </a:p>
        </p:txBody>
      </p:sp>
      <p:sp>
        <p:nvSpPr>
          <p:cNvPr id="103" name="CustomShape 2"/>
          <p:cNvSpPr/>
          <p:nvPr/>
        </p:nvSpPr>
        <p:spPr>
          <a:xfrm>
            <a:off x="504000" y="1768680"/>
            <a:ext cx="9070920" cy="4383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Arial"/>
              </a:rPr>
              <a:t>Setup Rails on Windows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400">
                <a:latin typeface="Arial"/>
              </a:rPr>
              <a:t>http://rubyonrails.org/download/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Arial"/>
              </a:rPr>
              <a:t>Setup Rails on Mac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400">
                <a:latin typeface="Arial"/>
              </a:rPr>
              <a:t>https://gorails.com/setup/osx/10.10-yosemite</a:t>
            </a:r>
            <a:r>
              <a:rPr lang="en-US" sz="2400"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Arial"/>
              </a:rPr>
              <a:t>Setup Rails on Ubuntu Linux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400">
                <a:latin typeface="Arial"/>
              </a:rPr>
              <a:t>https://gorails.com/setup/ubuntu/14.10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400">
                <a:latin typeface="Arial"/>
              </a:rPr>
              <a:t>Don't worry about configuring Git unless you want to!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Arial"/>
              </a:rPr>
              <a:t>Build a full-fledged Twitter clone from scratch with Ruby on Rails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400">
                <a:latin typeface="Arial"/>
              </a:rPr>
              <a:t>http://railstutorial.net/book</a:t>
            </a:r>
            <a:r>
              <a:rPr lang="en-US" sz="2400"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Arial"/>
              </a:rPr>
              <a:t>Rails for Zombies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400">
                <a:latin typeface="Arial"/>
              </a:rPr>
              <a:t>http://railsforzombies.org</a:t>
            </a:r>
            <a:r>
              <a:rPr lang="en-US" sz="2400"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Arial"/>
              </a:rPr>
              <a:t>Demo app on Github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400">
                <a:latin typeface="Arial"/>
              </a:rPr>
              <a:t>https://github.com/MarwanNakhaleh/RailsWorkshop.git</a:t>
            </a:r>
            <a:r>
              <a:rPr lang="en-US" sz="2400">
                <a:latin typeface="Arial"/>
              </a:rPr>
              <a:t> 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4000" y="301320"/>
            <a:ext cx="9069480" cy="1260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Who are you?</a:t>
            </a:r>
            <a:endParaRPr/>
          </a:p>
        </p:txBody>
      </p:sp>
      <p:sp>
        <p:nvSpPr>
          <p:cNvPr id="78" name="CustomShape 2"/>
          <p:cNvSpPr/>
          <p:nvPr/>
        </p:nvSpPr>
        <p:spPr>
          <a:xfrm>
            <a:off x="504000" y="1769040"/>
            <a:ext cx="4424760" cy="4382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Arial"/>
                <a:ea typeface="Droid Sans Fallback"/>
              </a:rPr>
              <a:t>Marwan Nakhaleh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Arial"/>
                <a:ea typeface="Droid Sans Fallback"/>
              </a:rPr>
              <a:t>Third year computer science and engineering student at Ohio State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Arial"/>
                <a:ea typeface="Droid Sans Fallback"/>
              </a:rPr>
              <a:t>One and a half years' experience with Ruby on Rails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200">
                <a:latin typeface="Arial"/>
                <a:ea typeface="Droid Sans Fallback"/>
              </a:rPr>
              <a:t>http://marwannakhaleh.com</a:t>
            </a:r>
            <a:endParaRPr/>
          </a:p>
        </p:txBody>
      </p:sp>
      <p:pic>
        <p:nvPicPr>
          <p:cNvPr id="79" name="Picture Placeholder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371560" y="1768680"/>
            <a:ext cx="3986640" cy="4382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301320"/>
            <a:ext cx="9069480" cy="126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Who am I?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504000" y="1769040"/>
            <a:ext cx="9069480" cy="4382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  <a:ea typeface="Droid Sans Fallback"/>
              </a:rPr>
              <a:t>Introduce yourself!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301320"/>
            <a:ext cx="9070560" cy="1260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Polling!</a:t>
            </a:r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504000" y="1768680"/>
            <a:ext cx="9070560" cy="438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Who knows what a web framework is?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Who knows what Ruby on Rails is?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301320"/>
            <a:ext cx="9069480" cy="126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What is Ruby on Rails?</a:t>
            </a:r>
            <a:endParaRPr/>
          </a:p>
        </p:txBody>
      </p:sp>
      <p:sp>
        <p:nvSpPr>
          <p:cNvPr id="85" name="CustomShape 2"/>
          <p:cNvSpPr/>
          <p:nvPr/>
        </p:nvSpPr>
        <p:spPr>
          <a:xfrm>
            <a:off x="504000" y="1769040"/>
            <a:ext cx="9069480" cy="4382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  <a:ea typeface="Droid Sans Fallback"/>
              </a:rPr>
              <a:t>Ruby on Rails, commonly referred to as Rails, is an open source web application framework written in the Ruby programming language. 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  <a:ea typeface="Droid Sans Fallback"/>
              </a:rPr>
              <a:t>It's a full-stack framework, meaning that Rails by itself can hold a complete application. 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  <a:ea typeface="Droid Sans Fallback"/>
              </a:rPr>
              <a:t>Rails emphasizes the model-view-controller software paradigm.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301320"/>
            <a:ext cx="9070560" cy="1260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Convention vs. Configuration</a:t>
            </a:r>
            <a:endParaRPr/>
          </a:p>
        </p:txBody>
      </p:sp>
      <p:sp>
        <p:nvSpPr>
          <p:cNvPr id="87" name="CustomShape 2"/>
          <p:cNvSpPr/>
          <p:nvPr/>
        </p:nvSpPr>
        <p:spPr>
          <a:xfrm>
            <a:off x="504000" y="1768680"/>
            <a:ext cx="9070560" cy="4382640"/>
          </a:xfrm>
          <a:prstGeom prst="rect">
            <a:avLst/>
          </a:prstGeom>
          <a:noFill/>
          <a:ln>
            <a:noFill/>
          </a:ln>
        </p:spPr>
      </p:sp>
      <p:pic>
        <p:nvPicPr>
          <p:cNvPr id="8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88720" y="1768680"/>
            <a:ext cx="7799400" cy="4997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504000" y="301320"/>
            <a:ext cx="9070560" cy="1260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Convention vs. Configuration</a:t>
            </a:r>
            <a:endParaRPr/>
          </a:p>
        </p:txBody>
      </p:sp>
      <p:sp>
        <p:nvSpPr>
          <p:cNvPr id="90" name="CustomShape 2"/>
          <p:cNvSpPr/>
          <p:nvPr/>
        </p:nvSpPr>
        <p:spPr>
          <a:xfrm>
            <a:off x="504000" y="1768680"/>
            <a:ext cx="9070560" cy="4382640"/>
          </a:xfrm>
          <a:prstGeom prst="rect">
            <a:avLst/>
          </a:prstGeom>
          <a:noFill/>
          <a:ln>
            <a:noFill/>
          </a:ln>
        </p:spPr>
      </p:sp>
      <p:pic>
        <p:nvPicPr>
          <p:cNvPr id="9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40840" y="1768680"/>
            <a:ext cx="7797960" cy="4384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Model-View-Controller: An Overview</a:t>
            </a:r>
            <a:endParaRPr/>
          </a:p>
        </p:txBody>
      </p:sp>
      <p:pic>
        <p:nvPicPr>
          <p:cNvPr id="9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18000" y="1768680"/>
            <a:ext cx="4644000" cy="4384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504000" y="301320"/>
            <a:ext cx="9070560" cy="1260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HTTP Commands</a:t>
            </a:r>
            <a:endParaRPr/>
          </a:p>
        </p:txBody>
      </p:sp>
      <p:sp>
        <p:nvSpPr>
          <p:cNvPr id="95" name="CustomShape 2"/>
          <p:cNvSpPr/>
          <p:nvPr/>
        </p:nvSpPr>
        <p:spPr>
          <a:xfrm>
            <a:off x="504000" y="1768680"/>
            <a:ext cx="9070560" cy="438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GET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latin typeface="Arial"/>
              </a:rPr>
              <a:t>Retrieves a representation of a resource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POST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latin typeface="Arial"/>
              </a:rPr>
              <a:t>Puts new resources with a generated ID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DELETE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latin typeface="Arial"/>
              </a:rPr>
              <a:t>Removes resources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