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66" r:id="rId3"/>
    <p:sldId id="269" r:id="rId4"/>
    <p:sldId id="268" r:id="rId5"/>
    <p:sldId id="267" r:id="rId6"/>
    <p:sldId id="258" r:id="rId7"/>
    <p:sldId id="270" r:id="rId8"/>
    <p:sldId id="271" r:id="rId9"/>
    <p:sldId id="272" r:id="rId10"/>
    <p:sldId id="273" r:id="rId11"/>
    <p:sldId id="274" r:id="rId12"/>
    <p:sldId id="277" r:id="rId13"/>
    <p:sldId id="278" r:id="rId14"/>
    <p:sldId id="27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22" d="100"/>
          <a:sy n="122" d="100"/>
        </p:scale>
        <p:origin x="232"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60D20E-DCFC-4311-B3DB-17B9DCFBADD6}" type="datetimeFigureOut">
              <a:rPr lang="en-NG" smtClean="0"/>
              <a:t>3/25/24</a:t>
            </a:fld>
            <a:endParaRPr lang="en-NG"/>
          </a:p>
        </p:txBody>
      </p:sp>
      <p:sp>
        <p:nvSpPr>
          <p:cNvPr id="5" name="Footer Placeholder 4"/>
          <p:cNvSpPr>
            <a:spLocks noGrp="1"/>
          </p:cNvSpPr>
          <p:nvPr>
            <p:ph type="ftr" sz="quarter" idx="11"/>
          </p:nvPr>
        </p:nvSpPr>
        <p:spPr>
          <a:xfrm>
            <a:off x="2416500" y="329307"/>
            <a:ext cx="4973915" cy="309201"/>
          </a:xfrm>
        </p:spPr>
        <p:txBody>
          <a:bodyPr/>
          <a:lstStyle/>
          <a:p>
            <a:endParaRPr lang="en-NG"/>
          </a:p>
        </p:txBody>
      </p:sp>
      <p:sp>
        <p:nvSpPr>
          <p:cNvPr id="6" name="Slide Number Placeholder 5"/>
          <p:cNvSpPr>
            <a:spLocks noGrp="1"/>
          </p:cNvSpPr>
          <p:nvPr>
            <p:ph type="sldNum" sz="quarter" idx="12"/>
          </p:nvPr>
        </p:nvSpPr>
        <p:spPr>
          <a:xfrm>
            <a:off x="1437664" y="798973"/>
            <a:ext cx="811019" cy="503578"/>
          </a:xfrm>
        </p:spPr>
        <p:txBody>
          <a:bodyPr/>
          <a:lstStyle/>
          <a:p>
            <a:fld id="{1A12B998-5968-4367-B719-38225A342BD4}" type="slidenum">
              <a:rPr lang="en-NG" smtClean="0"/>
              <a:t>‹#›</a:t>
            </a:fld>
            <a:endParaRPr lang="en-NG"/>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1915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60D20E-DCFC-4311-B3DB-17B9DCFBADD6}" type="datetimeFigureOut">
              <a:rPr lang="en-NG" smtClean="0"/>
              <a:t>3/25/24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1A12B998-5968-4367-B719-38225A342BD4}" type="slidenum">
              <a:rPr lang="en-NG" smtClean="0"/>
              <a:t>‹#›</a:t>
            </a:fld>
            <a:endParaRPr lang="en-NG"/>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1920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60D20E-DCFC-4311-B3DB-17B9DCFBADD6}" type="datetimeFigureOut">
              <a:rPr lang="en-NG" smtClean="0"/>
              <a:t>3/25/24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1A12B998-5968-4367-B719-38225A342BD4}" type="slidenum">
              <a:rPr lang="en-NG" smtClean="0"/>
              <a:t>‹#›</a:t>
            </a:fld>
            <a:endParaRPr lang="en-NG"/>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1102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60D20E-DCFC-4311-B3DB-17B9DCFBADD6}" type="datetimeFigureOut">
              <a:rPr lang="en-NG" smtClean="0"/>
              <a:t>3/25/24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1A12B998-5968-4367-B719-38225A342BD4}" type="slidenum">
              <a:rPr lang="en-NG" smtClean="0"/>
              <a:t>‹#›</a:t>
            </a:fld>
            <a:endParaRPr lang="en-NG"/>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3733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60D20E-DCFC-4311-B3DB-17B9DCFBADD6}" type="datetimeFigureOut">
              <a:rPr lang="en-NG" smtClean="0"/>
              <a:t>3/25/24</a:t>
            </a:fld>
            <a:endParaRPr lang="en-NG"/>
          </a:p>
        </p:txBody>
      </p:sp>
      <p:sp>
        <p:nvSpPr>
          <p:cNvPr id="5" name="Footer Placeholder 4"/>
          <p:cNvSpPr>
            <a:spLocks noGrp="1"/>
          </p:cNvSpPr>
          <p:nvPr>
            <p:ph type="ftr" sz="quarter" idx="11"/>
          </p:nvPr>
        </p:nvSpPr>
        <p:spPr/>
        <p:txBody>
          <a:bodyPr/>
          <a:lstStyle/>
          <a:p>
            <a:endParaRPr lang="en-NG"/>
          </a:p>
        </p:txBody>
      </p:sp>
      <p:sp>
        <p:nvSpPr>
          <p:cNvPr id="6" name="Slide Number Placeholder 5"/>
          <p:cNvSpPr>
            <a:spLocks noGrp="1"/>
          </p:cNvSpPr>
          <p:nvPr>
            <p:ph type="sldNum" sz="quarter" idx="12"/>
          </p:nvPr>
        </p:nvSpPr>
        <p:spPr/>
        <p:txBody>
          <a:bodyPr/>
          <a:lstStyle/>
          <a:p>
            <a:fld id="{1A12B998-5968-4367-B719-38225A342BD4}" type="slidenum">
              <a:rPr lang="en-NG" smtClean="0"/>
              <a:t>‹#›</a:t>
            </a:fld>
            <a:endParaRPr lang="en-NG"/>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1216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60D20E-DCFC-4311-B3DB-17B9DCFBADD6}" type="datetimeFigureOut">
              <a:rPr lang="en-NG" smtClean="0"/>
              <a:t>3/25/24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1A12B998-5968-4367-B719-38225A342BD4}" type="slidenum">
              <a:rPr lang="en-NG" smtClean="0"/>
              <a:t>‹#›</a:t>
            </a:fld>
            <a:endParaRPr lang="en-NG"/>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4713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60D20E-DCFC-4311-B3DB-17B9DCFBADD6}" type="datetimeFigureOut">
              <a:rPr lang="en-NG" smtClean="0"/>
              <a:t>3/25/24</a:t>
            </a:fld>
            <a:endParaRPr lang="en-NG"/>
          </a:p>
        </p:txBody>
      </p:sp>
      <p:sp>
        <p:nvSpPr>
          <p:cNvPr id="8" name="Footer Placeholder 7"/>
          <p:cNvSpPr>
            <a:spLocks noGrp="1"/>
          </p:cNvSpPr>
          <p:nvPr>
            <p:ph type="ftr" sz="quarter" idx="11"/>
          </p:nvPr>
        </p:nvSpPr>
        <p:spPr/>
        <p:txBody>
          <a:bodyPr/>
          <a:lstStyle/>
          <a:p>
            <a:endParaRPr lang="en-NG"/>
          </a:p>
        </p:txBody>
      </p:sp>
      <p:sp>
        <p:nvSpPr>
          <p:cNvPr id="9" name="Slide Number Placeholder 8"/>
          <p:cNvSpPr>
            <a:spLocks noGrp="1"/>
          </p:cNvSpPr>
          <p:nvPr>
            <p:ph type="sldNum" sz="quarter" idx="12"/>
          </p:nvPr>
        </p:nvSpPr>
        <p:spPr/>
        <p:txBody>
          <a:bodyPr/>
          <a:lstStyle/>
          <a:p>
            <a:fld id="{1A12B998-5968-4367-B719-38225A342BD4}" type="slidenum">
              <a:rPr lang="en-NG" smtClean="0"/>
              <a:t>‹#›</a:t>
            </a:fld>
            <a:endParaRPr lang="en-NG"/>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9881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60D20E-DCFC-4311-B3DB-17B9DCFBADD6}" type="datetimeFigureOut">
              <a:rPr lang="en-NG" smtClean="0"/>
              <a:t>3/25/24</a:t>
            </a:fld>
            <a:endParaRPr lang="en-NG"/>
          </a:p>
        </p:txBody>
      </p:sp>
      <p:sp>
        <p:nvSpPr>
          <p:cNvPr id="4" name="Footer Placeholder 3"/>
          <p:cNvSpPr>
            <a:spLocks noGrp="1"/>
          </p:cNvSpPr>
          <p:nvPr>
            <p:ph type="ftr" sz="quarter" idx="11"/>
          </p:nvPr>
        </p:nvSpPr>
        <p:spPr/>
        <p:txBody>
          <a:bodyPr/>
          <a:lstStyle/>
          <a:p>
            <a:endParaRPr lang="en-NG"/>
          </a:p>
        </p:txBody>
      </p:sp>
      <p:sp>
        <p:nvSpPr>
          <p:cNvPr id="5" name="Slide Number Placeholder 4"/>
          <p:cNvSpPr>
            <a:spLocks noGrp="1"/>
          </p:cNvSpPr>
          <p:nvPr>
            <p:ph type="sldNum" sz="quarter" idx="12"/>
          </p:nvPr>
        </p:nvSpPr>
        <p:spPr/>
        <p:txBody>
          <a:bodyPr/>
          <a:lstStyle/>
          <a:p>
            <a:fld id="{1A12B998-5968-4367-B719-38225A342BD4}" type="slidenum">
              <a:rPr lang="en-NG" smtClean="0"/>
              <a:t>‹#›</a:t>
            </a:fld>
            <a:endParaRPr lang="en-NG"/>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1674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60D20E-DCFC-4311-B3DB-17B9DCFBADD6}" type="datetimeFigureOut">
              <a:rPr lang="en-NG" smtClean="0"/>
              <a:t>3/25/24</a:t>
            </a:fld>
            <a:endParaRPr lang="en-NG"/>
          </a:p>
        </p:txBody>
      </p:sp>
      <p:sp>
        <p:nvSpPr>
          <p:cNvPr id="3" name="Footer Placeholder 2"/>
          <p:cNvSpPr>
            <a:spLocks noGrp="1"/>
          </p:cNvSpPr>
          <p:nvPr>
            <p:ph type="ftr" sz="quarter" idx="11"/>
          </p:nvPr>
        </p:nvSpPr>
        <p:spPr/>
        <p:txBody>
          <a:bodyPr/>
          <a:lstStyle/>
          <a:p>
            <a:endParaRPr lang="en-NG"/>
          </a:p>
        </p:txBody>
      </p:sp>
      <p:sp>
        <p:nvSpPr>
          <p:cNvPr id="4" name="Slide Number Placeholder 3"/>
          <p:cNvSpPr>
            <a:spLocks noGrp="1"/>
          </p:cNvSpPr>
          <p:nvPr>
            <p:ph type="sldNum" sz="quarter" idx="12"/>
          </p:nvPr>
        </p:nvSpPr>
        <p:spPr/>
        <p:txBody>
          <a:bodyPr/>
          <a:lstStyle/>
          <a:p>
            <a:fld id="{1A12B998-5968-4367-B719-38225A342BD4}" type="slidenum">
              <a:rPr lang="en-NG" smtClean="0"/>
              <a:t>‹#›</a:t>
            </a:fld>
            <a:endParaRPr lang="en-NG"/>
          </a:p>
        </p:txBody>
      </p:sp>
    </p:spTree>
    <p:extLst>
      <p:ext uri="{BB962C8B-B14F-4D97-AF65-F5344CB8AC3E}">
        <p14:creationId xmlns:p14="http://schemas.microsoft.com/office/powerpoint/2010/main" val="364160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60D20E-DCFC-4311-B3DB-17B9DCFBADD6}" type="datetimeFigureOut">
              <a:rPr lang="en-NG" smtClean="0"/>
              <a:t>3/25/24</a:t>
            </a:fld>
            <a:endParaRPr lang="en-NG"/>
          </a:p>
        </p:txBody>
      </p:sp>
      <p:sp>
        <p:nvSpPr>
          <p:cNvPr id="6" name="Footer Placeholder 5"/>
          <p:cNvSpPr>
            <a:spLocks noGrp="1"/>
          </p:cNvSpPr>
          <p:nvPr>
            <p:ph type="ftr" sz="quarter" idx="11"/>
          </p:nvPr>
        </p:nvSpPr>
        <p:spPr/>
        <p:txBody>
          <a:bodyPr/>
          <a:lstStyle/>
          <a:p>
            <a:endParaRPr lang="en-NG"/>
          </a:p>
        </p:txBody>
      </p:sp>
      <p:sp>
        <p:nvSpPr>
          <p:cNvPr id="7" name="Slide Number Placeholder 6"/>
          <p:cNvSpPr>
            <a:spLocks noGrp="1"/>
          </p:cNvSpPr>
          <p:nvPr>
            <p:ph type="sldNum" sz="quarter" idx="12"/>
          </p:nvPr>
        </p:nvSpPr>
        <p:spPr/>
        <p:txBody>
          <a:bodyPr/>
          <a:lstStyle/>
          <a:p>
            <a:fld id="{1A12B998-5968-4367-B719-38225A342BD4}" type="slidenum">
              <a:rPr lang="en-NG" smtClean="0"/>
              <a:t>‹#›</a:t>
            </a:fld>
            <a:endParaRPr lang="en-NG"/>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6204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160D20E-DCFC-4311-B3DB-17B9DCFBADD6}" type="datetimeFigureOut">
              <a:rPr lang="en-NG" smtClean="0"/>
              <a:t>3/25/24</a:t>
            </a:fld>
            <a:endParaRPr lang="en-NG"/>
          </a:p>
        </p:txBody>
      </p:sp>
      <p:sp>
        <p:nvSpPr>
          <p:cNvPr id="6" name="Footer Placeholder 5"/>
          <p:cNvSpPr>
            <a:spLocks noGrp="1"/>
          </p:cNvSpPr>
          <p:nvPr>
            <p:ph type="ftr" sz="quarter" idx="11"/>
          </p:nvPr>
        </p:nvSpPr>
        <p:spPr>
          <a:xfrm>
            <a:off x="1447382" y="318640"/>
            <a:ext cx="5541004" cy="320931"/>
          </a:xfrm>
        </p:spPr>
        <p:txBody>
          <a:bodyPr/>
          <a:lstStyle/>
          <a:p>
            <a:endParaRPr lang="en-NG"/>
          </a:p>
        </p:txBody>
      </p:sp>
      <p:sp>
        <p:nvSpPr>
          <p:cNvPr id="7" name="Slide Number Placeholder 6"/>
          <p:cNvSpPr>
            <a:spLocks noGrp="1"/>
          </p:cNvSpPr>
          <p:nvPr>
            <p:ph type="sldNum" sz="quarter" idx="12"/>
          </p:nvPr>
        </p:nvSpPr>
        <p:spPr/>
        <p:txBody>
          <a:bodyPr/>
          <a:lstStyle/>
          <a:p>
            <a:fld id="{1A12B998-5968-4367-B719-38225A342BD4}" type="slidenum">
              <a:rPr lang="en-NG" smtClean="0"/>
              <a:t>‹#›</a:t>
            </a:fld>
            <a:endParaRPr lang="en-NG"/>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3212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160D20E-DCFC-4311-B3DB-17B9DCFBADD6}" type="datetimeFigureOut">
              <a:rPr lang="en-NG" smtClean="0"/>
              <a:t>3/25/24</a:t>
            </a:fld>
            <a:endParaRPr lang="en-NG"/>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NG"/>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A12B998-5968-4367-B719-38225A342BD4}" type="slidenum">
              <a:rPr lang="en-NG" smtClean="0"/>
              <a:t>‹#›</a:t>
            </a:fld>
            <a:endParaRPr lang="en-NG"/>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7947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5C4FF-6804-D571-19DD-6AB62DFCE439}"/>
              </a:ext>
            </a:extLst>
          </p:cNvPr>
          <p:cNvSpPr>
            <a:spLocks noGrp="1"/>
          </p:cNvSpPr>
          <p:nvPr>
            <p:ph type="ctrTitle"/>
          </p:nvPr>
        </p:nvSpPr>
        <p:spPr>
          <a:xfrm>
            <a:off x="2417779" y="490329"/>
            <a:ext cx="8637073" cy="4717775"/>
          </a:xfrm>
        </p:spPr>
        <p:txBody>
          <a:bodyPr>
            <a:no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600" b="1" i="0" u="none" strike="noStrike" kern="1200" cap="none" spc="0" normalizeH="0" baseline="0" noProof="0" dirty="0">
                <a:ln>
                  <a:noFill/>
                </a:ln>
                <a:effectLst/>
                <a:uLnTx/>
                <a:uFillTx/>
                <a:ea typeface="+mj-ea"/>
                <a:cs typeface="+mj-cs"/>
              </a:rPr>
              <a:t>UNDERSTANDING AND COMPLYING WITH THE BUILDING SAFETY ACT 2022</a:t>
            </a:r>
            <a:br>
              <a:rPr kumimoji="0" lang="en-US" sz="3600" b="1" i="0" u="none" strike="noStrike" kern="1200" cap="none" spc="0" normalizeH="0" baseline="0" noProof="0" dirty="0">
                <a:ln>
                  <a:noFill/>
                </a:ln>
                <a:effectLst/>
                <a:uLnTx/>
                <a:uFillTx/>
                <a:ea typeface="+mj-ea"/>
                <a:cs typeface="+mj-cs"/>
              </a:rPr>
            </a:br>
            <a:br>
              <a:rPr kumimoji="0" lang="en-US" sz="4000" b="1" i="0" u="none" strike="noStrike" kern="1200" cap="none" spc="0" normalizeH="0" baseline="0" noProof="0" dirty="0">
                <a:ln>
                  <a:noFill/>
                </a:ln>
                <a:effectLst/>
                <a:uLnTx/>
                <a:uFillTx/>
                <a:ea typeface="+mj-ea"/>
                <a:cs typeface="+mj-cs"/>
              </a:rPr>
            </a:br>
            <a:r>
              <a:rPr kumimoji="0" lang="en-US" sz="3200" b="0" i="0" u="none" strike="noStrike" kern="1200" cap="none" spc="0" normalizeH="0" baseline="0" noProof="0" dirty="0">
                <a:ln>
                  <a:noFill/>
                </a:ln>
                <a:effectLst/>
                <a:uLnTx/>
                <a:uFillTx/>
                <a:ea typeface="+mn-ea"/>
                <a:cs typeface="+mn-cs"/>
              </a:rPr>
              <a:t>A Guide for Landlords and Leaseholders in Camden</a:t>
            </a:r>
            <a:br>
              <a:rPr kumimoji="0" lang="en-GB" sz="4000" b="0" i="0" u="none" strike="noStrike" kern="1200" cap="none" spc="0" normalizeH="0" baseline="0" noProof="0" dirty="0">
                <a:ln>
                  <a:noFill/>
                </a:ln>
                <a:solidFill>
                  <a:srgbClr val="0070C0"/>
                </a:solidFill>
                <a:effectLst/>
                <a:uLnTx/>
                <a:uFillTx/>
                <a:latin typeface="Algerian" panose="04020705040A02060702" pitchFamily="82" charset="0"/>
                <a:ea typeface="+mn-ea"/>
                <a:cs typeface="+mn-cs"/>
              </a:rPr>
            </a:br>
            <a:endParaRPr lang="en-NG" sz="4000" dirty="0"/>
          </a:p>
        </p:txBody>
      </p:sp>
      <p:sp>
        <p:nvSpPr>
          <p:cNvPr id="3" name="Subtitle 2">
            <a:extLst>
              <a:ext uri="{FF2B5EF4-FFF2-40B4-BE49-F238E27FC236}">
                <a16:creationId xmlns:a16="http://schemas.microsoft.com/office/drawing/2014/main" id="{D43CB031-5E06-4468-657A-FC7FFA975576}"/>
              </a:ext>
            </a:extLst>
          </p:cNvPr>
          <p:cNvSpPr>
            <a:spLocks noGrp="1"/>
          </p:cNvSpPr>
          <p:nvPr>
            <p:ph type="subTitle" idx="1"/>
          </p:nvPr>
        </p:nvSpPr>
        <p:spPr>
          <a:xfrm>
            <a:off x="7673008" y="4823791"/>
            <a:ext cx="3896139" cy="911846"/>
          </a:xfrm>
        </p:spPr>
        <p:txBody>
          <a:bodyPr>
            <a:normAutofit fontScale="92500"/>
          </a:bodyPr>
          <a:lstStyle/>
          <a:p>
            <a:r>
              <a:rPr lang="en-US" dirty="0"/>
              <a:t>Presented By</a:t>
            </a:r>
          </a:p>
          <a:p>
            <a:r>
              <a:rPr lang="en-US" dirty="0"/>
              <a:t>T.A.Y. professional consultants</a:t>
            </a:r>
          </a:p>
        </p:txBody>
      </p:sp>
    </p:spTree>
    <p:extLst>
      <p:ext uri="{BB962C8B-B14F-4D97-AF65-F5344CB8AC3E}">
        <p14:creationId xmlns:p14="http://schemas.microsoft.com/office/powerpoint/2010/main" val="357606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02BAC-C4D7-7088-C089-4B2003E956A9}"/>
              </a:ext>
            </a:extLst>
          </p:cNvPr>
          <p:cNvSpPr>
            <a:spLocks noGrp="1"/>
          </p:cNvSpPr>
          <p:nvPr>
            <p:ph type="title"/>
          </p:nvPr>
        </p:nvSpPr>
        <p:spPr/>
        <p:txBody>
          <a:bodyPr/>
          <a:lstStyle/>
          <a:p>
            <a:r>
              <a:rPr lang="en-US" sz="3200" dirty="0"/>
              <a:t>NON COMPLIANCE </a:t>
            </a:r>
            <a:endParaRPr lang="en-GB" dirty="0"/>
          </a:p>
        </p:txBody>
      </p:sp>
      <p:sp>
        <p:nvSpPr>
          <p:cNvPr id="3" name="Content Placeholder 2">
            <a:extLst>
              <a:ext uri="{FF2B5EF4-FFF2-40B4-BE49-F238E27FC236}">
                <a16:creationId xmlns:a16="http://schemas.microsoft.com/office/drawing/2014/main" id="{A1748F94-2908-D5A7-0DCF-073DB72D5206}"/>
              </a:ext>
            </a:extLst>
          </p:cNvPr>
          <p:cNvSpPr>
            <a:spLocks noGrp="1"/>
          </p:cNvSpPr>
          <p:nvPr>
            <p:ph idx="1"/>
          </p:nvPr>
        </p:nvSpPr>
        <p:spPr>
          <a:xfrm>
            <a:off x="1451579" y="2015732"/>
            <a:ext cx="9603275" cy="3775468"/>
          </a:xfrm>
        </p:spPr>
        <p:txBody>
          <a:bodyPr>
            <a:normAutofit fontScale="70000" lnSpcReduction="20000"/>
          </a:bodyPr>
          <a:lstStyle/>
          <a:p>
            <a:pPr marL="0" indent="0">
              <a:buNone/>
            </a:pPr>
            <a:r>
              <a:rPr lang="en-US" sz="2600" dirty="0"/>
              <a:t>If Non-Compliance Occurs:</a:t>
            </a:r>
          </a:p>
          <a:p>
            <a:r>
              <a:rPr lang="en-US" sz="2600" b="1" dirty="0"/>
              <a:t>Immediate Action</a:t>
            </a:r>
            <a:r>
              <a:rPr lang="en-US" sz="2600" dirty="0"/>
              <a:t>: Address any issues of non-compliance as soon as they are identified. Consider seeking advice from a qualified fire safety professional to assess the situation and recommend any necessary action.</a:t>
            </a:r>
          </a:p>
          <a:p>
            <a:r>
              <a:rPr lang="en-US" sz="2600" b="1" dirty="0"/>
              <a:t>Proactive Communication</a:t>
            </a:r>
            <a:r>
              <a:rPr lang="en-US" sz="2600" dirty="0"/>
              <a:t>: If you are contacted by a resident regarding a potential fire safety non-compliance issue, it's crucial to address it promptly and transparently.</a:t>
            </a:r>
          </a:p>
          <a:p>
            <a:r>
              <a:rPr lang="en-US" sz="2600" b="1" dirty="0"/>
              <a:t>Notify Authorities</a:t>
            </a:r>
            <a:r>
              <a:rPr lang="en-US" sz="2600" dirty="0"/>
              <a:t>: Inform the relevant regulatory body about the non-compliance and the steps taken to rectify it.</a:t>
            </a:r>
          </a:p>
          <a:p>
            <a:r>
              <a:rPr lang="en-US" sz="2600" b="1" dirty="0"/>
              <a:t>Seeking Assistance</a:t>
            </a:r>
            <a:r>
              <a:rPr lang="en-US" sz="2600" dirty="0"/>
              <a:t>: Access support services from regulatory agencies and seek legal counsel if needed</a:t>
            </a:r>
          </a:p>
          <a:p>
            <a:r>
              <a:rPr lang="en-US" sz="2600" b="1" dirty="0"/>
              <a:t>Prevent Recurrence</a:t>
            </a:r>
            <a:r>
              <a:rPr lang="en-US" sz="2600" dirty="0"/>
              <a:t>: Implement measures to prevent future non-compliance.</a:t>
            </a:r>
          </a:p>
          <a:p>
            <a:endParaRPr lang="en-GB" dirty="0"/>
          </a:p>
        </p:txBody>
      </p:sp>
      <p:pic>
        <p:nvPicPr>
          <p:cNvPr id="4" name="Picture 3">
            <a:extLst>
              <a:ext uri="{FF2B5EF4-FFF2-40B4-BE49-F238E27FC236}">
                <a16:creationId xmlns:a16="http://schemas.microsoft.com/office/drawing/2014/main" id="{A15510E1-1D3E-EBBA-BB10-0C9E09C208AE}"/>
              </a:ext>
            </a:extLst>
          </p:cNvPr>
          <p:cNvPicPr>
            <a:picLocks noChangeAspect="1"/>
          </p:cNvPicPr>
          <p:nvPr/>
        </p:nvPicPr>
        <p:blipFill>
          <a:blip r:embed="rId2"/>
          <a:stretch>
            <a:fillRect/>
          </a:stretch>
        </p:blipFill>
        <p:spPr>
          <a:xfrm>
            <a:off x="9981158" y="5163272"/>
            <a:ext cx="2645893" cy="1049235"/>
          </a:xfrm>
          <a:prstGeom prst="rect">
            <a:avLst/>
          </a:prstGeom>
        </p:spPr>
      </p:pic>
    </p:spTree>
    <p:extLst>
      <p:ext uri="{BB962C8B-B14F-4D97-AF65-F5344CB8AC3E}">
        <p14:creationId xmlns:p14="http://schemas.microsoft.com/office/powerpoint/2010/main" val="938084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A7644-FE10-BC9C-E75C-162E3B815F81}"/>
              </a:ext>
            </a:extLst>
          </p:cNvPr>
          <p:cNvSpPr>
            <a:spLocks noGrp="1"/>
          </p:cNvSpPr>
          <p:nvPr>
            <p:ph type="title"/>
          </p:nvPr>
        </p:nvSpPr>
        <p:spPr/>
        <p:txBody>
          <a:bodyPr/>
          <a:lstStyle/>
          <a:p>
            <a:r>
              <a:rPr kumimoji="0" lang="en-US" sz="4400" b="0" i="0" u="none" strike="noStrike" kern="1200" cap="none" spc="0" normalizeH="0" baseline="0" noProof="0" dirty="0">
                <a:ln>
                  <a:noFill/>
                </a:ln>
                <a:effectLst/>
                <a:uLnTx/>
                <a:uFillTx/>
                <a:ea typeface="+mj-ea"/>
                <a:cs typeface="+mj-cs"/>
              </a:rPr>
              <a:t>NON COMPLIANCE - CONTINUED</a:t>
            </a:r>
            <a:endParaRPr lang="en-GB" dirty="0"/>
          </a:p>
        </p:txBody>
      </p:sp>
      <p:sp>
        <p:nvSpPr>
          <p:cNvPr id="3" name="Content Placeholder 2">
            <a:extLst>
              <a:ext uri="{FF2B5EF4-FFF2-40B4-BE49-F238E27FC236}">
                <a16:creationId xmlns:a16="http://schemas.microsoft.com/office/drawing/2014/main" id="{C6F332D3-94E1-6536-AD3D-937C9F35F665}"/>
              </a:ext>
            </a:extLst>
          </p:cNvPr>
          <p:cNvSpPr>
            <a:spLocks noGrp="1"/>
          </p:cNvSpPr>
          <p:nvPr>
            <p:ph idx="1"/>
          </p:nvPr>
        </p:nvSpPr>
        <p:spPr/>
        <p:txBody>
          <a:bodyPr/>
          <a:lstStyle/>
          <a:p>
            <a:pPr marL="0" indent="0">
              <a:buNone/>
            </a:pPr>
            <a:r>
              <a:rPr lang="en-GB" dirty="0"/>
              <a:t>Responding to Non-Complying Premises:</a:t>
            </a:r>
          </a:p>
          <a:p>
            <a:r>
              <a:rPr lang="en-US" b="1" dirty="0"/>
              <a:t>Investigate Claims</a:t>
            </a:r>
            <a:r>
              <a:rPr lang="en-US" dirty="0"/>
              <a:t>: Thoroughly investigate any claims of non-compliance.</a:t>
            </a:r>
          </a:p>
          <a:p>
            <a:r>
              <a:rPr lang="en-US" b="1" dirty="0"/>
              <a:t>Take Corrective Measures</a:t>
            </a:r>
            <a:r>
              <a:rPr lang="en-US" dirty="0"/>
              <a:t>: Rectify any valid issues promptly.</a:t>
            </a:r>
          </a:p>
          <a:p>
            <a:r>
              <a:rPr lang="en-US" b="1" dirty="0"/>
              <a:t>Document Actions</a:t>
            </a:r>
            <a:r>
              <a:rPr lang="en-US" dirty="0"/>
              <a:t>: Keep detailed records of the investigation and corrective measures taken.</a:t>
            </a:r>
            <a:endParaRPr lang="en-GB" dirty="0"/>
          </a:p>
          <a:p>
            <a:endParaRPr lang="en-GB" dirty="0"/>
          </a:p>
        </p:txBody>
      </p:sp>
      <p:pic>
        <p:nvPicPr>
          <p:cNvPr id="4" name="Picture 3">
            <a:extLst>
              <a:ext uri="{FF2B5EF4-FFF2-40B4-BE49-F238E27FC236}">
                <a16:creationId xmlns:a16="http://schemas.microsoft.com/office/drawing/2014/main" id="{35BACB6B-FF35-AB51-901C-D78D14C95879}"/>
              </a:ext>
            </a:extLst>
          </p:cNvPr>
          <p:cNvPicPr>
            <a:picLocks noChangeAspect="1"/>
          </p:cNvPicPr>
          <p:nvPr/>
        </p:nvPicPr>
        <p:blipFill>
          <a:blip r:embed="rId2"/>
          <a:stretch>
            <a:fillRect/>
          </a:stretch>
        </p:blipFill>
        <p:spPr>
          <a:xfrm>
            <a:off x="9998298" y="4158330"/>
            <a:ext cx="2646355" cy="2030436"/>
          </a:xfrm>
          <a:prstGeom prst="rect">
            <a:avLst/>
          </a:prstGeom>
        </p:spPr>
      </p:pic>
    </p:spTree>
    <p:extLst>
      <p:ext uri="{BB962C8B-B14F-4D97-AF65-F5344CB8AC3E}">
        <p14:creationId xmlns:p14="http://schemas.microsoft.com/office/powerpoint/2010/main" val="2879885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35B6-08A3-3AA0-68B7-7EC817F10354}"/>
              </a:ext>
            </a:extLst>
          </p:cNvPr>
          <p:cNvSpPr>
            <a:spLocks noGrp="1"/>
          </p:cNvSpPr>
          <p:nvPr>
            <p:ph type="title"/>
          </p:nvPr>
        </p:nvSpPr>
        <p:spPr/>
        <p:txBody>
          <a:bodyPr>
            <a:normAutofit/>
          </a:bodyPr>
          <a:lstStyle/>
          <a:p>
            <a:r>
              <a:rPr lang="en-US" dirty="0"/>
              <a:t>OFFENCES And PENALTY FOR NON Compliance</a:t>
            </a:r>
            <a:endParaRPr lang="en-GB" dirty="0"/>
          </a:p>
        </p:txBody>
      </p:sp>
      <p:sp>
        <p:nvSpPr>
          <p:cNvPr id="3" name="Content Placeholder 2">
            <a:extLst>
              <a:ext uri="{FF2B5EF4-FFF2-40B4-BE49-F238E27FC236}">
                <a16:creationId xmlns:a16="http://schemas.microsoft.com/office/drawing/2014/main" id="{E24EAF81-574C-1AAF-AB75-579F7AE92000}"/>
              </a:ext>
            </a:extLst>
          </p:cNvPr>
          <p:cNvSpPr>
            <a:spLocks noGrp="1"/>
          </p:cNvSpPr>
          <p:nvPr>
            <p:ph idx="1"/>
          </p:nvPr>
        </p:nvSpPr>
        <p:spPr/>
        <p:txBody>
          <a:bodyPr>
            <a:normAutofit fontScale="92500" lnSpcReduction="10000"/>
          </a:bodyPr>
          <a:lstStyle/>
          <a:p>
            <a:r>
              <a:rPr lang="en-US" sz="2200" dirty="0"/>
              <a:t>Obstruction of a regulator or authorised person from carrying out inspection or other function towards a building and is liable on summary conviction to a fine.</a:t>
            </a:r>
          </a:p>
          <a:p>
            <a:r>
              <a:rPr lang="en-US" sz="2200" dirty="0"/>
              <a:t>Provision of false or misleading information to regulator.</a:t>
            </a:r>
          </a:p>
          <a:p>
            <a:r>
              <a:rPr lang="en-US" sz="2200" dirty="0"/>
              <a:t>Contravention of a compliance notice issued for non-compliance with a or likely noncompliance with a building regulation, without reasonable excuse.</a:t>
            </a:r>
          </a:p>
          <a:p>
            <a:r>
              <a:rPr lang="en-US" sz="2200" dirty="0"/>
              <a:t>Contravention of a stop notice.</a:t>
            </a:r>
          </a:p>
          <a:p>
            <a:r>
              <a:rPr lang="en-US" sz="2200" dirty="0"/>
              <a:t>Occupation of a relevant residential unit or part of it before a completion certificate is issued</a:t>
            </a:r>
            <a:r>
              <a:rPr lang="en-US" dirty="0"/>
              <a:t>.</a:t>
            </a:r>
            <a:endParaRPr lang="en-GB" dirty="0"/>
          </a:p>
        </p:txBody>
      </p:sp>
    </p:spTree>
    <p:extLst>
      <p:ext uri="{BB962C8B-B14F-4D97-AF65-F5344CB8AC3E}">
        <p14:creationId xmlns:p14="http://schemas.microsoft.com/office/powerpoint/2010/main" val="3137917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9F44-A6AF-C59B-EBF5-733454B24193}"/>
              </a:ext>
            </a:extLst>
          </p:cNvPr>
          <p:cNvSpPr>
            <a:spLocks noGrp="1"/>
          </p:cNvSpPr>
          <p:nvPr>
            <p:ph type="title"/>
          </p:nvPr>
        </p:nvSpPr>
        <p:spPr/>
        <p:txBody>
          <a:bodyPr/>
          <a:lstStyle/>
          <a:p>
            <a:r>
              <a:rPr lang="en-US" dirty="0"/>
              <a:t>CONSEQUENCE OF NON COMPLIANCE</a:t>
            </a:r>
          </a:p>
        </p:txBody>
      </p:sp>
      <p:sp>
        <p:nvSpPr>
          <p:cNvPr id="3" name="Content Placeholder 2">
            <a:extLst>
              <a:ext uri="{FF2B5EF4-FFF2-40B4-BE49-F238E27FC236}">
                <a16:creationId xmlns:a16="http://schemas.microsoft.com/office/drawing/2014/main" id="{2A8935DA-813F-22F2-77D6-2D736D30136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75578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1A3CE-8276-406F-174B-FBF29512985E}"/>
              </a:ext>
            </a:extLst>
          </p:cNvPr>
          <p:cNvSpPr>
            <a:spLocks noGrp="1"/>
          </p:cNvSpPr>
          <p:nvPr>
            <p:ph type="title"/>
          </p:nvPr>
        </p:nvSpPr>
        <p:spPr/>
        <p:txBody>
          <a:bodyPr/>
          <a:lstStyle/>
          <a:p>
            <a:r>
              <a:rPr lang="en-US" sz="3200" dirty="0"/>
              <a:t>CONCLUSION </a:t>
            </a:r>
            <a:endParaRPr lang="en-GB" dirty="0"/>
          </a:p>
        </p:txBody>
      </p:sp>
      <p:sp>
        <p:nvSpPr>
          <p:cNvPr id="3" name="Content Placeholder 2">
            <a:extLst>
              <a:ext uri="{FF2B5EF4-FFF2-40B4-BE49-F238E27FC236}">
                <a16:creationId xmlns:a16="http://schemas.microsoft.com/office/drawing/2014/main" id="{49E3A140-4CBA-901E-5987-0CB8FEA94270}"/>
              </a:ext>
            </a:extLst>
          </p:cNvPr>
          <p:cNvSpPr>
            <a:spLocks noGrp="1"/>
          </p:cNvSpPr>
          <p:nvPr>
            <p:ph idx="1"/>
          </p:nvPr>
        </p:nvSpPr>
        <p:spPr/>
        <p:txBody>
          <a:bodyPr/>
          <a:lstStyle/>
          <a:p>
            <a:pPr marL="0" indent="0">
              <a:buNone/>
            </a:pPr>
            <a:r>
              <a:rPr lang="en-US" dirty="0"/>
              <a:t>Compliance with the Building Safety Act 2022 and the Fire Safety (England) Regulations 2022 is crucial for the safety of your tenants and the longevity of your property. As landlords, we all have a responsibility to ensure the safety of our tenants.</a:t>
            </a:r>
          </a:p>
          <a:p>
            <a:pPr marL="0" indent="0">
              <a:buNone/>
            </a:pPr>
            <a:r>
              <a:rPr lang="en-US" dirty="0"/>
              <a:t>By following this guide, you will be better equipped to meet your legal obligations and ensure the safety of your building. </a:t>
            </a:r>
          </a:p>
          <a:p>
            <a:pPr marL="0" indent="0">
              <a:buNone/>
            </a:pPr>
            <a:r>
              <a:rPr lang="en-US" dirty="0"/>
              <a:t>Effective communication and prompt action are key to achieving compliance. </a:t>
            </a:r>
          </a:p>
          <a:p>
            <a:endParaRPr lang="en-GB" dirty="0"/>
          </a:p>
        </p:txBody>
      </p:sp>
    </p:spTree>
    <p:extLst>
      <p:ext uri="{BB962C8B-B14F-4D97-AF65-F5344CB8AC3E}">
        <p14:creationId xmlns:p14="http://schemas.microsoft.com/office/powerpoint/2010/main" val="3686290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NG"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6" name="Picture 5">
            <a:extLst>
              <a:ext uri="{FF2B5EF4-FFF2-40B4-BE49-F238E27FC236}">
                <a16:creationId xmlns:a16="http://schemas.microsoft.com/office/drawing/2014/main" id="{D65E6E50-F249-642D-22DA-E4F9A442D556}"/>
              </a:ext>
            </a:extLst>
          </p:cNvPr>
          <p:cNvPicPr>
            <a:picLocks noChangeAspect="1"/>
          </p:cNvPicPr>
          <p:nvPr/>
        </p:nvPicPr>
        <p:blipFill rotWithShape="1">
          <a:blip r:embed="rId3">
            <a:duotone>
              <a:schemeClr val="bg2">
                <a:shade val="45000"/>
                <a:satMod val="135000"/>
              </a:schemeClr>
              <a:prstClr val="white"/>
            </a:duotone>
            <a:alphaModFix amt="50000"/>
          </a:blip>
          <a:srcRect t="6734" r="-1" b="5715"/>
          <a:stretch/>
        </p:blipFill>
        <p:spPr>
          <a:xfrm>
            <a:off x="305" y="10"/>
            <a:ext cx="12191695" cy="6857990"/>
          </a:xfrm>
          <a:prstGeom prst="rect">
            <a:avLst/>
          </a:prstGeom>
        </p:spPr>
      </p:pic>
      <p:sp>
        <p:nvSpPr>
          <p:cNvPr id="20" name="Rectangle 19">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4" name="Title 3">
            <a:extLst>
              <a:ext uri="{FF2B5EF4-FFF2-40B4-BE49-F238E27FC236}">
                <a16:creationId xmlns:a16="http://schemas.microsoft.com/office/drawing/2014/main" id="{439A16A5-369D-B902-12BE-780B5F2A7FD0}"/>
              </a:ext>
            </a:extLst>
          </p:cNvPr>
          <p:cNvSpPr>
            <a:spLocks noGrp="1"/>
          </p:cNvSpPr>
          <p:nvPr>
            <p:ph type="title"/>
          </p:nvPr>
        </p:nvSpPr>
        <p:spPr>
          <a:xfrm>
            <a:off x="3472070" y="802298"/>
            <a:ext cx="5724939" cy="2541431"/>
          </a:xfrm>
        </p:spPr>
        <p:txBody>
          <a:bodyPr vert="horz" lIns="91440" tIns="45720" rIns="91440" bIns="0" rtlCol="0" anchor="b">
            <a:normAutofit/>
          </a:bodyPr>
          <a:lstStyle/>
          <a:p>
            <a:pPr algn="ctr"/>
            <a:r>
              <a:rPr lang="en-US" sz="6600" dirty="0"/>
              <a:t>THANK YOU</a:t>
            </a:r>
          </a:p>
        </p:txBody>
      </p:sp>
      <p:cxnSp>
        <p:nvCxnSpPr>
          <p:cNvPr id="22" name="Straight Connector 21">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3"/>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4" name="Picture 23">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752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5" name="Picture 4" descr="Front steps and columns of a majestic city building">
            <a:extLst>
              <a:ext uri="{FF2B5EF4-FFF2-40B4-BE49-F238E27FC236}">
                <a16:creationId xmlns:a16="http://schemas.microsoft.com/office/drawing/2014/main" id="{96245CA7-56AB-A8C8-F486-885B6BEA947D}"/>
              </a:ext>
            </a:extLst>
          </p:cNvPr>
          <p:cNvPicPr>
            <a:picLocks noChangeAspect="1"/>
          </p:cNvPicPr>
          <p:nvPr/>
        </p:nvPicPr>
        <p:blipFill rotWithShape="1">
          <a:blip r:embed="rId2">
            <a:duotone>
              <a:schemeClr val="bg2">
                <a:shade val="45000"/>
                <a:satMod val="135000"/>
              </a:schemeClr>
              <a:prstClr val="white"/>
            </a:duotone>
            <a:alphaModFix amt="50000"/>
          </a:blip>
          <a:srcRect r="-1" b="15728"/>
          <a:stretch/>
        </p:blipFill>
        <p:spPr>
          <a:xfrm>
            <a:off x="305" y="10"/>
            <a:ext cx="12191695" cy="6857990"/>
          </a:xfrm>
          <a:prstGeom prst="rect">
            <a:avLst/>
          </a:prstGeom>
        </p:spPr>
      </p:pic>
      <p:cxnSp>
        <p:nvCxnSpPr>
          <p:cNvPr id="26" name="Straight Connector 25">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8585B5D0-3767-6012-40D3-FE66DD2DC9B9}"/>
              </a:ext>
            </a:extLst>
          </p:cNvPr>
          <p:cNvSpPr>
            <a:spLocks noGrp="1"/>
          </p:cNvSpPr>
          <p:nvPr>
            <p:ph type="title"/>
          </p:nvPr>
        </p:nvSpPr>
        <p:spPr>
          <a:xfrm>
            <a:off x="1451579" y="804519"/>
            <a:ext cx="9603275" cy="1049235"/>
          </a:xfrm>
        </p:spPr>
        <p:txBody>
          <a:bodyPr>
            <a:normAutofit/>
          </a:bodyPr>
          <a:lstStyle/>
          <a:p>
            <a:r>
              <a:rPr lang="en-US" dirty="0"/>
              <a:t>BACKGROUND</a:t>
            </a:r>
            <a:endParaRPr lang="en-NG" dirty="0"/>
          </a:p>
        </p:txBody>
      </p:sp>
      <p:sp>
        <p:nvSpPr>
          <p:cNvPr id="28" name="Rectangle 27">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 name="Content Placeholder 2">
            <a:extLst>
              <a:ext uri="{FF2B5EF4-FFF2-40B4-BE49-F238E27FC236}">
                <a16:creationId xmlns:a16="http://schemas.microsoft.com/office/drawing/2014/main" id="{463B90D9-5601-DB30-A1D5-06D940F15D9C}"/>
              </a:ext>
            </a:extLst>
          </p:cNvPr>
          <p:cNvSpPr>
            <a:spLocks noGrp="1"/>
          </p:cNvSpPr>
          <p:nvPr>
            <p:ph idx="1"/>
          </p:nvPr>
        </p:nvSpPr>
        <p:spPr>
          <a:xfrm>
            <a:off x="1451579" y="2015732"/>
            <a:ext cx="9603275" cy="3450613"/>
          </a:xfrm>
        </p:spPr>
        <p:txBody>
          <a:bodyPr>
            <a:normAutofit/>
          </a:bodyPr>
          <a:lstStyle/>
          <a:p>
            <a:pPr>
              <a:lnSpc>
                <a:spcPct val="110000"/>
              </a:lnSpc>
            </a:pPr>
            <a:r>
              <a:rPr lang="en-US" sz="2600" dirty="0"/>
              <a:t>In 2017,  due to the tragic fire at Grenfell Tower, a high-rise block in West London, that resulted in the deaths of 72 residents. The government immediately ordered a public inquiry into the fire.</a:t>
            </a:r>
          </a:p>
          <a:p>
            <a:pPr>
              <a:lnSpc>
                <a:spcPct val="110000"/>
              </a:lnSpc>
            </a:pPr>
            <a:r>
              <a:rPr lang="en-US" sz="2600" dirty="0"/>
              <a:t>In October 2019, the findings were published and it included many important recommendations to prevent such a tragedy from ever happening again.  G [put regs in place </a:t>
            </a:r>
          </a:p>
          <a:p>
            <a:pPr>
              <a:lnSpc>
                <a:spcPct val="110000"/>
              </a:lnSpc>
            </a:pPr>
            <a:endParaRPr lang="en-NG" dirty="0"/>
          </a:p>
        </p:txBody>
      </p:sp>
      <p:pic>
        <p:nvPicPr>
          <p:cNvPr id="30" name="Picture 29">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472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12F4-A732-539A-7FF8-BD9824379BD6}"/>
              </a:ext>
            </a:extLst>
          </p:cNvPr>
          <p:cNvSpPr>
            <a:spLocks noGrp="1"/>
          </p:cNvSpPr>
          <p:nvPr>
            <p:ph type="title"/>
          </p:nvPr>
        </p:nvSpPr>
        <p:spPr/>
        <p:txBody>
          <a:bodyPr/>
          <a:lstStyle/>
          <a:p>
            <a:r>
              <a:rPr lang="en-GB" sz="3200" dirty="0"/>
              <a:t>New Regulatory Bodies</a:t>
            </a:r>
            <a:endParaRPr lang="en-GB" dirty="0"/>
          </a:p>
        </p:txBody>
      </p:sp>
      <p:sp>
        <p:nvSpPr>
          <p:cNvPr id="3" name="Content Placeholder 2">
            <a:extLst>
              <a:ext uri="{FF2B5EF4-FFF2-40B4-BE49-F238E27FC236}">
                <a16:creationId xmlns:a16="http://schemas.microsoft.com/office/drawing/2014/main" id="{04267CF2-95B6-9720-7F69-2B48F44EECAE}"/>
              </a:ext>
            </a:extLst>
          </p:cNvPr>
          <p:cNvSpPr>
            <a:spLocks noGrp="1"/>
          </p:cNvSpPr>
          <p:nvPr>
            <p:ph idx="1"/>
          </p:nvPr>
        </p:nvSpPr>
        <p:spPr/>
        <p:txBody>
          <a:bodyPr>
            <a:normAutofit fontScale="70000" lnSpcReduction="20000"/>
          </a:bodyPr>
          <a:lstStyle/>
          <a:p>
            <a:pPr marL="0" indent="0">
              <a:buNone/>
            </a:pPr>
            <a:r>
              <a:rPr lang="en-US" sz="3100" dirty="0"/>
              <a:t>The Building Safety Act establishes three new agencies to oversee building safety:</a:t>
            </a:r>
          </a:p>
          <a:p>
            <a:r>
              <a:rPr lang="en-US" sz="3100" b="1" dirty="0"/>
              <a:t>The Building Safety Regulator (BSR)</a:t>
            </a:r>
            <a:r>
              <a:rPr lang="en-US" sz="3100" dirty="0"/>
              <a:t> - Responsible for regulating the design, construction, and ongoing safety of higher-risk buildings.</a:t>
            </a:r>
          </a:p>
          <a:p>
            <a:r>
              <a:rPr lang="en-US" sz="3100" b="1" dirty="0"/>
              <a:t>The National Regulator of Construction Products (NRCP) </a:t>
            </a:r>
            <a:r>
              <a:rPr lang="en-US" sz="3100" dirty="0"/>
              <a:t>- Oversees the safety of construction products used in buildings.</a:t>
            </a:r>
          </a:p>
          <a:p>
            <a:r>
              <a:rPr lang="en-US" sz="3100" b="1" dirty="0"/>
              <a:t>The New Homes Ombudsman (NHO) </a:t>
            </a:r>
            <a:r>
              <a:rPr lang="en-US" sz="3100" dirty="0"/>
              <a:t>- Provides a dispute resolution service for homeowners experiencing issues with new build properties.</a:t>
            </a:r>
            <a:endParaRPr lang="en-GB" sz="3100" dirty="0"/>
          </a:p>
          <a:p>
            <a:pPr marL="0" indent="0">
              <a:buNone/>
            </a:pPr>
            <a:endParaRPr lang="en-GB" dirty="0"/>
          </a:p>
        </p:txBody>
      </p:sp>
    </p:spTree>
    <p:extLst>
      <p:ext uri="{BB962C8B-B14F-4D97-AF65-F5344CB8AC3E}">
        <p14:creationId xmlns:p14="http://schemas.microsoft.com/office/powerpoint/2010/main" val="4023516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027B3-C11C-0117-9782-A78A0AA1504E}"/>
              </a:ext>
            </a:extLst>
          </p:cNvPr>
          <p:cNvSpPr>
            <a:spLocks noGrp="1"/>
          </p:cNvSpPr>
          <p:nvPr>
            <p:ph type="title"/>
          </p:nvPr>
        </p:nvSpPr>
        <p:spPr/>
        <p:txBody>
          <a:bodyPr/>
          <a:lstStyle/>
          <a:p>
            <a:r>
              <a:rPr lang="en-US" dirty="0"/>
              <a:t>OUTLINE OF PRESENTATION?</a:t>
            </a:r>
            <a:endParaRPr lang="en-GB" dirty="0"/>
          </a:p>
        </p:txBody>
      </p:sp>
      <p:sp>
        <p:nvSpPr>
          <p:cNvPr id="3" name="Content Placeholder 2">
            <a:extLst>
              <a:ext uri="{FF2B5EF4-FFF2-40B4-BE49-F238E27FC236}">
                <a16:creationId xmlns:a16="http://schemas.microsoft.com/office/drawing/2014/main" id="{9D25D716-62C6-3C62-953A-4071AD65DE4E}"/>
              </a:ext>
            </a:extLst>
          </p:cNvPr>
          <p:cNvSpPr>
            <a:spLocks noGrp="1"/>
          </p:cNvSpPr>
          <p:nvPr>
            <p:ph idx="1"/>
          </p:nvPr>
        </p:nvSpPr>
        <p:spPr/>
        <p:txBody>
          <a:bodyPr>
            <a:normAutofit/>
          </a:bodyPr>
          <a:lstStyle/>
          <a:p>
            <a:r>
              <a:rPr lang="en-GB" dirty="0"/>
              <a:t>WHO THE REGULATION APPLIES TO</a:t>
            </a:r>
          </a:p>
          <a:p>
            <a:pPr marL="0" indent="0">
              <a:buNone/>
            </a:pPr>
            <a:endParaRPr lang="en-GB" dirty="0"/>
          </a:p>
          <a:p>
            <a:r>
              <a:rPr lang="en-GB" dirty="0"/>
              <a:t>WHAT TO DO TO COMPLY WITH REGULATION</a:t>
            </a:r>
          </a:p>
          <a:p>
            <a:pPr marL="0" indent="0">
              <a:buNone/>
            </a:pPr>
            <a:endParaRPr lang="en-GB" dirty="0"/>
          </a:p>
          <a:p>
            <a:r>
              <a:rPr lang="en-GB" dirty="0"/>
              <a:t>WHERE NON-COMPLIANCE STEPS TO BE TAKEN</a:t>
            </a:r>
          </a:p>
          <a:p>
            <a:pPr marL="0" indent="0">
              <a:buNone/>
            </a:pPr>
            <a:endParaRPr lang="en-GB" dirty="0"/>
          </a:p>
          <a:p>
            <a:r>
              <a:rPr lang="en-GB" dirty="0"/>
              <a:t>CONSEQUENCES OF NON-COMPLIANCE</a:t>
            </a:r>
          </a:p>
        </p:txBody>
      </p:sp>
    </p:spTree>
    <p:extLst>
      <p:ext uri="{BB962C8B-B14F-4D97-AF65-F5344CB8AC3E}">
        <p14:creationId xmlns:p14="http://schemas.microsoft.com/office/powerpoint/2010/main" val="3900033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5" name="Picture 4" descr="Outdoor warehouse">
            <a:extLst>
              <a:ext uri="{FF2B5EF4-FFF2-40B4-BE49-F238E27FC236}">
                <a16:creationId xmlns:a16="http://schemas.microsoft.com/office/drawing/2014/main" id="{18B48D1A-372F-5FC5-BD1E-C74B0D4E855C}"/>
              </a:ext>
            </a:extLst>
          </p:cNvPr>
          <p:cNvPicPr>
            <a:picLocks noChangeAspect="1"/>
          </p:cNvPicPr>
          <p:nvPr/>
        </p:nvPicPr>
        <p:blipFill rotWithShape="1">
          <a:blip r:embed="rId2">
            <a:duotone>
              <a:schemeClr val="bg2">
                <a:shade val="45000"/>
                <a:satMod val="135000"/>
              </a:schemeClr>
              <a:prstClr val="white"/>
            </a:duotone>
            <a:alphaModFix amt="50000"/>
          </a:blip>
          <a:srcRect t="15412" r="-1" b="-1"/>
          <a:stretch/>
        </p:blipFill>
        <p:spPr>
          <a:xfrm>
            <a:off x="305" y="10"/>
            <a:ext cx="12191695" cy="6857990"/>
          </a:xfrm>
          <a:prstGeom prst="rect">
            <a:avLst/>
          </a:prstGeom>
        </p:spPr>
      </p:pic>
      <p:cxnSp>
        <p:nvCxnSpPr>
          <p:cNvPr id="26" name="Straight Connector 25">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0343EDD-8114-4645-13F9-D8EA316E7D7E}"/>
              </a:ext>
            </a:extLst>
          </p:cNvPr>
          <p:cNvSpPr>
            <a:spLocks noGrp="1"/>
          </p:cNvSpPr>
          <p:nvPr>
            <p:ph type="title"/>
          </p:nvPr>
        </p:nvSpPr>
        <p:spPr>
          <a:xfrm>
            <a:off x="1451579" y="804519"/>
            <a:ext cx="9603275" cy="1049235"/>
          </a:xfrm>
        </p:spPr>
        <p:txBody>
          <a:bodyPr>
            <a:normAutofit/>
          </a:bodyPr>
          <a:lstStyle/>
          <a:p>
            <a:r>
              <a:rPr lang="en-US" dirty="0"/>
              <a:t>Buildings Covered by the New Requirements</a:t>
            </a:r>
            <a:endParaRPr lang="en-NG" dirty="0"/>
          </a:p>
        </p:txBody>
      </p:sp>
      <p:sp>
        <p:nvSpPr>
          <p:cNvPr id="28" name="Rectangle 27">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 name="Content Placeholder 2">
            <a:extLst>
              <a:ext uri="{FF2B5EF4-FFF2-40B4-BE49-F238E27FC236}">
                <a16:creationId xmlns:a16="http://schemas.microsoft.com/office/drawing/2014/main" id="{DE6B402B-E659-8F88-6F51-BAA5F7153324}"/>
              </a:ext>
            </a:extLst>
          </p:cNvPr>
          <p:cNvSpPr>
            <a:spLocks noGrp="1"/>
          </p:cNvSpPr>
          <p:nvPr>
            <p:ph idx="1"/>
          </p:nvPr>
        </p:nvSpPr>
        <p:spPr>
          <a:xfrm>
            <a:off x="1451579" y="2015732"/>
            <a:ext cx="9603275" cy="3450613"/>
          </a:xfrm>
        </p:spPr>
        <p:txBody>
          <a:bodyPr>
            <a:normAutofit/>
          </a:bodyPr>
          <a:lstStyle/>
          <a:p>
            <a:r>
              <a:rPr lang="en-US" sz="2400" dirty="0"/>
              <a:t>The new fire safety rules apply to new or existing occupied buildings over 18 meters high or seven </a:t>
            </a:r>
            <a:r>
              <a:rPr lang="en-US" sz="2400" dirty="0" err="1"/>
              <a:t>storeys</a:t>
            </a:r>
            <a:r>
              <a:rPr lang="en-US" sz="2400" dirty="0"/>
              <a:t> or more which contains at least two residential units.</a:t>
            </a:r>
          </a:p>
          <a:p>
            <a:r>
              <a:rPr lang="en-US" sz="2400" dirty="0"/>
              <a:t>Contains common parts through which residents would need to evacuate during emergencies. </a:t>
            </a:r>
          </a:p>
        </p:txBody>
      </p:sp>
      <p:pic>
        <p:nvPicPr>
          <p:cNvPr id="30" name="Picture 29">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949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cxnSp>
        <p:nvCxnSpPr>
          <p:cNvPr id="26" name="Straight Connector 25">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C32F498E-20FF-960C-F3A9-CD90FF962324}"/>
              </a:ext>
            </a:extLst>
          </p:cNvPr>
          <p:cNvSpPr>
            <a:spLocks noGrp="1"/>
          </p:cNvSpPr>
          <p:nvPr>
            <p:ph type="title"/>
          </p:nvPr>
        </p:nvSpPr>
        <p:spPr>
          <a:xfrm>
            <a:off x="1451580" y="804521"/>
            <a:ext cx="5148003" cy="936278"/>
          </a:xfrm>
        </p:spPr>
        <p:txBody>
          <a:bodyPr>
            <a:normAutofit fontScale="90000"/>
          </a:bodyPr>
          <a:lstStyle/>
          <a:p>
            <a:r>
              <a:rPr lang="en-US" dirty="0"/>
              <a:t>Understanding New Responsibilities</a:t>
            </a:r>
            <a:endParaRPr lang="en-NG" dirty="0"/>
          </a:p>
        </p:txBody>
      </p:sp>
      <p:sp>
        <p:nvSpPr>
          <p:cNvPr id="28" name="Rectangle 27">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 name="Content Placeholder 2">
            <a:extLst>
              <a:ext uri="{FF2B5EF4-FFF2-40B4-BE49-F238E27FC236}">
                <a16:creationId xmlns:a16="http://schemas.microsoft.com/office/drawing/2014/main" id="{DE56ABD4-5E06-B54A-EFC8-08625FCBE231}"/>
              </a:ext>
            </a:extLst>
          </p:cNvPr>
          <p:cNvSpPr>
            <a:spLocks noGrp="1"/>
          </p:cNvSpPr>
          <p:nvPr>
            <p:ph idx="1"/>
          </p:nvPr>
        </p:nvSpPr>
        <p:spPr>
          <a:xfrm>
            <a:off x="1451580" y="2015732"/>
            <a:ext cx="5254019" cy="3450613"/>
          </a:xfrm>
        </p:spPr>
        <p:txBody>
          <a:bodyPr>
            <a:normAutofit/>
          </a:bodyPr>
          <a:lstStyle/>
          <a:p>
            <a:pPr>
              <a:lnSpc>
                <a:spcPct val="110000"/>
              </a:lnSpc>
            </a:pPr>
            <a:r>
              <a:rPr lang="en-US" b="1" i="1" dirty="0"/>
              <a:t>“Responsible Person” Any person who has</a:t>
            </a:r>
            <a:r>
              <a:rPr lang="en-US" dirty="0"/>
              <a:t>:</a:t>
            </a:r>
          </a:p>
          <a:p>
            <a:pPr>
              <a:lnSpc>
                <a:spcPct val="110000"/>
              </a:lnSpc>
            </a:pPr>
            <a:r>
              <a:rPr lang="en-US" dirty="0"/>
              <a:t>Control of the premises in connection with carrying on a business. </a:t>
            </a:r>
          </a:p>
          <a:p>
            <a:pPr>
              <a:lnSpc>
                <a:spcPct val="110000"/>
              </a:lnSpc>
            </a:pPr>
            <a:r>
              <a:rPr lang="en-US" dirty="0"/>
              <a:t>The freeholder or the managing agents for the block</a:t>
            </a:r>
          </a:p>
          <a:p>
            <a:pPr>
              <a:lnSpc>
                <a:spcPct val="110000"/>
              </a:lnSpc>
            </a:pPr>
            <a:r>
              <a:rPr lang="en-US" dirty="0"/>
              <a:t>A resident or a management company.</a:t>
            </a:r>
          </a:p>
          <a:p>
            <a:pPr>
              <a:lnSpc>
                <a:spcPct val="110000"/>
              </a:lnSpc>
            </a:pPr>
            <a:r>
              <a:rPr lang="en-US" dirty="0"/>
              <a:t>The employer, where the premises is a workplace</a:t>
            </a:r>
          </a:p>
          <a:p>
            <a:pPr>
              <a:lnSpc>
                <a:spcPct val="110000"/>
              </a:lnSpc>
            </a:pPr>
            <a:endParaRPr lang="en-NG" sz="1700" dirty="0"/>
          </a:p>
        </p:txBody>
      </p:sp>
      <p:pic>
        <p:nvPicPr>
          <p:cNvPr id="5" name="Picture 4" descr="Light bulb on yellow background with sketched light beams and cord">
            <a:extLst>
              <a:ext uri="{FF2B5EF4-FFF2-40B4-BE49-F238E27FC236}">
                <a16:creationId xmlns:a16="http://schemas.microsoft.com/office/drawing/2014/main" id="{0F410FB0-44A6-55EA-93D2-D6D2373E4873}"/>
              </a:ext>
            </a:extLst>
          </p:cNvPr>
          <p:cNvPicPr>
            <a:picLocks noChangeAspect="1"/>
          </p:cNvPicPr>
          <p:nvPr/>
        </p:nvPicPr>
        <p:blipFill rotWithShape="1">
          <a:blip r:embed="rId2"/>
          <a:srcRect t="8534" r="-1" b="-1"/>
          <a:stretch/>
        </p:blipFill>
        <p:spPr>
          <a:xfrm>
            <a:off x="7075371" y="1740799"/>
            <a:ext cx="3979481" cy="2790330"/>
          </a:xfrm>
          <a:prstGeom prst="rect">
            <a:avLst/>
          </a:prstGeom>
        </p:spPr>
      </p:pic>
      <p:pic>
        <p:nvPicPr>
          <p:cNvPr id="30" name="Picture 29">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086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5F3A-7699-18D6-990E-22FC87391246}"/>
              </a:ext>
            </a:extLst>
          </p:cNvPr>
          <p:cNvSpPr>
            <a:spLocks noGrp="1"/>
          </p:cNvSpPr>
          <p:nvPr>
            <p:ph type="title"/>
          </p:nvPr>
        </p:nvSpPr>
        <p:spPr/>
        <p:txBody>
          <a:bodyPr/>
          <a:lstStyle/>
          <a:p>
            <a:r>
              <a:rPr lang="en-GB" sz="3200" dirty="0"/>
              <a:t>Compliance Requirements FOR LANDLORDS</a:t>
            </a:r>
            <a:endParaRPr lang="en-GB" dirty="0"/>
          </a:p>
        </p:txBody>
      </p:sp>
      <p:sp>
        <p:nvSpPr>
          <p:cNvPr id="3" name="Content Placeholder 2">
            <a:extLst>
              <a:ext uri="{FF2B5EF4-FFF2-40B4-BE49-F238E27FC236}">
                <a16:creationId xmlns:a16="http://schemas.microsoft.com/office/drawing/2014/main" id="{2ECB55AB-1224-7515-C48C-8941DD186AFB}"/>
              </a:ext>
            </a:extLst>
          </p:cNvPr>
          <p:cNvSpPr>
            <a:spLocks noGrp="1"/>
          </p:cNvSpPr>
          <p:nvPr>
            <p:ph idx="1"/>
          </p:nvPr>
        </p:nvSpPr>
        <p:spPr/>
        <p:txBody>
          <a:bodyPr>
            <a:normAutofit fontScale="47500" lnSpcReduction="20000"/>
          </a:bodyPr>
          <a:lstStyle/>
          <a:p>
            <a:pPr marL="0" indent="0">
              <a:buNone/>
            </a:pPr>
            <a:r>
              <a:rPr lang="en-US" sz="3800" b="1" dirty="0"/>
              <a:t>For All Buildings </a:t>
            </a:r>
          </a:p>
          <a:p>
            <a:r>
              <a:rPr lang="en-US" sz="3800" b="1" dirty="0"/>
              <a:t>Assess Your Building</a:t>
            </a:r>
            <a:r>
              <a:rPr lang="en-US" sz="3800" dirty="0"/>
              <a:t>: Determine if your building falls under the scope of the new regulations.</a:t>
            </a:r>
          </a:p>
          <a:p>
            <a:r>
              <a:rPr lang="en-US" sz="3800" b="1" dirty="0"/>
              <a:t>Understanding Responsibilities</a:t>
            </a:r>
            <a:r>
              <a:rPr lang="en-US" sz="3800" dirty="0"/>
              <a:t>:  Familiarize yourself with the duties imposed by the Act and the Fire Safety Regulations</a:t>
            </a:r>
          </a:p>
          <a:p>
            <a:r>
              <a:rPr lang="en-US" sz="3800" b="1" dirty="0"/>
              <a:t>Engaging With Residents: </a:t>
            </a:r>
            <a:r>
              <a:rPr lang="en-US" sz="3800" dirty="0"/>
              <a:t>Inform tenants about the changes and their implications.</a:t>
            </a:r>
          </a:p>
          <a:p>
            <a:pPr marL="0" indent="0">
              <a:buNone/>
            </a:pPr>
            <a:r>
              <a:rPr lang="en-US" sz="3800" b="1" dirty="0"/>
              <a:t>For Historical Buildings </a:t>
            </a:r>
          </a:p>
          <a:p>
            <a:r>
              <a:rPr lang="en-US" sz="3800" b="1" dirty="0"/>
              <a:t>Consult Experts: </a:t>
            </a:r>
            <a:r>
              <a:rPr lang="en-US" sz="3800" dirty="0"/>
              <a:t>Seek advice on how to preserve the building while enhancing safety measures.</a:t>
            </a:r>
          </a:p>
          <a:p>
            <a:r>
              <a:rPr lang="en-US" sz="3800" b="1" dirty="0"/>
              <a:t>Review Safety Plans: </a:t>
            </a:r>
            <a:r>
              <a:rPr lang="en-US" sz="3800" dirty="0"/>
              <a:t>Update your fire and structural safety plans to align with the new standards.</a:t>
            </a:r>
            <a:endParaRPr lang="en-GB" sz="3800" dirty="0"/>
          </a:p>
          <a:p>
            <a:endParaRPr lang="en-GB" dirty="0"/>
          </a:p>
        </p:txBody>
      </p:sp>
    </p:spTree>
    <p:extLst>
      <p:ext uri="{BB962C8B-B14F-4D97-AF65-F5344CB8AC3E}">
        <p14:creationId xmlns:p14="http://schemas.microsoft.com/office/powerpoint/2010/main" val="1153519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869E-AAA8-4CCB-4D44-D5F743DA1E33}"/>
              </a:ext>
            </a:extLst>
          </p:cNvPr>
          <p:cNvSpPr>
            <a:spLocks noGrp="1"/>
          </p:cNvSpPr>
          <p:nvPr>
            <p:ph type="title"/>
          </p:nvPr>
        </p:nvSpPr>
        <p:spPr/>
        <p:txBody>
          <a:bodyPr/>
          <a:lstStyle/>
          <a:p>
            <a:r>
              <a:rPr kumimoji="0" lang="en-GB" sz="3200" b="0" i="0" u="none" strike="noStrike" kern="1200" cap="none" spc="0" normalizeH="0" baseline="0" noProof="0" dirty="0">
                <a:ln>
                  <a:noFill/>
                </a:ln>
                <a:effectLst/>
                <a:uLnTx/>
                <a:uFillTx/>
                <a:ea typeface="+mj-ea"/>
                <a:cs typeface="+mj-cs"/>
              </a:rPr>
              <a:t>COMPLIANCE REQUIREMENTS FOR LANDLORDS- CONTINUED</a:t>
            </a:r>
            <a:endParaRPr lang="en-GB" cap="none" dirty="0"/>
          </a:p>
        </p:txBody>
      </p:sp>
      <p:sp>
        <p:nvSpPr>
          <p:cNvPr id="3" name="Content Placeholder 2">
            <a:extLst>
              <a:ext uri="{FF2B5EF4-FFF2-40B4-BE49-F238E27FC236}">
                <a16:creationId xmlns:a16="http://schemas.microsoft.com/office/drawing/2014/main" id="{DBE98416-CED5-B62C-7219-41B4DDA20D31}"/>
              </a:ext>
            </a:extLst>
          </p:cNvPr>
          <p:cNvSpPr>
            <a:spLocks noGrp="1"/>
          </p:cNvSpPr>
          <p:nvPr>
            <p:ph idx="1"/>
          </p:nvPr>
        </p:nvSpPr>
        <p:spPr/>
        <p:txBody>
          <a:bodyPr/>
          <a:lstStyle/>
          <a:p>
            <a:r>
              <a:rPr lang="en-US" sz="2400" b="1" dirty="0"/>
              <a:t>Building Safety Information Registration</a:t>
            </a:r>
            <a:r>
              <a:rPr lang="en-US" sz="2400" dirty="0"/>
              <a:t>: (Expected April 2024) You will be required to register relevant building safety information with the Building Safety Regulator, including details about the building, materials used, fire safety measures, and any identified risks.</a:t>
            </a:r>
            <a:endParaRPr lang="en-GB" sz="2400" dirty="0"/>
          </a:p>
          <a:p>
            <a:endParaRPr lang="en-GB" dirty="0"/>
          </a:p>
        </p:txBody>
      </p:sp>
    </p:spTree>
    <p:extLst>
      <p:ext uri="{BB962C8B-B14F-4D97-AF65-F5344CB8AC3E}">
        <p14:creationId xmlns:p14="http://schemas.microsoft.com/office/powerpoint/2010/main" val="2903501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5FBC4-740A-23E6-FADA-99AA2CD22102}"/>
              </a:ext>
            </a:extLst>
          </p:cNvPr>
          <p:cNvSpPr>
            <a:spLocks noGrp="1"/>
          </p:cNvSpPr>
          <p:nvPr>
            <p:ph type="title"/>
          </p:nvPr>
        </p:nvSpPr>
        <p:spPr/>
        <p:txBody>
          <a:bodyPr/>
          <a:lstStyle/>
          <a:p>
            <a:r>
              <a:rPr lang="en-US" sz="3200" dirty="0"/>
              <a:t>ENSURING COMPLIANCE WITH Fire Safety Regulations</a:t>
            </a:r>
            <a:endParaRPr lang="en-GB" dirty="0"/>
          </a:p>
        </p:txBody>
      </p:sp>
      <p:sp>
        <p:nvSpPr>
          <p:cNvPr id="3" name="Content Placeholder 2">
            <a:extLst>
              <a:ext uri="{FF2B5EF4-FFF2-40B4-BE49-F238E27FC236}">
                <a16:creationId xmlns:a16="http://schemas.microsoft.com/office/drawing/2014/main" id="{1A157871-A14C-78A3-9E34-4B94AB2B9A92}"/>
              </a:ext>
            </a:extLst>
          </p:cNvPr>
          <p:cNvSpPr>
            <a:spLocks noGrp="1"/>
          </p:cNvSpPr>
          <p:nvPr>
            <p:ph idx="1"/>
          </p:nvPr>
        </p:nvSpPr>
        <p:spPr/>
        <p:txBody>
          <a:bodyPr>
            <a:normAutofit fontScale="92500" lnSpcReduction="10000"/>
          </a:bodyPr>
          <a:lstStyle/>
          <a:p>
            <a:r>
              <a:rPr lang="en-US" b="1" dirty="0"/>
              <a:t>Fire Safety Assessment: </a:t>
            </a:r>
            <a:r>
              <a:rPr lang="en-US" dirty="0"/>
              <a:t>Identify the fire safety risks in your building and take necessary steps to mitigate them.</a:t>
            </a:r>
          </a:p>
          <a:p>
            <a:r>
              <a:rPr lang="en-US" b="1" dirty="0"/>
              <a:t>Conduct Regular Checks: </a:t>
            </a:r>
            <a:r>
              <a:rPr lang="en-US" dirty="0"/>
              <a:t>Perform quarterly checks on communal fire doors and annual checks on flat entrance doors. This is to ensure that all fire doors in your building are self-closing and in good working order</a:t>
            </a:r>
          </a:p>
          <a:p>
            <a:r>
              <a:rPr lang="en-US" b="1" dirty="0"/>
              <a:t>Maintain Records</a:t>
            </a:r>
            <a:r>
              <a:rPr lang="en-US" dirty="0"/>
              <a:t>: Keep an updated record of fire safety assessments and actions taken.</a:t>
            </a:r>
          </a:p>
          <a:p>
            <a:r>
              <a:rPr lang="en-US" b="1" dirty="0"/>
              <a:t>Install Safety Features</a:t>
            </a:r>
            <a:r>
              <a:rPr lang="en-US" dirty="0"/>
              <a:t>: Ensure wayfinding signage and firefighting equipment are in place and regularly inspected. Fire alarms and detection systems should be maintain and tested regularly as per manufacturer's instructions.</a:t>
            </a:r>
            <a:endParaRPr lang="en-GB" dirty="0"/>
          </a:p>
          <a:p>
            <a:endParaRPr lang="en-GB" dirty="0"/>
          </a:p>
        </p:txBody>
      </p:sp>
      <p:sp>
        <p:nvSpPr>
          <p:cNvPr id="4" name="Rectangle 3" descr="Firefighter">
            <a:extLst>
              <a:ext uri="{FF2B5EF4-FFF2-40B4-BE49-F238E27FC236}">
                <a16:creationId xmlns:a16="http://schemas.microsoft.com/office/drawing/2014/main" id="{A4FD4778-990E-5F8A-DFB0-EE34527BCAD6}"/>
              </a:ext>
            </a:extLst>
          </p:cNvPr>
          <p:cNvSpPr/>
          <p:nvPr/>
        </p:nvSpPr>
        <p:spPr>
          <a:xfrm>
            <a:off x="11068106" y="2749380"/>
            <a:ext cx="798134" cy="798134"/>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5" name="Rectangle 4" descr="Fire">
            <a:extLst>
              <a:ext uri="{FF2B5EF4-FFF2-40B4-BE49-F238E27FC236}">
                <a16:creationId xmlns:a16="http://schemas.microsoft.com/office/drawing/2014/main" id="{16C9D61D-D22C-90B7-0B9D-1AC60EFE036A}"/>
              </a:ext>
            </a:extLst>
          </p:cNvPr>
          <p:cNvSpPr/>
          <p:nvPr/>
        </p:nvSpPr>
        <p:spPr>
          <a:xfrm>
            <a:off x="11054854" y="1719573"/>
            <a:ext cx="798134" cy="79813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6" name="Rectangle 5" descr="Open Folder">
            <a:extLst>
              <a:ext uri="{FF2B5EF4-FFF2-40B4-BE49-F238E27FC236}">
                <a16:creationId xmlns:a16="http://schemas.microsoft.com/office/drawing/2014/main" id="{B43C31E6-6BCC-FF99-847F-07C80807F3CF}"/>
              </a:ext>
            </a:extLst>
          </p:cNvPr>
          <p:cNvSpPr/>
          <p:nvPr/>
        </p:nvSpPr>
        <p:spPr>
          <a:xfrm>
            <a:off x="11054854" y="3645068"/>
            <a:ext cx="798134" cy="798134"/>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Tree>
    <p:extLst>
      <p:ext uri="{BB962C8B-B14F-4D97-AF65-F5344CB8AC3E}">
        <p14:creationId xmlns:p14="http://schemas.microsoft.com/office/powerpoint/2010/main" val="6715313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10210</TotalTime>
  <Words>883</Words>
  <Application>Microsoft Macintosh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Algerian</vt:lpstr>
      <vt:lpstr>Arial</vt:lpstr>
      <vt:lpstr>Gill Sans MT</vt:lpstr>
      <vt:lpstr>Gallery</vt:lpstr>
      <vt:lpstr>UNDERSTANDING AND COMPLYING WITH THE BUILDING SAFETY ACT 2022  A Guide for Landlords and Leaseholders in Camden </vt:lpstr>
      <vt:lpstr>BACKGROUND</vt:lpstr>
      <vt:lpstr>New Regulatory Bodies</vt:lpstr>
      <vt:lpstr>OUTLINE OF PRESENTATION?</vt:lpstr>
      <vt:lpstr>Buildings Covered by the New Requirements</vt:lpstr>
      <vt:lpstr>Understanding New Responsibilities</vt:lpstr>
      <vt:lpstr>Compliance Requirements FOR LANDLORDS</vt:lpstr>
      <vt:lpstr>COMPLIANCE REQUIREMENTS FOR LANDLORDS- CONTINUED</vt:lpstr>
      <vt:lpstr>ENSURING COMPLIANCE WITH Fire Safety Regulations</vt:lpstr>
      <vt:lpstr>NON COMPLIANCE </vt:lpstr>
      <vt:lpstr>NON COMPLIANCE - CONTINUED</vt:lpstr>
      <vt:lpstr>OFFENCES And PENALTY FOR NON Compliance</vt:lpstr>
      <vt:lpstr>CONSEQUENCE OF NON COMPLIANCE</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and Complying with the Building Safety Act 2022</dc:title>
  <dc:creator>Osii Nwidaa</dc:creator>
  <cp:lastModifiedBy>Towobola Amudalat Odukoya</cp:lastModifiedBy>
  <cp:revision>7</cp:revision>
  <dcterms:created xsi:type="dcterms:W3CDTF">2024-03-14T11:08:26Z</dcterms:created>
  <dcterms:modified xsi:type="dcterms:W3CDTF">2024-04-01T19:06:06Z</dcterms:modified>
</cp:coreProperties>
</file>