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4" r:id="rId4"/>
    <p:sldId id="263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.Piwek" initials="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26" autoAdjust="0"/>
    <p:restoredTop sz="76463" autoAdjust="0"/>
  </p:normalViewPr>
  <p:slideViewPr>
    <p:cSldViewPr snapToGrid="0">
      <p:cViewPr varScale="1">
        <p:scale>
          <a:sx n="96" d="100"/>
          <a:sy n="96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268D0-259A-49D0-AC81-B26A6FAC34A5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0B0D5-07A5-48E6-B1E3-D4CBD1A44C1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67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C0AF3-5D24-48F5-8D88-9A9B7E23B55E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1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78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9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88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33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28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51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0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76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57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41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33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4373-3420-45A5-B64C-4E8C2234ADDB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23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ools.ietf.org/html/rfc254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1.open.ac.uk/mod/oucontent/view.php?id=15025" TargetMode="External"/><Relationship Id="rId2" Type="http://schemas.openxmlformats.org/officeDocument/2006/relationships/hyperlink" Target="http://www.open.ac.uk/library/help-and-support/referencing-and-plagiaris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zotero.org/support/styles" TargetMode="External"/><Relationship Id="rId4" Type="http://schemas.openxmlformats.org/officeDocument/2006/relationships/hyperlink" Target="https://www.zotero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2549" TargetMode="External"/><Relationship Id="rId2" Type="http://schemas.openxmlformats.org/officeDocument/2006/relationships/hyperlink" Target="https://www.niu.edu/academic-integrity/faculty/committing/examples/index.s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15789" y="-216568"/>
            <a:ext cx="6521116" cy="7315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18823" y="2240703"/>
            <a:ext cx="3757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/>
              <a:t>Introduction to </a:t>
            </a:r>
          </a:p>
          <a:p>
            <a:pPr algn="r"/>
            <a:r>
              <a:rPr lang="en-GB" sz="3600" b="1" dirty="0"/>
              <a:t>Computing &amp; IT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9606" y="794153"/>
            <a:ext cx="3416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/>
              <a:t>TM112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01589" y="867757"/>
            <a:ext cx="5149515" cy="3685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1" dirty="0">
              <a:solidFill>
                <a:schemeClr val="bg1"/>
              </a:solidFill>
            </a:endParaRPr>
          </a:p>
          <a:p>
            <a:pPr algn="l"/>
            <a:r>
              <a:rPr lang="en-GB" b="1" dirty="0">
                <a:solidFill>
                  <a:schemeClr val="bg1"/>
                </a:solidFill>
              </a:rPr>
              <a:t>Referencing and citations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9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Plagiarism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Plagiarism put simply is taking someone else's work and passing it off as your own. There are a number of examples (NIU, n.d.):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Direct plagiarism – copying someone's work and not acknowledging the source.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Patchwork – copying from several authors, rearranging the work.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Insufficient citation or quotes – taking a phrase from someone’s work and not using quotation marks and a citation.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Paraphrasing without citing – using a source and changing the words but not including a citation.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Insufficient citation – paraphrasing and using author’s ideas but not correctly citing the source.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Plagiarism in graphs – using graphs, images without a citation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Misrepresenting common knowledge – failing to cite an author believing their work is common knowledge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08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References and 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Citations first.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These are used in the text of your answer to identify where you are referencing someone else's work.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It contains the authors name or names and the year of publication. 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If there are more then 2 authors that a reference relates to then use the first named author et al. to indicate “and others”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Examples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“Avian carriers normally bypass bridges and tunnels but will seek out worm hole tunnels” (</a:t>
            </a:r>
            <a:r>
              <a:rPr lang="en-US" sz="1600" dirty="0" err="1">
                <a:solidFill>
                  <a:srgbClr val="FFFFFF"/>
                </a:solidFill>
              </a:rPr>
              <a:t>Waitzman</a:t>
            </a:r>
            <a:r>
              <a:rPr lang="en-US" sz="1600" dirty="0">
                <a:solidFill>
                  <a:srgbClr val="FFFFFF"/>
                </a:solidFill>
              </a:rPr>
              <a:t>, 1999)</a:t>
            </a:r>
          </a:p>
          <a:p>
            <a:pPr lvl="1"/>
            <a:r>
              <a:rPr lang="en-US" sz="1600" dirty="0" err="1">
                <a:solidFill>
                  <a:srgbClr val="FFFFFF"/>
                </a:solidFill>
              </a:rPr>
              <a:t>Waitzman</a:t>
            </a:r>
            <a:r>
              <a:rPr lang="en-US" sz="1600" dirty="0">
                <a:solidFill>
                  <a:srgbClr val="FFFFFF"/>
                </a:solidFill>
              </a:rPr>
              <a:t> (1999) claims that attempts to </a:t>
            </a:r>
            <a:r>
              <a:rPr lang="en-US" sz="1600" dirty="0" err="1">
                <a:solidFill>
                  <a:srgbClr val="FFFFFF"/>
                </a:solidFill>
              </a:rPr>
              <a:t>attch</a:t>
            </a:r>
            <a:r>
              <a:rPr lang="en-US" sz="1600" dirty="0">
                <a:solidFill>
                  <a:srgbClr val="FFFFFF"/>
                </a:solidFill>
              </a:rPr>
              <a:t> labels to carriers are difficult with the carriers resisting these attempts.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29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References and 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References at the end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It is common practice to place all your references in a list at the end of your work with the heading References.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It might be clearer where you have different references for individual answers to place these at the end of each question.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References go in alphabetical order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If there is more than one reference for the same author in the same year use </a:t>
            </a:r>
            <a:r>
              <a:rPr lang="en-US" sz="1600" dirty="0" err="1">
                <a:solidFill>
                  <a:srgbClr val="FFFFFF"/>
                </a:solidFill>
              </a:rPr>
              <a:t>a,b,c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etc</a:t>
            </a:r>
            <a:r>
              <a:rPr lang="en-US" sz="1600" dirty="0">
                <a:solidFill>
                  <a:srgbClr val="FFFFFF"/>
                </a:solidFill>
              </a:rPr>
              <a:t> to differentiate</a:t>
            </a:r>
          </a:p>
          <a:p>
            <a:pPr lvl="2"/>
            <a:r>
              <a:rPr lang="en-US" sz="1200" dirty="0">
                <a:solidFill>
                  <a:srgbClr val="FFFFFF"/>
                </a:solidFill>
              </a:rPr>
              <a:t>(2002a)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Styles.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The reference style currently used in TM112 and other modules is OU Harvard Style.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Other institutions and other modules have different formats, make sure you check!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Make sure you know how different artefacts are referenced in OU Harvard Style 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READ THE GUIDE!</a:t>
            </a:r>
          </a:p>
          <a:p>
            <a:pPr lvl="1"/>
            <a:endParaRPr lang="en-US" sz="1600" dirty="0">
              <a:solidFill>
                <a:srgbClr val="FFFFFF"/>
              </a:solidFill>
            </a:endParaRPr>
          </a:p>
          <a:p>
            <a:pPr lvl="1"/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86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 Harvard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The general format is: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Author (Date) ‘Title of item’, </a:t>
            </a:r>
            <a:r>
              <a:rPr lang="en-US" sz="1600" i="1" dirty="0">
                <a:solidFill>
                  <a:srgbClr val="FFFFFF"/>
                </a:solidFill>
              </a:rPr>
              <a:t>Title of overall work </a:t>
            </a:r>
            <a:r>
              <a:rPr lang="en-US" sz="1600" dirty="0">
                <a:solidFill>
                  <a:srgbClr val="FFFFFF"/>
                </a:solidFill>
              </a:rPr>
              <a:t>[Item type or information], Publisher information/location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Author is the surname and initial of the author. If there are 2 then we list both,  if we get to 3 or more we usually list the lead author and end use et al. to indicate “and others”. If you can’t find the author use </a:t>
            </a:r>
            <a:r>
              <a:rPr lang="en-US" sz="1600" dirty="0" err="1">
                <a:solidFill>
                  <a:srgbClr val="FFFFFF"/>
                </a:solidFill>
              </a:rPr>
              <a:t>n.k</a:t>
            </a:r>
            <a:r>
              <a:rPr lang="en-US" sz="1600" dirty="0">
                <a:solidFill>
                  <a:srgbClr val="FFFFFF"/>
                </a:solidFill>
              </a:rPr>
              <a:t> to signify not known but ask is the reference valid.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Date is the year of publication, if the date is unknown use </a:t>
            </a:r>
            <a:r>
              <a:rPr lang="en-US" sz="1600" dirty="0" err="1">
                <a:solidFill>
                  <a:srgbClr val="FFFFFF"/>
                </a:solidFill>
              </a:rPr>
              <a:t>n.k</a:t>
            </a:r>
            <a:r>
              <a:rPr lang="en-US" sz="1600" dirty="0">
                <a:solidFill>
                  <a:srgbClr val="FFFFFF"/>
                </a:solidFill>
              </a:rPr>
              <a:t>., if the paper is not yet published then this is forthcoming. If there are multiple references for the same author in the same year add a letter to the year to signify which paper you are referring to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Title of item – name of a journal </a:t>
            </a:r>
            <a:r>
              <a:rPr lang="en-US" sz="1600" dirty="0" err="1">
                <a:solidFill>
                  <a:srgbClr val="FFFFFF"/>
                </a:solidFill>
              </a:rPr>
              <a:t>aricle</a:t>
            </a:r>
            <a:r>
              <a:rPr lang="en-US" sz="1600" dirty="0">
                <a:solidFill>
                  <a:srgbClr val="FFFFFF"/>
                </a:solidFill>
              </a:rPr>
              <a:t>, book chapter, web page etc. The actual item you are referring to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Title of overall work – this will be a journal name, website name, book title etc.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Publisher information – if the source is a book or journal then the ISBN number, publisher details </a:t>
            </a:r>
            <a:r>
              <a:rPr lang="en-US" sz="1600" dirty="0" err="1">
                <a:solidFill>
                  <a:srgbClr val="FFFFFF"/>
                </a:solidFill>
              </a:rPr>
              <a:t>etc</a:t>
            </a:r>
            <a:r>
              <a:rPr lang="en-US" sz="1600" dirty="0">
                <a:solidFill>
                  <a:srgbClr val="FFFFFF"/>
                </a:solidFill>
              </a:rPr>
              <a:t> are used. If the source is a web page then we state the URL where we accessed the work and the date we last accessed it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Example</a:t>
            </a:r>
          </a:p>
          <a:p>
            <a:pPr lvl="1"/>
            <a:r>
              <a:rPr lang="en-GB" sz="1600" dirty="0" err="1"/>
              <a:t>Waitzman</a:t>
            </a:r>
            <a:r>
              <a:rPr lang="en-GB" sz="1600" dirty="0"/>
              <a:t>, D. (1999) ‘IP over Avian Carriers with Quality of Service</a:t>
            </a:r>
            <a:r>
              <a:rPr lang="en-GB" sz="1600" i="1" dirty="0"/>
              <a:t>’ IETF Documents</a:t>
            </a:r>
            <a:r>
              <a:rPr lang="en-GB" sz="1600" dirty="0"/>
              <a:t> [Online], Available at </a:t>
            </a:r>
            <a:r>
              <a:rPr lang="en-GB" sz="1600" dirty="0">
                <a:hlinkClick r:id="rId2"/>
              </a:rPr>
              <a:t>https://tools.ietf.org/html/rfc2549</a:t>
            </a:r>
            <a:r>
              <a:rPr lang="en-GB" sz="1600" dirty="0"/>
              <a:t> (Accessed 26 April 2019).</a:t>
            </a:r>
          </a:p>
          <a:p>
            <a:pPr lvl="1"/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93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Make it easier!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Practice makes perfect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If you get into a habit of doing this it becomes second nature 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There are things that can help…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Bibligraphic</a:t>
            </a:r>
            <a:r>
              <a:rPr lang="en-US" sz="2000" dirty="0">
                <a:solidFill>
                  <a:srgbClr val="FFFFFF"/>
                </a:solidFill>
              </a:rPr>
              <a:t> management software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These are tools that plug into your web browser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If you are using a page that you need a reference for, click a button and then add t to your library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The tools allow you to generate references lists in a variety of styles – check OU Harvard style is listed and supported.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There are many to choose from; make sure they support Citation Style Language.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I use Zotero with the OU Harvard Plugin.</a:t>
            </a:r>
          </a:p>
          <a:p>
            <a:pPr lvl="1"/>
            <a:endParaRPr lang="en-US" sz="1600" dirty="0">
              <a:solidFill>
                <a:srgbClr val="FFFFFF"/>
              </a:solidFill>
            </a:endParaRPr>
          </a:p>
          <a:p>
            <a:pPr lvl="1"/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52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The OU Library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  <a:hlinkClick r:id="rId2"/>
              </a:rPr>
              <a:t>http://www.open.ac.uk/library/help-and-support/referencing-and-plagiarism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OU Harvard Referencing Guide 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  <a:hlinkClick r:id="rId3"/>
              </a:rPr>
              <a:t>https://learn1.open.ac.uk/mod/oucontent/view.php?id=15025</a:t>
            </a:r>
            <a:endParaRPr lang="en-US" sz="1600" dirty="0">
              <a:solidFill>
                <a:srgbClr val="FFFFFF"/>
              </a:solidFill>
            </a:endParaRP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I can’t emphasis too much how important this one is.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Zotero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  <a:hlinkClick r:id="rId4"/>
              </a:rPr>
              <a:t>https://www.zotero.org</a:t>
            </a:r>
            <a:endParaRPr lang="en-US" sz="1600" dirty="0">
              <a:solidFill>
                <a:srgbClr val="FFFFFF"/>
              </a:solidFill>
            </a:endParaRP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Styles are found at </a:t>
            </a:r>
            <a:r>
              <a:rPr lang="en-US" sz="1600" dirty="0">
                <a:solidFill>
                  <a:srgbClr val="FFFFFF"/>
                </a:solidFill>
                <a:hlinkClick r:id="rId5"/>
              </a:rPr>
              <a:t>https://www.zotero.org/support/styles</a:t>
            </a:r>
            <a:endParaRPr lang="en-US" sz="1600" dirty="0">
              <a:solidFill>
                <a:srgbClr val="FFFFFF"/>
              </a:solidFill>
            </a:endParaRP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Search for video tutorials online.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86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Academic Integrity (n.d.) ‘Examples of Plagiarism’, </a:t>
            </a:r>
            <a:r>
              <a:rPr lang="en-GB" sz="1600" i="1" dirty="0"/>
              <a:t>NIU - Academic Integrity Tutorial for Faculty</a:t>
            </a:r>
            <a:r>
              <a:rPr lang="en-GB" sz="1600" dirty="0"/>
              <a:t> [Online]. Available at </a:t>
            </a:r>
            <a:r>
              <a:rPr lang="en-GB" sz="1600" dirty="0">
                <a:hlinkClick r:id="rId2"/>
              </a:rPr>
              <a:t>https://www.niu.edu/academic-integrity/faculty/committing/examples/index.shtml</a:t>
            </a:r>
            <a:r>
              <a:rPr lang="en-GB" sz="1600" dirty="0"/>
              <a:t> (Accessed 26 April 2019).</a:t>
            </a:r>
          </a:p>
          <a:p>
            <a:pPr marL="0" indent="0">
              <a:buNone/>
            </a:pPr>
            <a:r>
              <a:rPr lang="en-GB" sz="1600" dirty="0" err="1"/>
              <a:t>Waitzman</a:t>
            </a:r>
            <a:r>
              <a:rPr lang="en-GB" sz="1600" dirty="0"/>
              <a:t>, D. (1999) ‘IP over Avian Carriers with Quality of Service</a:t>
            </a:r>
            <a:r>
              <a:rPr lang="en-GB" sz="1600" i="1" dirty="0"/>
              <a:t>’ IETF Documents</a:t>
            </a:r>
            <a:r>
              <a:rPr lang="en-GB" sz="1600" dirty="0"/>
              <a:t> [Online]. Available at </a:t>
            </a:r>
            <a:r>
              <a:rPr lang="en-GB" sz="1600" dirty="0">
                <a:hlinkClick r:id="rId3"/>
              </a:rPr>
              <a:t>https://tools.ietf.org/html/rfc2549</a:t>
            </a:r>
            <a:r>
              <a:rPr lang="en-GB" sz="1600" dirty="0"/>
              <a:t> (Accessed 26 April 2019).</a:t>
            </a: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50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950</Words>
  <Application>Microsoft Macintosh PowerPoint</Application>
  <PresentationFormat>Widescreen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Plagiarism</vt:lpstr>
      <vt:lpstr>References and citations</vt:lpstr>
      <vt:lpstr>References and Citations</vt:lpstr>
      <vt:lpstr>OU Harvard Style</vt:lpstr>
      <vt:lpstr>Make it easier!</vt:lpstr>
      <vt:lpstr>Useful Links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Scott</dc:creator>
  <cp:lastModifiedBy>Pete Scott</cp:lastModifiedBy>
  <cp:revision>7</cp:revision>
  <dcterms:created xsi:type="dcterms:W3CDTF">2019-04-26T08:41:59Z</dcterms:created>
  <dcterms:modified xsi:type="dcterms:W3CDTF">2019-04-26T10:10:05Z</dcterms:modified>
</cp:coreProperties>
</file>