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64" r:id="rId4"/>
    <p:sldId id="263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68" r:id="rId13"/>
    <p:sldId id="274" r:id="rId14"/>
    <p:sldId id="276" r:id="rId15"/>
    <p:sldId id="27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.Piwek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1" autoAdjust="0"/>
    <p:restoredTop sz="76463" autoAdjust="0"/>
  </p:normalViewPr>
  <p:slideViewPr>
    <p:cSldViewPr snapToGrid="0">
      <p:cViewPr varScale="1">
        <p:scale>
          <a:sx n="96" d="100"/>
          <a:sy n="96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268D0-259A-49D0-AC81-B26A6FAC34A5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0B0D5-07A5-48E6-B1E3-D4CBD1A44C1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67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C0AF3-5D24-48F5-8D88-9A9B7E23B55E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1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0B0D5-07A5-48E6-B1E3-D4CBD1A44C13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22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0B0D5-07A5-48E6-B1E3-D4CBD1A44C13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439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0B0D5-07A5-48E6-B1E3-D4CBD1A44C13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259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0B0D5-07A5-48E6-B1E3-D4CBD1A44C13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91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78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9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88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33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28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51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0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76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57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41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33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23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reemind.sourceforge.net/wiki/index.php/Document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reemind.sourceforge.net/wiki/index.php/Document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eb.archive.org/web/20120708000509/http:/images.austhink.com/pdf/Claudia-Alvarez-thesi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15789" y="-216568"/>
            <a:ext cx="6521116" cy="7315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18823" y="2240703"/>
            <a:ext cx="3757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/>
              <a:t>Introduction to </a:t>
            </a:r>
          </a:p>
          <a:p>
            <a:pPr algn="r"/>
            <a:r>
              <a:rPr lang="en-GB" sz="3600" b="1" dirty="0"/>
              <a:t>Computing &amp; IT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9606" y="794153"/>
            <a:ext cx="3416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TM112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01589" y="867757"/>
            <a:ext cx="5149515" cy="3685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1" dirty="0">
              <a:solidFill>
                <a:schemeClr val="bg1"/>
              </a:solidFill>
            </a:endParaRPr>
          </a:p>
          <a:p>
            <a:pPr algn="l"/>
            <a:r>
              <a:rPr lang="en-GB" b="1" dirty="0">
                <a:solidFill>
                  <a:schemeClr val="bg1"/>
                </a:solidFill>
              </a:rPr>
              <a:t>Argument Mapping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95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Identify text that supports supporting level 1 claims.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altLang="en-US" sz="3400" b="1" dirty="0">
                <a:solidFill>
                  <a:srgbClr val="92D050"/>
                </a:solidFill>
              </a:rPr>
              <a:t>Eating carrots improves your eyesight.</a:t>
            </a:r>
          </a:p>
          <a:p>
            <a:pPr marL="0" indent="0">
              <a:buNone/>
            </a:pPr>
            <a:endParaRPr lang="en-GB" altLang="en-US" b="1" dirty="0"/>
          </a:p>
          <a:p>
            <a:pPr marL="0" indent="0">
              <a:buNone/>
            </a:pPr>
            <a:r>
              <a:rPr lang="en-GB" altLang="en-US" b="1" dirty="0"/>
              <a:t>THE FACTS </a:t>
            </a:r>
            <a:r>
              <a:rPr lang="en-GB" altLang="en-US" dirty="0"/>
              <a:t>Your mother probably told you that carrots are good for your eyes - and you probably dismissed it as just an old wives' tale. But the claim is not baseless.</a:t>
            </a:r>
          </a:p>
          <a:p>
            <a:pPr marL="0" indent="0">
              <a:buNone/>
            </a:pPr>
            <a:r>
              <a:rPr lang="en-GB" altLang="en-US" dirty="0">
                <a:solidFill>
                  <a:srgbClr val="92D050"/>
                </a:solidFill>
              </a:rPr>
              <a:t>Carrots are high in beta carotene, a component of vitamin A, which is critical to normal vision</a:t>
            </a:r>
            <a:r>
              <a:rPr lang="en-GB" altLang="en-US" dirty="0"/>
              <a:t>. It's no coincidence that in countries where rice is a dietary staple, but carrots and other sources of the vitamin are scarce, poor vision is rampant.</a:t>
            </a:r>
          </a:p>
          <a:p>
            <a:pPr marL="0" indent="0">
              <a:buNone/>
            </a:pPr>
            <a:r>
              <a:rPr lang="en-GB" altLang="en-US" dirty="0"/>
              <a:t>So, should you forget about glasses and just eat carrots? Probably not. </a:t>
            </a:r>
            <a:r>
              <a:rPr lang="en-GB" altLang="en-US" dirty="0">
                <a:solidFill>
                  <a:srgbClr val="92D050"/>
                </a:solidFill>
              </a:rPr>
              <a:t>Studies show that while taking vitamin A can reverse poor vision caused by a deficiency</a:t>
            </a:r>
            <a:r>
              <a:rPr lang="en-GB" altLang="en-US" dirty="0"/>
              <a:t>, it will not strengthen eyesight or slow decline in people who are healthy.</a:t>
            </a:r>
          </a:p>
          <a:p>
            <a:pPr marL="0" indent="0">
              <a:buNone/>
            </a:pPr>
            <a:r>
              <a:rPr lang="en-GB" altLang="en-US" dirty="0">
                <a:solidFill>
                  <a:srgbClr val="00B050"/>
                </a:solidFill>
              </a:rPr>
              <a:t>A study by researchers at Johns Hopkins in 1998, for example, looked at 30,000 women in South Asia at high risk of vitamin deficiencies. It found that a group that received vitamin A tablets had 67 percent fewer cases of night blindness than a group that received a placebo. (This supports the claim that taking vitamin A can reverse poor vision) </a:t>
            </a:r>
          </a:p>
          <a:p>
            <a:pPr marL="0" indent="0">
              <a:buNone/>
            </a:pPr>
            <a:r>
              <a:rPr lang="en-GB" altLang="en-US" dirty="0"/>
              <a:t>But in 2003, researchers at Brigham and Women's Hospital in Boston found that a group of thousands of healthy men who took beta carotene pills for 12 years had the same rate of age-related cataracts as those given a placebo.</a:t>
            </a:r>
          </a:p>
          <a:p>
            <a:pPr marL="0" indent="0">
              <a:buNone/>
            </a:pPr>
            <a:r>
              <a:rPr lang="en-GB" altLang="en-US" b="1" dirty="0"/>
              <a:t>THE BOTTOM LINE </a:t>
            </a:r>
            <a:r>
              <a:rPr lang="en-GB" altLang="en-US" dirty="0"/>
              <a:t>Eating carrots helps maintain normal vision.</a:t>
            </a:r>
          </a:p>
          <a:p>
            <a:pPr marL="0" indent="0">
              <a:buNone/>
            </a:pPr>
            <a:r>
              <a:rPr lang="en-GB" sz="1600" dirty="0" err="1"/>
              <a:t>Anahad</a:t>
            </a:r>
            <a:r>
              <a:rPr lang="en-GB" sz="1600" dirty="0"/>
              <a:t> O’Connor, New York Times</a:t>
            </a:r>
            <a:endParaRPr lang="en-US" sz="1600" dirty="0"/>
          </a:p>
          <a:p>
            <a:pPr lvl="1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2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Identify text that supports opposing level 1 claims.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altLang="en-US" sz="3400" b="1" dirty="0">
                <a:solidFill>
                  <a:srgbClr val="92D050"/>
                </a:solidFill>
              </a:rPr>
              <a:t>Eating carrots improves your eyesight.</a:t>
            </a:r>
          </a:p>
          <a:p>
            <a:pPr marL="0" indent="0">
              <a:buNone/>
            </a:pPr>
            <a:endParaRPr lang="en-GB" altLang="en-US" b="1" dirty="0"/>
          </a:p>
          <a:p>
            <a:pPr marL="0" indent="0">
              <a:buNone/>
            </a:pPr>
            <a:r>
              <a:rPr lang="en-GB" altLang="en-US" b="1" dirty="0"/>
              <a:t>THE FACTS </a:t>
            </a:r>
            <a:r>
              <a:rPr lang="en-GB" altLang="en-US" dirty="0"/>
              <a:t>Your mother probably told you that carrots are good for your eyes - and you probably dismissed it as just an old wives' tale. But the claim is not baseless.</a:t>
            </a:r>
          </a:p>
          <a:p>
            <a:pPr marL="0" indent="0">
              <a:buNone/>
            </a:pPr>
            <a:r>
              <a:rPr lang="en-GB" altLang="en-US" dirty="0">
                <a:solidFill>
                  <a:srgbClr val="FF0000"/>
                </a:solidFill>
              </a:rPr>
              <a:t>Carrots are high in beta carotene, a component of vitamin A, which is critical to normal vision</a:t>
            </a:r>
            <a:r>
              <a:rPr lang="en-GB" altLang="en-US" dirty="0"/>
              <a:t>. It's no coincidence that in countries where rice is a dietary staple, but carrots and other sources of the vitamin are scarce, poor vision is rampant.</a:t>
            </a:r>
          </a:p>
          <a:p>
            <a:pPr marL="0" indent="0">
              <a:buNone/>
            </a:pPr>
            <a:r>
              <a:rPr lang="en-GB" altLang="en-US" dirty="0"/>
              <a:t>So, should you forget about glasses and just eat carrots? Probably not. </a:t>
            </a:r>
            <a:r>
              <a:rPr lang="en-GB" altLang="en-US" dirty="0">
                <a:solidFill>
                  <a:srgbClr val="92D050"/>
                </a:solidFill>
              </a:rPr>
              <a:t>Studies show that while taking vitamin A can reverse poor vision caused by a deficiency</a:t>
            </a:r>
            <a:r>
              <a:rPr lang="en-GB" altLang="en-US" dirty="0"/>
              <a:t>, </a:t>
            </a:r>
            <a:r>
              <a:rPr lang="en-GB" altLang="en-US" dirty="0">
                <a:solidFill>
                  <a:srgbClr val="FF0000"/>
                </a:solidFill>
              </a:rPr>
              <a:t>it will not strengthen eyesight or slow decline in people who are healthy.</a:t>
            </a:r>
          </a:p>
          <a:p>
            <a:pPr marL="0" indent="0">
              <a:buNone/>
            </a:pPr>
            <a:r>
              <a:rPr lang="en-GB" altLang="en-US" dirty="0"/>
              <a:t>A study by researchers at Johns Hopkins in 1998, for example, looked at 30,000 women in South Asia at high risk of vitamin deficiencies. It found that a group that received vitamin A tablets had 67 percent fewer cases of night blindness than a group that received a placebo. </a:t>
            </a:r>
          </a:p>
          <a:p>
            <a:pPr marL="0" indent="0">
              <a:buNone/>
            </a:pPr>
            <a:r>
              <a:rPr lang="en-GB" altLang="en-US" dirty="0">
                <a:solidFill>
                  <a:srgbClr val="00B050"/>
                </a:solidFill>
              </a:rPr>
              <a:t>But in 2003, researchers at Brigham and Women's Hospital in Boston found that a group of thousands of healthy men who took beta carotene pills for 12 years had the same rate of age-related cataracts as those given a placebo.</a:t>
            </a:r>
          </a:p>
          <a:p>
            <a:pPr marL="0" indent="0">
              <a:buNone/>
            </a:pPr>
            <a:r>
              <a:rPr lang="en-GB" altLang="en-US" b="1" dirty="0"/>
              <a:t>THE BOTTOM LINE </a:t>
            </a:r>
            <a:r>
              <a:rPr lang="en-GB" altLang="en-US" dirty="0"/>
              <a:t>Eating carrots helps maintain normal vision.</a:t>
            </a:r>
          </a:p>
          <a:p>
            <a:pPr marL="0" indent="0">
              <a:buNone/>
            </a:pPr>
            <a:r>
              <a:rPr lang="en-GB" sz="1600" dirty="0" err="1"/>
              <a:t>Anahad</a:t>
            </a:r>
            <a:r>
              <a:rPr lang="en-GB" sz="1600" dirty="0"/>
              <a:t> O’Connor, New York Times</a:t>
            </a:r>
            <a:endParaRPr lang="en-US" sz="1600" dirty="0"/>
          </a:p>
          <a:p>
            <a:pPr lvl="1"/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FFFFF"/>
                </a:solidFill>
              </a:rPr>
              <a:t>Note that the beta carotene content appears in both support and oppose here. This is because the clams are going to be grouped.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8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Mapping the arguments -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Level 0 – Eating Carrots improves your eyesight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Level 1 Support – Carrots are high in beta carotene a component of vitamin A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Level 1 Support - Taking vitamin A can reverse poor vision caused by a deficiency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Level 2 Support - A study by researchers at Johns Hopkins in 1998, for example, looked at 30,000 women in South Asia at high risk of vitamin deficiencies. It found that a group that received vitamin A tablets had 67 percent fewer cases of night blindness than a group that received a placebo.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Level 1 Oppose - Carrots are high in beta carotene a component of vitamin A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Level 1 Oppose - Vitamin A will not strengthen eyesight or slow decline in people who are healthy.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Level 2 Support  - In 2003, researchers at Brigham and Women's Hospital in Boston found that a group of thousands of healthy men who took beta carotene pills for 12 years had the same rate of age-related cataracts as those given a placebo.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We can </a:t>
            </a:r>
            <a:r>
              <a:rPr lang="en-US" sz="1600" dirty="0" err="1">
                <a:solidFill>
                  <a:srgbClr val="FFFFFF"/>
                </a:solidFill>
              </a:rPr>
              <a:t>summarise</a:t>
            </a:r>
            <a:r>
              <a:rPr lang="en-US" sz="1600" dirty="0">
                <a:solidFill>
                  <a:srgbClr val="FFFFFF"/>
                </a:solidFill>
              </a:rPr>
              <a:t> the article by saying while vitamin A will see an improvement in the eyesight of those suffering vision issues due to vitamin A deficiency, It will not improve the eyesight of individuals who are not deficient in the vitamin.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50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Mapping the arguments - graphical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OU supports the use of </a:t>
            </a:r>
            <a:r>
              <a:rPr lang="en-US" sz="1600" dirty="0" err="1">
                <a:solidFill>
                  <a:srgbClr val="FFFFFF"/>
                </a:solidFill>
              </a:rPr>
              <a:t>Freemind</a:t>
            </a:r>
            <a:r>
              <a:rPr lang="en-US" sz="1600" dirty="0">
                <a:solidFill>
                  <a:srgbClr val="FFFFFF"/>
                </a:solidFill>
              </a:rPr>
              <a:t> as a mind mapping tool.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You can also use Word, </a:t>
            </a:r>
            <a:r>
              <a:rPr lang="en-US" sz="1600" dirty="0" err="1">
                <a:solidFill>
                  <a:srgbClr val="FFFFFF"/>
                </a:solidFill>
              </a:rPr>
              <a:t>Powerpoint</a:t>
            </a:r>
            <a:r>
              <a:rPr lang="en-US" sz="1600" dirty="0">
                <a:solidFill>
                  <a:srgbClr val="FFFFFF"/>
                </a:solidFill>
              </a:rPr>
              <a:t>, Excel, </a:t>
            </a:r>
            <a:r>
              <a:rPr lang="en-US" sz="1600" dirty="0" err="1">
                <a:solidFill>
                  <a:srgbClr val="FFFFFF"/>
                </a:solidFill>
              </a:rPr>
              <a:t>Lucidchart</a:t>
            </a:r>
            <a:r>
              <a:rPr lang="en-US" sz="1600" dirty="0">
                <a:solidFill>
                  <a:srgbClr val="FFFFFF"/>
                </a:solidFill>
              </a:rPr>
              <a:t>, in fact any software that will draw a square or shape.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You can get help on  </a:t>
            </a:r>
            <a:r>
              <a:rPr lang="en-US" sz="1600" dirty="0" err="1">
                <a:solidFill>
                  <a:srgbClr val="FFFFFF"/>
                </a:solidFill>
              </a:rPr>
              <a:t>Freemind</a:t>
            </a:r>
            <a:r>
              <a:rPr lang="en-US" sz="1600" dirty="0">
                <a:solidFill>
                  <a:srgbClr val="FFFFFF"/>
                </a:solidFill>
              </a:rPr>
              <a:t> from </a:t>
            </a:r>
            <a:r>
              <a:rPr lang="en-US" sz="1600" dirty="0">
                <a:solidFill>
                  <a:srgbClr val="FFFFFF"/>
                </a:solidFill>
                <a:hlinkClick r:id="rId2"/>
              </a:rPr>
              <a:t>http://freemind.sourceforge.net/wiki/index.php/Documentation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You can draw freehand and submit a picture of your mind map. Remember a JPG copy as well in your submission.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32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Mapping the arguments - graphical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OU supports the use of </a:t>
            </a:r>
            <a:r>
              <a:rPr lang="en-US" sz="1600" dirty="0" err="1">
                <a:solidFill>
                  <a:srgbClr val="FFFFFF"/>
                </a:solidFill>
              </a:rPr>
              <a:t>Freemind</a:t>
            </a:r>
            <a:r>
              <a:rPr lang="en-US" sz="1600" dirty="0">
                <a:solidFill>
                  <a:srgbClr val="FFFFFF"/>
                </a:solidFill>
              </a:rPr>
              <a:t> as a mind mapping tool.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You can also use Word, </a:t>
            </a:r>
            <a:r>
              <a:rPr lang="en-US" sz="1600" dirty="0" err="1">
                <a:solidFill>
                  <a:srgbClr val="FFFFFF"/>
                </a:solidFill>
              </a:rPr>
              <a:t>Powerpoint</a:t>
            </a:r>
            <a:r>
              <a:rPr lang="en-US" sz="1600" dirty="0">
                <a:solidFill>
                  <a:srgbClr val="FFFFFF"/>
                </a:solidFill>
              </a:rPr>
              <a:t>, Excel, </a:t>
            </a:r>
            <a:r>
              <a:rPr lang="en-US" sz="1600" dirty="0" err="1">
                <a:solidFill>
                  <a:srgbClr val="FFFFFF"/>
                </a:solidFill>
              </a:rPr>
              <a:t>Lucidchart</a:t>
            </a:r>
            <a:r>
              <a:rPr lang="en-US" sz="1600" dirty="0">
                <a:solidFill>
                  <a:srgbClr val="FFFFFF"/>
                </a:solidFill>
              </a:rPr>
              <a:t>, in fact any software that will draw a square or shape.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You can get help on  </a:t>
            </a:r>
            <a:r>
              <a:rPr lang="en-US" sz="1600" dirty="0" err="1">
                <a:solidFill>
                  <a:srgbClr val="FFFFFF"/>
                </a:solidFill>
              </a:rPr>
              <a:t>Freemind</a:t>
            </a:r>
            <a:r>
              <a:rPr lang="en-US" sz="1600" dirty="0">
                <a:solidFill>
                  <a:srgbClr val="FFFFFF"/>
                </a:solidFill>
              </a:rPr>
              <a:t> from </a:t>
            </a:r>
            <a:r>
              <a:rPr lang="en-US" sz="1600" dirty="0">
                <a:solidFill>
                  <a:srgbClr val="FFFFFF"/>
                </a:solidFill>
                <a:hlinkClick r:id="rId3"/>
              </a:rPr>
              <a:t>http://freemind.sourceforge.net/wiki/index.php/Documentation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C097C39-E978-CF4B-B96C-08FB88353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403" y="4099781"/>
            <a:ext cx="6819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52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Mapping the arguments - graphical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7F52CCF-A27B-744A-B2C8-4D1A1FD2B0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70" y="2022475"/>
            <a:ext cx="7570260" cy="41544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04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Alvarez, C. (2007) ‘Does philosophy improve critical thinking skills?’, </a:t>
            </a:r>
            <a:r>
              <a:rPr lang="en-US" sz="1600" i="1" dirty="0">
                <a:solidFill>
                  <a:srgbClr val="FFFFFF"/>
                </a:solidFill>
              </a:rPr>
              <a:t>Thesis for the degree of Master of Arts University of Melbourne </a:t>
            </a:r>
            <a:r>
              <a:rPr lang="en-US" sz="1600" dirty="0">
                <a:solidFill>
                  <a:srgbClr val="FFFFFF"/>
                </a:solidFill>
              </a:rPr>
              <a:t>[Online], Available at </a:t>
            </a:r>
            <a:r>
              <a:rPr lang="en-US" sz="1600" dirty="0">
                <a:solidFill>
                  <a:srgbClr val="FFFFFF"/>
                </a:solidFill>
                <a:hlinkClick r:id="rId2"/>
              </a:rPr>
              <a:t>https://web.archive.org/web/20120708000509/http://images.austhink.com/pdf/Claudia-Alvarez-thesis.pdf</a:t>
            </a:r>
            <a:r>
              <a:rPr lang="en-US" sz="1600" dirty="0">
                <a:solidFill>
                  <a:srgbClr val="FFFFFF"/>
                </a:solidFill>
              </a:rPr>
              <a:t> (Accessed 13 October 2020).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48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Argument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Argument mapping 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Shows the structure of an argument visually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Helps you evaluate what you are being told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Helps you decide whether to accept or reject a claim</a:t>
            </a:r>
          </a:p>
          <a:p>
            <a:r>
              <a:rPr lang="en-GB" sz="2000" dirty="0">
                <a:solidFill>
                  <a:srgbClr val="FFFFFF"/>
                </a:solidFill>
              </a:rPr>
              <a:t>Why use argument mapping?</a:t>
            </a:r>
          </a:p>
          <a:p>
            <a:r>
              <a:rPr lang="en-GB" sz="2000" dirty="0">
                <a:solidFill>
                  <a:srgbClr val="FFFFFF"/>
                </a:solidFill>
              </a:rPr>
              <a:t>Argument mapping will help you 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Develop your general reasoning and critical thinking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Provide clear, strong and well-organised arguments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Communicate your reasoning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Evaluate your reasoning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Resolve disagreements rationally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Make better decisions</a:t>
            </a:r>
          </a:p>
          <a:p>
            <a:pPr lvl="2"/>
            <a:endParaRPr lang="en-GB" sz="1200" dirty="0">
              <a:solidFill>
                <a:srgbClr val="FFFFFF"/>
              </a:solidFill>
            </a:endParaRPr>
          </a:p>
          <a:p>
            <a:pPr lvl="1"/>
            <a:endParaRPr lang="en-GB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8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do we need to evaluate arguments?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Understanding the point being made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Understanding the evidence supporting that point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Understanding why some evidence is discarded in an argument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Some evidence supporting the idea argument mapping can improve critical thinking ability (Alvarez, 2007)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There are risks in accepting a viewpoint as fact.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“Fake news”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Conspiracy theories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Biased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29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Argument mapping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Argument maps have a defined structure and there is an algorithm for creating them.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Identify the main claim in a text.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Find text with claims supporting the main claim and texts opposing the main claim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Repeat the previous step to find texts supporting or opposing each sub claim.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A claim can be supported or opposed by one or more claims either individually or as a group.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This is reflected in the way claims are linked together in the argument map.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You should be able to read and understand each claim on its own. You might need to rephrase them to stand alone.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86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Argument Mapping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You can use either a text-based approach or you can use a graphical approach.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Using either approach, start by identifying the main claim, call this Level 0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Then find text that supports that claim or opposes that claim and call this level 1</a:t>
            </a:r>
          </a:p>
          <a:p>
            <a:r>
              <a:rPr lang="en-US" sz="2000" dirty="0">
                <a:solidFill>
                  <a:srgbClr val="FFFFFF"/>
                </a:solidFill>
              </a:rPr>
              <a:t>Next find text that supports or opposes your level 1 claims and call those level 2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Carry on until you have all your claims identified and then organize them.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 question then, does eating carrots improve your eyesight?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93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Carrots improve your eyesight!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altLang="en-US" sz="3400" b="1" dirty="0"/>
              <a:t>Eating carrots improves your eyesight.</a:t>
            </a:r>
          </a:p>
          <a:p>
            <a:pPr marL="0" indent="0">
              <a:buNone/>
            </a:pPr>
            <a:endParaRPr lang="en-GB" altLang="en-US" b="1" dirty="0"/>
          </a:p>
          <a:p>
            <a:pPr marL="0" indent="0">
              <a:buNone/>
            </a:pPr>
            <a:r>
              <a:rPr lang="en-GB" altLang="en-US" b="1" dirty="0"/>
              <a:t>THE FACTS </a:t>
            </a:r>
            <a:r>
              <a:rPr lang="en-GB" altLang="en-US" dirty="0"/>
              <a:t>Your mother probably told you that carrots are good for your eyes - and you probably dismissed it as just an old wives' tale. But the claim is not baseless.</a:t>
            </a:r>
          </a:p>
          <a:p>
            <a:pPr marL="0" indent="0">
              <a:buNone/>
            </a:pPr>
            <a:r>
              <a:rPr lang="en-GB" altLang="en-US" dirty="0"/>
              <a:t>Carrots are high in beta carotene, a component of vitamin A, which is critical to normal vision. It's no coincidence that in countries where rice is a dietary staple, but carrots and other sources of the vitamin are scarce, poor vision is rampant.</a:t>
            </a:r>
          </a:p>
          <a:p>
            <a:pPr marL="0" indent="0">
              <a:buNone/>
            </a:pPr>
            <a:r>
              <a:rPr lang="en-GB" altLang="en-US" dirty="0"/>
              <a:t>So, should you forget about glasses and just eat carrots? Probably not. Studies show that while taking vitamin A can reverse poor vision caused by a deficiency, it will not strengthen eyesight or slow decline in people who are healthy.</a:t>
            </a:r>
          </a:p>
          <a:p>
            <a:pPr marL="0" indent="0">
              <a:buNone/>
            </a:pPr>
            <a:r>
              <a:rPr lang="en-GB" altLang="en-US" dirty="0"/>
              <a:t>A study by researchers at Johns Hopkins in 1998, for example, looked at 30,000 women in South Asia at high risk of vitamin deficiencies. It found that a group that received vitamin A tablets had 67 percent fewer cases of night blindness than a group that received a placebo. </a:t>
            </a:r>
          </a:p>
          <a:p>
            <a:pPr marL="0" indent="0">
              <a:buNone/>
            </a:pPr>
            <a:r>
              <a:rPr lang="en-GB" altLang="en-US" dirty="0"/>
              <a:t>But in 2003, researchers at Brigham and Women's Hospital in Boston found that a group of thousands of healthy men who took beta carotene pills for 12 years had the same rate of age-related cataracts as those given a placebo.</a:t>
            </a:r>
          </a:p>
          <a:p>
            <a:pPr marL="0" indent="0">
              <a:buNone/>
            </a:pPr>
            <a:r>
              <a:rPr lang="en-GB" altLang="en-US" b="1" dirty="0"/>
              <a:t>THE BOTTOM LINE </a:t>
            </a:r>
            <a:r>
              <a:rPr lang="en-GB" altLang="en-US" dirty="0"/>
              <a:t>Eating carrots helps maintain normal vision.</a:t>
            </a:r>
          </a:p>
          <a:p>
            <a:pPr marL="0" indent="0">
              <a:buNone/>
            </a:pPr>
            <a:r>
              <a:rPr lang="en-GB" sz="1600" dirty="0" err="1"/>
              <a:t>Anahad</a:t>
            </a:r>
            <a:r>
              <a:rPr lang="en-GB" sz="1600" dirty="0"/>
              <a:t> O’Connor, New York Times</a:t>
            </a:r>
            <a:endParaRPr lang="en-US" sz="1600" dirty="0"/>
          </a:p>
          <a:p>
            <a:pPr lvl="1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52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Identify the main claim.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altLang="en-US" sz="3400" b="1" dirty="0">
                <a:solidFill>
                  <a:srgbClr val="92D050"/>
                </a:solidFill>
              </a:rPr>
              <a:t>Eating carrots improves your eyesight.</a:t>
            </a:r>
          </a:p>
          <a:p>
            <a:pPr marL="0" indent="0">
              <a:buNone/>
            </a:pPr>
            <a:endParaRPr lang="en-GB" altLang="en-US" b="1" dirty="0"/>
          </a:p>
          <a:p>
            <a:pPr marL="0" indent="0">
              <a:buNone/>
            </a:pPr>
            <a:r>
              <a:rPr lang="en-GB" altLang="en-US" b="1" dirty="0"/>
              <a:t>THE FACTS </a:t>
            </a:r>
            <a:r>
              <a:rPr lang="en-GB" altLang="en-US" dirty="0"/>
              <a:t>Your mother probably told you that carrots are good for your eyes - and you probably dismissed it as just an old wives' tale. But the claim is not baseless.</a:t>
            </a:r>
          </a:p>
          <a:p>
            <a:pPr marL="0" indent="0">
              <a:buNone/>
            </a:pPr>
            <a:r>
              <a:rPr lang="en-GB" altLang="en-US" dirty="0"/>
              <a:t>Carrots are high in beta carotene, a component of vitamin A, which is critical to normal vision. It's no coincidence that in countries where rice is a dietary staple, but carrots and other sources of the vitamin are scarce, poor vision is rampant.</a:t>
            </a:r>
          </a:p>
          <a:p>
            <a:pPr marL="0" indent="0">
              <a:buNone/>
            </a:pPr>
            <a:r>
              <a:rPr lang="en-GB" altLang="en-US" dirty="0"/>
              <a:t>So, should you forget about glasses and just eat carrots? Probably not. Studies show that while taking vitamin A can reverse poor vision caused by a deficiency, it will not strengthen eyesight or slow decline in people who are healthy.</a:t>
            </a:r>
          </a:p>
          <a:p>
            <a:pPr marL="0" indent="0">
              <a:buNone/>
            </a:pPr>
            <a:r>
              <a:rPr lang="en-GB" altLang="en-US" dirty="0"/>
              <a:t>A study by researchers at Johns Hopkins in 1998, for example, looked at 30,000 women in South Asia at high risk of vitamin deficiencies. It found that a group that received vitamin A tablets had 67 percent fewer cases of night blindness than a group that received a placebo. </a:t>
            </a:r>
          </a:p>
          <a:p>
            <a:pPr marL="0" indent="0">
              <a:buNone/>
            </a:pPr>
            <a:r>
              <a:rPr lang="en-GB" altLang="en-US" dirty="0"/>
              <a:t>But in 2003, researchers at Brigham and Women's Hospital in Boston found that a group of thousands of healthy men who took beta carotene pills for 12 years had the same rate of age-related cataracts as those given a placebo.</a:t>
            </a:r>
          </a:p>
          <a:p>
            <a:pPr marL="0" indent="0">
              <a:buNone/>
            </a:pPr>
            <a:r>
              <a:rPr lang="en-GB" altLang="en-US" b="1" dirty="0"/>
              <a:t>THE BOTTOM LINE </a:t>
            </a:r>
            <a:r>
              <a:rPr lang="en-GB" altLang="en-US" dirty="0"/>
              <a:t>Eating carrots helps maintain normal vision.</a:t>
            </a:r>
          </a:p>
          <a:p>
            <a:pPr marL="0" indent="0">
              <a:buNone/>
            </a:pPr>
            <a:r>
              <a:rPr lang="en-GB" sz="1600" dirty="0" err="1"/>
              <a:t>Anahad</a:t>
            </a:r>
            <a:r>
              <a:rPr lang="en-GB" sz="1600" dirty="0"/>
              <a:t> O’Connor, New York Times</a:t>
            </a:r>
            <a:endParaRPr lang="en-US" sz="1600" dirty="0"/>
          </a:p>
          <a:p>
            <a:pPr lvl="1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02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Identify supporting text at level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altLang="en-US" sz="3400" b="1" dirty="0">
                <a:solidFill>
                  <a:srgbClr val="92D050"/>
                </a:solidFill>
              </a:rPr>
              <a:t>Eating carrots improves your eyesight.</a:t>
            </a:r>
          </a:p>
          <a:p>
            <a:pPr marL="0" indent="0">
              <a:buNone/>
            </a:pPr>
            <a:endParaRPr lang="en-GB" altLang="en-US" b="1" dirty="0"/>
          </a:p>
          <a:p>
            <a:pPr marL="0" indent="0">
              <a:buNone/>
            </a:pPr>
            <a:r>
              <a:rPr lang="en-GB" altLang="en-US" b="1" dirty="0"/>
              <a:t>THE FACTS </a:t>
            </a:r>
            <a:r>
              <a:rPr lang="en-GB" altLang="en-US" dirty="0"/>
              <a:t>Your mother probably told you that carrots are good for your eyes - and you probably dismissed it as just an old wives' tale. But the claim is not baseless.</a:t>
            </a:r>
          </a:p>
          <a:p>
            <a:pPr marL="0" indent="0">
              <a:buNone/>
            </a:pPr>
            <a:r>
              <a:rPr lang="en-GB" altLang="en-US" dirty="0">
                <a:solidFill>
                  <a:srgbClr val="92D050"/>
                </a:solidFill>
              </a:rPr>
              <a:t>Carrots are high in beta carotene, a component of vitamin A, which is critical to normal vision</a:t>
            </a:r>
            <a:r>
              <a:rPr lang="en-GB" altLang="en-US" dirty="0"/>
              <a:t>. It's no coincidence that in countries where rice is a dietary staple, but carrots and other sources of the vitamin are scarce, poor vision is rampant.</a:t>
            </a:r>
          </a:p>
          <a:p>
            <a:pPr marL="0" indent="0">
              <a:buNone/>
            </a:pPr>
            <a:r>
              <a:rPr lang="en-GB" altLang="en-US" dirty="0"/>
              <a:t>So, should you forget about glasses and just eat carrots? Probably not. </a:t>
            </a:r>
            <a:r>
              <a:rPr lang="en-GB" altLang="en-US" dirty="0">
                <a:solidFill>
                  <a:srgbClr val="92D050"/>
                </a:solidFill>
              </a:rPr>
              <a:t>Studies show that while taking vitamin A can reverse poor vision caused by a deficiency</a:t>
            </a:r>
            <a:r>
              <a:rPr lang="en-GB" altLang="en-US" dirty="0"/>
              <a:t>, it will not strengthen eyesight or slow decline in people who are healthy.</a:t>
            </a:r>
          </a:p>
          <a:p>
            <a:pPr marL="0" indent="0">
              <a:buNone/>
            </a:pPr>
            <a:r>
              <a:rPr lang="en-GB" altLang="en-US" dirty="0"/>
              <a:t>A study by researchers at Johns Hopkins in 1998, for example, looked at 30,000 women in South Asia at high risk of vitamin deficiencies. It found that a group that received vitamin A tablets had 67 percent fewer cases of night blindness than a group that received a placebo. </a:t>
            </a:r>
          </a:p>
          <a:p>
            <a:pPr marL="0" indent="0">
              <a:buNone/>
            </a:pPr>
            <a:r>
              <a:rPr lang="en-GB" altLang="en-US" dirty="0"/>
              <a:t>But in 2003, researchers at Brigham and Women's Hospital in Boston found that a group of thousands of healthy men who took beta carotene pills for 12 years had the same rate of age-related cataracts as those given a placebo.</a:t>
            </a:r>
          </a:p>
          <a:p>
            <a:pPr marL="0" indent="0">
              <a:buNone/>
            </a:pPr>
            <a:r>
              <a:rPr lang="en-GB" altLang="en-US" b="1" dirty="0"/>
              <a:t>THE BOTTOM LINE </a:t>
            </a:r>
            <a:r>
              <a:rPr lang="en-GB" altLang="en-US" dirty="0"/>
              <a:t>Eating carrots helps maintain normal vision.</a:t>
            </a:r>
          </a:p>
          <a:p>
            <a:pPr marL="0" indent="0">
              <a:buNone/>
            </a:pPr>
            <a:r>
              <a:rPr lang="en-GB" sz="1600" dirty="0" err="1"/>
              <a:t>Anahad</a:t>
            </a:r>
            <a:r>
              <a:rPr lang="en-GB" sz="1600" dirty="0"/>
              <a:t> O’Connor, New York Times</a:t>
            </a:r>
            <a:endParaRPr lang="en-US" sz="1600" dirty="0"/>
          </a:p>
          <a:p>
            <a:pPr lvl="1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50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Identify opposing text at level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altLang="en-US" sz="3400" b="1" dirty="0">
                <a:solidFill>
                  <a:srgbClr val="92D050"/>
                </a:solidFill>
              </a:rPr>
              <a:t>Eating carrots improves your eyesight.</a:t>
            </a:r>
          </a:p>
          <a:p>
            <a:pPr marL="0" indent="0">
              <a:buNone/>
            </a:pPr>
            <a:endParaRPr lang="en-GB" altLang="en-US" b="1" dirty="0"/>
          </a:p>
          <a:p>
            <a:pPr marL="0" indent="0">
              <a:buNone/>
            </a:pPr>
            <a:r>
              <a:rPr lang="en-GB" altLang="en-US" b="1" dirty="0"/>
              <a:t>THE FACTS </a:t>
            </a:r>
            <a:r>
              <a:rPr lang="en-GB" altLang="en-US" dirty="0"/>
              <a:t>Your mother probably told you that carrots are good for your eyes - and you probably dismissed it as just an old wives' tale. But the claim is not baseless.</a:t>
            </a:r>
          </a:p>
          <a:p>
            <a:pPr marL="0" indent="0">
              <a:buNone/>
            </a:pPr>
            <a:r>
              <a:rPr lang="en-GB" altLang="en-US" dirty="0">
                <a:solidFill>
                  <a:srgbClr val="FF0000"/>
                </a:solidFill>
              </a:rPr>
              <a:t>Carrots are high in beta carotene, a component of vitamin A, which is critical to normal vision</a:t>
            </a:r>
            <a:r>
              <a:rPr lang="en-GB" altLang="en-US" dirty="0"/>
              <a:t>. It's no coincidence that in countries where rice is a dietary staple, but carrots and other sources of the vitamin are scarce, poor vision is rampant.</a:t>
            </a:r>
          </a:p>
          <a:p>
            <a:pPr marL="0" indent="0">
              <a:buNone/>
            </a:pPr>
            <a:r>
              <a:rPr lang="en-GB" altLang="en-US" dirty="0"/>
              <a:t>So, should you forget about glasses and just eat carrots? Probably not. </a:t>
            </a:r>
            <a:r>
              <a:rPr lang="en-GB" altLang="en-US" dirty="0">
                <a:solidFill>
                  <a:srgbClr val="92D050"/>
                </a:solidFill>
              </a:rPr>
              <a:t>Studies show that while taking vitamin A can reverse poor vision caused by a deficiency</a:t>
            </a:r>
            <a:r>
              <a:rPr lang="en-GB" altLang="en-US" dirty="0"/>
              <a:t>, </a:t>
            </a:r>
            <a:r>
              <a:rPr lang="en-GB" altLang="en-US" dirty="0">
                <a:solidFill>
                  <a:srgbClr val="FF0000"/>
                </a:solidFill>
              </a:rPr>
              <a:t>it will not strengthen eyesight or slow decline in people who are healthy.</a:t>
            </a:r>
          </a:p>
          <a:p>
            <a:pPr marL="0" indent="0">
              <a:buNone/>
            </a:pPr>
            <a:r>
              <a:rPr lang="en-GB" altLang="en-US" dirty="0"/>
              <a:t>A study by researchers at Johns Hopkins in 1998, for example, looked at 30,000 women in South Asia at high risk of vitamin deficiencies. It found that a group that received vitamin A tablets had 67 percent fewer cases of night blindness than a group that received a placebo. </a:t>
            </a:r>
          </a:p>
          <a:p>
            <a:pPr marL="0" indent="0">
              <a:buNone/>
            </a:pPr>
            <a:r>
              <a:rPr lang="en-GB" altLang="en-US" dirty="0"/>
              <a:t>But in 2003, researchers at Brigham and Women's Hospital in Boston found that a group of thousands of healthy men who took beta carotene pills for 12 years had the same rate of age-related cataracts as those given a placebo.</a:t>
            </a:r>
          </a:p>
          <a:p>
            <a:pPr marL="0" indent="0">
              <a:buNone/>
            </a:pPr>
            <a:r>
              <a:rPr lang="en-GB" altLang="en-US" b="1" dirty="0"/>
              <a:t>THE BOTTOM LINE </a:t>
            </a:r>
            <a:r>
              <a:rPr lang="en-GB" altLang="en-US" dirty="0"/>
              <a:t>Eating carrots helps maintain normal vision.</a:t>
            </a:r>
          </a:p>
          <a:p>
            <a:pPr marL="0" indent="0">
              <a:buNone/>
            </a:pPr>
            <a:r>
              <a:rPr lang="en-GB" sz="1600" dirty="0" err="1"/>
              <a:t>Anahad</a:t>
            </a:r>
            <a:r>
              <a:rPr lang="en-GB" sz="1600" dirty="0"/>
              <a:t> O’Connor, New York Times</a:t>
            </a:r>
            <a:endParaRPr lang="en-US" sz="1600" dirty="0"/>
          </a:p>
          <a:p>
            <a:pPr lvl="1"/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FFFFF"/>
                </a:solidFill>
              </a:rPr>
              <a:t>Note that the beta carotene content appears in both support and oppose here. This is because the clams are going to be grouped.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6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2368</Words>
  <Application>Microsoft Macintosh PowerPoint</Application>
  <PresentationFormat>Widescreen</PresentationFormat>
  <Paragraphs>136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Argument Mapping</vt:lpstr>
      <vt:lpstr>Why do we need to evaluate arguments?</vt:lpstr>
      <vt:lpstr>Argument mapping process</vt:lpstr>
      <vt:lpstr>Argument Mapping Process </vt:lpstr>
      <vt:lpstr>Carrots improve your eyesight!</vt:lpstr>
      <vt:lpstr>Identify the main claim.</vt:lpstr>
      <vt:lpstr>Identify supporting text at level 1.</vt:lpstr>
      <vt:lpstr>Identify opposing text at level 1.</vt:lpstr>
      <vt:lpstr>Identify text that supports supporting level 1 claims.</vt:lpstr>
      <vt:lpstr>Identify text that supports opposing level 1 claims.</vt:lpstr>
      <vt:lpstr>Mapping the arguments - text</vt:lpstr>
      <vt:lpstr>Mapping the arguments - graphical</vt:lpstr>
      <vt:lpstr>Mapping the arguments - graphical</vt:lpstr>
      <vt:lpstr>Mapping the arguments - graphical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Scott</dc:creator>
  <cp:lastModifiedBy>P.A.Scott</cp:lastModifiedBy>
  <cp:revision>18</cp:revision>
  <dcterms:created xsi:type="dcterms:W3CDTF">2019-04-26T08:41:59Z</dcterms:created>
  <dcterms:modified xsi:type="dcterms:W3CDTF">2021-01-23T16:34:20Z</dcterms:modified>
</cp:coreProperties>
</file>