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6" r:id="rId3"/>
    <p:sldId id="260" r:id="rId4"/>
    <p:sldId id="264" r:id="rId5"/>
    <p:sldId id="278" r:id="rId6"/>
    <p:sldId id="279" r:id="rId7"/>
    <p:sldId id="263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68" r:id="rId16"/>
    <p:sldId id="274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.Piwek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6" autoAdjust="0"/>
    <p:restoredTop sz="76463" autoAdjust="0"/>
  </p:normalViewPr>
  <p:slideViewPr>
    <p:cSldViewPr snapToGrid="0">
      <p:cViewPr varScale="1">
        <p:scale>
          <a:sx n="91" d="100"/>
          <a:sy n="91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68D0-259A-49D0-AC81-B26A6FAC34A5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0B0D5-07A5-48E6-B1E3-D4CBD1A44C1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0AF3-5D24-48F5-8D88-9A9B7E23B55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1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22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22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096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49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59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0B0D5-07A5-48E6-B1E3-D4CBD1A44C13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43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78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8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33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5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7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41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33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4373-3420-45A5-B64C-4E8C2234ADDB}" type="datetimeFigureOut">
              <a:rPr lang="en-GB" smtClean="0"/>
              <a:t>23/01/2021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5784-B2E1-44A4-923B-B6CDE352EB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3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newb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79084" y="248518"/>
            <a:ext cx="6521116" cy="7315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18823" y="2240703"/>
            <a:ext cx="375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b="1" dirty="0"/>
              <a:t>Introduction to </a:t>
            </a:r>
          </a:p>
          <a:p>
            <a:pPr algn="r"/>
            <a:r>
              <a:rPr lang="en-GB" sz="3600" b="1" dirty="0"/>
              <a:t>Computing &amp; IT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9606" y="794153"/>
            <a:ext cx="3416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TM112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01589" y="867757"/>
            <a:ext cx="5149515" cy="368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b="1" dirty="0">
              <a:solidFill>
                <a:schemeClr val="bg1"/>
              </a:solidFill>
            </a:endParaRPr>
          </a:p>
          <a:p>
            <a:pPr algn="l"/>
            <a:r>
              <a:rPr lang="en-GB" b="1" dirty="0">
                <a:solidFill>
                  <a:schemeClr val="bg1"/>
                </a:solidFill>
              </a:rPr>
              <a:t>Programming Recap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9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Loops or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A1B70B-FE90-3948-853D-E5785EA182B7}"/>
              </a:ext>
            </a:extLst>
          </p:cNvPr>
          <p:cNvSpPr/>
          <p:nvPr/>
        </p:nvSpPr>
        <p:spPr>
          <a:xfrm>
            <a:off x="2921331" y="1579420"/>
            <a:ext cx="1294410" cy="498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585CF-955C-494A-A449-37274B070540}"/>
              </a:ext>
            </a:extLst>
          </p:cNvPr>
          <p:cNvSpPr/>
          <p:nvPr/>
        </p:nvSpPr>
        <p:spPr>
          <a:xfrm>
            <a:off x="2921331" y="4843070"/>
            <a:ext cx="1294409" cy="4987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0" name="Flowchart: Decision 7">
            <a:extLst>
              <a:ext uri="{FF2B5EF4-FFF2-40B4-BE49-F238E27FC236}">
                <a16:creationId xmlns:a16="http://schemas.microsoft.com/office/drawing/2014/main" id="{F850E2ED-FC66-CE4A-BFA6-2A4A329B96E2}"/>
              </a:ext>
            </a:extLst>
          </p:cNvPr>
          <p:cNvSpPr/>
          <p:nvPr/>
        </p:nvSpPr>
        <p:spPr>
          <a:xfrm>
            <a:off x="2921331" y="2312749"/>
            <a:ext cx="1288472" cy="849144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Flowchart: Process 8">
            <a:extLst>
              <a:ext uri="{FF2B5EF4-FFF2-40B4-BE49-F238E27FC236}">
                <a16:creationId xmlns:a16="http://schemas.microsoft.com/office/drawing/2014/main" id="{601A42D9-C9E1-D74E-9AE0-C154DB96D98F}"/>
              </a:ext>
            </a:extLst>
          </p:cNvPr>
          <p:cNvSpPr/>
          <p:nvPr/>
        </p:nvSpPr>
        <p:spPr>
          <a:xfrm>
            <a:off x="2921331" y="3336964"/>
            <a:ext cx="1294409" cy="74814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Loop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2E7118-05C7-0A41-8669-F32349C594A5}"/>
              </a:ext>
            </a:extLst>
          </p:cNvPr>
          <p:cNvCxnSpPr>
            <a:stCxn id="8" idx="2"/>
          </p:cNvCxnSpPr>
          <p:nvPr/>
        </p:nvCxnSpPr>
        <p:spPr>
          <a:xfrm flipH="1">
            <a:off x="3562600" y="2078184"/>
            <a:ext cx="5936" cy="219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814CD1-3E83-6545-AA75-3FB355EF97D2}"/>
              </a:ext>
            </a:extLst>
          </p:cNvPr>
          <p:cNvCxnSpPr>
            <a:stCxn id="10" idx="3"/>
          </p:cNvCxnSpPr>
          <p:nvPr/>
        </p:nvCxnSpPr>
        <p:spPr>
          <a:xfrm>
            <a:off x="4209803" y="2737321"/>
            <a:ext cx="320633" cy="170404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9922DFE-E714-F448-A270-7D69DA31725E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3568537" y="4441370"/>
            <a:ext cx="967841" cy="4017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658FBA-B4F5-A044-A155-9FF50DE473D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565567" y="3161893"/>
            <a:ext cx="2969" cy="1750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1CDBF67-EE6C-1E4C-8204-AC76346094ED}"/>
              </a:ext>
            </a:extLst>
          </p:cNvPr>
          <p:cNvCxnSpPr>
            <a:stCxn id="11" idx="2"/>
          </p:cNvCxnSpPr>
          <p:nvPr/>
        </p:nvCxnSpPr>
        <p:spPr>
          <a:xfrm rot="5400000">
            <a:off x="3019301" y="3773385"/>
            <a:ext cx="237511" cy="86096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C168BF-35A7-BA4C-8021-108A078607BF}"/>
              </a:ext>
            </a:extLst>
          </p:cNvPr>
          <p:cNvCxnSpPr/>
          <p:nvPr/>
        </p:nvCxnSpPr>
        <p:spPr>
          <a:xfrm>
            <a:off x="2695700" y="2303818"/>
            <a:ext cx="819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58A2B6-7830-D04A-A8E2-5C4C1FDD606B}"/>
              </a:ext>
            </a:extLst>
          </p:cNvPr>
          <p:cNvCxnSpPr/>
          <p:nvPr/>
        </p:nvCxnSpPr>
        <p:spPr>
          <a:xfrm flipV="1">
            <a:off x="2707575" y="2312749"/>
            <a:ext cx="0" cy="20098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8DDAB1-4E5E-AF4C-AB56-B2C302839C8A}"/>
              </a:ext>
            </a:extLst>
          </p:cNvPr>
          <p:cNvSpPr txBox="1"/>
          <p:nvPr/>
        </p:nvSpPr>
        <p:spPr>
          <a:xfrm>
            <a:off x="4536377" y="297774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CE54D2-5AB2-8645-96F4-F3CE74E27EBE}"/>
              </a:ext>
            </a:extLst>
          </p:cNvPr>
          <p:cNvSpPr txBox="1"/>
          <p:nvPr/>
        </p:nvSpPr>
        <p:spPr>
          <a:xfrm>
            <a:off x="2939150" y="2977743"/>
            <a:ext cx="59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True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7FBD821-8E9C-E543-8325-2B3D6396BD4B}"/>
              </a:ext>
            </a:extLst>
          </p:cNvPr>
          <p:cNvSpPr/>
          <p:nvPr/>
        </p:nvSpPr>
        <p:spPr>
          <a:xfrm rot="10800000">
            <a:off x="5221180" y="2303818"/>
            <a:ext cx="1488378" cy="24225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C006B3-6A88-1F4F-B3C6-D2B9D6D90268}"/>
              </a:ext>
            </a:extLst>
          </p:cNvPr>
          <p:cNvSpPr txBox="1"/>
          <p:nvPr/>
        </p:nvSpPr>
        <p:spPr>
          <a:xfrm>
            <a:off x="6852068" y="3301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Loop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16758-EFFB-2E47-9327-AA80AD0F8F74}"/>
              </a:ext>
            </a:extLst>
          </p:cNvPr>
          <p:cNvSpPr txBox="1"/>
          <p:nvPr/>
        </p:nvSpPr>
        <p:spPr>
          <a:xfrm>
            <a:off x="2078171" y="5997041"/>
            <a:ext cx="4020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Another term used for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Loopin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 is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902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Looping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altLang="en-US" sz="3400" dirty="0">
                <a:solidFill>
                  <a:srgbClr val="FF0000"/>
                </a:solidFill>
              </a:rPr>
              <a:t>‘For’ loop – iterates a set number of times</a:t>
            </a:r>
          </a:p>
          <a:p>
            <a:pPr marL="0" indent="0">
              <a:buNone/>
            </a:pPr>
            <a:r>
              <a:rPr lang="en-GB" altLang="en-US" sz="3400" dirty="0"/>
              <a:t>e.g.</a:t>
            </a:r>
          </a:p>
          <a:p>
            <a:pPr marL="0" indent="0">
              <a:buNone/>
            </a:pPr>
            <a:r>
              <a:rPr lang="en-GB" altLang="en-US" sz="3400" dirty="0" err="1"/>
              <a:t>my_scores</a:t>
            </a:r>
            <a:r>
              <a:rPr lang="en-GB" altLang="en-US" sz="3400" dirty="0"/>
              <a:t> = [84, 91, 67]</a:t>
            </a:r>
          </a:p>
          <a:p>
            <a:pPr marL="0" indent="0">
              <a:buNone/>
            </a:pPr>
            <a:r>
              <a:rPr lang="en-GB" altLang="en-US" sz="3400" dirty="0"/>
              <a:t>for score in </a:t>
            </a:r>
            <a:r>
              <a:rPr lang="en-GB" altLang="en-US" sz="3400" dirty="0" err="1"/>
              <a:t>my_scores</a:t>
            </a:r>
            <a:r>
              <a:rPr lang="en-GB" altLang="en-US" sz="3400" dirty="0"/>
              <a:t>:</a:t>
            </a:r>
          </a:p>
          <a:p>
            <a:pPr marL="0" indent="0">
              <a:buNone/>
            </a:pPr>
            <a:r>
              <a:rPr lang="en-GB" altLang="en-US" sz="3400" dirty="0"/>
              <a:t>    print (score)</a:t>
            </a:r>
          </a:p>
          <a:p>
            <a:pPr marL="0" indent="0">
              <a:buNone/>
            </a:pPr>
            <a:endParaRPr lang="en-GB" altLang="en-US" sz="3400" dirty="0"/>
          </a:p>
          <a:p>
            <a:pPr marL="0" indent="0">
              <a:buNone/>
            </a:pPr>
            <a:r>
              <a:rPr lang="en-GB" altLang="en-US" sz="3400" dirty="0">
                <a:solidFill>
                  <a:srgbClr val="FF0000"/>
                </a:solidFill>
              </a:rPr>
              <a:t>‘While’ Loop – iterates until a test condition is satisfied</a:t>
            </a:r>
          </a:p>
          <a:p>
            <a:pPr marL="0" indent="0">
              <a:buNone/>
            </a:pPr>
            <a:endParaRPr lang="en-GB" altLang="en-US" sz="3400" dirty="0"/>
          </a:p>
          <a:p>
            <a:pPr marL="0" indent="0">
              <a:buNone/>
            </a:pPr>
            <a:r>
              <a:rPr lang="en-GB" altLang="en-US" sz="3400" dirty="0"/>
              <a:t>player = 1     # start value</a:t>
            </a:r>
          </a:p>
          <a:p>
            <a:pPr marL="0" indent="0">
              <a:buNone/>
            </a:pPr>
            <a:r>
              <a:rPr lang="en-GB" altLang="en-US" sz="3400" dirty="0"/>
              <a:t>while player &lt;= 11 :</a:t>
            </a:r>
          </a:p>
          <a:p>
            <a:pPr marL="0" indent="0">
              <a:buNone/>
            </a:pPr>
            <a:r>
              <a:rPr lang="en-GB" altLang="en-US" sz="3400" dirty="0"/>
              <a:t>    print (player)</a:t>
            </a:r>
          </a:p>
          <a:p>
            <a:pPr marL="0" indent="0">
              <a:buNone/>
            </a:pPr>
            <a:r>
              <a:rPr lang="en-GB" altLang="en-US" sz="3400" dirty="0"/>
              <a:t>    player = player + 1 </a:t>
            </a:r>
          </a:p>
          <a:p>
            <a:pPr marL="0" indent="0">
              <a:buNone/>
            </a:pPr>
            <a:endParaRPr lang="en-GB" altLang="en-US" sz="3400" b="1" dirty="0">
              <a:solidFill>
                <a:srgbClr val="92D050"/>
              </a:solidFill>
            </a:endParaRP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5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1800" dirty="0"/>
              <a:t>A function is:</a:t>
            </a:r>
          </a:p>
          <a:p>
            <a:r>
              <a:rPr lang="en-GB" altLang="en-US" sz="1800" dirty="0"/>
              <a:t>a block of organized, reusable code</a:t>
            </a:r>
          </a:p>
          <a:p>
            <a:r>
              <a:rPr lang="en-GB" altLang="en-US" sz="1800" dirty="0"/>
              <a:t>used to perform a single, related action. </a:t>
            </a:r>
          </a:p>
          <a:p>
            <a:pPr marL="0" indent="0">
              <a:buNone/>
            </a:pPr>
            <a:r>
              <a:rPr lang="en-GB" altLang="en-US" sz="1800" dirty="0"/>
              <a:t>Functions provide better modularity for applications you write</a:t>
            </a:r>
          </a:p>
          <a:p>
            <a:pPr marL="0" indent="0">
              <a:buNone/>
            </a:pPr>
            <a:r>
              <a:rPr lang="en-GB" altLang="en-US" sz="1800" dirty="0"/>
              <a:t>Functions written are very useful for reuse for future programming.</a:t>
            </a:r>
          </a:p>
          <a:p>
            <a:pPr marL="0" indent="0">
              <a:buNone/>
            </a:pPr>
            <a:endParaRPr lang="en-GB" altLang="en-US" sz="3400" b="1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6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def g(a):  # function defines a new name space; often called scope</a:t>
            </a:r>
          </a:p>
          <a:p>
            <a:pPr marL="0" indent="0">
              <a:buNone/>
            </a:pPr>
            <a:r>
              <a:rPr lang="en-GB" dirty="0"/>
              <a:t>    b=1</a:t>
            </a:r>
          </a:p>
          <a:p>
            <a:pPr marL="0" indent="0">
              <a:buNone/>
            </a:pPr>
            <a:r>
              <a:rPr lang="en-GB" dirty="0"/>
              <a:t>    a=a + b</a:t>
            </a:r>
          </a:p>
          <a:p>
            <a:pPr marL="0" indent="0">
              <a:buNone/>
            </a:pPr>
            <a:r>
              <a:rPr lang="en-GB" dirty="0"/>
              <a:t>    print ('a= ' , a)</a:t>
            </a:r>
          </a:p>
          <a:p>
            <a:pPr marL="0" indent="0">
              <a:buNone/>
            </a:pPr>
            <a:r>
              <a:rPr lang="en-GB" dirty="0"/>
              <a:t>    return 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a=3</a:t>
            </a:r>
          </a:p>
          <a:p>
            <a:pPr marL="0" indent="0">
              <a:buNone/>
            </a:pPr>
            <a:r>
              <a:rPr lang="en-GB" dirty="0"/>
              <a:t>b=2</a:t>
            </a:r>
          </a:p>
          <a:p>
            <a:pPr marL="0" indent="0">
              <a:buNone/>
            </a:pPr>
            <a:r>
              <a:rPr lang="en-GB" dirty="0"/>
              <a:t>c=g(a)  # use a as the parameter</a:t>
            </a:r>
          </a:p>
          <a:p>
            <a:pPr marL="0" indent="0">
              <a:buNone/>
            </a:pPr>
            <a:r>
              <a:rPr lang="en-GB" dirty="0"/>
              <a:t>print ('c= ', c)</a:t>
            </a:r>
          </a:p>
          <a:p>
            <a:pPr marL="0" indent="0">
              <a:buNone/>
            </a:pPr>
            <a:r>
              <a:rPr lang="en-GB" dirty="0"/>
              <a:t>print ('a= ', a)</a:t>
            </a:r>
          </a:p>
          <a:p>
            <a:pPr marL="0" indent="0">
              <a:buNone/>
            </a:pPr>
            <a:r>
              <a:rPr lang="en-GB" dirty="0"/>
              <a:t>print ('b= ', b)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55BDA-4F6E-164D-A7C0-B66E919F005F}"/>
              </a:ext>
            </a:extLst>
          </p:cNvPr>
          <p:cNvSpPr txBox="1"/>
          <p:nvPr/>
        </p:nvSpPr>
        <p:spPr>
          <a:xfrm>
            <a:off x="7219117" y="4260703"/>
            <a:ext cx="3581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When run result prints:</a:t>
            </a:r>
          </a:p>
          <a:p>
            <a:r>
              <a:rPr lang="en-GB" sz="1600" dirty="0"/>
              <a:t>a=4  # what </a:t>
            </a:r>
            <a:r>
              <a:rPr lang="en-GB" sz="1600" i="1" dirty="0" err="1"/>
              <a:t>def</a:t>
            </a:r>
            <a:r>
              <a:rPr lang="en-GB" sz="1600" i="1" dirty="0"/>
              <a:t>  g(a)</a:t>
            </a:r>
            <a:r>
              <a:rPr lang="en-GB" sz="1600" dirty="0"/>
              <a:t> prints</a:t>
            </a:r>
          </a:p>
          <a:p>
            <a:r>
              <a:rPr lang="en-GB" sz="1600" dirty="0"/>
              <a:t>c=4  #  result</a:t>
            </a:r>
          </a:p>
          <a:p>
            <a:r>
              <a:rPr lang="en-GB" sz="1600" dirty="0"/>
              <a:t>a=3  # a not changed</a:t>
            </a:r>
          </a:p>
          <a:p>
            <a:r>
              <a:rPr lang="en-GB" sz="1600" dirty="0"/>
              <a:t>b=2  # b not changed</a:t>
            </a:r>
          </a:p>
          <a:p>
            <a:endParaRPr lang="en-GB" sz="1600" dirty="0"/>
          </a:p>
          <a:p>
            <a:r>
              <a:rPr lang="en-GB" sz="1600" dirty="0" err="1"/>
              <a:t>def</a:t>
            </a:r>
            <a:r>
              <a:rPr lang="en-GB" sz="1600" dirty="0"/>
              <a:t> g(a): has local variable b</a:t>
            </a:r>
          </a:p>
          <a:p>
            <a:r>
              <a:rPr lang="en-GB" sz="1600" dirty="0"/>
              <a:t>Not the same as b in main code.</a:t>
            </a:r>
          </a:p>
          <a:p>
            <a:r>
              <a:rPr lang="en-GB" sz="1600" dirty="0"/>
              <a:t>There variables b have different scopes.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8740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 advanced Python command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All numbers refer to pages in Block 3 Part 2</a:t>
            </a:r>
          </a:p>
          <a:p>
            <a:r>
              <a:rPr lang="en-GB" sz="3200" dirty="0"/>
              <a:t>Lists p.72 </a:t>
            </a:r>
          </a:p>
          <a:p>
            <a:r>
              <a:rPr lang="en-GB" sz="3200" dirty="0"/>
              <a:t>Dictionary p.73 </a:t>
            </a:r>
          </a:p>
          <a:p>
            <a:r>
              <a:rPr lang="en-GB" sz="3200" dirty="0"/>
              <a:t>Convert Dictionary into a List  p. 80</a:t>
            </a:r>
          </a:p>
          <a:p>
            <a:r>
              <a:rPr lang="en-GB" sz="3200" dirty="0"/>
              <a:t>Random  p. 81</a:t>
            </a:r>
          </a:p>
          <a:p>
            <a:r>
              <a:rPr lang="en-GB" sz="3200" dirty="0"/>
              <a:t>Interactive Loops p. 83</a:t>
            </a:r>
          </a:p>
          <a:p>
            <a:r>
              <a:rPr lang="en-GB" sz="3200" dirty="0"/>
              <a:t>Comma Separated Variables (CSV) p.110</a:t>
            </a:r>
          </a:p>
          <a:p>
            <a:endParaRPr lang="en-GB" sz="3200" dirty="0"/>
          </a:p>
          <a:p>
            <a:r>
              <a:rPr lang="en-GB" sz="3200" dirty="0"/>
              <a:t>Following slides cover these topics.</a:t>
            </a:r>
          </a:p>
          <a:p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8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1600" dirty="0"/>
              <a:t>Store data items in a particular order</a:t>
            </a:r>
          </a:p>
          <a:p>
            <a:r>
              <a:rPr lang="en-GB" sz="1600" dirty="0"/>
              <a:t>Any Python object (string, number or list) can be a list element</a:t>
            </a:r>
          </a:p>
          <a:p>
            <a:pPr marL="0" lvl="0" indent="0">
              <a:buNone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[2,5,1]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 ('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is: ',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 ('Length of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is ',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if (5 in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print ('Yes: 5 is in a-List')</a:t>
            </a:r>
          </a:p>
          <a:p>
            <a:pPr marL="0" lv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is:</a:t>
            </a:r>
          </a:p>
          <a:p>
            <a:pPr marL="0" lvl="0" indent="0">
              <a:buNone/>
            </a:pPr>
            <a:r>
              <a:rPr lang="en-GB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is:  [2, 5, 1]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of </a:t>
            </a:r>
            <a:r>
              <a:rPr lang="en-GB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a_list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 3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 5 is in a-List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1600" dirty="0"/>
              <a:t>Like online dictionaries: “definitions of words” but also can be numbers, or strings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TM112_dictionary ={}   # name of dictionary and create it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TM112_dictionary = {'Block 1': 'Start block of TM112', 'Block 2': 'Middle block of TM112', 'Block 3':'Final Block of TM112'}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TM112_dictionary['Block 3 presenter']='Associate Lecturer' # add new dictionary item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 ('TM112_dictionary contains: ', TM112_dictionary)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TM112_dictionary['Block 3 presenter'] = ‘Peter Scott'   # change a dictionary item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 ('TM112_dictionary contains: ', TM112_dictionary)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 ('Block 3 presenter is ', TM112_dictionary['Block 3 presenter'])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2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Converting Dictionaries to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Turn a dictionary into a list of its keys</a:t>
            </a:r>
          </a:p>
          <a:p>
            <a:pPr marL="0" indent="0">
              <a:buNone/>
            </a:pPr>
            <a:endParaRPr lang="en-GB" sz="1600" dirty="0"/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</a:p>
          <a:p>
            <a:pPr marL="0" lvl="0" indent="0">
              <a:buNone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my_dictionary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{'Country1': 'England', 'Country2': 'Croatia', 'Country3': 'France', 'Country4': 'Belgian'}</a:t>
            </a:r>
          </a:p>
          <a:p>
            <a:pPr marL="0" lvl="0" indent="0">
              <a:buNone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list(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my_dictionary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 (‘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is: ',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>
              <a:buNone/>
            </a:pPr>
            <a:endParaRPr lang="en-GB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is:</a:t>
            </a:r>
          </a:p>
          <a:p>
            <a:pPr marL="0" lvl="0" indent="0">
              <a:buNone/>
            </a:pPr>
            <a:r>
              <a:rPr lang="en-GB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is:  ['Country4', 'Country1', 'Country2', 'Country3']  # each run has different order !!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5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Random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Picking a random item </a:t>
            </a:r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Uses a Python function called choice()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from random import *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#choice 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  The choice command selects a random key from the list of keys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print('Attempt 1: my-random from final-list is: ', choice(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print('Attempt 2: my-random from final-list is: ', choice(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print('Attempt 3: my-random from final-list is: ', choice(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final_list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0" lv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answer (random of course!)</a:t>
            </a:r>
          </a:p>
          <a:p>
            <a:pPr marL="0" lvl="0" indent="0">
              <a:buNone/>
            </a:pPr>
            <a:endParaRPr lang="en-GB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1: my-random from final-list is:  Country4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2: my-random from final-list is:  Country3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3: my-random from final-list is:  Country3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Interactive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dirty="0"/>
              <a:t>Ask repeatedly for user input until user stops it</a:t>
            </a:r>
            <a:r>
              <a:rPr lang="en-GB" sz="14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E.g.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exit = False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while exit == False: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your_input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=input ('Type another favourite World Cup country: ')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your_input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=='quit':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exit = True</a:t>
            </a:r>
          </a:p>
          <a:p>
            <a:pPr marL="0" lv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use of this program code: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another favourite World Cup country: England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another favourite World Cup country: France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another favourite World Cup country: Croatia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another favourite World Cup country: Belgian</a:t>
            </a:r>
          </a:p>
          <a:p>
            <a:pPr marL="0" lvl="0" indent="0">
              <a:buNone/>
            </a:pP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another favourite World Cup country: quit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0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Decomposition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/>
              <a:t>Define the problem</a:t>
            </a:r>
          </a:p>
          <a:p>
            <a:pPr lvl="1"/>
            <a:r>
              <a:rPr lang="en-GB" sz="1600" dirty="0"/>
              <a:t>Use &gt; to indicate the top level problem</a:t>
            </a:r>
          </a:p>
          <a:p>
            <a:r>
              <a:rPr lang="en-GB" sz="2000" dirty="0">
                <a:solidFill>
                  <a:srgbClr val="FFFFFF"/>
                </a:solidFill>
              </a:rPr>
              <a:t>Break the problem down into sub problems 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until you can represent in a single line of code or as a pattern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Use &gt;&gt; or &gt;&gt;&gt; as you refine</a:t>
            </a:r>
          </a:p>
          <a:p>
            <a:r>
              <a:rPr lang="en-GB" sz="2000" dirty="0">
                <a:solidFill>
                  <a:srgbClr val="FFFFFF"/>
                </a:solidFill>
              </a:rPr>
              <a:t>Instantiate the pattern into the decomposition</a:t>
            </a:r>
          </a:p>
          <a:p>
            <a:r>
              <a:rPr lang="en-GB" sz="2000" dirty="0">
                <a:solidFill>
                  <a:srgbClr val="FFFFFF"/>
                </a:solidFill>
              </a:rPr>
              <a:t>You will need to tweak the pattern for your specific case</a:t>
            </a:r>
          </a:p>
          <a:p>
            <a:r>
              <a:rPr lang="en-GB" sz="2000" dirty="0">
                <a:solidFill>
                  <a:srgbClr val="FFFFFF"/>
                </a:solidFill>
              </a:rPr>
              <a:t>You should be able to map directly to Python code</a:t>
            </a:r>
          </a:p>
          <a:p>
            <a:r>
              <a:rPr lang="en-GB" sz="2000" dirty="0">
                <a:solidFill>
                  <a:srgbClr val="FFFFFF"/>
                </a:solidFill>
              </a:rPr>
              <a:t>Avoid hacking the code together and then reverse engineering the algorithm.</a:t>
            </a:r>
          </a:p>
          <a:p>
            <a:pPr lvl="1"/>
            <a:endParaRPr lang="en-GB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5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Interactive Loops using </a:t>
            </a:r>
            <a:r>
              <a:rPr lang="en-US" dirty="0" err="1">
                <a:solidFill>
                  <a:srgbClr val="FFFFFF"/>
                </a:solidFill>
              </a:rPr>
              <a:t>boolean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“Echo chamber Interactive Loop” p. 89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print ('See your own input repeated until you type quit or stop.')</a:t>
            </a:r>
          </a:p>
          <a:p>
            <a:pPr marL="0" indent="0">
              <a:buNone/>
            </a:pPr>
            <a:r>
              <a:rPr lang="en-GB" sz="1600" dirty="0"/>
              <a:t>exit = False</a:t>
            </a:r>
          </a:p>
          <a:p>
            <a:pPr marL="0" indent="0">
              <a:buNone/>
            </a:pPr>
            <a:r>
              <a:rPr lang="en-GB" sz="1600" dirty="0"/>
              <a:t>while not exit:</a:t>
            </a:r>
          </a:p>
          <a:p>
            <a:pPr marL="0" indent="0">
              <a:buNone/>
            </a:pPr>
            <a:r>
              <a:rPr lang="en-GB" sz="1600" dirty="0"/>
              <a:t>    </a:t>
            </a:r>
            <a:r>
              <a:rPr lang="en-GB" sz="1600" dirty="0" err="1"/>
              <a:t>your_input</a:t>
            </a:r>
            <a:r>
              <a:rPr lang="en-GB" sz="1600" dirty="0"/>
              <a:t> =input ('Type another favourite World Cup country: ')</a:t>
            </a:r>
          </a:p>
          <a:p>
            <a:pPr marL="0" indent="0">
              <a:buNone/>
            </a:pPr>
            <a:r>
              <a:rPr lang="en-GB" sz="1600" dirty="0"/>
              <a:t>    if </a:t>
            </a:r>
            <a:r>
              <a:rPr lang="en-GB" sz="1600" dirty="0" err="1"/>
              <a:t>your_input</a:t>
            </a:r>
            <a:r>
              <a:rPr lang="en-GB" sz="1600" dirty="0"/>
              <a:t> =='quit' or </a:t>
            </a:r>
            <a:r>
              <a:rPr lang="en-GB" sz="1600" dirty="0" err="1"/>
              <a:t>your_input</a:t>
            </a:r>
            <a:r>
              <a:rPr lang="en-GB" sz="1600" dirty="0"/>
              <a:t> == 'stop':</a:t>
            </a:r>
          </a:p>
          <a:p>
            <a:pPr marL="0" indent="0">
              <a:buNone/>
            </a:pPr>
            <a:r>
              <a:rPr lang="en-GB" sz="1600" dirty="0"/>
              <a:t>        exit = True</a:t>
            </a:r>
          </a:p>
          <a:p>
            <a:pPr marL="0" indent="0">
              <a:buNone/>
            </a:pPr>
            <a:r>
              <a:rPr lang="en-GB" sz="1600" dirty="0"/>
              <a:t>    else:</a:t>
            </a:r>
          </a:p>
          <a:p>
            <a:pPr marL="0" indent="0">
              <a:buNone/>
            </a:pPr>
            <a:r>
              <a:rPr lang="en-GB" sz="1600" dirty="0"/>
              <a:t>        print (</a:t>
            </a:r>
            <a:r>
              <a:rPr lang="en-GB" sz="1600" dirty="0" err="1"/>
              <a:t>your_input</a:t>
            </a:r>
            <a:r>
              <a:rPr lang="en-GB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Comma Separated Variables (CSV)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GB" sz="1600" dirty="0"/>
              <a:t>Reading from a CSV file</a:t>
            </a:r>
          </a:p>
          <a:p>
            <a:pPr marL="0" lvl="0" indent="0">
              <a:buNone/>
            </a:pPr>
            <a:endParaRPr lang="en-GB" sz="1600" dirty="0"/>
          </a:p>
          <a:p>
            <a:pPr marL="0" lvl="0" indent="0">
              <a:buNone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Example.csv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- a file showing the data format of CSV: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1/2/2018,9,1,blue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1/3/2018,5,2,green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1/4/2018,9,1,red</a:t>
            </a:r>
          </a:p>
          <a:p>
            <a:pPr marL="0" lvl="0" indent="0"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Python file to read from that CSV file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import csv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with open('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example.csv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readCSV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delimiter=',')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for row in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readCSV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print(row)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print(row[0])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print(row[0],row[1],row[2],row[3])</a:t>
            </a:r>
          </a:p>
          <a:p>
            <a:pPr marL="0" lv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print(row[3])</a:t>
            </a:r>
          </a:p>
          <a:p>
            <a:pPr marL="0" lvl="0" indent="0">
              <a:buNone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5A9A71-CDC5-CB4D-8F6E-A602B779B04F}"/>
              </a:ext>
            </a:extLst>
          </p:cNvPr>
          <p:cNvSpPr txBox="1"/>
          <p:nvPr/>
        </p:nvSpPr>
        <p:spPr>
          <a:xfrm>
            <a:off x="6887569" y="2409179"/>
            <a:ext cx="220284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&gt;&gt;&gt; </a:t>
            </a:r>
          </a:p>
          <a:p>
            <a:r>
              <a:rPr lang="en-GB" sz="1400" dirty="0">
                <a:solidFill>
                  <a:srgbClr val="FF0000"/>
                </a:solidFill>
              </a:rPr>
              <a:t>['1/2/2018', '9', '1', 'blue']</a:t>
            </a:r>
          </a:p>
          <a:p>
            <a:r>
              <a:rPr lang="en-GB" sz="1400" dirty="0">
                <a:solidFill>
                  <a:srgbClr val="FF0000"/>
                </a:solidFill>
              </a:rPr>
              <a:t>1/2/2018</a:t>
            </a:r>
          </a:p>
          <a:p>
            <a:r>
              <a:rPr lang="en-GB" sz="1400" dirty="0">
                <a:solidFill>
                  <a:srgbClr val="FF0000"/>
                </a:solidFill>
              </a:rPr>
              <a:t>1/2/2018 9 1 blue</a:t>
            </a:r>
          </a:p>
          <a:p>
            <a:r>
              <a:rPr lang="en-GB" sz="1400" dirty="0">
                <a:solidFill>
                  <a:srgbClr val="FF0000"/>
                </a:solidFill>
              </a:rPr>
              <a:t>blue</a:t>
            </a:r>
          </a:p>
          <a:p>
            <a:r>
              <a:rPr lang="en-GB" sz="1400" dirty="0">
                <a:solidFill>
                  <a:srgbClr val="FF0000"/>
                </a:solidFill>
              </a:rPr>
              <a:t>['1/3/2018', '5', '2', 'green']</a:t>
            </a:r>
          </a:p>
          <a:p>
            <a:r>
              <a:rPr lang="en-GB" sz="1400" dirty="0">
                <a:solidFill>
                  <a:srgbClr val="FF0000"/>
                </a:solidFill>
              </a:rPr>
              <a:t>1/3/2018</a:t>
            </a:r>
          </a:p>
          <a:p>
            <a:r>
              <a:rPr lang="en-GB" sz="1400" dirty="0">
                <a:solidFill>
                  <a:srgbClr val="FF0000"/>
                </a:solidFill>
              </a:rPr>
              <a:t>1/3/2018 5 2 green</a:t>
            </a:r>
          </a:p>
          <a:p>
            <a:r>
              <a:rPr lang="en-GB" sz="1400" dirty="0">
                <a:solidFill>
                  <a:srgbClr val="FF0000"/>
                </a:solidFill>
              </a:rPr>
              <a:t>green</a:t>
            </a:r>
          </a:p>
          <a:p>
            <a:r>
              <a:rPr lang="en-GB" sz="1400" dirty="0">
                <a:solidFill>
                  <a:srgbClr val="FF0000"/>
                </a:solidFill>
              </a:rPr>
              <a:t>['1/4/2018', '9', '1', 'red']</a:t>
            </a:r>
          </a:p>
          <a:p>
            <a:r>
              <a:rPr lang="en-GB" sz="1400" dirty="0">
                <a:solidFill>
                  <a:srgbClr val="FF0000"/>
                </a:solidFill>
              </a:rPr>
              <a:t>1/4/2018</a:t>
            </a:r>
          </a:p>
          <a:p>
            <a:r>
              <a:rPr lang="en-GB" sz="1400" dirty="0">
                <a:solidFill>
                  <a:srgbClr val="FF0000"/>
                </a:solidFill>
              </a:rPr>
              <a:t>1/4/2018 9 1 red</a:t>
            </a:r>
          </a:p>
          <a:p>
            <a:r>
              <a:rPr lang="en-GB" sz="1400" dirty="0">
                <a:solidFill>
                  <a:srgbClr val="FF0000"/>
                </a:solidFill>
              </a:rPr>
              <a:t>red</a:t>
            </a:r>
          </a:p>
          <a:p>
            <a:r>
              <a:rPr lang="en-GB" sz="1400" dirty="0">
                <a:solidFill>
                  <a:srgbClr val="FF0000"/>
                </a:solidFill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51372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Recommended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Excellent free source of fundamental Python programming concepts</a:t>
            </a:r>
          </a:p>
          <a:p>
            <a:pPr marL="0" indent="0">
              <a:buNone/>
            </a:pPr>
            <a:r>
              <a:rPr lang="en-GB" sz="2000" b="1" dirty="0"/>
              <a:t>	  </a:t>
            </a:r>
            <a:r>
              <a:rPr lang="en-GB" sz="2000" b="1" dirty="0">
                <a:hlinkClick r:id="rId2"/>
              </a:rPr>
              <a:t>https://www.csnewbs.com/</a:t>
            </a:r>
            <a:endParaRPr lang="en-GB" sz="2000" b="1" dirty="0"/>
          </a:p>
          <a:p>
            <a:pPr marL="0" indent="0">
              <a:buNone/>
            </a:pPr>
            <a:r>
              <a:rPr lang="en-GB" sz="1600" dirty="0"/>
              <a:t>From that website select: Programming tab and Python</a:t>
            </a:r>
          </a:p>
          <a:p>
            <a:pPr marL="0" indent="0">
              <a:buNone/>
            </a:pPr>
            <a:r>
              <a:rPr lang="en-GB" sz="1600" dirty="0"/>
              <a:t>Also: simply searching Google for Python command names when needing to understand how they work and how to resolve compilation errors or your coding not working properly.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The code presented in the session is included as TM112-Python.py. The CSV file is </a:t>
            </a:r>
            <a:r>
              <a:rPr lang="en-GB" sz="1600" dirty="0" err="1"/>
              <a:t>example.txt</a:t>
            </a:r>
            <a:endParaRPr lang="en-GB" sz="1600" dirty="0"/>
          </a:p>
          <a:p>
            <a:pPr marL="0" lvl="0" indent="0">
              <a:buNone/>
            </a:pP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4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Fundamentals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 dirty="0"/>
              <a:t>Five basic programming operations: </a:t>
            </a:r>
          </a:p>
          <a:p>
            <a:r>
              <a:rPr lang="en-GB" sz="2000" b="1" dirty="0"/>
              <a:t>Input,</a:t>
            </a:r>
            <a:r>
              <a:rPr lang="en-GB" sz="2000" dirty="0"/>
              <a:t>   Getting data and commands into the program</a:t>
            </a:r>
          </a:p>
          <a:p>
            <a:r>
              <a:rPr lang="en-GB" sz="2000" b="1" dirty="0"/>
              <a:t>Output,</a:t>
            </a:r>
            <a:r>
              <a:rPr lang="en-GB" sz="2000" dirty="0"/>
              <a:t>  Getting results out of the program </a:t>
            </a:r>
          </a:p>
          <a:p>
            <a:r>
              <a:rPr lang="en-GB" sz="2000" b="1" dirty="0"/>
              <a:t>Arithmetic</a:t>
            </a:r>
            <a:r>
              <a:rPr lang="en-GB" sz="2000" dirty="0"/>
              <a:t>, Performing mathematical calculations</a:t>
            </a:r>
          </a:p>
          <a:p>
            <a:r>
              <a:rPr lang="en-GB" sz="2000" b="1" dirty="0"/>
              <a:t>Conditional,</a:t>
            </a:r>
            <a:r>
              <a:rPr lang="en-GB" sz="2000" dirty="0"/>
              <a:t>  Testing if a condition is true or false</a:t>
            </a:r>
          </a:p>
          <a:p>
            <a:r>
              <a:rPr lang="en-GB" sz="2000" b="1" dirty="0"/>
              <a:t>Looping</a:t>
            </a:r>
            <a:r>
              <a:rPr lang="en-GB" sz="2000" dirty="0"/>
              <a:t>, Cycling through a set of instructions until a condition is reached</a:t>
            </a:r>
          </a:p>
          <a:p>
            <a:endParaRPr lang="en-GB" sz="2000" dirty="0"/>
          </a:p>
          <a:p>
            <a:r>
              <a:rPr lang="en-GB" sz="2000" dirty="0"/>
              <a:t>Other programming operation that is very relevant in high class programming like Python:</a:t>
            </a:r>
          </a:p>
          <a:p>
            <a:r>
              <a:rPr lang="en-GB" sz="2000" b="1" dirty="0"/>
              <a:t>Functions</a:t>
            </a:r>
            <a:r>
              <a:rPr lang="en-GB" sz="2000" dirty="0"/>
              <a:t> </a:t>
            </a:r>
          </a:p>
          <a:p>
            <a:r>
              <a:rPr lang="en-GB" sz="2000" dirty="0"/>
              <a:t>Dictionaries and Lists</a:t>
            </a:r>
          </a:p>
          <a:p>
            <a:endParaRPr lang="en-GB" sz="2000" dirty="0"/>
          </a:p>
          <a:p>
            <a:endParaRPr lang="en-GB" sz="2000" dirty="0">
              <a:solidFill>
                <a:srgbClr val="FFFFFF"/>
              </a:solidFill>
            </a:endParaRPr>
          </a:p>
          <a:p>
            <a:pPr lvl="1"/>
            <a:endParaRPr lang="en-GB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Input and Output – String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home = input(‘What is your home town? ‘) #  string input: e.g. Liverpool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print  (‘Your home town is: ‘, home)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What is your home town? </a:t>
            </a:r>
            <a:r>
              <a:rPr lang="en-US" sz="1600" dirty="0">
                <a:solidFill>
                  <a:srgbClr val="FF0000"/>
                </a:solidFill>
              </a:rPr>
              <a:t>Leeds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Your home </a:t>
            </a:r>
            <a:r>
              <a:rPr lang="en-US" sz="1600" dirty="0" err="1">
                <a:solidFill>
                  <a:srgbClr val="FFFFFF"/>
                </a:solidFill>
              </a:rPr>
              <a:t>touwn</a:t>
            </a:r>
            <a:r>
              <a:rPr lang="en-US" sz="1600" dirty="0">
                <a:solidFill>
                  <a:srgbClr val="FFFFFF"/>
                </a:solidFill>
              </a:rPr>
              <a:t> is Leeds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&gt;&gt;&gt;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Input and Output – Integer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age = int(input(‘How old are you? ‘ ))    # integer input: e.g. 23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print (‘Your age is: ‘, age)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How old are you? </a:t>
            </a:r>
            <a:r>
              <a:rPr lang="en-US" sz="1600" dirty="0">
                <a:solidFill>
                  <a:srgbClr val="FF0000"/>
                </a:solidFill>
              </a:rPr>
              <a:t>25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Your age is: 25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&gt;&gt;&gt;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Remember, we are reading a string from the keyboard so need to cast the data type to integer.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Input and Output – Float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height = float(input(‘What is your height in </a:t>
            </a:r>
            <a:r>
              <a:rPr lang="en-US" sz="1600" dirty="0" err="1">
                <a:solidFill>
                  <a:srgbClr val="FFFFFF"/>
                </a:solidFill>
              </a:rPr>
              <a:t>metres</a:t>
            </a:r>
            <a:r>
              <a:rPr lang="en-US" sz="1600" dirty="0">
                <a:solidFill>
                  <a:srgbClr val="FFFFFF"/>
                </a:solidFill>
              </a:rPr>
              <a:t> (e.g. 1.72)? ‘ ))   # decimal input: e.g. 1.8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print (‘You are ‘, height, ‘ </a:t>
            </a:r>
            <a:r>
              <a:rPr lang="en-US" sz="1600" dirty="0" err="1">
                <a:solidFill>
                  <a:srgbClr val="FFFFFF"/>
                </a:solidFill>
              </a:rPr>
              <a:t>metres</a:t>
            </a:r>
            <a:r>
              <a:rPr lang="en-US" sz="1600" dirty="0">
                <a:solidFill>
                  <a:srgbClr val="FFFFFF"/>
                </a:solidFill>
              </a:rPr>
              <a:t> tall’)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What is your height in </a:t>
            </a:r>
            <a:r>
              <a:rPr lang="en-US" sz="1600" dirty="0" err="1">
                <a:solidFill>
                  <a:srgbClr val="FFFFFF"/>
                </a:solidFill>
              </a:rPr>
              <a:t>metres</a:t>
            </a:r>
            <a:r>
              <a:rPr lang="en-US" sz="1600" dirty="0">
                <a:solidFill>
                  <a:srgbClr val="FFFFFF"/>
                </a:solidFill>
              </a:rPr>
              <a:t> (e.g. 1.72)? </a:t>
            </a:r>
            <a:r>
              <a:rPr lang="en-US" sz="1600" dirty="0">
                <a:solidFill>
                  <a:srgbClr val="FF0000"/>
                </a:solidFill>
              </a:rPr>
              <a:t>1.78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You are 1.78 </a:t>
            </a:r>
            <a:r>
              <a:rPr lang="en-US" sz="1600" dirty="0" err="1">
                <a:solidFill>
                  <a:srgbClr val="FFFFFF"/>
                </a:solidFill>
              </a:rPr>
              <a:t>metres</a:t>
            </a:r>
            <a:r>
              <a:rPr lang="en-US" sz="1600" dirty="0">
                <a:solidFill>
                  <a:srgbClr val="FFFFFF"/>
                </a:solidFill>
              </a:rPr>
              <a:t> tall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Remember, we are reading a string from the keyboard so need to cast the data type to float.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+   -    *   /    % Basic arithmetic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volume = length * width * height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velocity = miles / speed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score-percentage = (6/25) + (15/25) + (21/25) +(19/25)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x= (50-5*7+3)/2     Answer is 9. Best to put brackets for clarity:   x=(50-(5*7)+3)/2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Integer or floor division:  j= 8//5      Answer is 1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Modulus k = 5%2    Answer is 1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Exponent  multiplication:   y1 = 5**2   Answer is 25</a:t>
            </a:r>
          </a:p>
          <a:p>
            <a:pPr marL="457200" lvl="1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                                              y2 = 5.1**2.5      Answer is 58.73885</a:t>
            </a:r>
          </a:p>
          <a:p>
            <a:pPr lvl="1"/>
            <a:endParaRPr lang="en-US" sz="1600" dirty="0">
              <a:solidFill>
                <a:srgbClr val="FFFFFF"/>
              </a:solidFill>
            </a:endParaRPr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8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          less than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&lt;=       less than or equal to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&gt;          greater than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&gt;=        greater than or equal to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==        equal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!=         not equal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Used in if statements: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e.g.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marks=52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if marks&gt;=50: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print (‘TMA03 passed’)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print (‘TMA03 failed’)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9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6817B-6469-074D-BFAD-B47E9240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Conditional statements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4F9E-5E14-AC44-B905-E3CE9AD9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altLang="en-US" sz="3400" b="1" dirty="0">
                <a:solidFill>
                  <a:srgbClr val="FF0000"/>
                </a:solidFill>
              </a:rPr>
              <a:t>if</a:t>
            </a:r>
          </a:p>
          <a:p>
            <a:pPr marL="0" indent="0">
              <a:buNone/>
            </a:pPr>
            <a:r>
              <a:rPr lang="en-GB" altLang="en-US" sz="3400" b="1" dirty="0">
                <a:solidFill>
                  <a:srgbClr val="FF0000"/>
                </a:solidFill>
              </a:rPr>
              <a:t>elif</a:t>
            </a:r>
          </a:p>
          <a:p>
            <a:pPr marL="0" indent="0">
              <a:buNone/>
            </a:pPr>
            <a:r>
              <a:rPr lang="en-GB" altLang="en-US" sz="3400" b="1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GB" altLang="en-US" sz="3400" b="1" dirty="0">
                <a:solidFill>
                  <a:srgbClr val="FF0000"/>
                </a:solidFill>
              </a:rPr>
              <a:t>and  or  not</a:t>
            </a:r>
          </a:p>
          <a:p>
            <a:pPr marL="0" indent="0">
              <a:buNone/>
            </a:pPr>
            <a:endParaRPr lang="en-GB" altLang="en-US" sz="3400" b="1" dirty="0"/>
          </a:p>
          <a:p>
            <a:pPr marL="0" indent="0">
              <a:buNone/>
            </a:pPr>
            <a:r>
              <a:rPr lang="en-GB" altLang="en-US" sz="3400" b="1" dirty="0"/>
              <a:t>E.g. Using logic instead of adding up the total score in an exam of 2 questions.</a:t>
            </a:r>
          </a:p>
          <a:p>
            <a:pPr marL="0" indent="0">
              <a:buNone/>
            </a:pPr>
            <a:endParaRPr lang="en-GB" altLang="en-US" sz="3400" b="1" dirty="0"/>
          </a:p>
          <a:p>
            <a:pPr marL="0" indent="0">
              <a:buNone/>
            </a:pPr>
            <a:r>
              <a:rPr lang="en-GB" altLang="en-US" sz="3400" b="1" dirty="0"/>
              <a:t>Score: x is out of 3, y is out of 3. So total 5/6 is distinction, and &gt;=3/6 is pass but &lt;3/6 is fail.</a:t>
            </a:r>
          </a:p>
          <a:p>
            <a:pPr marL="0" indent="0">
              <a:buNone/>
            </a:pPr>
            <a:r>
              <a:rPr lang="en-GB" altLang="en-US" sz="3400" b="1" dirty="0"/>
              <a:t>x=1</a:t>
            </a:r>
          </a:p>
          <a:p>
            <a:pPr marL="0" indent="0">
              <a:buNone/>
            </a:pPr>
            <a:r>
              <a:rPr lang="en-GB" altLang="en-US" sz="3400" b="1" dirty="0"/>
              <a:t>y=3</a:t>
            </a:r>
          </a:p>
          <a:p>
            <a:pPr marL="0" indent="0">
              <a:buNone/>
            </a:pPr>
            <a:r>
              <a:rPr lang="en-GB" altLang="en-US" sz="3400" b="1" dirty="0"/>
              <a:t>If x==3 and y &gt;=2 or x&gt;=2 and y==3:</a:t>
            </a:r>
          </a:p>
          <a:p>
            <a:pPr marL="0" indent="0">
              <a:buNone/>
            </a:pPr>
            <a:r>
              <a:rPr lang="en-GB" altLang="en-US" sz="3400" b="1" dirty="0"/>
              <a:t>    print ('You gained a distinction')</a:t>
            </a:r>
          </a:p>
          <a:p>
            <a:pPr marL="0" indent="0">
              <a:buNone/>
            </a:pPr>
            <a:r>
              <a:rPr lang="en-GB" altLang="en-US" sz="3400" b="1" dirty="0"/>
              <a:t>elif x==3 or y==3:</a:t>
            </a:r>
          </a:p>
          <a:p>
            <a:pPr marL="0" indent="0">
              <a:buNone/>
            </a:pPr>
            <a:r>
              <a:rPr lang="en-GB" altLang="en-US" sz="3400" b="1" dirty="0"/>
              <a:t>    print ( 'You passed')</a:t>
            </a:r>
          </a:p>
          <a:p>
            <a:pPr marL="0" indent="0">
              <a:buNone/>
            </a:pPr>
            <a:r>
              <a:rPr lang="en-GB" altLang="en-US" sz="3400" b="1" dirty="0"/>
              <a:t>elif x&lt;=2 and y&lt;=3 or x&lt;=3 and y&lt;=2:</a:t>
            </a:r>
          </a:p>
          <a:p>
            <a:pPr marL="0" indent="0">
              <a:buNone/>
            </a:pPr>
            <a:r>
              <a:rPr lang="en-GB" altLang="en-US" sz="3400" b="1" dirty="0"/>
              <a:t>    print ('You failed')	</a:t>
            </a:r>
          </a:p>
          <a:p>
            <a:pPr marL="0" indent="0">
              <a:buNone/>
            </a:pPr>
            <a:endParaRPr lang="en-GB" altLang="en-US" sz="3400" b="1" dirty="0"/>
          </a:p>
          <a:p>
            <a:pPr lvl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6730F-BE7F-5C4B-AD54-85D6531B5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093" y="5819670"/>
            <a:ext cx="1147011" cy="7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52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1850</Words>
  <Application>Microsoft Macintosh PowerPoint</Application>
  <PresentationFormat>Widescreen</PresentationFormat>
  <Paragraphs>278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Decomposition and Algorithms</vt:lpstr>
      <vt:lpstr>Fundamentals of programming</vt:lpstr>
      <vt:lpstr>Input and Output – String data types</vt:lpstr>
      <vt:lpstr>Input and Output – Integer data types</vt:lpstr>
      <vt:lpstr>Input and Output – Float data types</vt:lpstr>
      <vt:lpstr>Arithmetic</vt:lpstr>
      <vt:lpstr>Conditional Expressions</vt:lpstr>
      <vt:lpstr>Conditional statements and logic</vt:lpstr>
      <vt:lpstr>Loops or Iteration</vt:lpstr>
      <vt:lpstr>Looping examples</vt:lpstr>
      <vt:lpstr>Functions</vt:lpstr>
      <vt:lpstr>Function example</vt:lpstr>
      <vt:lpstr>Key advanced Python command topics</vt:lpstr>
      <vt:lpstr>Lists</vt:lpstr>
      <vt:lpstr>Dictionaries</vt:lpstr>
      <vt:lpstr>Converting Dictionaries to Lists</vt:lpstr>
      <vt:lpstr>Random Dictionaries</vt:lpstr>
      <vt:lpstr>Interactive Loops</vt:lpstr>
      <vt:lpstr>Interactive Loops using boolean</vt:lpstr>
      <vt:lpstr>Comma Separated Variables (CSV)</vt:lpstr>
      <vt:lpstr>Recommended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Scott</dc:creator>
  <cp:lastModifiedBy>P.A.Scott</cp:lastModifiedBy>
  <cp:revision>26</cp:revision>
  <dcterms:created xsi:type="dcterms:W3CDTF">2019-04-26T08:41:59Z</dcterms:created>
  <dcterms:modified xsi:type="dcterms:W3CDTF">2021-01-23T16:32:29Z</dcterms:modified>
</cp:coreProperties>
</file>