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0" r:id="rId3"/>
    <p:sldId id="264" r:id="rId4"/>
    <p:sldId id="263" r:id="rId5"/>
    <p:sldId id="265" r:id="rId6"/>
    <p:sldId id="266" r:id="rId7"/>
    <p:sldId id="268" r:id="rId8"/>
    <p:sldId id="267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.Piwek" initials="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1" autoAdjust="0"/>
    <p:restoredTop sz="76463" autoAdjust="0"/>
  </p:normalViewPr>
  <p:slideViewPr>
    <p:cSldViewPr snapToGrid="0">
      <p:cViewPr varScale="1">
        <p:scale>
          <a:sx n="96" d="100"/>
          <a:sy n="96" d="100"/>
        </p:scale>
        <p:origin x="1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268D0-259A-49D0-AC81-B26A6FAC34A5}" type="datetimeFigureOut">
              <a:rPr lang="en-GB" smtClean="0"/>
              <a:t>26/04/2019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0B0D5-07A5-48E6-B1E3-D4CBD1A44C1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0672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C0AF3-5D24-48F5-8D88-9A9B7E23B55E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717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0B0D5-07A5-48E6-B1E3-D4CBD1A44C13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6019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0B0D5-07A5-48E6-B1E3-D4CBD1A44C13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798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0B0D5-07A5-48E6-B1E3-D4CBD1A44C13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508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373-3420-45A5-B64C-4E8C2234ADDB}" type="datetimeFigureOut">
              <a:rPr lang="en-GB" smtClean="0"/>
              <a:t>26/04/2019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878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373-3420-45A5-B64C-4E8C2234ADDB}" type="datetimeFigureOut">
              <a:rPr lang="en-GB" smtClean="0"/>
              <a:t>26/04/2019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49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373-3420-45A5-B64C-4E8C2234ADDB}" type="datetimeFigureOut">
              <a:rPr lang="en-GB" smtClean="0"/>
              <a:t>26/04/2019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088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373-3420-45A5-B64C-4E8C2234ADDB}" type="datetimeFigureOut">
              <a:rPr lang="en-GB" smtClean="0"/>
              <a:t>26/04/2019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733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373-3420-45A5-B64C-4E8C2234ADDB}" type="datetimeFigureOut">
              <a:rPr lang="en-GB" smtClean="0"/>
              <a:t>26/04/2019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828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373-3420-45A5-B64C-4E8C2234ADDB}" type="datetimeFigureOut">
              <a:rPr lang="en-GB" smtClean="0"/>
              <a:t>26/04/2019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951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373-3420-45A5-B64C-4E8C2234ADDB}" type="datetimeFigureOut">
              <a:rPr lang="en-GB" smtClean="0"/>
              <a:t>26/04/2019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480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373-3420-45A5-B64C-4E8C2234ADDB}" type="datetimeFigureOut">
              <a:rPr lang="en-GB" smtClean="0"/>
              <a:t>26/04/2019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76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373-3420-45A5-B64C-4E8C2234ADDB}" type="datetimeFigureOut">
              <a:rPr lang="en-GB" smtClean="0"/>
              <a:t>26/04/2019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957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373-3420-45A5-B64C-4E8C2234ADDB}" type="datetimeFigureOut">
              <a:rPr lang="en-GB" smtClean="0"/>
              <a:t>26/04/2019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741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373-3420-45A5-B64C-4E8C2234ADDB}" type="datetimeFigureOut">
              <a:rPr lang="en-GB" smtClean="0"/>
              <a:t>26/04/2019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833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84373-3420-45A5-B64C-4E8C2234ADDB}" type="datetimeFigureOut">
              <a:rPr lang="en-GB" smtClean="0"/>
              <a:t>26/04/2019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723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resource.com/python/python-tutorial.ph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ehmatthes/pcc/releases/download/v1.0.0/beginners_python_cheat_sheet_pcc_all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015789" y="-216568"/>
            <a:ext cx="6521116" cy="7315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318823" y="2240703"/>
            <a:ext cx="3757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b="1" dirty="0"/>
              <a:t>Introduction to </a:t>
            </a:r>
          </a:p>
          <a:p>
            <a:pPr algn="r"/>
            <a:r>
              <a:rPr lang="en-GB" sz="3600" b="1" dirty="0"/>
              <a:t>Computing &amp; IT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9606" y="794153"/>
            <a:ext cx="3416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/>
              <a:t>TM112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01589" y="867757"/>
            <a:ext cx="5149515" cy="36855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b="1" dirty="0">
              <a:solidFill>
                <a:schemeClr val="bg1"/>
              </a:solidFill>
            </a:endParaRPr>
          </a:p>
          <a:p>
            <a:pPr algn="l"/>
            <a:r>
              <a:rPr lang="en-GB" b="1" dirty="0">
                <a:solidFill>
                  <a:schemeClr val="bg1"/>
                </a:solidFill>
              </a:rPr>
              <a:t>Problem solving in Python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93" y="5819670"/>
            <a:ext cx="1147011" cy="7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95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6817B-6469-074D-BFAD-B47E9240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Problem 1 - a simple 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4F9E-5E14-AC44-B905-E3CE9AD9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 histogram is a simple bar chart representing data pictorially.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We can create a simple bar chart by repeating characters.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If I were to give you the numbers 2,5,3,6 then a histogram for those numbers could look like this: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How would you write a program to do this?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6730F-BE7F-5C4B-AD54-85D6531B59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93" y="5819670"/>
            <a:ext cx="1147011" cy="785279"/>
          </a:xfrm>
          <a:prstGeom prst="rect">
            <a:avLst/>
          </a:prstGeom>
        </p:spPr>
      </p:pic>
      <p:pic>
        <p:nvPicPr>
          <p:cNvPr id="6" name="Picture 5" descr="A picture containing aquatic bird, animal, bird&#10;&#10;Description automatically generated">
            <a:extLst>
              <a:ext uri="{FF2B5EF4-FFF2-40B4-BE49-F238E27FC236}">
                <a16:creationId xmlns:a16="http://schemas.microsoft.com/office/drawing/2014/main" id="{D63B5D8A-A6BE-A74A-A73B-5CA679FDD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333" y="3427338"/>
            <a:ext cx="29718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08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6817B-6469-074D-BFAD-B47E9240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Problem 1 -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4F9E-5E14-AC44-B905-E3CE9AD9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Break the problem down into steps:</a:t>
            </a:r>
          </a:p>
          <a:p>
            <a:r>
              <a:rPr lang="en-US" sz="2000" dirty="0">
                <a:solidFill>
                  <a:srgbClr val="FFFFFF"/>
                </a:solidFill>
              </a:rPr>
              <a:t>Problem: given a list of numbers draw a histogram for each number</a:t>
            </a:r>
          </a:p>
          <a:p>
            <a:r>
              <a:rPr lang="en-US" sz="2000" dirty="0">
                <a:solidFill>
                  <a:srgbClr val="FFFFFF"/>
                </a:solidFill>
              </a:rPr>
              <a:t>&gt; Repeat for each member of the list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&gt; Draw a histogram line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&gt;&gt; set length to list item</a:t>
            </a:r>
          </a:p>
          <a:p>
            <a:r>
              <a:rPr lang="en-US" sz="2000" dirty="0">
                <a:solidFill>
                  <a:srgbClr val="FFFFFF"/>
                </a:solidFill>
              </a:rPr>
              <a:t>&gt;&gt; set line to ‘’</a:t>
            </a:r>
          </a:p>
          <a:p>
            <a:r>
              <a:rPr lang="en-US" sz="2000" dirty="0">
                <a:solidFill>
                  <a:srgbClr val="FFFFFF"/>
                </a:solidFill>
              </a:rPr>
              <a:t>&gt;&gt; repeat length times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&gt;&gt; add ‘#’ to line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&gt;&gt; print 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6730F-BE7F-5C4B-AD54-85D6531B59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93" y="5819670"/>
            <a:ext cx="1147011" cy="7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29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6817B-6469-074D-BFAD-B47E9240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Problem 1 – into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4F9E-5E14-AC44-B905-E3CE9AD9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r>
              <a:rPr lang="en-GB" dirty="0"/>
              <a:t>for n in [2,5,3,6]: </a:t>
            </a:r>
          </a:p>
          <a:p>
            <a:pPr marL="457200" lvl="1" indent="0">
              <a:buNone/>
            </a:pPr>
            <a:r>
              <a:rPr lang="en-GB" dirty="0"/>
              <a:t>   output = '' </a:t>
            </a:r>
          </a:p>
          <a:p>
            <a:pPr marL="457200" lvl="1" indent="0">
              <a:buNone/>
            </a:pPr>
            <a:r>
              <a:rPr lang="en-GB" dirty="0"/>
              <a:t>   times = n </a:t>
            </a:r>
          </a:p>
          <a:p>
            <a:pPr marL="457200" lvl="1" indent="0">
              <a:buNone/>
            </a:pPr>
            <a:r>
              <a:rPr lang="en-GB" dirty="0"/>
              <a:t>   while( times &gt; 0 ): </a:t>
            </a:r>
          </a:p>
          <a:p>
            <a:pPr marL="457200" lvl="1" indent="0">
              <a:buNone/>
            </a:pPr>
            <a:r>
              <a:rPr lang="en-GB" dirty="0"/>
              <a:t>      output += '#' </a:t>
            </a:r>
          </a:p>
          <a:p>
            <a:pPr marL="457200" lvl="1" indent="0">
              <a:buNone/>
            </a:pPr>
            <a:r>
              <a:rPr lang="en-GB" dirty="0"/>
              <a:t>      times -= 1 </a:t>
            </a:r>
          </a:p>
          <a:p>
            <a:pPr marL="457200" lvl="1" indent="0">
              <a:buNone/>
            </a:pPr>
            <a:r>
              <a:rPr lang="en-GB" dirty="0"/>
              <a:t>   print(output)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6730F-BE7F-5C4B-AD54-85D6531B59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93" y="5819670"/>
            <a:ext cx="1147011" cy="7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86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6817B-6469-074D-BFAD-B47E9240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Problem 2 - a simple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4F9E-5E14-AC44-B905-E3CE9AD9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Body Mass Index is a measure of how overweight a person is.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It is calculated by getting the ratio of weight to height squared</a:t>
            </a:r>
          </a:p>
          <a:p>
            <a:r>
              <a:rPr lang="en-US" sz="2000" dirty="0">
                <a:solidFill>
                  <a:srgbClr val="FFFFFF"/>
                </a:solidFill>
              </a:rPr>
              <a:t>BMI falls into 1 of 4 ranges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&lt; 18 .5 -  Underweight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18.5 – 24.9  Normal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25.0 – 29.9  Overweight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&gt; 30  Obese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Write a program that takes the height and weight of a person, calculates the BMI and then reports on their range, i.e. it would report 21.3 Normal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6730F-BE7F-5C4B-AD54-85D6531B59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93" y="5819670"/>
            <a:ext cx="1147011" cy="7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62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6817B-6469-074D-BFAD-B47E9240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Problem 2 -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4F9E-5E14-AC44-B905-E3CE9AD9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Break the problem down into steps:</a:t>
            </a:r>
          </a:p>
          <a:p>
            <a:r>
              <a:rPr lang="en-US" sz="2000" dirty="0">
                <a:solidFill>
                  <a:srgbClr val="FFFFFF"/>
                </a:solidFill>
              </a:rPr>
              <a:t>Problem: Calculate and report on a BMI given weight and height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&gt; Get the persons weight in kg</a:t>
            </a:r>
          </a:p>
          <a:p>
            <a:r>
              <a:rPr lang="en-US" sz="2000" dirty="0">
                <a:solidFill>
                  <a:srgbClr val="FFFFFF"/>
                </a:solidFill>
              </a:rPr>
              <a:t>&gt; Get the persons height in m</a:t>
            </a:r>
          </a:p>
          <a:p>
            <a:r>
              <a:rPr lang="en-US" sz="2000" dirty="0">
                <a:solidFill>
                  <a:srgbClr val="FFFFFF"/>
                </a:solidFill>
              </a:rPr>
              <a:t>&gt; Calculate the BMI</a:t>
            </a:r>
          </a:p>
          <a:p>
            <a:pPr marL="457200" lvl="1" indent="0">
              <a:buNone/>
            </a:pPr>
            <a:r>
              <a:rPr lang="en-GB" sz="1600" dirty="0"/>
              <a:t>BMI = round (Weight / (Height * Height), 2)</a:t>
            </a:r>
            <a:endParaRPr lang="en-US" sz="16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&gt; Determine the range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&gt; Print the BMI and range. 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6730F-BE7F-5C4B-AD54-85D6531B59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93" y="5819670"/>
            <a:ext cx="1147011" cy="7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69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6817B-6469-074D-BFAD-B47E9240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Problem 2 -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4F9E-5E14-AC44-B905-E3CE9AD9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Refine the range evaluation:</a:t>
            </a:r>
            <a:endParaRPr lang="en-US" sz="16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&gt; Determine the range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&gt;&gt; If the BMI is less than 18.5 set the range to underweight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&gt;&gt; If the BMI is more than 18.5 but less than 25 set the range to normal</a:t>
            </a:r>
          </a:p>
          <a:p>
            <a:r>
              <a:rPr lang="en-US" sz="2000" dirty="0">
                <a:solidFill>
                  <a:srgbClr val="FFFFFF"/>
                </a:solidFill>
              </a:rPr>
              <a:t>&gt;&gt; If the BMI is more than 25 but less than 30 set the range to overweight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&gt;&gt; If the BMI is more than 30 set the range to obese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&gt; Print the BMI and range. 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6730F-BE7F-5C4B-AD54-85D6531B59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93" y="5819670"/>
            <a:ext cx="1147011" cy="7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14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6817B-6469-074D-BFAD-B47E9240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Problem 2 – into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4F9E-5E14-AC44-B905-E3CE9AD9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r>
              <a:rPr lang="en-GB" dirty="0"/>
              <a:t>Height = float(input ("Enter the height in m : "))</a:t>
            </a:r>
          </a:p>
          <a:p>
            <a:pPr marL="457200" lvl="1" indent="0">
              <a:buNone/>
            </a:pPr>
            <a:r>
              <a:rPr lang="en-GB" dirty="0"/>
              <a:t>Weight = float(input ("Enter the weight in kg : "))</a:t>
            </a:r>
          </a:p>
          <a:p>
            <a:pPr marL="457200" lvl="1" indent="0">
              <a:buNone/>
            </a:pPr>
            <a:r>
              <a:rPr lang="en-GB" dirty="0"/>
              <a:t>BMI = round (Weight / (Height * Height), 2)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if BMI &lt; 18.5:</a:t>
            </a:r>
          </a:p>
          <a:p>
            <a:pPr marL="457200" lvl="1" indent="0">
              <a:buNone/>
            </a:pPr>
            <a:r>
              <a:rPr lang="en-GB" dirty="0"/>
              <a:t>    Range = "Underweight "</a:t>
            </a:r>
          </a:p>
          <a:p>
            <a:pPr marL="457200" lvl="1" indent="0">
              <a:buNone/>
            </a:pPr>
            <a:r>
              <a:rPr lang="en-GB" dirty="0"/>
              <a:t>elif BMI &gt;= 18.5 and BMI &lt; 25:</a:t>
            </a:r>
          </a:p>
          <a:p>
            <a:pPr marL="457200" lvl="1" indent="0">
              <a:buNone/>
            </a:pPr>
            <a:r>
              <a:rPr lang="en-GB" dirty="0"/>
              <a:t>    Range = "Normal"</a:t>
            </a:r>
          </a:p>
          <a:p>
            <a:pPr marL="457200" lvl="1" indent="0">
              <a:buNone/>
            </a:pPr>
            <a:r>
              <a:rPr lang="en-GB" dirty="0"/>
              <a:t>elif BMI &gt;= 25 and BMI &lt; 30:</a:t>
            </a:r>
          </a:p>
          <a:p>
            <a:pPr marL="457200" lvl="1" indent="0">
              <a:buNone/>
            </a:pPr>
            <a:r>
              <a:rPr lang="en-GB" dirty="0"/>
              <a:t>    Range = "Overweight "</a:t>
            </a:r>
          </a:p>
          <a:p>
            <a:pPr marL="457200" lvl="1" indent="0">
              <a:buNone/>
            </a:pPr>
            <a:r>
              <a:rPr lang="en-GB" dirty="0"/>
              <a:t>else:</a:t>
            </a:r>
          </a:p>
          <a:p>
            <a:pPr marL="457200" lvl="1" indent="0">
              <a:buNone/>
            </a:pPr>
            <a:r>
              <a:rPr lang="en-GB" dirty="0"/>
              <a:t>    Range = "Obese "</a:t>
            </a:r>
          </a:p>
          <a:p>
            <a:pPr marL="457200" lvl="1" indent="0">
              <a:buNone/>
            </a:pPr>
            <a:r>
              <a:rPr lang="en-GB" dirty="0"/>
              <a:t>        </a:t>
            </a:r>
          </a:p>
          <a:p>
            <a:pPr marL="457200" lvl="1" indent="0">
              <a:buNone/>
            </a:pPr>
            <a:r>
              <a:rPr lang="en-GB" dirty="0"/>
              <a:t>print ("BMI = ", BMI, Range)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6730F-BE7F-5C4B-AD54-85D6531B59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93" y="5819670"/>
            <a:ext cx="1147011" cy="7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55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6817B-6469-074D-BFAD-B47E9240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4F9E-5E14-AC44-B905-E3CE9AD9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lvl="1"/>
            <a:r>
              <a:rPr lang="en-GB" dirty="0"/>
              <a:t>w3resource Python</a:t>
            </a:r>
          </a:p>
          <a:p>
            <a:pPr lvl="2"/>
            <a:r>
              <a:rPr lang="en-GB" dirty="0">
                <a:hlinkClick r:id="rId3"/>
              </a:rPr>
              <a:t>https://www.w3resource.com/python/python-tutorial.php</a:t>
            </a:r>
            <a:endParaRPr lang="en-GB" dirty="0"/>
          </a:p>
          <a:p>
            <a:pPr lvl="2"/>
            <a:endParaRPr lang="en-GB" dirty="0"/>
          </a:p>
          <a:p>
            <a:pPr lvl="1"/>
            <a:r>
              <a:rPr lang="en-GB" dirty="0"/>
              <a:t>Practice Python</a:t>
            </a:r>
          </a:p>
          <a:p>
            <a:pPr lvl="2"/>
            <a:r>
              <a:rPr lang="en-GB" dirty="0">
                <a:hlinkClick r:id="rId3"/>
              </a:rPr>
              <a:t>https://www.w3resource.com/python/python-tutorial.php</a:t>
            </a:r>
            <a:endParaRPr lang="en-GB" dirty="0"/>
          </a:p>
          <a:p>
            <a:pPr lvl="2"/>
            <a:endParaRPr lang="en-GB" dirty="0"/>
          </a:p>
          <a:p>
            <a:pPr lvl="1"/>
            <a:r>
              <a:rPr lang="en-GB" dirty="0"/>
              <a:t>Python Cheat Sheet (examples of commands)</a:t>
            </a:r>
          </a:p>
          <a:p>
            <a:pPr lvl="2"/>
            <a:r>
              <a:rPr lang="en-GB" dirty="0">
                <a:hlinkClick r:id="rId4"/>
              </a:rPr>
              <a:t>https://github.com/ehmatthes/pcc/releases/download/v1.0.0/beginners_python_cheat_sheet_pcc_all.pdf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6730F-BE7F-5C4B-AD54-85D6531B594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93" y="5819670"/>
            <a:ext cx="1147011" cy="7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57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576</Words>
  <Application>Microsoft Macintosh PowerPoint</Application>
  <PresentationFormat>Widescreen</PresentationFormat>
  <Paragraphs>91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Problem 1 - a simple histogram</vt:lpstr>
      <vt:lpstr>Problem 1 - solution</vt:lpstr>
      <vt:lpstr>Problem 1 – into code</vt:lpstr>
      <vt:lpstr>Problem 2 - a simple calculation</vt:lpstr>
      <vt:lpstr>Problem 2 - solution</vt:lpstr>
      <vt:lpstr>Problem 2 - solution</vt:lpstr>
      <vt:lpstr>Problem 2 – into code</vt:lpstr>
      <vt:lpstr>More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 Scott</dc:creator>
  <cp:lastModifiedBy>Pete Scott</cp:lastModifiedBy>
  <cp:revision>16</cp:revision>
  <dcterms:created xsi:type="dcterms:W3CDTF">2019-04-26T08:41:59Z</dcterms:created>
  <dcterms:modified xsi:type="dcterms:W3CDTF">2019-04-26T15:41:16Z</dcterms:modified>
</cp:coreProperties>
</file>