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34"/>
  </p:notesMasterIdLst>
  <p:sldIdLst>
    <p:sldId id="256" r:id="rId5"/>
    <p:sldId id="368" r:id="rId6"/>
    <p:sldId id="365" r:id="rId7"/>
    <p:sldId id="342" r:id="rId8"/>
    <p:sldId id="364" r:id="rId9"/>
    <p:sldId id="357" r:id="rId10"/>
    <p:sldId id="346" r:id="rId11"/>
    <p:sldId id="358" r:id="rId12"/>
    <p:sldId id="347" r:id="rId13"/>
    <p:sldId id="373" r:id="rId14"/>
    <p:sldId id="370" r:id="rId15"/>
    <p:sldId id="366" r:id="rId16"/>
    <p:sldId id="348" r:id="rId17"/>
    <p:sldId id="349" r:id="rId18"/>
    <p:sldId id="350" r:id="rId19"/>
    <p:sldId id="344" r:id="rId20"/>
    <p:sldId id="353" r:id="rId21"/>
    <p:sldId id="354" r:id="rId22"/>
    <p:sldId id="355" r:id="rId23"/>
    <p:sldId id="352" r:id="rId24"/>
    <p:sldId id="356" r:id="rId25"/>
    <p:sldId id="367" r:id="rId26"/>
    <p:sldId id="359" r:id="rId27"/>
    <p:sldId id="360" r:id="rId28"/>
    <p:sldId id="361" r:id="rId29"/>
    <p:sldId id="363" r:id="rId30"/>
    <p:sldId id="351" r:id="rId31"/>
    <p:sldId id="345" r:id="rId32"/>
    <p:sldId id="315" r:id="rId33"/>
  </p:sldIdLst>
  <p:sldSz cx="9144000" cy="5143500" type="screen16x9"/>
  <p:notesSz cx="6858000" cy="9144000"/>
  <p:embeddedFontLst>
    <p:embeddedFont>
      <p:font typeface="Bebas Neue" panose="020B0606020202050201" pitchFamily="34" charset="0"/>
      <p:regular r:id="rId35"/>
    </p:embeddedFont>
    <p:embeddedFont>
      <p:font typeface="Cambria" panose="02040503050406030204" pitchFamily="18" charset="0"/>
      <p:regular r:id="rId36"/>
      <p:bold r:id="rId37"/>
      <p:italic r:id="rId38"/>
      <p:boldItalic r:id="rId39"/>
    </p:embeddedFont>
    <p:embeddedFont>
      <p:font typeface="Cambria Math" panose="02040503050406030204" pitchFamily="18" charset="0"/>
      <p:regular r:id="rId40"/>
    </p:embeddedFont>
    <p:embeddedFont>
      <p:font typeface="Livvic" pitchFamily="2" charset="0"/>
      <p:regular r:id="rId41"/>
      <p:bold r:id="rId42"/>
      <p:italic r:id="rId43"/>
      <p:boldItalic r:id="rId44"/>
    </p:embeddedFont>
    <p:embeddedFont>
      <p:font typeface="Microsoft Tai Le" panose="020B0502040204020203" pitchFamily="34" charset="0"/>
      <p:regular r:id="rId45"/>
      <p:bold r:id="rId46"/>
    </p:embeddedFont>
    <p:embeddedFont>
      <p:font typeface="Quicksand" panose="020B0604020202020204" charset="0"/>
      <p:regular r:id="rId47"/>
      <p:bold r:id="rId48"/>
    </p:embeddedFont>
    <p:embeddedFont>
      <p:font typeface="Roboto Condensed Light" panose="02000000000000000000" pitchFamily="2" charset="0"/>
      <p:regular r:id="rId49"/>
      <p:italic r:id="rId50"/>
    </p:embeddedFont>
    <p:embeddedFont>
      <p:font typeface="UTM Bebas" panose="02040603050506020204" pitchFamily="18" charset="0"/>
      <p:regular r:id="rId51"/>
    </p:embeddedFont>
    <p:embeddedFont>
      <p:font typeface="Work Sans"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F9F9"/>
    <a:srgbClr val="00CFBE"/>
    <a:srgbClr val="B3D7EE"/>
    <a:srgbClr val="F4DC90"/>
    <a:srgbClr val="BEBEBE"/>
    <a:srgbClr val="BABABA"/>
    <a:srgbClr val="879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56E6B-52D6-4A0A-AFC1-D65799314CCF}">
  <a:tblStyle styleId="{B3356E6B-52D6-4A0A-AFC1-D65799314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4" autoAdjust="0"/>
  </p:normalViewPr>
  <p:slideViewPr>
    <p:cSldViewPr snapToGrid="0">
      <p:cViewPr varScale="1">
        <p:scale>
          <a:sx n="137" d="100"/>
          <a:sy n="137" d="100"/>
        </p:scale>
        <p:origin x="86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200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4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888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1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5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4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574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261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095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59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6"/>
        <p:cNvGrpSpPr/>
        <p:nvPr/>
      </p:nvGrpSpPr>
      <p:grpSpPr>
        <a:xfrm>
          <a:off x="0" y="0"/>
          <a:ext cx="0" cy="0"/>
          <a:chOff x="0" y="0"/>
          <a:chExt cx="0" cy="0"/>
        </a:xfrm>
      </p:grpSpPr>
      <p:sp>
        <p:nvSpPr>
          <p:cNvPr id="4597" name="Google Shape;4597;gdd05aefd1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8" name="Google Shape;4598;gdd05aefd1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0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690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78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atin typeface="UTM Bebas" panose="020406030505060202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atin typeface="UTM Bebas" panose="02040603050506020204" pitchFamily="18" charset="0"/>
              </a:defRPr>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1011"/>
        <p:cNvGrpSpPr/>
        <p:nvPr/>
      </p:nvGrpSpPr>
      <p:grpSpPr>
        <a:xfrm>
          <a:off x="0" y="0"/>
          <a:ext cx="0" cy="0"/>
          <a:chOff x="0" y="0"/>
          <a:chExt cx="0" cy="0"/>
        </a:xfrm>
      </p:grpSpPr>
      <p:grpSp>
        <p:nvGrpSpPr>
          <p:cNvPr id="1012" name="Google Shape;1012;p39"/>
          <p:cNvGrpSpPr/>
          <p:nvPr/>
        </p:nvGrpSpPr>
        <p:grpSpPr>
          <a:xfrm rot="10800000">
            <a:off x="-29671" y="11222"/>
            <a:ext cx="1758614" cy="3882110"/>
            <a:chOff x="7444711" y="1171313"/>
            <a:chExt cx="1758614" cy="3882110"/>
          </a:xfrm>
        </p:grpSpPr>
        <p:sp>
          <p:nvSpPr>
            <p:cNvPr id="1013" name="Google Shape;1013;p3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39"/>
          <p:cNvSpPr txBox="1">
            <a:spLocks noGrp="1"/>
          </p:cNvSpPr>
          <p:nvPr>
            <p:ph type="title"/>
          </p:nvPr>
        </p:nvSpPr>
        <p:spPr>
          <a:xfrm>
            <a:off x="699848" y="1712950"/>
            <a:ext cx="2617800" cy="1610700"/>
          </a:xfrm>
          <a:prstGeom prst="rect">
            <a:avLst/>
          </a:prstGeom>
        </p:spPr>
        <p:txBody>
          <a:bodyPr spcFirstLastPara="1" wrap="square" lIns="0" tIns="0" rIns="0" bIns="0" anchor="ctr" anchorCtr="0">
            <a:noAutofit/>
          </a:bodyPr>
          <a:lstStyle>
            <a:lvl1pPr lvl="0" algn="l" rtl="0">
              <a:spcBef>
                <a:spcPts val="0"/>
              </a:spcBef>
              <a:spcAft>
                <a:spcPts val="0"/>
              </a:spcAft>
              <a:buSzPts val="4800"/>
              <a:buNone/>
              <a:defRPr>
                <a:solidFill>
                  <a:schemeClr val="dk2"/>
                </a:solidFill>
                <a:latin typeface="UTM Bebas"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latin typeface="UTM Bebas"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dirty="0"/>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atin typeface="UTM Bebas" panose="02040603050506020204" pitchFamily="18" charset="0"/>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rPr dirty="0"/>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85" r:id="rId14"/>
    <p:sldLayoutId id="2147483689" r:id="rId15"/>
    <p:sldLayoutId id="2147483690" r:id="rId16"/>
    <p:sldLayoutId id="2147483691" r:id="rId17"/>
    <p:sldLayoutId id="2147483692" r:id="rId18"/>
    <p:sldLayoutId id="214748369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UTM Bebas" panose="02040603050506020204" pitchFamily="18" charset="0"/>
          <a:ea typeface="UTM Bebas" panose="0204060305050602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00.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mailto:21522581@gm.uit.edu.vn"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hyperlink" Target="mailto:21522414@gm.uit.edu.v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543253" y="178115"/>
            <a:ext cx="4458731" cy="404376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7500" dirty="0">
                <a:solidFill>
                  <a:schemeClr val="accent5"/>
                </a:solidFill>
              </a:rPr>
              <a:t>dynamic programming</a:t>
            </a:r>
            <a:r>
              <a:rPr lang="en" sz="7500" dirty="0">
                <a:solidFill>
                  <a:schemeClr val="lt2"/>
                </a:solidFill>
              </a:rPr>
              <a:t> </a:t>
            </a:r>
            <a:r>
              <a:rPr lang="en" sz="7500" dirty="0">
                <a:solidFill>
                  <a:schemeClr val="dk2"/>
                </a:solidFill>
              </a:rPr>
              <a:t>DIScuss</a:t>
            </a:r>
            <a:endParaRPr sz="7500" dirty="0">
              <a:solidFill>
                <a:schemeClr val="dk2"/>
              </a:solidFill>
            </a:endParaRPr>
          </a:p>
        </p:txBody>
      </p:sp>
      <p:sp>
        <p:nvSpPr>
          <p:cNvPr id="1257" name="Google Shape;1257;p52"/>
          <p:cNvSpPr/>
          <p:nvPr/>
        </p:nvSpPr>
        <p:spPr>
          <a:xfrm>
            <a:off x="3125404" y="3580807"/>
            <a:ext cx="2049900" cy="9824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3184232" y="3735377"/>
            <a:ext cx="1877700" cy="878832"/>
          </a:xfrm>
          <a:prstGeom prst="rect">
            <a:avLst/>
          </a:prstGeom>
        </p:spPr>
        <p:txBody>
          <a:bodyPr spcFirstLastPara="1" wrap="square" lIns="0" tIns="0" rIns="0" bIns="0" anchor="ctr" anchorCtr="0">
            <a:noAutofit/>
          </a:bodyPr>
          <a:lstStyle/>
          <a:p>
            <a:pPr marL="0" indent="0"/>
            <a:r>
              <a:rPr lang="en" b="1" dirty="0"/>
              <a:t>Group 9</a:t>
            </a:r>
            <a:br>
              <a:rPr lang="en" b="1" dirty="0"/>
            </a:br>
            <a:r>
              <a:rPr lang="en" b="1" dirty="0"/>
              <a:t>Nguyễn Duy Thái</a:t>
            </a:r>
            <a:br>
              <a:rPr lang="en" b="1" dirty="0"/>
            </a:br>
            <a:r>
              <a:rPr lang="en" b="1" dirty="0"/>
              <a:t>Đinh Vũ M</a:t>
            </a:r>
            <a:r>
              <a:rPr lang="en-US" b="1" dirty="0" err="1"/>
              <a:t>inh</a:t>
            </a:r>
            <a:r>
              <a:rPr lang="en-US" b="1" dirty="0"/>
              <a:t> </a:t>
            </a:r>
            <a:r>
              <a:rPr lang="en-US" b="1" dirty="0" err="1"/>
              <a:t>Nhật</a:t>
            </a:r>
            <a:br>
              <a:rPr lang="en-US" b="1" dirty="0"/>
            </a:br>
            <a:r>
              <a:rPr lang="en-US" b="1" dirty="0"/>
              <a:t> Vũ Nam </a:t>
            </a:r>
            <a:r>
              <a:rPr lang="en-US" b="1" dirty="0" err="1"/>
              <a:t>Phương</a:t>
            </a:r>
            <a:br>
              <a:rPr lang="en-US" b="1" dirty="0"/>
            </a:br>
            <a:endParaRPr lang="vi-VN" b="1" dirty="0"/>
          </a:p>
        </p:txBody>
      </p:sp>
      <p:grpSp>
        <p:nvGrpSpPr>
          <p:cNvPr id="1259" name="Google Shape;1259;p52"/>
          <p:cNvGrpSpPr/>
          <p:nvPr/>
        </p:nvGrpSpPr>
        <p:grpSpPr>
          <a:xfrm>
            <a:off x="4572000" y="463386"/>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78" y="1686350"/>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078068" y="1448079"/>
              <a:ext cx="1387690" cy="1117269"/>
            </a:xfrm>
            <a:prstGeom prst="rect">
              <a:avLst/>
            </a:prstGeom>
            <a:noFill/>
            <a:ln>
              <a:noFill/>
            </a:ln>
          </p:spPr>
          <p:txBody>
            <a:bodyPr spcFirstLastPara="1" wrap="square" lIns="91425" tIns="91425" rIns="91425" bIns="91425" anchor="ctr" anchorCtr="0">
              <a:noAutofit/>
            </a:bodyPr>
            <a:lstStyle/>
            <a:p>
              <a:pPr algn="ctr"/>
              <a:r>
                <a:rPr lang="en" sz="2000" dirty="0">
                  <a:solidFill>
                    <a:schemeClr val="accent6"/>
                  </a:solidFill>
                  <a:latin typeface="UTM Bebas" panose="02040603050506020204" pitchFamily="18" charset="0"/>
                </a:rPr>
                <a:t>Use</a:t>
              </a:r>
            </a:p>
            <a:p>
              <a:pPr algn="ctr"/>
              <a:r>
                <a:rPr lang="en" sz="2000" dirty="0">
                  <a:solidFill>
                    <a:schemeClr val="accent6"/>
                  </a:solidFill>
                  <a:latin typeface="UTM Bebas" panose="02040603050506020204" pitchFamily="18" charset="0"/>
                </a:rPr>
                <a:t>Least</a:t>
              </a:r>
            </a:p>
          </p:txBody>
        </p:sp>
        <p:sp>
          <p:nvSpPr>
            <p:cNvPr id="1432" name="Google Shape;1432;p52"/>
            <p:cNvSpPr txBox="1"/>
            <p:nvPr/>
          </p:nvSpPr>
          <p:spPr>
            <a:xfrm>
              <a:off x="5945584" y="1468859"/>
              <a:ext cx="797502" cy="4965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6"/>
                  </a:solidFill>
                  <a:latin typeface="UTM Bebas" panose="02040603050506020204" pitchFamily="18" charset="0"/>
                  <a:ea typeface="Bebas Neue"/>
                  <a:cs typeface="Bebas Neue"/>
                </a:rPr>
                <a:t>DP</a:t>
              </a:r>
            </a:p>
          </p:txBody>
        </p:sp>
        <p:sp>
          <p:nvSpPr>
            <p:cNvPr id="1433" name="Google Shape;1433;p52"/>
            <p:cNvSpPr txBox="1"/>
            <p:nvPr/>
          </p:nvSpPr>
          <p:spPr>
            <a:xfrm>
              <a:off x="5915386" y="3346311"/>
              <a:ext cx="1141251" cy="595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UTM Bebas" panose="02040603050506020204" pitchFamily="18" charset="0"/>
                  <a:ea typeface="Bebas Neue"/>
                  <a:cs typeface="Bebas Neue"/>
                  <a:sym typeface="Bebas Neue"/>
                </a:rPr>
                <a:t>Bottom-up</a:t>
              </a:r>
              <a:endParaRPr lang="vi-VN" dirty="0">
                <a:solidFill>
                  <a:schemeClr val="accent6"/>
                </a:solidFill>
                <a:latin typeface="Bebas Neue"/>
                <a:ea typeface="Bebas Neue"/>
                <a:cs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&lt;/&gt;</a:t>
              </a:r>
              <a:endParaRPr sz="2200" dirty="0">
                <a:solidFill>
                  <a:schemeClr val="accent6"/>
                </a:solidFill>
                <a:latin typeface="UTM Bebas" panose="02040603050506020204" pitchFamily="18" charset="0"/>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1DA03697-F44D-2910-7939-E3730FD6AB8C}"/>
              </a:ext>
            </a:extLst>
          </p:cNvPr>
          <p:cNvSpPr>
            <a:spLocks noGrp="1"/>
          </p:cNvSpPr>
          <p:nvPr>
            <p:ph type="title"/>
          </p:nvPr>
        </p:nvSpPr>
        <p:spPr/>
        <p:txBody>
          <a:bodyPr/>
          <a:lstStyle/>
          <a:p>
            <a:r>
              <a:rPr lang="en-US" dirty="0"/>
              <a:t>    </a:t>
            </a:r>
          </a:p>
        </p:txBody>
      </p:sp>
      <p:pic>
        <p:nvPicPr>
          <p:cNvPr id="6" name="Picture 5">
            <a:extLst>
              <a:ext uri="{FF2B5EF4-FFF2-40B4-BE49-F238E27FC236}">
                <a16:creationId xmlns:a16="http://schemas.microsoft.com/office/drawing/2014/main" id="{2B10B805-1D25-62F2-83B7-C70F84AD2C8D}"/>
              </a:ext>
            </a:extLst>
          </p:cNvPr>
          <p:cNvPicPr>
            <a:picLocks noChangeAspect="1"/>
          </p:cNvPicPr>
          <p:nvPr/>
        </p:nvPicPr>
        <p:blipFill>
          <a:blip r:embed="rId3"/>
          <a:stretch>
            <a:fillRect/>
          </a:stretch>
        </p:blipFill>
        <p:spPr>
          <a:xfrm>
            <a:off x="144583" y="942942"/>
            <a:ext cx="4494291" cy="3033646"/>
          </a:xfrm>
          <a:prstGeom prst="rect">
            <a:avLst/>
          </a:prstGeom>
        </p:spPr>
      </p:pic>
      <p:pic>
        <p:nvPicPr>
          <p:cNvPr id="7" name="Picture 6">
            <a:extLst>
              <a:ext uri="{FF2B5EF4-FFF2-40B4-BE49-F238E27FC236}">
                <a16:creationId xmlns:a16="http://schemas.microsoft.com/office/drawing/2014/main" id="{4460A33E-0BCD-E5FA-A2F2-97D150F76D32}"/>
              </a:ext>
            </a:extLst>
          </p:cNvPr>
          <p:cNvPicPr>
            <a:picLocks noChangeAspect="1"/>
          </p:cNvPicPr>
          <p:nvPr/>
        </p:nvPicPr>
        <p:blipFill>
          <a:blip r:embed="rId4"/>
          <a:stretch>
            <a:fillRect/>
          </a:stretch>
        </p:blipFill>
        <p:spPr>
          <a:xfrm>
            <a:off x="4622437" y="948668"/>
            <a:ext cx="4429954" cy="3111698"/>
          </a:xfrm>
          <a:prstGeom prst="rect">
            <a:avLst/>
          </a:prstGeom>
        </p:spPr>
      </p:pic>
    </p:spTree>
    <p:extLst>
      <p:ext uri="{BB962C8B-B14F-4D97-AF65-F5344CB8AC3E}">
        <p14:creationId xmlns:p14="http://schemas.microsoft.com/office/powerpoint/2010/main" val="162184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Tổng kết phần 1</a:t>
            </a:r>
            <a:endParaRPr dirty="0"/>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600" b="1" dirty="0" err="1"/>
              <a:t>Tổng</a:t>
            </a:r>
            <a:r>
              <a:rPr lang="en-US" sz="1600" b="1" dirty="0"/>
              <a:t> </a:t>
            </a:r>
            <a:r>
              <a:rPr lang="en-US" sz="1600" b="1" dirty="0" err="1"/>
              <a:t>quan</a:t>
            </a:r>
            <a:r>
              <a:rPr lang="en-US" sz="1600" b="1" dirty="0"/>
              <a:t> Quy </a:t>
            </a:r>
            <a:r>
              <a:rPr lang="en-US" sz="1600" b="1" dirty="0" err="1"/>
              <a:t>hoạch</a:t>
            </a:r>
            <a:r>
              <a:rPr lang="en-US" sz="1600" b="1" dirty="0"/>
              <a:t> </a:t>
            </a:r>
            <a:r>
              <a:rPr lang="en-US" sz="1600" b="1" dirty="0" err="1"/>
              <a:t>động</a:t>
            </a:r>
            <a:endParaRPr sz="1600" b="1" dirty="0"/>
          </a:p>
          <a:p>
            <a:pPr>
              <a:buFont typeface="Quicksand"/>
              <a:buChar char="●"/>
            </a:pPr>
            <a:r>
              <a:rPr lang="vi-VN" sz="1600" b="1" dirty="0"/>
              <a:t>Quy hoạch động là một kỹ thuật để giải quyết các vấn đề với các bài toán con chồng chéo</a:t>
            </a:r>
            <a:r>
              <a:rPr lang="en-US" sz="1600" b="1" dirty="0"/>
              <a:t> </a:t>
            </a:r>
            <a:r>
              <a:rPr lang="en-US" sz="1600" b="1" dirty="0" err="1"/>
              <a:t>và</a:t>
            </a:r>
            <a:r>
              <a:rPr lang="en-US" sz="1600" b="1" dirty="0"/>
              <a:t> </a:t>
            </a:r>
            <a:r>
              <a:rPr lang="en-US" sz="1600" b="1" dirty="0" err="1"/>
              <a:t>có</a:t>
            </a:r>
            <a:r>
              <a:rPr lang="en-US" sz="1600" b="1" dirty="0"/>
              <a:t> </a:t>
            </a:r>
            <a:r>
              <a:rPr lang="en-US" sz="1600" b="1" dirty="0" err="1"/>
              <a:t>cấu</a:t>
            </a:r>
            <a:r>
              <a:rPr lang="en-US" sz="1600" b="1" dirty="0"/>
              <a:t> </a:t>
            </a:r>
            <a:r>
              <a:rPr lang="en-US" sz="1600" b="1" dirty="0" err="1"/>
              <a:t>trúc</a:t>
            </a:r>
            <a:r>
              <a:rPr lang="en-US" sz="1600" b="1" dirty="0"/>
              <a:t> con </a:t>
            </a:r>
            <a:r>
              <a:rPr lang="en-US" sz="1600" b="1" dirty="0" err="1"/>
              <a:t>tối</a:t>
            </a:r>
            <a:r>
              <a:rPr lang="en-US" sz="1600" b="1" dirty="0"/>
              <a:t> </a:t>
            </a:r>
            <a:r>
              <a:rPr lang="en-US" sz="1600" b="1" dirty="0" err="1"/>
              <a:t>ưu</a:t>
            </a:r>
            <a:r>
              <a:rPr lang="vi-VN" sz="1600" b="1" dirty="0"/>
              <a:t>.</a:t>
            </a:r>
          </a:p>
          <a:p>
            <a:pPr marL="457200" lvl="0" indent="-304800" algn="l" rtl="0">
              <a:spcBef>
                <a:spcPts val="0"/>
              </a:spcBef>
              <a:spcAft>
                <a:spcPts val="0"/>
              </a:spcAft>
              <a:buSzPts val="1200"/>
              <a:buFont typeface="Quicksand"/>
              <a:buChar char="●"/>
            </a:pPr>
            <a:r>
              <a:rPr lang="en-US" sz="1600" b="1" dirty="0" err="1"/>
              <a:t>Nên</a:t>
            </a:r>
            <a:r>
              <a:rPr lang="en-US" sz="1600" b="1" dirty="0"/>
              <a:t> </a:t>
            </a:r>
            <a:r>
              <a:rPr lang="en-US" sz="1600" b="1" dirty="0" err="1"/>
              <a:t>dùng</a:t>
            </a:r>
            <a:r>
              <a:rPr lang="en-US" sz="1600" b="1" dirty="0"/>
              <a:t> Quy </a:t>
            </a:r>
            <a:r>
              <a:rPr lang="en-US" sz="1600" b="1" dirty="0" err="1"/>
              <a:t>hoạch</a:t>
            </a:r>
            <a:r>
              <a:rPr lang="en-US" sz="1600" b="1" dirty="0"/>
              <a:t> </a:t>
            </a:r>
            <a:r>
              <a:rPr lang="en-US" sz="1600" b="1" dirty="0" err="1"/>
              <a:t>động</a:t>
            </a:r>
            <a:r>
              <a:rPr lang="en-US" sz="1600" b="1" dirty="0"/>
              <a:t> </a:t>
            </a:r>
            <a:r>
              <a:rPr lang="en-US" sz="1600" b="1" dirty="0" err="1"/>
              <a:t>khi</a:t>
            </a:r>
            <a:r>
              <a:rPr lang="en-US" sz="1600" b="1" dirty="0"/>
              <a:t> </a:t>
            </a:r>
            <a:r>
              <a:rPr lang="en-US" sz="1600" b="1" dirty="0" err="1"/>
              <a:t>bài</a:t>
            </a:r>
            <a:r>
              <a:rPr lang="en-US" sz="1600" b="1" dirty="0"/>
              <a:t> </a:t>
            </a:r>
            <a:r>
              <a:rPr lang="en-US" sz="1600" b="1" dirty="0" err="1"/>
              <a:t>toán</a:t>
            </a:r>
            <a:r>
              <a:rPr lang="en-US" sz="1600" b="1" dirty="0"/>
              <a:t> </a:t>
            </a:r>
            <a:r>
              <a:rPr lang="en-US" sz="1600" b="1" dirty="0" err="1"/>
              <a:t>có</a:t>
            </a:r>
            <a:r>
              <a:rPr lang="en-US" sz="1600" b="1" dirty="0"/>
              <a:t> </a:t>
            </a:r>
            <a:r>
              <a:rPr lang="en-US" sz="1600" b="1" dirty="0" err="1"/>
              <a:t>các</a:t>
            </a:r>
            <a:r>
              <a:rPr lang="en-US" sz="1600" b="1" dirty="0"/>
              <a:t> </a:t>
            </a:r>
            <a:r>
              <a:rPr lang="en-US" sz="1600" b="1" dirty="0" err="1"/>
              <a:t>bài</a:t>
            </a:r>
            <a:r>
              <a:rPr lang="en-US" sz="1600" b="1" dirty="0"/>
              <a:t> </a:t>
            </a:r>
            <a:r>
              <a:rPr lang="en-US" sz="1600" b="1" dirty="0" err="1"/>
              <a:t>toán</a:t>
            </a:r>
            <a:r>
              <a:rPr lang="en-US" sz="1600" b="1" dirty="0"/>
              <a:t> con </a:t>
            </a:r>
            <a:r>
              <a:rPr lang="en-US" sz="1600" b="1" dirty="0" err="1"/>
              <a:t>gối</a:t>
            </a:r>
            <a:r>
              <a:rPr lang="en-US" sz="1600" b="1" dirty="0"/>
              <a:t> </a:t>
            </a:r>
            <a:r>
              <a:rPr lang="en-US" sz="1600" b="1" dirty="0" err="1"/>
              <a:t>nhau</a:t>
            </a:r>
            <a:r>
              <a:rPr lang="en-US" sz="1600" b="1" dirty="0"/>
              <a:t> </a:t>
            </a:r>
            <a:r>
              <a:rPr lang="en-US" sz="1600" b="1" dirty="0" err="1"/>
              <a:t>và</a:t>
            </a:r>
            <a:r>
              <a:rPr lang="en-US" sz="1600" b="1" dirty="0"/>
              <a:t> </a:t>
            </a:r>
            <a:r>
              <a:rPr lang="en-US" sz="1600" b="1" dirty="0" err="1"/>
              <a:t>cấu</a:t>
            </a:r>
            <a:r>
              <a:rPr lang="en-US" sz="1600" b="1" dirty="0"/>
              <a:t> </a:t>
            </a:r>
            <a:r>
              <a:rPr lang="en-US" sz="1600" b="1" dirty="0" err="1"/>
              <a:t>trúc</a:t>
            </a:r>
            <a:r>
              <a:rPr lang="en-US" sz="1600" b="1" dirty="0"/>
              <a:t> con </a:t>
            </a:r>
            <a:r>
              <a:rPr lang="en-US" sz="1600" b="1" dirty="0" err="1"/>
              <a:t>tối</a:t>
            </a:r>
            <a:r>
              <a:rPr lang="en-US" sz="1600" b="1" dirty="0"/>
              <a:t> </a:t>
            </a:r>
            <a:r>
              <a:rPr lang="en-US" sz="1600" b="1" dirty="0" err="1"/>
              <a:t>ưu</a:t>
            </a:r>
            <a:endParaRPr lang="en-US" sz="1600" b="1" dirty="0"/>
          </a:p>
          <a:p>
            <a:pPr marL="457200" lvl="0" indent="-304800" algn="l" rtl="0">
              <a:spcBef>
                <a:spcPts val="0"/>
              </a:spcBef>
              <a:spcAft>
                <a:spcPts val="0"/>
              </a:spcAft>
              <a:buSzPts val="1200"/>
              <a:buFont typeface="Quicksand"/>
              <a:buChar char="●"/>
            </a:pPr>
            <a:r>
              <a:rPr lang="en-US" sz="1600" b="1" dirty="0" err="1"/>
              <a:t>Nên</a:t>
            </a:r>
            <a:r>
              <a:rPr lang="en-US" sz="1600" b="1" dirty="0"/>
              <a:t> dung Quy </a:t>
            </a:r>
            <a:r>
              <a:rPr lang="en-US" sz="1600" b="1" dirty="0" err="1"/>
              <a:t>hoạch</a:t>
            </a:r>
            <a:r>
              <a:rPr lang="en-US" sz="1600" b="1" dirty="0"/>
              <a:t> </a:t>
            </a:r>
            <a:r>
              <a:rPr lang="en-US" sz="1600" b="1" dirty="0" err="1"/>
              <a:t>động</a:t>
            </a:r>
            <a:r>
              <a:rPr lang="en-US" sz="1600" b="1" dirty="0"/>
              <a:t> </a:t>
            </a:r>
            <a:r>
              <a:rPr lang="en-US" sz="1600" b="1" dirty="0" err="1"/>
              <a:t>vì</a:t>
            </a:r>
            <a:r>
              <a:rPr lang="en-US" sz="1600" b="1" dirty="0"/>
              <a:t>: </a:t>
            </a:r>
          </a:p>
          <a:p>
            <a:pPr marL="914400" lvl="0" indent="-304800" algn="l" rtl="0">
              <a:spcBef>
                <a:spcPts val="0"/>
              </a:spcBef>
              <a:spcAft>
                <a:spcPts val="0"/>
              </a:spcAft>
              <a:buSzPts val="1200"/>
              <a:buFont typeface="Quicksand"/>
              <a:buChar char="●"/>
            </a:pPr>
            <a:r>
              <a:rPr lang="en" sz="1600" b="1" dirty="0"/>
              <a:t>Giải pháp tối ưu.</a:t>
            </a:r>
            <a:endParaRPr sz="1600" b="1" dirty="0"/>
          </a:p>
          <a:p>
            <a:pPr marL="914400" lvl="0" indent="-304800" algn="l" rtl="0">
              <a:spcBef>
                <a:spcPts val="0"/>
              </a:spcBef>
              <a:spcAft>
                <a:spcPts val="0"/>
              </a:spcAft>
              <a:buSzPts val="1200"/>
              <a:buFont typeface="Quicksand"/>
              <a:buChar char="●"/>
            </a:pPr>
            <a:r>
              <a:rPr lang="en-US" sz="1600" b="1" dirty="0" err="1"/>
              <a:t>Tối</a:t>
            </a:r>
            <a:r>
              <a:rPr lang="en-US" sz="1600" b="1" dirty="0"/>
              <a:t> </a:t>
            </a:r>
            <a:r>
              <a:rPr lang="en-US" sz="1600" b="1" dirty="0" err="1"/>
              <a:t>ưu</a:t>
            </a:r>
            <a:r>
              <a:rPr lang="en-US" sz="1600" b="1" dirty="0"/>
              <a:t> </a:t>
            </a:r>
            <a:r>
              <a:rPr lang="en-US" sz="1600" b="1" dirty="0" err="1"/>
              <a:t>độ</a:t>
            </a:r>
            <a:r>
              <a:rPr lang="en-US" sz="1600" b="1" dirty="0"/>
              <a:t> </a:t>
            </a:r>
            <a:r>
              <a:rPr lang="en-US" sz="1600" b="1" dirty="0" err="1"/>
              <a:t>phức</a:t>
            </a:r>
            <a:r>
              <a:rPr lang="en-US" sz="1600" b="1" dirty="0"/>
              <a:t> </a:t>
            </a:r>
            <a:r>
              <a:rPr lang="en-US" sz="1600" b="1" dirty="0" err="1"/>
              <a:t>tạp</a:t>
            </a:r>
            <a:r>
              <a:rPr lang="en-US" sz="1600" b="1" dirty="0"/>
              <a:t> </a:t>
            </a:r>
            <a:r>
              <a:rPr lang="en-US" sz="1600" b="1" dirty="0" err="1"/>
              <a:t>thời</a:t>
            </a:r>
            <a:r>
              <a:rPr lang="en-US" sz="1600" b="1" dirty="0"/>
              <a:t> </a:t>
            </a:r>
            <a:r>
              <a:rPr lang="en-US" sz="1600" b="1" dirty="0" err="1"/>
              <a:t>gian</a:t>
            </a:r>
            <a:r>
              <a:rPr lang="en-US" sz="1600" b="1" dirty="0"/>
              <a:t>. </a:t>
            </a:r>
          </a:p>
          <a:p>
            <a:pPr marL="914400" lvl="0" indent="-304800" algn="l" rtl="0">
              <a:spcBef>
                <a:spcPts val="0"/>
              </a:spcBef>
              <a:spcAft>
                <a:spcPts val="0"/>
              </a:spcAft>
              <a:buSzPts val="1200"/>
              <a:buFont typeface="Quicksand"/>
              <a:buChar char="●"/>
            </a:pPr>
            <a:r>
              <a:rPr lang="en-US" sz="1600" b="1" dirty="0" err="1"/>
              <a:t>Thời</a:t>
            </a:r>
            <a:r>
              <a:rPr lang="en-US" sz="1600" b="1" dirty="0"/>
              <a:t> </a:t>
            </a:r>
            <a:r>
              <a:rPr lang="en-US" sz="1600" b="1" dirty="0" err="1"/>
              <a:t>gian</a:t>
            </a:r>
            <a:r>
              <a:rPr lang="en-US" sz="1600" b="1" dirty="0"/>
              <a:t> </a:t>
            </a:r>
            <a:r>
              <a:rPr lang="en-US" sz="1600" b="1" dirty="0" err="1"/>
              <a:t>truy</a:t>
            </a:r>
            <a:r>
              <a:rPr lang="en-US" sz="1600" b="1" dirty="0"/>
              <a:t> </a:t>
            </a:r>
            <a:r>
              <a:rPr lang="en-US" sz="1600" b="1" dirty="0" err="1"/>
              <a:t>xuất</a:t>
            </a:r>
            <a:r>
              <a:rPr lang="en-US" sz="1600" b="1" dirty="0"/>
              <a:t> </a:t>
            </a:r>
            <a:r>
              <a:rPr lang="en-US" sz="1600" b="1" dirty="0" err="1"/>
              <a:t>nhanh</a:t>
            </a:r>
            <a:r>
              <a:rPr lang="en-US" sz="1600" b="1" dirty="0"/>
              <a:t>. </a:t>
            </a:r>
          </a:p>
          <a:p>
            <a:pPr marL="914400" lvl="0" indent="-304800" algn="l" rtl="0">
              <a:spcBef>
                <a:spcPts val="0"/>
              </a:spcBef>
              <a:spcAft>
                <a:spcPts val="0"/>
              </a:spcAft>
              <a:buSzPts val="1200"/>
              <a:buFont typeface="Quicksand"/>
              <a:buChar char="●"/>
            </a:pPr>
            <a:r>
              <a:rPr lang="en-US" sz="1600" b="1" dirty="0" err="1"/>
              <a:t>Có</a:t>
            </a:r>
            <a:r>
              <a:rPr lang="en-US" sz="1600" b="1" dirty="0"/>
              <a:t> </a:t>
            </a:r>
            <a:r>
              <a:rPr lang="en-US" sz="1600" b="1" dirty="0" err="1"/>
              <a:t>thể</a:t>
            </a:r>
            <a:r>
              <a:rPr lang="en-US" sz="1600" b="1" dirty="0"/>
              <a:t> </a:t>
            </a:r>
            <a:r>
              <a:rPr lang="en-US" sz="1600" b="1" dirty="0" err="1"/>
              <a:t>sử</a:t>
            </a:r>
            <a:r>
              <a:rPr lang="en-US" sz="1600" b="1" dirty="0"/>
              <a:t> </a:t>
            </a:r>
            <a:r>
              <a:rPr lang="en-US" sz="1600" b="1" dirty="0" err="1"/>
              <a:t>dụng</a:t>
            </a:r>
            <a:r>
              <a:rPr lang="en-US" sz="1600" b="1" dirty="0"/>
              <a:t> </a:t>
            </a:r>
            <a:r>
              <a:rPr lang="en-US" sz="1600" b="1" dirty="0" err="1"/>
              <a:t>một</a:t>
            </a:r>
            <a:r>
              <a:rPr lang="en-US" sz="1600" b="1" dirty="0"/>
              <a:t> </a:t>
            </a:r>
            <a:r>
              <a:rPr lang="en-US" sz="1600" b="1" dirty="0" err="1"/>
              <a:t>cách</a:t>
            </a:r>
            <a:r>
              <a:rPr lang="en-US" sz="1600" b="1" dirty="0"/>
              <a:t> </a:t>
            </a:r>
            <a:r>
              <a:rPr lang="en-US" sz="1600" b="1" dirty="0" err="1"/>
              <a:t>linh</a:t>
            </a:r>
            <a:r>
              <a:rPr lang="en-US" sz="1600" b="1" dirty="0"/>
              <a:t> </a:t>
            </a:r>
            <a:r>
              <a:rPr lang="en-US" sz="1600" b="1" dirty="0" err="1"/>
              <a:t>hoạt</a:t>
            </a:r>
            <a:r>
              <a:rPr lang="en-US" sz="1600" b="1" dirty="0"/>
              <a:t>.</a:t>
            </a:r>
            <a:endParaRPr sz="1600" b="1" dirty="0"/>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530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2234463" y="1929453"/>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txBox="1">
            <a:spLocks noGrp="1"/>
          </p:cNvSpPr>
          <p:nvPr>
            <p:ph type="title"/>
          </p:nvPr>
        </p:nvSpPr>
        <p:spPr>
          <a:xfrm>
            <a:off x="3828446" y="1694901"/>
            <a:ext cx="3916600" cy="1943100"/>
          </a:xfrm>
          <a:prstGeom prst="rect">
            <a:avLst/>
          </a:prstGeom>
        </p:spPr>
        <p:txBody>
          <a:bodyPr spcFirstLastPara="1" wrap="square" lIns="0" tIns="0" rIns="0" bIns="0" anchor="t" anchorCtr="0">
            <a:noAutofit/>
          </a:bodyPr>
          <a:lstStyle/>
          <a:p>
            <a:pPr lvl="0"/>
            <a:r>
              <a:rPr lang="en" sz="3800" dirty="0">
                <a:solidFill>
                  <a:schemeClr val="accent3"/>
                </a:solidFill>
              </a:rPr>
              <a:t>Phần 2</a:t>
            </a:r>
            <a:r>
              <a:rPr lang="en" sz="4100" dirty="0">
                <a:solidFill>
                  <a:schemeClr val="accent3"/>
                </a:solidFill>
              </a:rPr>
              <a:t> </a:t>
            </a:r>
            <a:br>
              <a:rPr lang="en" sz="4100" dirty="0">
                <a:solidFill>
                  <a:schemeClr val="accent3"/>
                </a:solidFill>
              </a:rPr>
            </a:br>
            <a:r>
              <a:rPr lang="en-US" sz="3200" dirty="0" err="1"/>
              <a:t>cá</a:t>
            </a:r>
            <a:r>
              <a:rPr lang="vi-VN" sz="3200" dirty="0"/>
              <a:t>c phương pháp chính để triển khai quy hoạch động</a:t>
            </a:r>
            <a:endParaRPr sz="3200" dirty="0"/>
          </a:p>
          <a:p>
            <a:pPr marL="0" lvl="0" indent="0" algn="l" rtl="0">
              <a:spcBef>
                <a:spcPts val="0"/>
              </a:spcBef>
              <a:spcAft>
                <a:spcPts val="0"/>
              </a:spcAft>
              <a:buNone/>
            </a:pPr>
            <a:endParaRPr dirty="0"/>
          </a:p>
        </p:txBody>
      </p:sp>
      <p:sp>
        <p:nvSpPr>
          <p:cNvPr id="1843" name="Google Shape;1843;p61"/>
          <p:cNvSpPr txBox="1">
            <a:spLocks noGrp="1"/>
          </p:cNvSpPr>
          <p:nvPr>
            <p:ph type="title" idx="2"/>
          </p:nvPr>
        </p:nvSpPr>
        <p:spPr>
          <a:xfrm>
            <a:off x="2246013" y="1929450"/>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0247416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0"/>
                                        </p:tgtEl>
                                        <p:attrNameLst>
                                          <p:attrName>style.visibility</p:attrName>
                                        </p:attrNameLst>
                                      </p:cBhvr>
                                      <p:to>
                                        <p:strVal val="visible"/>
                                      </p:to>
                                    </p:set>
                                    <p:anim calcmode="lin" valueType="num">
                                      <p:cBhvr additive="base">
                                        <p:cTn id="7" dur="1000"/>
                                        <p:tgtEl>
                                          <p:spTgt spid="184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843"/>
                                        </p:tgtEl>
                                        <p:attrNameLst>
                                          <p:attrName>style.visibility</p:attrName>
                                        </p:attrNameLst>
                                      </p:cBhvr>
                                      <p:to>
                                        <p:strVal val="visible"/>
                                      </p:to>
                                    </p:set>
                                    <p:animEffect transition="in" filter="fade">
                                      <p:cBhvr>
                                        <p:cTn id="10" dur="1000"/>
                                        <p:tgtEl>
                                          <p:spTgt spid="184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41"/>
                                        </p:tgtEl>
                                        <p:attrNameLst>
                                          <p:attrName>style.visibility</p:attrName>
                                        </p:attrNameLst>
                                      </p:cBhvr>
                                      <p:to>
                                        <p:strVal val="visible"/>
                                      </p:to>
                                    </p:set>
                                    <p:anim calcmode="lin" valueType="num">
                                      <p:cBhvr additive="base">
                                        <p:cTn id="15" dur="1000"/>
                                        <p:tgtEl>
                                          <p:spTgt spid="18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6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txBox="1">
            <a:spLocks noGrp="1"/>
          </p:cNvSpPr>
          <p:nvPr>
            <p:ph type="title"/>
          </p:nvPr>
        </p:nvSpPr>
        <p:spPr>
          <a:xfrm>
            <a:off x="1249612" y="520920"/>
            <a:ext cx="6840503" cy="738499"/>
          </a:xfrm>
          <a:prstGeom prst="rect">
            <a:avLst/>
          </a:prstGeom>
        </p:spPr>
        <p:txBody>
          <a:bodyPr spcFirstLastPara="1" wrap="square" lIns="0" tIns="0" rIns="0" bIns="0" anchor="t" anchorCtr="0">
            <a:noAutofit/>
          </a:bodyPr>
          <a:lstStyle/>
          <a:p>
            <a:pPr lvl="0"/>
            <a:r>
              <a:rPr lang="vi-VN" sz="2800" dirty="0"/>
              <a:t>Các phương pháp chính để triển khai quy hoạch động</a:t>
            </a:r>
            <a:endParaRPr sz="2800" dirty="0"/>
          </a:p>
        </p:txBody>
      </p:sp>
      <p:sp>
        <p:nvSpPr>
          <p:cNvPr id="2000" name="Google Shape;2000;p64"/>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Bottom-up</a:t>
            </a:r>
            <a:endParaRPr/>
          </a:p>
        </p:txBody>
      </p:sp>
      <p:sp>
        <p:nvSpPr>
          <p:cNvPr id="2001" name="Google Shape;2001;p64"/>
          <p:cNvSpPr txBox="1">
            <a:spLocks noGrp="1"/>
          </p:cNvSpPr>
          <p:nvPr>
            <p:ph type="subTitle" idx="2"/>
          </p:nvPr>
        </p:nvSpPr>
        <p:spPr>
          <a:xfrm>
            <a:off x="1427287" y="3252350"/>
            <a:ext cx="2518500" cy="863400"/>
          </a:xfrm>
          <a:prstGeom prst="rect">
            <a:avLst/>
          </a:prstGeom>
        </p:spPr>
        <p:txBody>
          <a:bodyPr spcFirstLastPara="1" wrap="square" lIns="0" tIns="0" rIns="0" bIns="0" anchor="t" anchorCtr="0">
            <a:noAutofit/>
          </a:bodyPr>
          <a:lstStyle/>
          <a:p>
            <a:pPr marL="0" lvl="0" indent="0"/>
            <a:r>
              <a:rPr lang="en-US"/>
              <a:t>B</a:t>
            </a:r>
            <a:r>
              <a:rPr lang="vi-VN"/>
              <a:t>ắt đầu giải quyết các bài toán con đơn giản hơn trước</a:t>
            </a:r>
            <a:r>
              <a:rPr lang="en-US"/>
              <a:t> </a:t>
            </a:r>
            <a:r>
              <a:rPr lang="en-US" err="1"/>
              <a:t>sau</a:t>
            </a:r>
            <a:r>
              <a:rPr lang="en-US"/>
              <a:t> </a:t>
            </a:r>
            <a:r>
              <a:rPr lang="en-US" err="1"/>
              <a:t>đó</a:t>
            </a:r>
            <a:r>
              <a:rPr lang="en-US"/>
              <a:t> </a:t>
            </a:r>
            <a:r>
              <a:rPr lang="en-US" err="1"/>
              <a:t>mới</a:t>
            </a:r>
            <a:r>
              <a:rPr lang="en-US"/>
              <a:t> </a:t>
            </a:r>
            <a:r>
              <a:rPr lang="en-US" err="1"/>
              <a:t>giải</a:t>
            </a:r>
            <a:r>
              <a:rPr lang="en-US"/>
              <a:t> </a:t>
            </a:r>
            <a:r>
              <a:rPr lang="en-US" err="1"/>
              <a:t>quyết</a:t>
            </a:r>
            <a:r>
              <a:rPr lang="en-US"/>
              <a:t> </a:t>
            </a:r>
            <a:r>
              <a:rPr lang="en-US" err="1"/>
              <a:t>bài</a:t>
            </a:r>
            <a:r>
              <a:rPr lang="en-US"/>
              <a:t> </a:t>
            </a:r>
            <a:r>
              <a:rPr lang="en-US" err="1"/>
              <a:t>toán</a:t>
            </a:r>
            <a:r>
              <a:rPr lang="en-US"/>
              <a:t> </a:t>
            </a:r>
            <a:r>
              <a:rPr lang="en-US" err="1"/>
              <a:t>phức</a:t>
            </a:r>
            <a:r>
              <a:rPr lang="en-US"/>
              <a:t> </a:t>
            </a:r>
            <a:r>
              <a:rPr lang="en-US" err="1"/>
              <a:t>tạp</a:t>
            </a:r>
            <a:endParaRPr/>
          </a:p>
        </p:txBody>
      </p:sp>
      <p:sp>
        <p:nvSpPr>
          <p:cNvPr id="2002" name="Google Shape;2002;p64"/>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Top-down</a:t>
            </a:r>
            <a:endParaRPr/>
          </a:p>
        </p:txBody>
      </p:sp>
      <p:sp>
        <p:nvSpPr>
          <p:cNvPr id="2003" name="Google Shape;2003;p64"/>
          <p:cNvSpPr txBox="1">
            <a:spLocks noGrp="1"/>
          </p:cNvSpPr>
          <p:nvPr>
            <p:ph type="subTitle" idx="4"/>
          </p:nvPr>
        </p:nvSpPr>
        <p:spPr>
          <a:xfrm>
            <a:off x="5271099" y="3252350"/>
            <a:ext cx="2586541" cy="863400"/>
          </a:xfrm>
          <a:prstGeom prst="rect">
            <a:avLst/>
          </a:prstGeom>
        </p:spPr>
        <p:txBody>
          <a:bodyPr spcFirstLastPara="1" wrap="square" lIns="0" tIns="0" rIns="0" bIns="0" anchor="t" anchorCtr="0">
            <a:noAutofit/>
          </a:bodyPr>
          <a:lstStyle/>
          <a:p>
            <a:pPr marL="0" lvl="0" indent="0"/>
            <a:r>
              <a:rPr lang="en-US" dirty="0" err="1"/>
              <a:t>Bắt</a:t>
            </a:r>
            <a:r>
              <a:rPr lang="en-US" dirty="0"/>
              <a:t> </a:t>
            </a:r>
            <a:r>
              <a:rPr lang="en-US" dirty="0" err="1"/>
              <a:t>đầu</a:t>
            </a:r>
            <a:r>
              <a:rPr lang="en-US" dirty="0"/>
              <a:t> </a:t>
            </a:r>
            <a:r>
              <a:rPr lang="en-US" dirty="0" err="1"/>
              <a:t>từ</a:t>
            </a:r>
            <a:r>
              <a:rPr lang="en-US" dirty="0"/>
              <a:t> </a:t>
            </a:r>
            <a:r>
              <a:rPr lang="en-US" dirty="0" err="1"/>
              <a:t>bài</a:t>
            </a:r>
            <a:r>
              <a:rPr lang="en-US" dirty="0"/>
              <a:t> </a:t>
            </a:r>
            <a:r>
              <a:rPr lang="en-US" dirty="0" err="1"/>
              <a:t>toán</a:t>
            </a:r>
            <a:r>
              <a:rPr lang="en-US" dirty="0"/>
              <a:t> </a:t>
            </a:r>
            <a:r>
              <a:rPr lang="en-US" dirty="0" err="1"/>
              <a:t>lớn</a:t>
            </a:r>
            <a:r>
              <a:rPr lang="en-US" dirty="0"/>
              <a:t> </a:t>
            </a:r>
            <a:r>
              <a:rPr lang="en-US" dirty="0" err="1"/>
              <a:t>và</a:t>
            </a:r>
            <a:r>
              <a:rPr lang="en-US" dirty="0"/>
              <a:t> </a:t>
            </a:r>
            <a:r>
              <a:rPr lang="en-US" dirty="0" err="1"/>
              <a:t>giải</a:t>
            </a:r>
            <a:r>
              <a:rPr lang="en-US" dirty="0"/>
              <a:t> </a:t>
            </a:r>
            <a:r>
              <a:rPr lang="en-US" dirty="0" err="1"/>
              <a:t>quyết</a:t>
            </a:r>
            <a:r>
              <a:rPr lang="en-US" dirty="0"/>
              <a:t> </a:t>
            </a:r>
            <a:r>
              <a:rPr lang="en-US" dirty="0" err="1"/>
              <a:t>nó</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bài</a:t>
            </a:r>
            <a:r>
              <a:rPr lang="en-US" dirty="0"/>
              <a:t> </a:t>
            </a:r>
            <a:r>
              <a:rPr lang="en-US" dirty="0" err="1"/>
              <a:t>toán</a:t>
            </a:r>
            <a:r>
              <a:rPr lang="en-US" dirty="0"/>
              <a:t> con (</a:t>
            </a:r>
            <a:r>
              <a:rPr lang="en-US" dirty="0" err="1"/>
              <a:t>sử</a:t>
            </a:r>
            <a:r>
              <a:rPr lang="en-US" dirty="0"/>
              <a:t> </a:t>
            </a:r>
            <a:r>
              <a:rPr lang="en-US" dirty="0" err="1"/>
              <a:t>dụng</a:t>
            </a:r>
            <a:r>
              <a:rPr lang="en-US" dirty="0"/>
              <a:t> </a:t>
            </a:r>
            <a:r>
              <a:rPr lang="en-US" dirty="0" err="1"/>
              <a:t>đệ</a:t>
            </a:r>
            <a:r>
              <a:rPr lang="en-US" dirty="0"/>
              <a:t> </a:t>
            </a:r>
            <a:r>
              <a:rPr lang="en-US" dirty="0" err="1"/>
              <a:t>quy</a:t>
            </a:r>
            <a:r>
              <a:rPr lang="en-US" dirty="0"/>
              <a:t>)</a:t>
            </a:r>
            <a:endParaRPr dirty="0"/>
          </a:p>
        </p:txBody>
      </p:sp>
      <p:grpSp>
        <p:nvGrpSpPr>
          <p:cNvPr id="2016" name="Google Shape;2016;p64"/>
          <p:cNvGrpSpPr/>
          <p:nvPr/>
        </p:nvGrpSpPr>
        <p:grpSpPr>
          <a:xfrm>
            <a:off x="2350956" y="2035849"/>
            <a:ext cx="525435" cy="458461"/>
            <a:chOff x="2419975" y="1894800"/>
            <a:chExt cx="386975" cy="337675"/>
          </a:xfrm>
        </p:grpSpPr>
        <p:sp>
          <p:nvSpPr>
            <p:cNvPr id="2017" name="Google Shape;2017;p64"/>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858;p112">
            <a:extLst>
              <a:ext uri="{FF2B5EF4-FFF2-40B4-BE49-F238E27FC236}">
                <a16:creationId xmlns:a16="http://schemas.microsoft.com/office/drawing/2014/main" id="{656B29B1-4463-06FB-7119-2196EBDB4158}"/>
              </a:ext>
            </a:extLst>
          </p:cNvPr>
          <p:cNvGrpSpPr/>
          <p:nvPr/>
        </p:nvGrpSpPr>
        <p:grpSpPr>
          <a:xfrm>
            <a:off x="6264633" y="2017922"/>
            <a:ext cx="531433" cy="448369"/>
            <a:chOff x="4427225" y="1894800"/>
            <a:chExt cx="386750" cy="326300"/>
          </a:xfrm>
        </p:grpSpPr>
        <p:sp>
          <p:nvSpPr>
            <p:cNvPr id="3" name="Google Shape;5859;p112">
              <a:extLst>
                <a:ext uri="{FF2B5EF4-FFF2-40B4-BE49-F238E27FC236}">
                  <a16:creationId xmlns:a16="http://schemas.microsoft.com/office/drawing/2014/main" id="{EBD45305-E7AE-7BA9-0B00-58655DA8B953}"/>
                </a:ext>
              </a:extLst>
            </p:cNvPr>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60;p112">
              <a:extLst>
                <a:ext uri="{FF2B5EF4-FFF2-40B4-BE49-F238E27FC236}">
                  <a16:creationId xmlns:a16="http://schemas.microsoft.com/office/drawing/2014/main" id="{1D876F5B-86DF-CAD9-396A-AE0661E471D7}"/>
                </a:ext>
              </a:extLst>
            </p:cNvPr>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61;p112">
              <a:extLst>
                <a:ext uri="{FF2B5EF4-FFF2-40B4-BE49-F238E27FC236}">
                  <a16:creationId xmlns:a16="http://schemas.microsoft.com/office/drawing/2014/main" id="{0461936B-7243-2B9C-887E-D2FAED988C31}"/>
                </a:ext>
              </a:extLst>
            </p:cNvPr>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62;p112">
              <a:extLst>
                <a:ext uri="{FF2B5EF4-FFF2-40B4-BE49-F238E27FC236}">
                  <a16:creationId xmlns:a16="http://schemas.microsoft.com/office/drawing/2014/main" id="{5254D281-BFA7-EB67-F406-116FE961C5D1}"/>
                </a:ext>
              </a:extLst>
            </p:cNvPr>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63;p112">
              <a:extLst>
                <a:ext uri="{FF2B5EF4-FFF2-40B4-BE49-F238E27FC236}">
                  <a16:creationId xmlns:a16="http://schemas.microsoft.com/office/drawing/2014/main" id="{BF0D3E48-0101-BD60-13F5-68EF8FFEDFBC}"/>
                </a:ext>
              </a:extLst>
            </p:cNvPr>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4;p112">
              <a:extLst>
                <a:ext uri="{FF2B5EF4-FFF2-40B4-BE49-F238E27FC236}">
                  <a16:creationId xmlns:a16="http://schemas.microsoft.com/office/drawing/2014/main" id="{8DB65B78-E97E-0B58-5293-2E83979B9CE6}"/>
                </a:ext>
              </a:extLst>
            </p:cNvPr>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65;p112">
              <a:extLst>
                <a:ext uri="{FF2B5EF4-FFF2-40B4-BE49-F238E27FC236}">
                  <a16:creationId xmlns:a16="http://schemas.microsoft.com/office/drawing/2014/main" id="{0F1BBDF5-97CF-0D5C-3AA8-0ADF9299D38A}"/>
                </a:ext>
              </a:extLst>
            </p:cNvPr>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6;p112">
              <a:extLst>
                <a:ext uri="{FF2B5EF4-FFF2-40B4-BE49-F238E27FC236}">
                  <a16:creationId xmlns:a16="http://schemas.microsoft.com/office/drawing/2014/main" id="{9AFF4B38-0899-A8D3-866C-7FE0255E2FB3}"/>
                </a:ext>
              </a:extLst>
            </p:cNvPr>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7;p112">
              <a:extLst>
                <a:ext uri="{FF2B5EF4-FFF2-40B4-BE49-F238E27FC236}">
                  <a16:creationId xmlns:a16="http://schemas.microsoft.com/office/drawing/2014/main" id="{9A3CFDA5-B2CB-6AAC-5839-33CE444D0611}"/>
                </a:ext>
              </a:extLst>
            </p:cNvPr>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8;p112">
              <a:extLst>
                <a:ext uri="{FF2B5EF4-FFF2-40B4-BE49-F238E27FC236}">
                  <a16:creationId xmlns:a16="http://schemas.microsoft.com/office/drawing/2014/main" id="{E0FE4166-016F-4F44-7647-CBB327431378}"/>
                </a:ext>
              </a:extLst>
            </p:cNvPr>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9;p112">
              <a:extLst>
                <a:ext uri="{FF2B5EF4-FFF2-40B4-BE49-F238E27FC236}">
                  <a16:creationId xmlns:a16="http://schemas.microsoft.com/office/drawing/2014/main" id="{574A5489-71F6-0B17-BF02-E103F02806B9}"/>
                </a:ext>
              </a:extLst>
            </p:cNvPr>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0;p112">
              <a:extLst>
                <a:ext uri="{FF2B5EF4-FFF2-40B4-BE49-F238E27FC236}">
                  <a16:creationId xmlns:a16="http://schemas.microsoft.com/office/drawing/2014/main" id="{F335AF43-5413-1FC4-8B8B-C5B109622160}"/>
                </a:ext>
              </a:extLst>
            </p:cNvPr>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1;p112">
              <a:extLst>
                <a:ext uri="{FF2B5EF4-FFF2-40B4-BE49-F238E27FC236}">
                  <a16:creationId xmlns:a16="http://schemas.microsoft.com/office/drawing/2014/main" id="{EDD77122-960E-EC12-AE47-E96143C80C37}"/>
                </a:ext>
              </a:extLst>
            </p:cNvPr>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2;p112">
              <a:extLst>
                <a:ext uri="{FF2B5EF4-FFF2-40B4-BE49-F238E27FC236}">
                  <a16:creationId xmlns:a16="http://schemas.microsoft.com/office/drawing/2014/main" id="{004C08E2-8366-FE3B-1E9B-01890533FE7C}"/>
                </a:ext>
              </a:extLst>
            </p:cNvPr>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3;p112">
              <a:extLst>
                <a:ext uri="{FF2B5EF4-FFF2-40B4-BE49-F238E27FC236}">
                  <a16:creationId xmlns:a16="http://schemas.microsoft.com/office/drawing/2014/main" id="{61831557-FE4F-EA82-C51E-18CB4FF41740}"/>
                </a:ext>
              </a:extLst>
            </p:cNvPr>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7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9"/>
                                        </p:tgtEl>
                                        <p:attrNameLst>
                                          <p:attrName>style.visibility</p:attrName>
                                        </p:attrNameLst>
                                      </p:cBhvr>
                                      <p:to>
                                        <p:strVal val="visible"/>
                                      </p:to>
                                    </p:set>
                                    <p:animEffect transition="in" filter="fade">
                                      <p:cBhvr>
                                        <p:cTn id="10" dur="1000"/>
                                        <p:tgtEl>
                                          <p:spTgt spid="19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3"/>
                                        </p:tgtEl>
                                        <p:attrNameLst>
                                          <p:attrName>style.visibility</p:attrName>
                                        </p:attrNameLst>
                                      </p:cBhvr>
                                      <p:to>
                                        <p:strVal val="visible"/>
                                      </p:to>
                                    </p:set>
                                    <p:animEffect transition="in" filter="fade">
                                      <p:cBhvr>
                                        <p:cTn id="15" dur="1000"/>
                                        <p:tgtEl>
                                          <p:spTgt spid="1993"/>
                                        </p:tgtEl>
                                      </p:cBhvr>
                                    </p:animEffect>
                                  </p:childTnLst>
                                </p:cTn>
                              </p:par>
                              <p:par>
                                <p:cTn id="16" presetID="10" presetClass="entr" presetSubtype="0" fill="hold" nodeType="withEffect">
                                  <p:stCondLst>
                                    <p:cond delay="0"/>
                                  </p:stCondLst>
                                  <p:childTnLst>
                                    <p:set>
                                      <p:cBhvr>
                                        <p:cTn id="17" dur="1" fill="hold">
                                          <p:stCondLst>
                                            <p:cond delay="0"/>
                                          </p:stCondLst>
                                        </p:cTn>
                                        <p:tgtEl>
                                          <p:spTgt spid="2000"/>
                                        </p:tgtEl>
                                        <p:attrNameLst>
                                          <p:attrName>style.visibility</p:attrName>
                                        </p:attrNameLst>
                                      </p:cBhvr>
                                      <p:to>
                                        <p:strVal val="visible"/>
                                      </p:to>
                                    </p:set>
                                    <p:animEffect transition="in" filter="fade">
                                      <p:cBhvr>
                                        <p:cTn id="18" dur="1000"/>
                                        <p:tgtEl>
                                          <p:spTgt spid="2000"/>
                                        </p:tgtEl>
                                      </p:cBhvr>
                                    </p:animEffect>
                                  </p:childTnLst>
                                </p:cTn>
                              </p:par>
                              <p:par>
                                <p:cTn id="19" presetID="10" presetClass="entr" presetSubtype="0" fill="hold" nodeType="withEffect">
                                  <p:stCondLst>
                                    <p:cond delay="0"/>
                                  </p:stCondLst>
                                  <p:childTnLst>
                                    <p:set>
                                      <p:cBhvr>
                                        <p:cTn id="20" dur="1" fill="hold">
                                          <p:stCondLst>
                                            <p:cond delay="0"/>
                                          </p:stCondLst>
                                        </p:cTn>
                                        <p:tgtEl>
                                          <p:spTgt spid="2001"/>
                                        </p:tgtEl>
                                        <p:attrNameLst>
                                          <p:attrName>style.visibility</p:attrName>
                                        </p:attrNameLst>
                                      </p:cBhvr>
                                      <p:to>
                                        <p:strVal val="visible"/>
                                      </p:to>
                                    </p:set>
                                    <p:animEffect transition="in" filter="fade">
                                      <p:cBhvr>
                                        <p:cTn id="21" dur="1000"/>
                                        <p:tgtEl>
                                          <p:spTgt spid="2001"/>
                                        </p:tgtEl>
                                      </p:cBhvr>
                                    </p:animEffect>
                                  </p:childTnLst>
                                </p:cTn>
                              </p:par>
                              <p:par>
                                <p:cTn id="22" presetID="10" presetClass="entr" presetSubtype="0" fill="hold" nodeType="withEffect">
                                  <p:stCondLst>
                                    <p:cond delay="0"/>
                                  </p:stCondLst>
                                  <p:childTnLst>
                                    <p:set>
                                      <p:cBhvr>
                                        <p:cTn id="23" dur="1" fill="hold">
                                          <p:stCondLst>
                                            <p:cond delay="0"/>
                                          </p:stCondLst>
                                        </p:cTn>
                                        <p:tgtEl>
                                          <p:spTgt spid="2016"/>
                                        </p:tgtEl>
                                        <p:attrNameLst>
                                          <p:attrName>style.visibility</p:attrName>
                                        </p:attrNameLst>
                                      </p:cBhvr>
                                      <p:to>
                                        <p:strVal val="visible"/>
                                      </p:to>
                                    </p:set>
                                    <p:animEffect transition="in" filter="fade">
                                      <p:cBhvr>
                                        <p:cTn id="24" dur="1000"/>
                                        <p:tgtEl>
                                          <p:spTgt spid="20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2"/>
                                        </p:tgtEl>
                                        <p:attrNameLst>
                                          <p:attrName>style.visibility</p:attrName>
                                        </p:attrNameLst>
                                      </p:cBhvr>
                                      <p:to>
                                        <p:strVal val="visible"/>
                                      </p:to>
                                    </p:set>
                                    <p:animEffect transition="in" filter="fade">
                                      <p:cBhvr>
                                        <p:cTn id="29" dur="1000"/>
                                        <p:tgtEl>
                                          <p:spTgt spid="1992"/>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2002"/>
                                        </p:tgtEl>
                                        <p:attrNameLst>
                                          <p:attrName>style.visibility</p:attrName>
                                        </p:attrNameLst>
                                      </p:cBhvr>
                                      <p:to>
                                        <p:strVal val="visible"/>
                                      </p:to>
                                    </p:set>
                                    <p:animEffect transition="in" filter="fade">
                                      <p:cBhvr>
                                        <p:cTn id="35" dur="1000"/>
                                        <p:tgtEl>
                                          <p:spTgt spid="2002"/>
                                        </p:tgtEl>
                                      </p:cBhvr>
                                    </p:animEffect>
                                  </p:childTnLst>
                                </p:cTn>
                              </p:par>
                              <p:par>
                                <p:cTn id="36" presetID="10" presetClass="entr" presetSubtype="0" fill="hold" nodeType="withEffect">
                                  <p:stCondLst>
                                    <p:cond delay="0"/>
                                  </p:stCondLst>
                                  <p:childTnLst>
                                    <p:set>
                                      <p:cBhvr>
                                        <p:cTn id="37" dur="1" fill="hold">
                                          <p:stCondLst>
                                            <p:cond delay="0"/>
                                          </p:stCondLst>
                                        </p:cTn>
                                        <p:tgtEl>
                                          <p:spTgt spid="2003"/>
                                        </p:tgtEl>
                                        <p:attrNameLst>
                                          <p:attrName>style.visibility</p:attrName>
                                        </p:attrNameLst>
                                      </p:cBhvr>
                                      <p:to>
                                        <p:strVal val="visible"/>
                                      </p:to>
                                    </p:set>
                                    <p:animEffect transition="in" filter="fade">
                                      <p:cBhvr>
                                        <p:cTn id="38" dur="1000"/>
                                        <p:tgtEl>
                                          <p:spTgt spid="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Các bước triển khai bottom-Up</a:t>
            </a:r>
            <a:endParaRPr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dirty="0"/>
              <a:t>Tạo một bảng để lưu trữ các giá trị </a:t>
            </a:r>
            <a:endParaRPr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dirty="0"/>
              <a:t>Xác định bài toán con cơ bản</a:t>
            </a:r>
            <a:endParaRPr lang="vi-VN" dirty="0">
              <a:solidFill>
                <a:schemeClr val="dk2"/>
              </a:solidFill>
              <a:latin typeface="Quicksand"/>
              <a:ea typeface="Quicksand"/>
              <a:cs typeface="Quicksand"/>
              <a:sym typeface="Quicksand"/>
            </a:endParaRPr>
          </a:p>
        </p:txBody>
      </p:sp>
      <p:sp>
        <p:nvSpPr>
          <p:cNvPr id="3208" name="Google Shape;3208;p78"/>
          <p:cNvSpPr txBox="1"/>
          <p:nvPr/>
        </p:nvSpPr>
        <p:spPr>
          <a:xfrm>
            <a:off x="5315768" y="1787253"/>
            <a:ext cx="1614777" cy="591300"/>
          </a:xfrm>
          <a:prstGeom prst="rect">
            <a:avLst/>
          </a:prstGeom>
          <a:noFill/>
          <a:ln>
            <a:noFill/>
          </a:ln>
        </p:spPr>
        <p:txBody>
          <a:bodyPr spcFirstLastPara="1" wrap="square" lIns="0" tIns="0" rIns="0" bIns="0" anchor="t" anchorCtr="0">
            <a:noAutofit/>
          </a:bodyPr>
          <a:lstStyle/>
          <a:p>
            <a:pPr lvl="0" algn="just"/>
            <a:r>
              <a:rPr lang="vi-VN" sz="1200" dirty="0"/>
              <a:t>Giải quyết các bài toán con đơn giản trước và lưu</a:t>
            </a:r>
            <a:r>
              <a:rPr lang="en-US" sz="1200" dirty="0"/>
              <a:t> </a:t>
            </a:r>
            <a:r>
              <a:rPr lang="vi-VN" sz="1200" dirty="0"/>
              <a:t>giữ kết quả của chúng trong bảng</a:t>
            </a:r>
            <a:endParaRPr sz="1200" dirty="0">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dirty="0"/>
              <a:t>Định nghĩa các trường hợp cơ bản</a:t>
            </a:r>
            <a:endParaRPr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vi-VN" sz="1200" dirty="0"/>
              <a:t>Sử dụng các giá trị đã lưu trữ trong bảng để giải quyết các bài toán con phức tạp hơn</a:t>
            </a:r>
            <a:endParaRPr sz="1200"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1</a:t>
            </a:r>
            <a:endParaRPr sz="1600"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2</a:t>
            </a:r>
            <a:endParaRPr sz="1600"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3</a:t>
            </a:r>
            <a:endParaRPr sz="1600"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4</a:t>
            </a:r>
            <a:endParaRPr sz="1600"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5</a:t>
            </a:r>
            <a:endParaRPr sz="1600"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6</a:t>
            </a:r>
            <a:endParaRPr sz="1600"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bài</a:t>
            </a:r>
            <a:r>
              <a:rPr lang="en-US" dirty="0"/>
              <a:t> </a:t>
            </a:r>
            <a:r>
              <a:rPr lang="en-US" dirty="0" err="1"/>
              <a:t>toán</a:t>
            </a:r>
            <a:endParaRPr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2744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08"/>
                                        </p:tgtEl>
                                        <p:attrNameLst>
                                          <p:attrName>style.visibility</p:attrName>
                                        </p:attrNameLst>
                                      </p:cBhvr>
                                      <p:to>
                                        <p:strVal val="visible"/>
                                      </p:to>
                                    </p:set>
                                    <p:animEffect transition="in" filter="fade">
                                      <p:cBhvr>
                                        <p:cTn id="62" dur="1000"/>
                                        <p:tgtEl>
                                          <p:spTgt spid="3208"/>
                                        </p:tgtEl>
                                      </p:cBhvr>
                                    </p:animEffect>
                                  </p:childTnLst>
                                </p:cTn>
                              </p:par>
                              <p:par>
                                <p:cTn id="63" presetID="10" presetClass="entr" presetSubtype="0" fill="hold" nodeType="withEffect">
                                  <p:stCondLst>
                                    <p:cond delay="0"/>
                                  </p:stCondLst>
                                  <p:childTnLst>
                                    <p:set>
                                      <p:cBhvr>
                                        <p:cTn id="64" dur="1" fill="hold">
                                          <p:stCondLst>
                                            <p:cond delay="0"/>
                                          </p:stCondLst>
                                        </p:cTn>
                                        <p:tgtEl>
                                          <p:spTgt spid="3219"/>
                                        </p:tgtEl>
                                        <p:attrNameLst>
                                          <p:attrName>style.visibility</p:attrName>
                                        </p:attrNameLst>
                                      </p:cBhvr>
                                      <p:to>
                                        <p:strVal val="visible"/>
                                      </p:to>
                                    </p:set>
                                    <p:animEffect transition="in" filter="fade">
                                      <p:cBhvr>
                                        <p:cTn id="65" dur="1000"/>
                                        <p:tgtEl>
                                          <p:spTgt spid="3219"/>
                                        </p:tgtEl>
                                      </p:cBhvr>
                                    </p:animEffect>
                                  </p:childTnLst>
                                </p:cTn>
                              </p:par>
                              <p:par>
                                <p:cTn id="66" presetID="10" presetClass="entr" presetSubtype="0" fill="hold" nodeType="withEffect">
                                  <p:stCondLst>
                                    <p:cond delay="0"/>
                                  </p:stCondLst>
                                  <p:childTnLst>
                                    <p:set>
                                      <p:cBhvr>
                                        <p:cTn id="67" dur="1" fill="hold">
                                          <p:stCondLst>
                                            <p:cond delay="0"/>
                                          </p:stCondLst>
                                        </p:cTn>
                                        <p:tgtEl>
                                          <p:spTgt spid="3220"/>
                                        </p:tgtEl>
                                        <p:attrNameLst>
                                          <p:attrName>style.visibility</p:attrName>
                                        </p:attrNameLst>
                                      </p:cBhvr>
                                      <p:to>
                                        <p:strVal val="visible"/>
                                      </p:to>
                                    </p:set>
                                    <p:animEffect transition="in" filter="fade">
                                      <p:cBhvr>
                                        <p:cTn id="68" dur="1000"/>
                                        <p:tgtEl>
                                          <p:spTgt spid="3220"/>
                                        </p:tgtEl>
                                      </p:cBhvr>
                                    </p:animEffect>
                                  </p:childTnLst>
                                </p:cTn>
                              </p:par>
                              <p:par>
                                <p:cTn id="69" presetID="10" presetClass="entr" presetSubtype="0" fill="hold" nodeType="withEffect">
                                  <p:stCondLst>
                                    <p:cond delay="0"/>
                                  </p:stCondLst>
                                  <p:childTnLst>
                                    <p:set>
                                      <p:cBhvr>
                                        <p:cTn id="70" dur="1" fill="hold">
                                          <p:stCondLst>
                                            <p:cond delay="0"/>
                                          </p:stCondLst>
                                        </p:cTn>
                                        <p:tgtEl>
                                          <p:spTgt spid="3342"/>
                                        </p:tgtEl>
                                        <p:attrNameLst>
                                          <p:attrName>style.visibility</p:attrName>
                                        </p:attrNameLst>
                                      </p:cBhvr>
                                      <p:to>
                                        <p:strVal val="visible"/>
                                      </p:to>
                                    </p:set>
                                    <p:animEffect transition="in" filter="fade">
                                      <p:cBhvr>
                                        <p:cTn id="71" dur="1000"/>
                                        <p:tgtEl>
                                          <p:spTgt spid="3342"/>
                                        </p:tgtEl>
                                      </p:cBhvr>
                                    </p:animEffect>
                                  </p:childTnLst>
                                </p:cTn>
                              </p:par>
                              <p:par>
                                <p:cTn id="72" presetID="10" presetClass="entr" presetSubtype="0" fill="hold" nodeType="withEffect">
                                  <p:stCondLst>
                                    <p:cond delay="0"/>
                                  </p:stCondLst>
                                  <p:childTnLst>
                                    <p:set>
                                      <p:cBhvr>
                                        <p:cTn id="73" dur="1" fill="hold">
                                          <p:stCondLst>
                                            <p:cond delay="0"/>
                                          </p:stCondLst>
                                        </p:cTn>
                                        <p:tgtEl>
                                          <p:spTgt spid="3343"/>
                                        </p:tgtEl>
                                        <p:attrNameLst>
                                          <p:attrName>style.visibility</p:attrName>
                                        </p:attrNameLst>
                                      </p:cBhvr>
                                      <p:to>
                                        <p:strVal val="visible"/>
                                      </p:to>
                                    </p:set>
                                    <p:animEffect transition="in" filter="fade">
                                      <p:cBhvr>
                                        <p:cTn id="74" dur="1000"/>
                                        <p:tgtEl>
                                          <p:spTgt spid="3343"/>
                                        </p:tgtEl>
                                      </p:cBhvr>
                                    </p:animEffect>
                                  </p:childTnLst>
                                </p:cTn>
                              </p:par>
                              <p:par>
                                <p:cTn id="75" presetID="10" presetClass="entr" presetSubtype="0" fill="hold" nodeType="withEffect">
                                  <p:stCondLst>
                                    <p:cond delay="0"/>
                                  </p:stCondLst>
                                  <p:childTnLst>
                                    <p:set>
                                      <p:cBhvr>
                                        <p:cTn id="76" dur="1" fill="hold">
                                          <p:stCondLst>
                                            <p:cond delay="0"/>
                                          </p:stCondLst>
                                        </p:cTn>
                                        <p:tgtEl>
                                          <p:spTgt spid="3213"/>
                                        </p:tgtEl>
                                        <p:attrNameLst>
                                          <p:attrName>style.visibility</p:attrName>
                                        </p:attrNameLst>
                                      </p:cBhvr>
                                      <p:to>
                                        <p:strVal val="visible"/>
                                      </p:to>
                                    </p:set>
                                    <p:animEffect transition="in" filter="fade">
                                      <p:cBhvr>
                                        <p:cTn id="77" dur="1000"/>
                                        <p:tgtEl>
                                          <p:spTgt spid="3213"/>
                                        </p:tgtEl>
                                      </p:cBhvr>
                                    </p:animEffect>
                                  </p:childTnLst>
                                </p:cTn>
                              </p:par>
                              <p:par>
                                <p:cTn id="78" presetID="10" presetClass="entr" presetSubtype="0" fill="hold" nodeType="withEffect">
                                  <p:stCondLst>
                                    <p:cond delay="0"/>
                                  </p:stCondLst>
                                  <p:childTnLst>
                                    <p:set>
                                      <p:cBhvr>
                                        <p:cTn id="79" dur="1" fill="hold">
                                          <p:stCondLst>
                                            <p:cond delay="0"/>
                                          </p:stCondLst>
                                        </p:cTn>
                                        <p:tgtEl>
                                          <p:spTgt spid="3217"/>
                                        </p:tgtEl>
                                        <p:attrNameLst>
                                          <p:attrName>style.visibility</p:attrName>
                                        </p:attrNameLst>
                                      </p:cBhvr>
                                      <p:to>
                                        <p:strVal val="visible"/>
                                      </p:to>
                                    </p:set>
                                    <p:animEffect transition="in" filter="fade">
                                      <p:cBhvr>
                                        <p:cTn id="80" dur="1000"/>
                                        <p:tgtEl>
                                          <p:spTgt spid="3217"/>
                                        </p:tgtEl>
                                      </p:cBhvr>
                                    </p:animEffect>
                                  </p:childTnLst>
                                </p:cTn>
                              </p:par>
                              <p:par>
                                <p:cTn id="81" presetID="10" presetClass="entr" presetSubtype="0" fill="hold" nodeType="withEffect">
                                  <p:stCondLst>
                                    <p:cond delay="0"/>
                                  </p:stCondLst>
                                  <p:childTnLst>
                                    <p:set>
                                      <p:cBhvr>
                                        <p:cTn id="82" dur="1" fill="hold">
                                          <p:stCondLst>
                                            <p:cond delay="0"/>
                                          </p:stCondLst>
                                        </p:cTn>
                                        <p:tgtEl>
                                          <p:spTgt spid="3249"/>
                                        </p:tgtEl>
                                        <p:attrNameLst>
                                          <p:attrName>style.visibility</p:attrName>
                                        </p:attrNameLst>
                                      </p:cBhvr>
                                      <p:to>
                                        <p:strVal val="visible"/>
                                      </p:to>
                                    </p:set>
                                    <p:animEffect transition="in" filter="fade">
                                      <p:cBhvr>
                                        <p:cTn id="83" dur="1000"/>
                                        <p:tgtEl>
                                          <p:spTgt spid="3249"/>
                                        </p:tgtEl>
                                      </p:cBhvr>
                                    </p:animEffect>
                                  </p:childTnLst>
                                </p:cTn>
                              </p:par>
                              <p:par>
                                <p:cTn id="84" presetID="10" presetClass="entr" presetSubtype="0" fill="hold" nodeType="withEffect">
                                  <p:stCondLst>
                                    <p:cond delay="0"/>
                                  </p:stCondLst>
                                  <p:childTnLst>
                                    <p:set>
                                      <p:cBhvr>
                                        <p:cTn id="85" dur="1" fill="hold">
                                          <p:stCondLst>
                                            <p:cond delay="0"/>
                                          </p:stCondLst>
                                        </p:cTn>
                                        <p:tgtEl>
                                          <p:spTgt spid="3339"/>
                                        </p:tgtEl>
                                        <p:attrNameLst>
                                          <p:attrName>style.visibility</p:attrName>
                                        </p:attrNameLst>
                                      </p:cBhvr>
                                      <p:to>
                                        <p:strVal val="visible"/>
                                      </p:to>
                                    </p:set>
                                    <p:animEffect transition="in" filter="fade">
                                      <p:cBhvr>
                                        <p:cTn id="86" dur="1000"/>
                                        <p:tgtEl>
                                          <p:spTgt spid="3339"/>
                                        </p:tgtEl>
                                      </p:cBhvr>
                                    </p:animEffect>
                                  </p:childTnLst>
                                </p:cTn>
                              </p:par>
                              <p:par>
                                <p:cTn id="87" presetID="10"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par>
                                <p:cTn id="99" presetID="10" presetClass="entr" presetSubtype="0" fill="hold" nodeType="withEffect">
                                  <p:stCondLst>
                                    <p:cond delay="0"/>
                                  </p:stCondLst>
                                  <p:childTnLst>
                                    <p:set>
                                      <p:cBhvr>
                                        <p:cTn id="100" dur="1" fill="hold">
                                          <p:stCondLst>
                                            <p:cond delay="0"/>
                                          </p:stCondLst>
                                        </p:cTn>
                                        <p:tgtEl>
                                          <p:spTgt spid="3336"/>
                                        </p:tgtEl>
                                        <p:attrNameLst>
                                          <p:attrName>style.visibility</p:attrName>
                                        </p:attrNameLst>
                                      </p:cBhvr>
                                      <p:to>
                                        <p:strVal val="visible"/>
                                      </p:to>
                                    </p:set>
                                    <p:animEffect transition="in" filter="fade">
                                      <p:cBhvr>
                                        <p:cTn id="101" dur="500"/>
                                        <p:tgtEl>
                                          <p:spTgt spid="33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8"/>
                                        </p:tgtEl>
                                        <p:attrNameLst>
                                          <p:attrName>style.visibility</p:attrName>
                                        </p:attrNameLst>
                                      </p:cBhvr>
                                      <p:to>
                                        <p:strVal val="visible"/>
                                      </p:to>
                                    </p:set>
                                    <p:animEffect transition="in" filter="fade">
                                      <p:cBhvr>
                                        <p:cTn id="104" dur="5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Các bước triển khai Top-DOWN</a:t>
            </a:r>
            <a:endParaRPr dirty="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dirty="0"/>
              <a:t>Tạo một bảng để lưu trữ các giá trị </a:t>
            </a:r>
            <a:endParaRPr dirty="0">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dirty="0"/>
              <a:t>Xác định bài toán con cơ bản</a:t>
            </a:r>
            <a:endParaRPr lang="vi-VN" dirty="0">
              <a:solidFill>
                <a:schemeClr val="dk2"/>
              </a:solidFill>
              <a:latin typeface="Quicksand"/>
              <a:ea typeface="Quicksand"/>
              <a:cs typeface="Quicksand"/>
              <a:sym typeface="Quicksand"/>
            </a:endParaRPr>
          </a:p>
        </p:txBody>
      </p:sp>
      <p:sp>
        <p:nvSpPr>
          <p:cNvPr id="3208" name="Google Shape;3208;p78"/>
          <p:cNvSpPr txBox="1"/>
          <p:nvPr/>
        </p:nvSpPr>
        <p:spPr>
          <a:xfrm>
            <a:off x="5101676" y="2137526"/>
            <a:ext cx="1903907" cy="591300"/>
          </a:xfrm>
          <a:prstGeom prst="rect">
            <a:avLst/>
          </a:prstGeom>
          <a:noFill/>
          <a:ln>
            <a:noFill/>
          </a:ln>
        </p:spPr>
        <p:txBody>
          <a:bodyPr spcFirstLastPara="1" wrap="square" lIns="0" tIns="0" rIns="0" bIns="0" anchor="t" anchorCtr="0">
            <a:noAutofit/>
          </a:bodyPr>
          <a:lstStyle/>
          <a:p>
            <a:pPr lvl="0" algn="ctr"/>
            <a:r>
              <a:rPr lang="en-US" dirty="0" err="1"/>
              <a:t>Viết</a:t>
            </a:r>
            <a:r>
              <a:rPr lang="en-US" dirty="0"/>
              <a:t> </a:t>
            </a:r>
            <a:r>
              <a:rPr lang="en-US" dirty="0" err="1"/>
              <a:t>hàm</a:t>
            </a:r>
            <a:r>
              <a:rPr lang="en-US" dirty="0"/>
              <a:t> </a:t>
            </a:r>
            <a:r>
              <a:rPr lang="en-US" dirty="0" err="1"/>
              <a:t>đệ</a:t>
            </a:r>
            <a:r>
              <a:rPr lang="en-US" dirty="0"/>
              <a:t> </a:t>
            </a:r>
            <a:r>
              <a:rPr lang="en-US" dirty="0" err="1"/>
              <a:t>quy</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a:t>
            </a:r>
            <a:r>
              <a:rPr lang="en-US" dirty="0" err="1"/>
              <a:t>chính</a:t>
            </a:r>
            <a:endParaRPr dirty="0">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dirty="0"/>
              <a:t>Định nghĩa các trường hợp cơ bản</a:t>
            </a:r>
            <a:endParaRPr dirty="0">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en-US" sz="1200" dirty="0" err="1"/>
              <a:t>Kiểm</a:t>
            </a:r>
            <a:r>
              <a:rPr lang="en-US" sz="1200" dirty="0"/>
              <a:t> </a:t>
            </a:r>
            <a:r>
              <a:rPr lang="en-US" sz="1200" dirty="0" err="1"/>
              <a:t>tra</a:t>
            </a:r>
            <a:r>
              <a:rPr lang="en-US" sz="1200" dirty="0"/>
              <a:t> </a:t>
            </a:r>
            <a:r>
              <a:rPr lang="en-US" sz="1200" dirty="0" err="1"/>
              <a:t>giá</a:t>
            </a:r>
            <a:r>
              <a:rPr lang="en-US" sz="1200" dirty="0"/>
              <a:t> </a:t>
            </a:r>
            <a:r>
              <a:rPr lang="en-US" sz="1200" dirty="0" err="1"/>
              <a:t>trị</a:t>
            </a:r>
            <a:r>
              <a:rPr lang="en-US" sz="1200" dirty="0"/>
              <a:t> </a:t>
            </a:r>
            <a:r>
              <a:rPr lang="en-US" sz="1200" dirty="0" err="1"/>
              <a:t>đã</a:t>
            </a:r>
            <a:r>
              <a:rPr lang="en-US" sz="1200" dirty="0"/>
              <a:t> </a:t>
            </a:r>
            <a:r>
              <a:rPr lang="en-US" sz="1200" dirty="0" err="1"/>
              <a:t>được</a:t>
            </a:r>
            <a:r>
              <a:rPr lang="en-US" sz="1200" dirty="0"/>
              <a:t> </a:t>
            </a:r>
            <a:r>
              <a:rPr lang="en-US" sz="1200" dirty="0" err="1"/>
              <a:t>tính</a:t>
            </a:r>
            <a:r>
              <a:rPr lang="en-US" sz="1200" dirty="0"/>
              <a:t> </a:t>
            </a:r>
            <a:r>
              <a:rPr lang="en-US" sz="1200" dirty="0" err="1"/>
              <a:t>toán</a:t>
            </a:r>
            <a:r>
              <a:rPr lang="en-US" sz="1200" dirty="0"/>
              <a:t> </a:t>
            </a:r>
            <a:r>
              <a:rPr lang="en-US" sz="1200" dirty="0" err="1"/>
              <a:t>chưa</a:t>
            </a:r>
            <a:r>
              <a:rPr lang="en-US" sz="1200" dirty="0"/>
              <a:t> </a:t>
            </a:r>
            <a:r>
              <a:rPr lang="en-US" sz="1200" dirty="0" err="1"/>
              <a:t>hoặc</a:t>
            </a:r>
            <a:r>
              <a:rPr lang="en-US" sz="1200" dirty="0"/>
              <a:t> </a:t>
            </a:r>
            <a:r>
              <a:rPr lang="en-US" sz="1200" dirty="0" err="1"/>
              <a:t>tính</a:t>
            </a:r>
            <a:r>
              <a:rPr lang="en-US" sz="1200" dirty="0"/>
              <a:t> </a:t>
            </a:r>
            <a:r>
              <a:rPr lang="en-US" sz="1200" dirty="0" err="1"/>
              <a:t>toán</a:t>
            </a:r>
            <a:r>
              <a:rPr lang="en-US" sz="1200" dirty="0"/>
              <a:t> </a:t>
            </a:r>
            <a:r>
              <a:rPr lang="en-US" sz="1200" dirty="0" err="1"/>
              <a:t>và</a:t>
            </a:r>
            <a:r>
              <a:rPr lang="en-US" sz="1200" dirty="0"/>
              <a:t> </a:t>
            </a:r>
            <a:r>
              <a:rPr lang="en-US" sz="1200" dirty="0" err="1"/>
              <a:t>lưu</a:t>
            </a:r>
            <a:r>
              <a:rPr lang="en-US" sz="1200" dirty="0"/>
              <a:t> </a:t>
            </a:r>
            <a:r>
              <a:rPr lang="en-US" sz="1200" dirty="0" err="1"/>
              <a:t>trữ</a:t>
            </a:r>
            <a:r>
              <a:rPr lang="en-US" sz="1200" dirty="0"/>
              <a:t> </a:t>
            </a:r>
            <a:r>
              <a:rPr lang="en-US" sz="1200" dirty="0" err="1"/>
              <a:t>kết</a:t>
            </a:r>
            <a:r>
              <a:rPr lang="en-US" sz="1200" dirty="0"/>
              <a:t> </a:t>
            </a:r>
            <a:r>
              <a:rPr lang="en-US" sz="1200" dirty="0" err="1"/>
              <a:t>quả</a:t>
            </a:r>
            <a:r>
              <a:rPr lang="en-US" sz="1200" dirty="0"/>
              <a:t>  </a:t>
            </a:r>
            <a:endParaRPr sz="1200" dirty="0">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1</a:t>
            </a:r>
            <a:endParaRPr sz="1600" dirty="0">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2</a:t>
            </a:r>
            <a:endParaRPr sz="1600" dirty="0">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3</a:t>
            </a:r>
            <a:endParaRPr sz="1600" dirty="0">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4</a:t>
            </a:r>
            <a:endParaRPr sz="1600" dirty="0">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5</a:t>
            </a:r>
            <a:endParaRPr sz="1600" dirty="0">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UTM Bebas" panose="02040603050506020204" pitchFamily="18" charset="0"/>
                <a:ea typeface="Bebas Neue"/>
                <a:cs typeface="Bebas Neue"/>
                <a:sym typeface="Bebas Neue"/>
              </a:rPr>
              <a:t>6</a:t>
            </a:r>
            <a:endParaRPr sz="1600" dirty="0">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bài</a:t>
            </a:r>
            <a:r>
              <a:rPr lang="en-US" dirty="0"/>
              <a:t> </a:t>
            </a:r>
            <a:r>
              <a:rPr lang="en-US" dirty="0" err="1"/>
              <a:t>toán</a:t>
            </a:r>
            <a:endParaRPr dirty="0">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40978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par>
                                <p:cTn id="58" presetID="1" presetClass="entr" presetSubtype="0" fill="hold" nodeType="withEffect">
                                  <p:stCondLst>
                                    <p:cond delay="0"/>
                                  </p:stCondLst>
                                  <p:childTnLst>
                                    <p:set>
                                      <p:cBhvr>
                                        <p:cTn id="59" dur="1" fill="hold">
                                          <p:stCondLst>
                                            <p:cond delay="0"/>
                                          </p:stCondLst>
                                        </p:cTn>
                                        <p:tgtEl>
                                          <p:spTgt spid="33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208"/>
                                        </p:tgtEl>
                                        <p:attrNameLst>
                                          <p:attrName>style.visibility</p:attrName>
                                        </p:attrNameLst>
                                      </p:cBhvr>
                                      <p:to>
                                        <p:strVal val="visible"/>
                                      </p:to>
                                    </p:set>
                                    <p:animEffect transition="in" filter="fade">
                                      <p:cBhvr>
                                        <p:cTn id="64" dur="1000"/>
                                        <p:tgtEl>
                                          <p:spTgt spid="3208"/>
                                        </p:tgtEl>
                                      </p:cBhvr>
                                    </p:animEffect>
                                  </p:childTnLst>
                                </p:cTn>
                              </p:par>
                              <p:par>
                                <p:cTn id="65" presetID="10" presetClass="entr" presetSubtype="0" fill="hold" nodeType="withEffect">
                                  <p:stCondLst>
                                    <p:cond delay="0"/>
                                  </p:stCondLst>
                                  <p:childTnLst>
                                    <p:set>
                                      <p:cBhvr>
                                        <p:cTn id="66" dur="1" fill="hold">
                                          <p:stCondLst>
                                            <p:cond delay="0"/>
                                          </p:stCondLst>
                                        </p:cTn>
                                        <p:tgtEl>
                                          <p:spTgt spid="3219"/>
                                        </p:tgtEl>
                                        <p:attrNameLst>
                                          <p:attrName>style.visibility</p:attrName>
                                        </p:attrNameLst>
                                      </p:cBhvr>
                                      <p:to>
                                        <p:strVal val="visible"/>
                                      </p:to>
                                    </p:set>
                                    <p:animEffect transition="in" filter="fade">
                                      <p:cBhvr>
                                        <p:cTn id="67" dur="1000"/>
                                        <p:tgtEl>
                                          <p:spTgt spid="3219"/>
                                        </p:tgtEl>
                                      </p:cBhvr>
                                    </p:animEffect>
                                  </p:childTnLst>
                                </p:cTn>
                              </p:par>
                              <p:par>
                                <p:cTn id="68" presetID="10" presetClass="entr" presetSubtype="0" fill="hold" nodeType="withEffect">
                                  <p:stCondLst>
                                    <p:cond delay="0"/>
                                  </p:stCondLst>
                                  <p:childTnLst>
                                    <p:set>
                                      <p:cBhvr>
                                        <p:cTn id="69" dur="1" fill="hold">
                                          <p:stCondLst>
                                            <p:cond delay="0"/>
                                          </p:stCondLst>
                                        </p:cTn>
                                        <p:tgtEl>
                                          <p:spTgt spid="3220"/>
                                        </p:tgtEl>
                                        <p:attrNameLst>
                                          <p:attrName>style.visibility</p:attrName>
                                        </p:attrNameLst>
                                      </p:cBhvr>
                                      <p:to>
                                        <p:strVal val="visible"/>
                                      </p:to>
                                    </p:set>
                                    <p:animEffect transition="in" filter="fade">
                                      <p:cBhvr>
                                        <p:cTn id="70" dur="1000"/>
                                        <p:tgtEl>
                                          <p:spTgt spid="3220"/>
                                        </p:tgtEl>
                                      </p:cBhvr>
                                    </p:animEffect>
                                  </p:childTnLst>
                                </p:cTn>
                              </p:par>
                              <p:par>
                                <p:cTn id="71" presetID="10" presetClass="entr" presetSubtype="0" fill="hold" nodeType="withEffect">
                                  <p:stCondLst>
                                    <p:cond delay="0"/>
                                  </p:stCondLst>
                                  <p:childTnLst>
                                    <p:set>
                                      <p:cBhvr>
                                        <p:cTn id="72" dur="1" fill="hold">
                                          <p:stCondLst>
                                            <p:cond delay="0"/>
                                          </p:stCondLst>
                                        </p:cTn>
                                        <p:tgtEl>
                                          <p:spTgt spid="3342"/>
                                        </p:tgtEl>
                                        <p:attrNameLst>
                                          <p:attrName>style.visibility</p:attrName>
                                        </p:attrNameLst>
                                      </p:cBhvr>
                                      <p:to>
                                        <p:strVal val="visible"/>
                                      </p:to>
                                    </p:set>
                                    <p:animEffect transition="in" filter="fade">
                                      <p:cBhvr>
                                        <p:cTn id="73" dur="1000"/>
                                        <p:tgtEl>
                                          <p:spTgt spid="3342"/>
                                        </p:tgtEl>
                                      </p:cBhvr>
                                    </p:animEffect>
                                  </p:childTnLst>
                                </p:cTn>
                              </p:par>
                              <p:par>
                                <p:cTn id="74" presetID="10" presetClass="entr" presetSubtype="0" fill="hold" nodeType="withEffect">
                                  <p:stCondLst>
                                    <p:cond delay="0"/>
                                  </p:stCondLst>
                                  <p:childTnLst>
                                    <p:set>
                                      <p:cBhvr>
                                        <p:cTn id="75" dur="1" fill="hold">
                                          <p:stCondLst>
                                            <p:cond delay="0"/>
                                          </p:stCondLst>
                                        </p:cTn>
                                        <p:tgtEl>
                                          <p:spTgt spid="3343"/>
                                        </p:tgtEl>
                                        <p:attrNameLst>
                                          <p:attrName>style.visibility</p:attrName>
                                        </p:attrNameLst>
                                      </p:cBhvr>
                                      <p:to>
                                        <p:strVal val="visible"/>
                                      </p:to>
                                    </p:set>
                                    <p:animEffect transition="in" filter="fade">
                                      <p:cBhvr>
                                        <p:cTn id="76" dur="1000"/>
                                        <p:tgtEl>
                                          <p:spTgt spid="3343"/>
                                        </p:tgtEl>
                                      </p:cBhvr>
                                    </p:animEffect>
                                  </p:childTnLst>
                                </p:cTn>
                              </p:par>
                              <p:par>
                                <p:cTn id="77" presetID="10" presetClass="entr" presetSubtype="0" fill="hold" nodeType="withEffect">
                                  <p:stCondLst>
                                    <p:cond delay="0"/>
                                  </p:stCondLst>
                                  <p:childTnLst>
                                    <p:set>
                                      <p:cBhvr>
                                        <p:cTn id="78" dur="1" fill="hold">
                                          <p:stCondLst>
                                            <p:cond delay="0"/>
                                          </p:stCondLst>
                                        </p:cTn>
                                        <p:tgtEl>
                                          <p:spTgt spid="3213"/>
                                        </p:tgtEl>
                                        <p:attrNameLst>
                                          <p:attrName>style.visibility</p:attrName>
                                        </p:attrNameLst>
                                      </p:cBhvr>
                                      <p:to>
                                        <p:strVal val="visible"/>
                                      </p:to>
                                    </p:set>
                                    <p:animEffect transition="in" filter="fade">
                                      <p:cBhvr>
                                        <p:cTn id="79" dur="1000"/>
                                        <p:tgtEl>
                                          <p:spTgt spid="3213"/>
                                        </p:tgtEl>
                                      </p:cBhvr>
                                    </p:animEffect>
                                  </p:childTnLst>
                                </p:cTn>
                              </p:par>
                              <p:par>
                                <p:cTn id="80" presetID="10" presetClass="entr" presetSubtype="0" fill="hold" nodeType="withEffect">
                                  <p:stCondLst>
                                    <p:cond delay="0"/>
                                  </p:stCondLst>
                                  <p:childTnLst>
                                    <p:set>
                                      <p:cBhvr>
                                        <p:cTn id="81" dur="1" fill="hold">
                                          <p:stCondLst>
                                            <p:cond delay="0"/>
                                          </p:stCondLst>
                                        </p:cTn>
                                        <p:tgtEl>
                                          <p:spTgt spid="3217"/>
                                        </p:tgtEl>
                                        <p:attrNameLst>
                                          <p:attrName>style.visibility</p:attrName>
                                        </p:attrNameLst>
                                      </p:cBhvr>
                                      <p:to>
                                        <p:strVal val="visible"/>
                                      </p:to>
                                    </p:set>
                                    <p:animEffect transition="in" filter="fade">
                                      <p:cBhvr>
                                        <p:cTn id="82" dur="1000"/>
                                        <p:tgtEl>
                                          <p:spTgt spid="3217"/>
                                        </p:tgtEl>
                                      </p:cBhvr>
                                    </p:animEffect>
                                  </p:childTnLst>
                                </p:cTn>
                              </p:par>
                              <p:par>
                                <p:cTn id="83" presetID="10" presetClass="entr" presetSubtype="0" fill="hold" nodeType="withEffect">
                                  <p:stCondLst>
                                    <p:cond delay="0"/>
                                  </p:stCondLst>
                                  <p:childTnLst>
                                    <p:set>
                                      <p:cBhvr>
                                        <p:cTn id="84" dur="1" fill="hold">
                                          <p:stCondLst>
                                            <p:cond delay="0"/>
                                          </p:stCondLst>
                                        </p:cTn>
                                        <p:tgtEl>
                                          <p:spTgt spid="3249"/>
                                        </p:tgtEl>
                                        <p:attrNameLst>
                                          <p:attrName>style.visibility</p:attrName>
                                        </p:attrNameLst>
                                      </p:cBhvr>
                                      <p:to>
                                        <p:strVal val="visible"/>
                                      </p:to>
                                    </p:set>
                                    <p:animEffect transition="in" filter="fade">
                                      <p:cBhvr>
                                        <p:cTn id="85" dur="1000"/>
                                        <p:tgtEl>
                                          <p:spTgt spid="3249"/>
                                        </p:tgtEl>
                                      </p:cBhvr>
                                    </p:animEffect>
                                  </p:childTnLst>
                                </p:cTn>
                              </p:par>
                              <p:par>
                                <p:cTn id="86" presetID="10" presetClass="entr" presetSubtype="0" fill="hold" nodeType="withEffect">
                                  <p:stCondLst>
                                    <p:cond delay="0"/>
                                  </p:stCondLst>
                                  <p:childTnLst>
                                    <p:set>
                                      <p:cBhvr>
                                        <p:cTn id="87" dur="1" fill="hold">
                                          <p:stCondLst>
                                            <p:cond delay="0"/>
                                          </p:stCondLst>
                                        </p:cTn>
                                        <p:tgtEl>
                                          <p:spTgt spid="3339"/>
                                        </p:tgtEl>
                                        <p:attrNameLst>
                                          <p:attrName>style.visibility</p:attrName>
                                        </p:attrNameLst>
                                      </p:cBhvr>
                                      <p:to>
                                        <p:strVal val="visible"/>
                                      </p:to>
                                    </p:set>
                                    <p:animEffect transition="in" filter="fade">
                                      <p:cBhvr>
                                        <p:cTn id="88" dur="1000"/>
                                        <p:tgtEl>
                                          <p:spTgt spid="3339"/>
                                        </p:tgtEl>
                                      </p:cBhvr>
                                    </p:animEffect>
                                  </p:childTnLst>
                                </p:cTn>
                              </p:par>
                              <p:par>
                                <p:cTn id="89" presetID="10"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3338"/>
                                        </p:tgtEl>
                                        <p:attrNameLst>
                                          <p:attrName>style.visibility</p:attrName>
                                        </p:attrNameLst>
                                      </p:cBhvr>
                                      <p:to>
                                        <p:strVal val="visible"/>
                                      </p:to>
                                    </p:set>
                                    <p:animEffect transition="in" filter="fade">
                                      <p:cBhvr>
                                        <p:cTn id="100" dur="500"/>
                                        <p:tgtEl>
                                          <p:spTgt spid="33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A23F1436-12CB-9862-CC69-E8A6F2A71EC1}"/>
              </a:ext>
            </a:extLst>
          </p:cNvPr>
          <p:cNvPicPr>
            <a:picLocks noChangeAspect="1"/>
          </p:cNvPicPr>
          <p:nvPr/>
        </p:nvPicPr>
        <p:blipFill>
          <a:blip r:embed="rId2"/>
          <a:stretch>
            <a:fillRect/>
          </a:stretch>
        </p:blipFill>
        <p:spPr>
          <a:xfrm>
            <a:off x="4265181" y="2059338"/>
            <a:ext cx="2043747" cy="1812189"/>
          </a:xfrm>
          <a:prstGeom prst="rect">
            <a:avLst/>
          </a:prstGeom>
        </p:spPr>
      </p:pic>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2206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Bài</a:t>
            </a:r>
            <a:r>
              <a:rPr lang="en-US" dirty="0">
                <a:latin typeface="UTM Bebas" panose="02040603050506020204" pitchFamily="18" charset="0"/>
              </a:rPr>
              <a:t> </a:t>
            </a:r>
            <a:r>
              <a:rPr lang="en-US" dirty="0" err="1">
                <a:latin typeface="UTM Bebas" panose="02040603050506020204" pitchFamily="18" charset="0"/>
              </a:rPr>
              <a:t>toán</a:t>
            </a:r>
            <a:r>
              <a:rPr lang="en-US" dirty="0">
                <a:latin typeface="UTM Bebas" panose="02040603050506020204" pitchFamily="18" charset="0"/>
              </a:rPr>
              <a:t> Change Making</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5108801" y="1080633"/>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solidFill>
              </a:rPr>
              <a:t>Của</a:t>
            </a:r>
            <a:r>
              <a:rPr lang="en-US" dirty="0">
                <a:solidFill>
                  <a:schemeClr val="bg2"/>
                </a:solidFill>
              </a:rPr>
              <a:t> </a:t>
            </a:r>
            <a:r>
              <a:rPr lang="en-US" dirty="0" err="1">
                <a:solidFill>
                  <a:schemeClr val="bg2"/>
                </a:solidFill>
              </a:rPr>
              <a:t>quý</a:t>
            </a:r>
            <a:r>
              <a:rPr lang="en-US" dirty="0">
                <a:solidFill>
                  <a:schemeClr val="bg2"/>
                </a:solidFill>
              </a:rPr>
              <a:t> </a:t>
            </a:r>
            <a:r>
              <a:rPr lang="en-US" dirty="0" err="1">
                <a:solidFill>
                  <a:schemeClr val="bg2"/>
                </a:solidFill>
              </a:rPr>
              <a:t>khách</a:t>
            </a:r>
            <a:r>
              <a:rPr lang="en-US" dirty="0">
                <a:solidFill>
                  <a:schemeClr val="bg2"/>
                </a:solidFill>
              </a:rPr>
              <a:t> </a:t>
            </a:r>
            <a:r>
              <a:rPr lang="en-US" dirty="0" err="1">
                <a:solidFill>
                  <a:schemeClr val="bg2"/>
                </a:solidFill>
              </a:rPr>
              <a:t>hêt</a:t>
            </a:r>
            <a:r>
              <a:rPr lang="en-US" dirty="0">
                <a:solidFill>
                  <a:schemeClr val="bg2"/>
                </a:solidFill>
              </a:rPr>
              <a:t> xxx$. </a:t>
            </a:r>
            <a:r>
              <a:rPr lang="en-US" dirty="0" err="1">
                <a:solidFill>
                  <a:schemeClr val="bg2"/>
                </a:solidFill>
              </a:rPr>
              <a:t>Phải</a:t>
            </a:r>
            <a:r>
              <a:rPr lang="en-US" dirty="0">
                <a:solidFill>
                  <a:schemeClr val="bg2"/>
                </a:solidFill>
              </a:rPr>
              <a:t> </a:t>
            </a:r>
            <a:r>
              <a:rPr lang="en-US" dirty="0" err="1">
                <a:solidFill>
                  <a:schemeClr val="bg2"/>
                </a:solidFill>
              </a:rPr>
              <a:t>thối</a:t>
            </a:r>
            <a:r>
              <a:rPr lang="en-US" dirty="0">
                <a:solidFill>
                  <a:schemeClr val="bg2"/>
                </a:solidFill>
              </a:rPr>
              <a:t> </a:t>
            </a:r>
            <a:r>
              <a:rPr lang="en-US" dirty="0" err="1">
                <a:solidFill>
                  <a:schemeClr val="bg2"/>
                </a:solidFill>
              </a:rPr>
              <a:t>lại</a:t>
            </a:r>
            <a:r>
              <a:rPr lang="en-US" dirty="0">
                <a:solidFill>
                  <a:schemeClr val="bg2"/>
                </a:solidFill>
              </a:rPr>
              <a:t> 6$.</a:t>
            </a:r>
          </a:p>
        </p:txBody>
      </p:sp>
      <p:pic>
        <p:nvPicPr>
          <p:cNvPr id="7" name="Picture 6">
            <a:extLst>
              <a:ext uri="{FF2B5EF4-FFF2-40B4-BE49-F238E27FC236}">
                <a16:creationId xmlns:a16="http://schemas.microsoft.com/office/drawing/2014/main" id="{D2BC7856-92DB-5200-C3FB-1C5584F54926}"/>
              </a:ext>
            </a:extLst>
          </p:cNvPr>
          <p:cNvPicPr>
            <a:picLocks noChangeAspect="1"/>
          </p:cNvPicPr>
          <p:nvPr/>
        </p:nvPicPr>
        <p:blipFill>
          <a:blip r:embed="rId3"/>
          <a:stretch>
            <a:fillRect/>
          </a:stretch>
        </p:blipFill>
        <p:spPr>
          <a:xfrm>
            <a:off x="6937969" y="2283966"/>
            <a:ext cx="572700" cy="572700"/>
          </a:xfrm>
          <a:prstGeom prst="rect">
            <a:avLst/>
          </a:prstGeom>
        </p:spPr>
      </p:pic>
      <p:pic>
        <p:nvPicPr>
          <p:cNvPr id="9" name="Picture 8">
            <a:extLst>
              <a:ext uri="{FF2B5EF4-FFF2-40B4-BE49-F238E27FC236}">
                <a16:creationId xmlns:a16="http://schemas.microsoft.com/office/drawing/2014/main" id="{E5E14F35-8490-CECF-1683-8AE183B8B837}"/>
              </a:ext>
            </a:extLst>
          </p:cNvPr>
          <p:cNvPicPr>
            <a:picLocks noChangeAspect="1"/>
          </p:cNvPicPr>
          <p:nvPr/>
        </p:nvPicPr>
        <p:blipFill>
          <a:blip r:embed="rId3"/>
          <a:stretch>
            <a:fillRect/>
          </a:stretch>
        </p:blipFill>
        <p:spPr>
          <a:xfrm>
            <a:off x="6932698" y="2965431"/>
            <a:ext cx="572700" cy="572700"/>
          </a:xfrm>
          <a:prstGeom prst="rect">
            <a:avLst/>
          </a:prstGeom>
        </p:spPr>
      </p:pic>
      <p:pic>
        <p:nvPicPr>
          <p:cNvPr id="11" name="Picture 10">
            <a:extLst>
              <a:ext uri="{FF2B5EF4-FFF2-40B4-BE49-F238E27FC236}">
                <a16:creationId xmlns:a16="http://schemas.microsoft.com/office/drawing/2014/main" id="{7C07B6FD-214F-2418-332A-BFD754F85954}"/>
              </a:ext>
            </a:extLst>
          </p:cNvPr>
          <p:cNvPicPr>
            <a:picLocks noChangeAspect="1"/>
          </p:cNvPicPr>
          <p:nvPr/>
        </p:nvPicPr>
        <p:blipFill>
          <a:blip r:embed="rId3"/>
          <a:stretch>
            <a:fillRect/>
          </a:stretch>
        </p:blipFill>
        <p:spPr>
          <a:xfrm>
            <a:off x="6932698" y="3643941"/>
            <a:ext cx="572700" cy="572700"/>
          </a:xfrm>
          <a:prstGeom prst="rect">
            <a:avLst/>
          </a:prstGeom>
        </p:spPr>
      </p:pic>
      <p:sp>
        <p:nvSpPr>
          <p:cNvPr id="12" name="TextBox 11">
            <a:extLst>
              <a:ext uri="{FF2B5EF4-FFF2-40B4-BE49-F238E27FC236}">
                <a16:creationId xmlns:a16="http://schemas.microsoft.com/office/drawing/2014/main" id="{7EFE5D50-A97E-D0B5-D9AD-171807C6ABC9}"/>
              </a:ext>
            </a:extLst>
          </p:cNvPr>
          <p:cNvSpPr txBox="1"/>
          <p:nvPr/>
        </p:nvSpPr>
        <p:spPr>
          <a:xfrm>
            <a:off x="7540807" y="2416427"/>
            <a:ext cx="572700" cy="307777"/>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B7952298-9DAE-52B9-03DD-F4228724B23A}"/>
              </a:ext>
            </a:extLst>
          </p:cNvPr>
          <p:cNvSpPr txBox="1"/>
          <p:nvPr/>
        </p:nvSpPr>
        <p:spPr>
          <a:xfrm>
            <a:off x="7559859" y="3097892"/>
            <a:ext cx="572700" cy="307777"/>
          </a:xfrm>
          <a:prstGeom prst="rect">
            <a:avLst/>
          </a:prstGeom>
          <a:noFill/>
        </p:spPr>
        <p:txBody>
          <a:bodyPr wrap="square" rtlCol="0">
            <a:spAutoFit/>
          </a:bodyPr>
          <a:lstStyle/>
          <a:p>
            <a:r>
              <a:rPr lang="en-US" dirty="0"/>
              <a:t>3$</a:t>
            </a:r>
          </a:p>
        </p:txBody>
      </p:sp>
      <p:sp>
        <p:nvSpPr>
          <p:cNvPr id="14" name="TextBox 13">
            <a:extLst>
              <a:ext uri="{FF2B5EF4-FFF2-40B4-BE49-F238E27FC236}">
                <a16:creationId xmlns:a16="http://schemas.microsoft.com/office/drawing/2014/main" id="{2489158A-18EF-784B-72C9-156234CB9FED}"/>
              </a:ext>
            </a:extLst>
          </p:cNvPr>
          <p:cNvSpPr txBox="1"/>
          <p:nvPr/>
        </p:nvSpPr>
        <p:spPr>
          <a:xfrm>
            <a:off x="7548700" y="3776402"/>
            <a:ext cx="572700" cy="307777"/>
          </a:xfrm>
          <a:prstGeom prst="rect">
            <a:avLst/>
          </a:prstGeom>
          <a:noFill/>
        </p:spPr>
        <p:txBody>
          <a:bodyPr wrap="square" rtlCol="0">
            <a:spAutoFit/>
          </a:bodyPr>
          <a:lstStyle/>
          <a:p>
            <a:r>
              <a:rPr lang="en-US" dirty="0"/>
              <a:t>4$</a:t>
            </a:r>
          </a:p>
        </p:txBody>
      </p:sp>
      <p:pic>
        <p:nvPicPr>
          <p:cNvPr id="20" name="Picture 19" descr="A picture containing text&#10;&#10;Description automatically generated">
            <a:extLst>
              <a:ext uri="{FF2B5EF4-FFF2-40B4-BE49-F238E27FC236}">
                <a16:creationId xmlns:a16="http://schemas.microsoft.com/office/drawing/2014/main" id="{542314CC-74B2-A7F4-B75C-6FAB822CD8DE}"/>
              </a:ext>
            </a:extLst>
          </p:cNvPr>
          <p:cNvPicPr>
            <a:picLocks noChangeAspect="1"/>
          </p:cNvPicPr>
          <p:nvPr/>
        </p:nvPicPr>
        <p:blipFill>
          <a:blip r:embed="rId4"/>
          <a:stretch>
            <a:fillRect/>
          </a:stretch>
        </p:blipFill>
        <p:spPr>
          <a:xfrm>
            <a:off x="1122721" y="2228518"/>
            <a:ext cx="2880713" cy="1643009"/>
          </a:xfrm>
          <a:prstGeom prst="rect">
            <a:avLst/>
          </a:prstGeom>
        </p:spPr>
      </p:pic>
      <p:sp>
        <p:nvSpPr>
          <p:cNvPr id="25" name="Speech Bubble: Rectangle with Corners Rounded 24">
            <a:extLst>
              <a:ext uri="{FF2B5EF4-FFF2-40B4-BE49-F238E27FC236}">
                <a16:creationId xmlns:a16="http://schemas.microsoft.com/office/drawing/2014/main" id="{E8963676-B2B0-9D81-90F9-49F421AB6688}"/>
              </a:ext>
            </a:extLst>
          </p:cNvPr>
          <p:cNvSpPr/>
          <p:nvPr/>
        </p:nvSpPr>
        <p:spPr>
          <a:xfrm>
            <a:off x="1217611" y="1297786"/>
            <a:ext cx="1542081" cy="999399"/>
          </a:xfrm>
          <a:custGeom>
            <a:avLst/>
            <a:gdLst>
              <a:gd name="connsiteX0" fmla="*/ 0 w 1542081"/>
              <a:gd name="connsiteY0" fmla="*/ 146914 h 881467"/>
              <a:gd name="connsiteX1" fmla="*/ 146914 w 1542081"/>
              <a:gd name="connsiteY1" fmla="*/ 0 h 881467"/>
              <a:gd name="connsiteX2" fmla="*/ 257014 w 1542081"/>
              <a:gd name="connsiteY2" fmla="*/ 0 h 881467"/>
              <a:gd name="connsiteX3" fmla="*/ 257014 w 1542081"/>
              <a:gd name="connsiteY3" fmla="*/ 0 h 881467"/>
              <a:gd name="connsiteX4" fmla="*/ 642534 w 1542081"/>
              <a:gd name="connsiteY4" fmla="*/ 0 h 881467"/>
              <a:gd name="connsiteX5" fmla="*/ 1395167 w 1542081"/>
              <a:gd name="connsiteY5" fmla="*/ 0 h 881467"/>
              <a:gd name="connsiteX6" fmla="*/ 1542081 w 1542081"/>
              <a:gd name="connsiteY6" fmla="*/ 146914 h 881467"/>
              <a:gd name="connsiteX7" fmla="*/ 1542081 w 1542081"/>
              <a:gd name="connsiteY7" fmla="*/ 514189 h 881467"/>
              <a:gd name="connsiteX8" fmla="*/ 1542081 w 1542081"/>
              <a:gd name="connsiteY8" fmla="*/ 514189 h 881467"/>
              <a:gd name="connsiteX9" fmla="*/ 1542081 w 1542081"/>
              <a:gd name="connsiteY9" fmla="*/ 734556 h 881467"/>
              <a:gd name="connsiteX10" fmla="*/ 1542081 w 1542081"/>
              <a:gd name="connsiteY10" fmla="*/ 734553 h 881467"/>
              <a:gd name="connsiteX11" fmla="*/ 1395167 w 1542081"/>
              <a:gd name="connsiteY11" fmla="*/ 881467 h 881467"/>
              <a:gd name="connsiteX12" fmla="*/ 642534 w 1542081"/>
              <a:gd name="connsiteY12" fmla="*/ 881467 h 881467"/>
              <a:gd name="connsiteX13" fmla="*/ 449779 w 1542081"/>
              <a:gd name="connsiteY13" fmla="*/ 991650 h 881467"/>
              <a:gd name="connsiteX14" fmla="*/ 257014 w 1542081"/>
              <a:gd name="connsiteY14" fmla="*/ 881467 h 881467"/>
              <a:gd name="connsiteX15" fmla="*/ 146914 w 1542081"/>
              <a:gd name="connsiteY15" fmla="*/ 881467 h 881467"/>
              <a:gd name="connsiteX16" fmla="*/ 0 w 1542081"/>
              <a:gd name="connsiteY16" fmla="*/ 734553 h 881467"/>
              <a:gd name="connsiteX17" fmla="*/ 0 w 1542081"/>
              <a:gd name="connsiteY17" fmla="*/ 734556 h 881467"/>
              <a:gd name="connsiteX18" fmla="*/ 0 w 1542081"/>
              <a:gd name="connsiteY18" fmla="*/ 514189 h 881467"/>
              <a:gd name="connsiteX19" fmla="*/ 0 w 1542081"/>
              <a:gd name="connsiteY19" fmla="*/ 514189 h 881467"/>
              <a:gd name="connsiteX20" fmla="*/ 0 w 1542081"/>
              <a:gd name="connsiteY20" fmla="*/ 146914 h 881467"/>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642534 w 1542081"/>
              <a:gd name="connsiteY12" fmla="*/ 881467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22702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84695 w 1542081"/>
              <a:gd name="connsiteY14" fmla="*/ 927962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081" h="999399">
                <a:moveTo>
                  <a:pt x="0" y="146914"/>
                </a:moveTo>
                <a:cubicBezTo>
                  <a:pt x="0" y="65776"/>
                  <a:pt x="65776" y="0"/>
                  <a:pt x="146914" y="0"/>
                </a:cubicBezTo>
                <a:lnTo>
                  <a:pt x="257014" y="0"/>
                </a:lnTo>
                <a:lnTo>
                  <a:pt x="257014" y="0"/>
                </a:lnTo>
                <a:lnTo>
                  <a:pt x="642534" y="0"/>
                </a:lnTo>
                <a:lnTo>
                  <a:pt x="1395167" y="0"/>
                </a:lnTo>
                <a:cubicBezTo>
                  <a:pt x="1476305" y="0"/>
                  <a:pt x="1542081" y="65776"/>
                  <a:pt x="1542081" y="146914"/>
                </a:cubicBezTo>
                <a:lnTo>
                  <a:pt x="1542081" y="514189"/>
                </a:lnTo>
                <a:lnTo>
                  <a:pt x="1542081" y="514189"/>
                </a:lnTo>
                <a:lnTo>
                  <a:pt x="1542081" y="734556"/>
                </a:lnTo>
                <a:lnTo>
                  <a:pt x="1542081" y="734553"/>
                </a:lnTo>
                <a:cubicBezTo>
                  <a:pt x="1542081" y="815691"/>
                  <a:pt x="1476305" y="881467"/>
                  <a:pt x="1395167" y="881467"/>
                </a:cubicBezTo>
                <a:lnTo>
                  <a:pt x="1262466" y="920213"/>
                </a:lnTo>
                <a:lnTo>
                  <a:pt x="1038714" y="999399"/>
                </a:lnTo>
                <a:lnTo>
                  <a:pt x="884695" y="927962"/>
                </a:lnTo>
                <a:lnTo>
                  <a:pt x="146914" y="881467"/>
                </a:lnTo>
                <a:cubicBezTo>
                  <a:pt x="65776" y="881467"/>
                  <a:pt x="0" y="815691"/>
                  <a:pt x="0" y="734553"/>
                </a:cubicBezTo>
                <a:lnTo>
                  <a:pt x="0" y="734556"/>
                </a:lnTo>
                <a:lnTo>
                  <a:pt x="0" y="514189"/>
                </a:lnTo>
                <a:lnTo>
                  <a:pt x="0" y="514189"/>
                </a:lnTo>
                <a:lnTo>
                  <a:pt x="0" y="1469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solidFill>
              </a:rPr>
              <a:t>Hãy</a:t>
            </a:r>
            <a:r>
              <a:rPr lang="en-US" dirty="0">
                <a:solidFill>
                  <a:schemeClr val="bg2"/>
                </a:solidFill>
              </a:rPr>
              <a:t> </a:t>
            </a:r>
            <a:r>
              <a:rPr lang="en-US" dirty="0" err="1">
                <a:solidFill>
                  <a:schemeClr val="bg2"/>
                </a:solidFill>
              </a:rPr>
              <a:t>thối</a:t>
            </a:r>
            <a:r>
              <a:rPr lang="en-US" dirty="0">
                <a:solidFill>
                  <a:schemeClr val="bg2"/>
                </a:solidFill>
              </a:rPr>
              <a:t> </a:t>
            </a:r>
            <a:r>
              <a:rPr lang="en-US" dirty="0" err="1">
                <a:solidFill>
                  <a:schemeClr val="bg2"/>
                </a:solidFill>
              </a:rPr>
              <a:t>lại</a:t>
            </a:r>
            <a:r>
              <a:rPr lang="en-US" dirty="0">
                <a:solidFill>
                  <a:schemeClr val="bg2"/>
                </a:solidFill>
              </a:rPr>
              <a:t> </a:t>
            </a:r>
            <a:r>
              <a:rPr lang="en-US" dirty="0" err="1">
                <a:solidFill>
                  <a:schemeClr val="bg2"/>
                </a:solidFill>
              </a:rPr>
              <a:t>tôi</a:t>
            </a:r>
            <a:r>
              <a:rPr lang="en-US" dirty="0">
                <a:solidFill>
                  <a:schemeClr val="bg2"/>
                </a:solidFill>
              </a:rPr>
              <a:t> </a:t>
            </a:r>
            <a:r>
              <a:rPr lang="en-US" dirty="0" err="1">
                <a:solidFill>
                  <a:schemeClr val="bg2"/>
                </a:solidFill>
              </a:rPr>
              <a:t>ít</a:t>
            </a:r>
            <a:r>
              <a:rPr lang="en-US" dirty="0">
                <a:solidFill>
                  <a:schemeClr val="bg2"/>
                </a:solidFill>
              </a:rPr>
              <a:t> </a:t>
            </a:r>
            <a:r>
              <a:rPr lang="en-US" dirty="0" err="1">
                <a:solidFill>
                  <a:schemeClr val="bg2"/>
                </a:solidFill>
              </a:rPr>
              <a:t>tờ</a:t>
            </a:r>
            <a:r>
              <a:rPr lang="en-US" dirty="0">
                <a:solidFill>
                  <a:schemeClr val="bg2"/>
                </a:solidFill>
              </a:rPr>
              <a:t> </a:t>
            </a:r>
            <a:r>
              <a:rPr lang="en-US" dirty="0" err="1">
                <a:solidFill>
                  <a:schemeClr val="bg2"/>
                </a:solidFill>
              </a:rPr>
              <a:t>tiền</a:t>
            </a:r>
            <a:r>
              <a:rPr lang="en-US" dirty="0">
                <a:solidFill>
                  <a:schemeClr val="bg2"/>
                </a:solidFill>
              </a:rPr>
              <a:t> </a:t>
            </a:r>
            <a:r>
              <a:rPr lang="en-US" dirty="0" err="1">
                <a:solidFill>
                  <a:schemeClr val="bg2"/>
                </a:solidFill>
              </a:rPr>
              <a:t>nhất</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thể</a:t>
            </a:r>
            <a:r>
              <a:rPr lang="en-US" dirty="0">
                <a:solidFill>
                  <a:schemeClr val="bg2"/>
                </a:solidFill>
              </a:rPr>
              <a:t>. </a:t>
            </a:r>
          </a:p>
        </p:txBody>
      </p:sp>
    </p:spTree>
    <p:extLst>
      <p:ext uri="{BB962C8B-B14F-4D97-AF65-F5344CB8AC3E}">
        <p14:creationId xmlns:p14="http://schemas.microsoft.com/office/powerpoint/2010/main" val="17737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Các bước giải</a:t>
            </a:r>
            <a:endParaRPr dirty="0"/>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4" name="Google Shape;1477;p55">
                <a:extLst>
                  <a:ext uri="{FF2B5EF4-FFF2-40B4-BE49-F238E27FC236}">
                    <a16:creationId xmlns:a16="http://schemas.microsoft.com/office/drawing/2014/main" id="{C47A34D9-F124-115E-BDE7-37600EAA86BE}"/>
                  </a:ext>
                </a:extLst>
              </p:cNvPr>
              <p:cNvSpPr>
                <a:spLocks noGrp="1" noRot="1" noMove="1" noResize="1" noEditPoints="1" noAdjustHandles="1" noChangeArrowheads="1" noChangeShapeType="1"/>
              </p:cNvSpPr>
              <p:nvPr/>
            </p:nvSpPr>
            <p:spPr>
              <a:xfrm>
                <a:off x="3376512" y="2025264"/>
                <a:ext cx="5022072" cy="168921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t>Giả </a:t>
                </a:r>
                <a:r>
                  <a:rPr lang="en-US" dirty="0" err="1"/>
                  <a:t>sử</a:t>
                </a:r>
                <a:r>
                  <a:rPr lang="en-US" dirty="0"/>
                  <a:t> ta </a:t>
                </a:r>
                <a:r>
                  <a:rPr lang="en-US" dirty="0" err="1"/>
                  <a:t>chỉ</a:t>
                </a:r>
                <a:r>
                  <a:rPr lang="en-US" dirty="0"/>
                  <a:t> </a:t>
                </a:r>
                <a:r>
                  <a:rPr lang="en-US" dirty="0" err="1"/>
                  <a:t>phải</a:t>
                </a:r>
                <a:r>
                  <a:rPr lang="en-US" dirty="0"/>
                  <a:t> </a:t>
                </a:r>
                <a:r>
                  <a:rPr lang="en-US" dirty="0" err="1"/>
                  <a:t>thối</a:t>
                </a:r>
                <a:r>
                  <a:rPr lang="en-US" dirty="0"/>
                  <a:t> </a:t>
                </a:r>
                <a:r>
                  <a:rPr lang="en-US" dirty="0" err="1"/>
                  <a:t>lại</a:t>
                </a:r>
                <a:r>
                  <a:rPr lang="en-US" dirty="0"/>
                  <a:t> </a:t>
                </a:r>
                <a14:m>
                  <m:oMath xmlns:m="http://schemas.openxmlformats.org/officeDocument/2006/math">
                    <m:r>
                      <a:rPr lang="en-US" i="1" dirty="0" smtClean="0">
                        <a:latin typeface="Cambria Math" panose="02040503050406030204" pitchFamily="18" charset="0"/>
                      </a:rPr>
                      <m:t>𝑖</m:t>
                    </m:r>
                  </m:oMath>
                </a14:m>
                <a:r>
                  <a:rPr lang="en-US" dirty="0"/>
                  <a:t> $ </a:t>
                </a:r>
                <a:r>
                  <a:rPr lang="en-US" dirty="0" err="1"/>
                  <a:t>với</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a:t>
                </a:r>
              </a:p>
              <a:p>
                <a:pPr marL="285750" lvl="0" indent="-285750">
                  <a:buFont typeface="Arial" panose="020B0604020202020204" pitchFamily="34" charset="0"/>
                  <a:buChar char="•"/>
                </a:pPr>
                <a:r>
                  <a:rPr lang="en-US" dirty="0"/>
                  <a:t>Với </a:t>
                </a:r>
                <a:r>
                  <a:rPr lang="en-US" dirty="0" err="1"/>
                  <a:t>mỗi</a:t>
                </a:r>
                <a:r>
                  <a:rPr lang="en-US" dirty="0"/>
                  <a:t> </a:t>
                </a:r>
                <a14:m>
                  <m:oMath xmlns:m="http://schemas.openxmlformats.org/officeDocument/2006/math">
                    <m:r>
                      <a:rPr lang="en-US" i="1" dirty="0">
                        <a:latin typeface="Cambria Math" panose="02040503050406030204" pitchFamily="18" charset="0"/>
                      </a:rPr>
                      <m:t>𝑖</m:t>
                    </m:r>
                  </m:oMath>
                </a14:m>
                <a:r>
                  <a:rPr lang="en-US" dirty="0"/>
                  <a:t> $  </a:t>
                </a:r>
                <a:r>
                  <a:rPr lang="en-US" dirty="0" err="1"/>
                  <a:t>phải</a:t>
                </a:r>
                <a:r>
                  <a:rPr lang="en-US" dirty="0"/>
                  <a:t> </a:t>
                </a:r>
                <a:r>
                  <a:rPr lang="en-US" dirty="0" err="1"/>
                  <a:t>thối</a:t>
                </a:r>
                <a:r>
                  <a:rPr lang="en-US" dirty="0"/>
                  <a:t> </a:t>
                </a:r>
                <a:r>
                  <a:rPr lang="en-US" dirty="0" err="1"/>
                  <a:t>lại</a:t>
                </a:r>
                <a:r>
                  <a:rPr lang="en-US" dirty="0"/>
                  <a:t> </a:t>
                </a:r>
                <a:r>
                  <a:rPr lang="en-US" dirty="0" err="1"/>
                  <a:t>số</a:t>
                </a:r>
                <a:r>
                  <a:rPr lang="en-US" dirty="0"/>
                  <a:t> </a:t>
                </a:r>
                <a:r>
                  <a:rPr lang="en-US" dirty="0" err="1"/>
                  <a:t>lượng</a:t>
                </a:r>
                <a:r>
                  <a:rPr lang="en-US" dirty="0"/>
                  <a:t> </a:t>
                </a:r>
                <a:r>
                  <a:rPr lang="en-US" dirty="0" err="1"/>
                  <a:t>tờ</a:t>
                </a:r>
                <a:r>
                  <a:rPr lang="en-US" dirty="0"/>
                  <a:t> </a:t>
                </a:r>
                <a:r>
                  <a:rPr lang="en-US" dirty="0" err="1"/>
                  <a:t>tiền</a:t>
                </a:r>
                <a:r>
                  <a:rPr lang="en-US" dirty="0"/>
                  <a:t> </a:t>
                </a:r>
                <a:r>
                  <a:rPr lang="en-US" dirty="0" err="1"/>
                  <a:t>nhỏ</a:t>
                </a:r>
                <a:r>
                  <a:rPr lang="en-US" dirty="0"/>
                  <a:t> </a:t>
                </a:r>
                <a:r>
                  <a:rPr lang="en-US" dirty="0" err="1"/>
                  <a:t>nhất</a:t>
                </a:r>
                <a:r>
                  <a:rPr lang="en-US" dirty="0"/>
                  <a:t>.</a:t>
                </a:r>
                <a:endParaRPr dirty="0"/>
              </a:p>
            </p:txBody>
          </p:sp>
        </mc:Choice>
        <mc:Fallback xmlns="">
          <p:sp>
            <p:nvSpPr>
              <p:cNvPr id="14" name="Google Shape;1477;p55">
                <a:extLst>
                  <a:ext uri="{FF2B5EF4-FFF2-40B4-BE49-F238E27FC236}">
                    <a16:creationId xmlns:a16="http://schemas.microsoft.com/office/drawing/2014/main" id="{C47A34D9-F124-115E-BDE7-37600EAA86BE}"/>
                  </a:ext>
                </a:extLst>
              </p:cNvPr>
              <p:cNvSpPr>
                <a:spLocks noGrp="1" noRot="1" noChangeAspect="1" noMove="1" noResize="1" noEditPoints="1" noAdjustHandles="1" noChangeArrowheads="1" noChangeShapeType="1" noTextEdit="1"/>
              </p:cNvSpPr>
              <p:nvPr/>
            </p:nvSpPr>
            <p:spPr>
              <a:xfrm>
                <a:off x="3376512" y="2025264"/>
                <a:ext cx="5022072" cy="1689210"/>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15" name="Google Shape;1490;p55">
            <a:extLst>
              <a:ext uri="{FF2B5EF4-FFF2-40B4-BE49-F238E27FC236}">
                <a16:creationId xmlns:a16="http://schemas.microsoft.com/office/drawing/2014/main" id="{8127AD06-74C4-FF67-202A-29ED305C982F}"/>
              </a:ext>
            </a:extLst>
          </p:cNvPr>
          <p:cNvGrpSpPr/>
          <p:nvPr/>
        </p:nvGrpSpPr>
        <p:grpSpPr>
          <a:xfrm>
            <a:off x="7513225" y="2146957"/>
            <a:ext cx="636814" cy="120078"/>
            <a:chOff x="8209059" y="198000"/>
            <a:chExt cx="636814" cy="120078"/>
          </a:xfrm>
        </p:grpSpPr>
        <p:sp>
          <p:nvSpPr>
            <p:cNvPr id="16" name="Google Shape;1491;p55">
              <a:extLst>
                <a:ext uri="{FF2B5EF4-FFF2-40B4-BE49-F238E27FC236}">
                  <a16:creationId xmlns:a16="http://schemas.microsoft.com/office/drawing/2014/main" id="{E9D222BF-7103-BD3C-4744-98654AF7AA3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55">
              <a:extLst>
                <a:ext uri="{FF2B5EF4-FFF2-40B4-BE49-F238E27FC236}">
                  <a16:creationId xmlns:a16="http://schemas.microsoft.com/office/drawing/2014/main" id="{1F11643E-3985-E406-884D-84358C796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55">
              <a:extLst>
                <a:ext uri="{FF2B5EF4-FFF2-40B4-BE49-F238E27FC236}">
                  <a16:creationId xmlns:a16="http://schemas.microsoft.com/office/drawing/2014/main" id="{A8902E5C-E014-C2FE-82BE-21B2FB82DE0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19" name="Google Shape;1477;p55">
                <a:extLst>
                  <a:ext uri="{FF2B5EF4-FFF2-40B4-BE49-F238E27FC236}">
                    <a16:creationId xmlns:a16="http://schemas.microsoft.com/office/drawing/2014/main" id="{7BEBD705-F3B9-B94B-C294-38FE21D4688F}"/>
                  </a:ext>
                </a:extLst>
              </p:cNvPr>
              <p:cNvSpPr/>
              <p:nvPr/>
            </p:nvSpPr>
            <p:spPr>
              <a:xfrm>
                <a:off x="2310275" y="3873349"/>
                <a:ext cx="4740819" cy="112745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𝑑𝑗</m:t>
                        </m:r>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𝑑𝑗</m:t>
                    </m:r>
                    <m:r>
                      <a:rPr lang="en-US" b="0" i="1" smtClean="0">
                        <a:latin typeface="Cambria Math" panose="02040503050406030204" pitchFamily="18" charset="0"/>
                      </a:rPr>
                      <m:t> </m:t>
                    </m:r>
                  </m:oMath>
                </a14:m>
                <a:r>
                  <a:rPr lang="en-US" dirty="0"/>
                  <a:t>.</a:t>
                </a:r>
              </a:p>
              <a:p>
                <a:pPr marL="285750" lvl="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dirty="0"/>
              </a:p>
            </p:txBody>
          </p:sp>
        </mc:Choice>
        <mc:Fallback xmlns="">
          <p:sp>
            <p:nvSpPr>
              <p:cNvPr id="19" name="Google Shape;1477;p55">
                <a:extLst>
                  <a:ext uri="{FF2B5EF4-FFF2-40B4-BE49-F238E27FC236}">
                    <a16:creationId xmlns:a16="http://schemas.microsoft.com/office/drawing/2014/main" id="{7BEBD705-F3B9-B94B-C294-38FE21D4688F}"/>
                  </a:ext>
                </a:extLst>
              </p:cNvPr>
              <p:cNvSpPr>
                <a:spLocks noRot="1" noChangeAspect="1" noMove="1" noResize="1" noEditPoints="1" noAdjustHandles="1" noChangeArrowheads="1" noChangeShapeType="1" noTextEdit="1"/>
              </p:cNvSpPr>
              <p:nvPr/>
            </p:nvSpPr>
            <p:spPr>
              <a:xfrm>
                <a:off x="2310275" y="3873349"/>
                <a:ext cx="4740819" cy="1127459"/>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20" name="Google Shape;1490;p55">
            <a:extLst>
              <a:ext uri="{FF2B5EF4-FFF2-40B4-BE49-F238E27FC236}">
                <a16:creationId xmlns:a16="http://schemas.microsoft.com/office/drawing/2014/main" id="{920AC039-6E0D-E2A9-0194-95E0267BAD2C}"/>
              </a:ext>
            </a:extLst>
          </p:cNvPr>
          <p:cNvGrpSpPr/>
          <p:nvPr/>
        </p:nvGrpSpPr>
        <p:grpSpPr>
          <a:xfrm>
            <a:off x="6518206" y="3995042"/>
            <a:ext cx="284343" cy="80146"/>
            <a:chOff x="8209059" y="198000"/>
            <a:chExt cx="636814" cy="120078"/>
          </a:xfrm>
        </p:grpSpPr>
        <p:sp>
          <p:nvSpPr>
            <p:cNvPr id="21" name="Google Shape;1491;p55">
              <a:extLst>
                <a:ext uri="{FF2B5EF4-FFF2-40B4-BE49-F238E27FC236}">
                  <a16:creationId xmlns:a16="http://schemas.microsoft.com/office/drawing/2014/main" id="{F4AE0BBA-0E60-B82B-F2FF-14223846514F}"/>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2;p55">
              <a:extLst>
                <a:ext uri="{FF2B5EF4-FFF2-40B4-BE49-F238E27FC236}">
                  <a16:creationId xmlns:a16="http://schemas.microsoft.com/office/drawing/2014/main" id="{501585F0-5E74-9664-1061-0B0F01F4D1C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93;p55">
              <a:extLst>
                <a:ext uri="{FF2B5EF4-FFF2-40B4-BE49-F238E27FC236}">
                  <a16:creationId xmlns:a16="http://schemas.microsoft.com/office/drawing/2014/main" id="{474A93D3-84D1-A15D-3BCC-B5612DA1E56D}"/>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214878" y="1946790"/>
            <a:ext cx="5741480" cy="2411865"/>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p:grpSp>
        <p:nvGrpSpPr>
          <p:cNvPr id="25" name="Google Shape;1490;p55">
            <a:extLst>
              <a:ext uri="{FF2B5EF4-FFF2-40B4-BE49-F238E27FC236}">
                <a16:creationId xmlns:a16="http://schemas.microsoft.com/office/drawing/2014/main" id="{865B9CD6-1947-E533-3102-BEB2E3DCA0DA}"/>
              </a:ext>
            </a:extLst>
          </p:cNvPr>
          <p:cNvGrpSpPr/>
          <p:nvPr/>
        </p:nvGrpSpPr>
        <p:grpSpPr>
          <a:xfrm>
            <a:off x="5206631" y="2053094"/>
            <a:ext cx="530556" cy="132140"/>
            <a:chOff x="8209059" y="198000"/>
            <a:chExt cx="636814" cy="120078"/>
          </a:xfrm>
        </p:grpSpPr>
        <p:sp>
          <p:nvSpPr>
            <p:cNvPr id="26" name="Google Shape;1491;p55">
              <a:extLst>
                <a:ext uri="{FF2B5EF4-FFF2-40B4-BE49-F238E27FC236}">
                  <a16:creationId xmlns:a16="http://schemas.microsoft.com/office/drawing/2014/main" id="{4FCF55CE-3C74-2DFB-F988-5E94562E5545}"/>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2;p55">
              <a:extLst>
                <a:ext uri="{FF2B5EF4-FFF2-40B4-BE49-F238E27FC236}">
                  <a16:creationId xmlns:a16="http://schemas.microsoft.com/office/drawing/2014/main" id="{7F11CCD0-FDCE-D827-23EB-C571371D44A8}"/>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3;p55">
              <a:extLst>
                <a:ext uri="{FF2B5EF4-FFF2-40B4-BE49-F238E27FC236}">
                  <a16:creationId xmlns:a16="http://schemas.microsoft.com/office/drawing/2014/main" id="{B31DF0F2-E862-AACD-B1D3-97DD85BF084E}"/>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773963284"/>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4957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773963284"/>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endParaRPr lang="en-US"/>
                        </a:p>
                      </a:txBody>
                      <a:tcPr>
                        <a:blipFill>
                          <a:blip r:embed="rId5"/>
                          <a:stretch>
                            <a:fillRect l="-885" t="-1695" r="-698230" b="-147458"/>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518160">
                    <a:tc>
                      <a:txBody>
                        <a:bodyPr/>
                        <a:lstStyle/>
                        <a:p>
                          <a:endParaRPr lang="en-US"/>
                        </a:p>
                      </a:txBody>
                      <a:tcPr>
                        <a:blipFill>
                          <a:blip r:embed="rId5"/>
                          <a:stretch>
                            <a:fillRect l="-885" t="-69767" r="-698230" b="-1163"/>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Tree>
    <p:extLst>
      <p:ext uri="{BB962C8B-B14F-4D97-AF65-F5344CB8AC3E}">
        <p14:creationId xmlns:p14="http://schemas.microsoft.com/office/powerpoint/2010/main" val="15197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90"/>
                                        </p:tgtEl>
                                        <p:attrNameLst>
                                          <p:attrName>style.visibility</p:attrName>
                                        </p:attrNameLst>
                                      </p:cBhvr>
                                      <p:to>
                                        <p:strVal val="visible"/>
                                      </p:to>
                                    </p:set>
                                    <p:anim calcmode="lin" valueType="num">
                                      <p:cBhvr additive="base">
                                        <p:cTn id="10" dur="500" fill="hold"/>
                                        <p:tgtEl>
                                          <p:spTgt spid="1490"/>
                                        </p:tgtEl>
                                        <p:attrNameLst>
                                          <p:attrName>ppt_x</p:attrName>
                                        </p:attrNameLst>
                                      </p:cBhvr>
                                      <p:tavLst>
                                        <p:tav tm="0">
                                          <p:val>
                                            <p:strVal val="#ppt_x"/>
                                          </p:val>
                                        </p:tav>
                                        <p:tav tm="100000">
                                          <p:val>
                                            <p:strVal val="#ppt_x"/>
                                          </p:val>
                                        </p:tav>
                                      </p:tavLst>
                                    </p:anim>
                                    <p:anim calcmode="lin" valueType="num">
                                      <p:cBhvr additive="base">
                                        <p:cTn id="11" dur="500" fill="hold"/>
                                        <p:tgtEl>
                                          <p:spTgt spid="1490"/>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480"/>
                                        </p:tgtEl>
                                        <p:attrNameLst>
                                          <p:attrName>style.visibility</p:attrName>
                                        </p:attrNameLst>
                                      </p:cBhvr>
                                      <p:to>
                                        <p:strVal val="visible"/>
                                      </p:to>
                                    </p:set>
                                    <p:animEffect transition="in" filter="fade">
                                      <p:cBhvr>
                                        <p:cTn id="14" dur="1000"/>
                                        <p:tgtEl>
                                          <p:spTgt spid="148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77"/>
                                        </p:tgtEl>
                                        <p:attrNameLst>
                                          <p:attrName>style.visibility</p:attrName>
                                        </p:attrNameLst>
                                      </p:cBhvr>
                                      <p:to>
                                        <p:strVal val="visible"/>
                                      </p:to>
                                    </p:set>
                                    <p:animEffect transition="in" filter="fade">
                                      <p:cBhvr>
                                        <p:cTn id="19" dur="1000"/>
                                        <p:tgtEl>
                                          <p:spTgt spid="1477"/>
                                        </p:tgtEl>
                                      </p:cBhvr>
                                    </p:animEffect>
                                  </p:childTnLst>
                                </p:cTn>
                              </p:par>
                              <p:par>
                                <p:cTn id="20" presetID="10" presetClass="entr" presetSubtype="0" fill="hold" nodeType="withEffect">
                                  <p:stCondLst>
                                    <p:cond delay="0"/>
                                  </p:stCondLst>
                                  <p:childTnLst>
                                    <p:set>
                                      <p:cBhvr>
                                        <p:cTn id="21" dur="1" fill="hold">
                                          <p:stCondLst>
                                            <p:cond delay="0"/>
                                          </p:stCondLst>
                                        </p:cTn>
                                        <p:tgtEl>
                                          <p:spTgt spid="1482"/>
                                        </p:tgtEl>
                                        <p:attrNameLst>
                                          <p:attrName>style.visibility</p:attrName>
                                        </p:attrNameLst>
                                      </p:cBhvr>
                                      <p:to>
                                        <p:strVal val="visible"/>
                                      </p:to>
                                    </p:set>
                                    <p:animEffect transition="in" filter="fade">
                                      <p:cBhvr>
                                        <p:cTn id="22" dur="1000"/>
                                        <p:tgtEl>
                                          <p:spTgt spid="1482"/>
                                        </p:tgtEl>
                                      </p:cBhvr>
                                    </p:animEffect>
                                  </p:childTnLst>
                                </p:cTn>
                              </p:par>
                              <p:par>
                                <p:cTn id="23" presetID="10" presetClass="entr" presetSubtype="0" fill="hold" nodeType="withEffect">
                                  <p:stCondLst>
                                    <p:cond delay="0"/>
                                  </p:stCondLst>
                                  <p:childTnLst>
                                    <p:set>
                                      <p:cBhvr>
                                        <p:cTn id="24" dur="1" fill="hold">
                                          <p:stCondLst>
                                            <p:cond delay="0"/>
                                          </p:stCondLst>
                                        </p:cTn>
                                        <p:tgtEl>
                                          <p:spTgt spid="1483"/>
                                        </p:tgtEl>
                                        <p:attrNameLst>
                                          <p:attrName>style.visibility</p:attrName>
                                        </p:attrNameLst>
                                      </p:cBhvr>
                                      <p:to>
                                        <p:strVal val="visible"/>
                                      </p:to>
                                    </p:set>
                                    <p:animEffect transition="in" filter="fade">
                                      <p:cBhvr>
                                        <p:cTn id="25" dur="1000"/>
                                        <p:tgtEl>
                                          <p:spTgt spid="14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6"/>
                                        </p:tgtEl>
                                        <p:attrNameLst>
                                          <p:attrName>style.visibility</p:attrName>
                                        </p:attrNameLst>
                                      </p:cBhvr>
                                      <p:to>
                                        <p:strVal val="visible"/>
                                      </p:to>
                                    </p:set>
                                    <p:animEffect transition="in" filter="fade">
                                      <p:cBhvr>
                                        <p:cTn id="38" dur="1000"/>
                                        <p:tgtEl>
                                          <p:spTgt spid="1476"/>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9"/>
                                        </p:tgtEl>
                                        <p:attrNameLst>
                                          <p:attrName>style.visibility</p:attrName>
                                        </p:attrNameLst>
                                      </p:cBhvr>
                                      <p:to>
                                        <p:strVal val="visible"/>
                                      </p:to>
                                    </p:set>
                                    <p:animEffect transition="in" filter="fade">
                                      <p:cBhvr>
                                        <p:cTn id="44" dur="1000"/>
                                        <p:tgtEl>
                                          <p:spTgt spid="14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78"/>
                                        </p:tgtEl>
                                        <p:attrNameLst>
                                          <p:attrName>style.visibility</p:attrName>
                                        </p:attrNameLst>
                                      </p:cBhvr>
                                      <p:to>
                                        <p:strVal val="visible"/>
                                      </p:to>
                                    </p:set>
                                    <p:animEffect transition="in" filter="fade">
                                      <p:cBhvr>
                                        <p:cTn id="57" dur="1000"/>
                                        <p:tgtEl>
                                          <p:spTgt spid="1478"/>
                                        </p:tgtEl>
                                      </p:cBhvr>
                                    </p:animEffect>
                                  </p:childTnLst>
                                </p:cTn>
                              </p:par>
                              <p:par>
                                <p:cTn id="58" presetID="10" presetClass="entr" presetSubtype="0" fill="hold" nodeType="withEffect">
                                  <p:stCondLst>
                                    <p:cond delay="0"/>
                                  </p:stCondLst>
                                  <p:childTnLst>
                                    <p:set>
                                      <p:cBhvr>
                                        <p:cTn id="59" dur="1" fill="hold">
                                          <p:stCondLst>
                                            <p:cond delay="0"/>
                                          </p:stCondLst>
                                        </p:cTn>
                                        <p:tgtEl>
                                          <p:spTgt spid="1485"/>
                                        </p:tgtEl>
                                        <p:attrNameLst>
                                          <p:attrName>style.visibility</p:attrName>
                                        </p:attrNameLst>
                                      </p:cBhvr>
                                      <p:to>
                                        <p:strVal val="visible"/>
                                      </p:to>
                                    </p:set>
                                    <p:animEffect transition="in" filter="fade">
                                      <p:cBhvr>
                                        <p:cTn id="60" dur="1000"/>
                                        <p:tgtEl>
                                          <p:spTgt spid="1485"/>
                                        </p:tgtEl>
                                      </p:cBhvr>
                                    </p:animEffect>
                                  </p:childTnLst>
                                </p:cTn>
                              </p:par>
                              <p:par>
                                <p:cTn id="61" presetID="10" presetClass="entr" presetSubtype="0" fill="hold" nodeType="withEffect">
                                  <p:stCondLst>
                                    <p:cond delay="0"/>
                                  </p:stCondLst>
                                  <p:childTnLst>
                                    <p:set>
                                      <p:cBhvr>
                                        <p:cTn id="62" dur="1" fill="hold">
                                          <p:stCondLst>
                                            <p:cond delay="0"/>
                                          </p:stCondLst>
                                        </p:cTn>
                                        <p:tgtEl>
                                          <p:spTgt spid="1486"/>
                                        </p:tgtEl>
                                        <p:attrNameLst>
                                          <p:attrName>style.visibility</p:attrName>
                                        </p:attrNameLst>
                                      </p:cBhvr>
                                      <p:to>
                                        <p:strVal val="visible"/>
                                      </p:to>
                                    </p:set>
                                    <p:animEffect transition="in" filter="fade">
                                      <p:cBhvr>
                                        <p:cTn id="63" dur="1000"/>
                                        <p:tgtEl>
                                          <p:spTgt spid="148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47121"/>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Hướng</a:t>
            </a:r>
            <a:r>
              <a:rPr lang="en-US" dirty="0">
                <a:latin typeface="UTM Bebas" panose="02040603050506020204" pitchFamily="18" charset="0"/>
              </a:rPr>
              <a:t> </a:t>
            </a:r>
            <a:r>
              <a:rPr lang="en-US" dirty="0" err="1">
                <a:latin typeface="UTM Bebas" panose="02040603050506020204" pitchFamily="18" charset="0"/>
              </a:rPr>
              <a:t>tiếp</a:t>
            </a:r>
            <a:r>
              <a:rPr lang="en-US" dirty="0">
                <a:latin typeface="UTM Bebas" panose="02040603050506020204" pitchFamily="18" charset="0"/>
              </a:rPr>
              <a:t> </a:t>
            </a:r>
            <a:r>
              <a:rPr lang="en-US" dirty="0" err="1">
                <a:latin typeface="UTM Bebas" panose="02040603050506020204" pitchFamily="18" charset="0"/>
              </a:rPr>
              <a:t>cận</a:t>
            </a:r>
            <a:r>
              <a:rPr lang="en-US" dirty="0">
                <a:latin typeface="UTM Bebas" panose="02040603050506020204" pitchFamily="18" charset="0"/>
              </a:rPr>
              <a:t> Bottom-up</a:t>
            </a:r>
            <a:endParaRPr lang="vi-VN"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1446550"/>
              </a:xfrm>
              <a:prstGeom prst="rect">
                <a:avLst/>
              </a:prstGeom>
              <a:noFill/>
            </p:spPr>
            <p:txBody>
              <a:bodyPr wrap="square">
                <a:spAutoFit/>
              </a:bodyPr>
              <a:lstStyle/>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[0] ← 0 </m:t>
                    </m:r>
                  </m:oMath>
                </a14:m>
                <a:endParaRPr lang="en-US" sz="1100" dirty="0"/>
              </a:p>
              <a:p>
                <a:r>
                  <a:rPr lang="en-US" sz="1100" dirty="0"/>
                  <a:t> </a:t>
                </a:r>
                <a14:m>
                  <m:oMath xmlns:m="http://schemas.openxmlformats.org/officeDocument/2006/math">
                    <m:r>
                      <m:rPr>
                        <m:nor/>
                      </m:rPr>
                      <a:rPr lang="en-US" sz="1100" b="1"/>
                      <m:t>for</m:t>
                    </m:r>
                    <m:r>
                      <m:rPr>
                        <m:nor/>
                      </m:rPr>
                      <a:rPr lang="en-US" sz="1100"/>
                      <m:t> </m:t>
                    </m:r>
                    <m:r>
                      <m:rPr>
                        <m:nor/>
                      </m:rPr>
                      <a:rPr lang="en-US" sz="1100"/>
                      <m:t>i</m:t>
                    </m:r>
                    <m:r>
                      <m:rPr>
                        <m:nor/>
                      </m:rPr>
                      <a:rPr lang="en-US" sz="1100"/>
                      <m:t> ← 1 </m:t>
                    </m:r>
                    <m:r>
                      <m:rPr>
                        <m:nor/>
                      </m:rPr>
                      <a:rPr lang="en-US" sz="1100" b="1"/>
                      <m:t>to</m:t>
                    </m:r>
                    <m:r>
                      <m:rPr>
                        <m:nor/>
                      </m:rPr>
                      <a:rPr lang="en-US" sz="1100"/>
                      <m:t> </m:t>
                    </m:r>
                    <m:r>
                      <m:rPr>
                        <m:nor/>
                      </m:rPr>
                      <a:rPr lang="en-US" sz="1100" b="0" i="0" smtClean="0"/>
                      <m:t>n</m:t>
                    </m:r>
                    <m:r>
                      <m:rPr>
                        <m:nor/>
                      </m:rPr>
                      <a:rPr lang="en-US" sz="1100"/>
                      <m:t> </m:t>
                    </m:r>
                    <m:r>
                      <m:rPr>
                        <m:nor/>
                      </m:rPr>
                      <a:rPr lang="en-US" sz="1100" b="1"/>
                      <m:t>do</m:t>
                    </m:r>
                    <m:r>
                      <m:rPr>
                        <m:nor/>
                      </m:rPr>
                      <a:rPr lang="en-US" sz="1100" b="1"/>
                      <m:t> </m:t>
                    </m:r>
                  </m:oMath>
                </a14:m>
                <a:endParaRPr lang="en-US" sz="1100" b="1" dirty="0"/>
              </a:p>
              <a:p>
                <a:r>
                  <a:rPr lang="en-US" sz="1100" dirty="0"/>
                  <a:t>                </a:t>
                </a:r>
                <a14:m>
                  <m:oMath xmlns:m="http://schemas.openxmlformats.org/officeDocument/2006/math">
                    <m:r>
                      <m:rPr>
                        <m:nor/>
                      </m:rPr>
                      <a:rPr lang="en-US" sz="1100"/>
                      <m:t>temp</m:t>
                    </m:r>
                    <m:r>
                      <m:rPr>
                        <m:nor/>
                      </m:rPr>
                      <a:rPr lang="en-US" sz="1100"/>
                      <m:t> ← ∞; </m:t>
                    </m:r>
                    <m:r>
                      <m:rPr>
                        <m:nor/>
                      </m:rPr>
                      <a:rPr lang="en-US" sz="1100"/>
                      <m:t>j</m:t>
                    </m:r>
                    <m:r>
                      <m:rPr>
                        <m:nor/>
                      </m:rPr>
                      <a:rPr lang="en-US" sz="1100"/>
                      <m:t> ← 1 </m:t>
                    </m:r>
                  </m:oMath>
                </a14:m>
                <a:endParaRPr lang="en-US" sz="1100" dirty="0"/>
              </a:p>
              <a:p>
                <a:r>
                  <a:rPr lang="en-US" sz="1100" dirty="0"/>
                  <a:t>                </a:t>
                </a:r>
                <a14:m>
                  <m:oMath xmlns:m="http://schemas.openxmlformats.org/officeDocument/2006/math">
                    <m:r>
                      <m:rPr>
                        <m:nor/>
                      </m:rPr>
                      <a:rPr lang="en-US" sz="1100" b="1"/>
                      <m:t>while</m:t>
                    </m:r>
                    <m:r>
                      <m:rPr>
                        <m:nor/>
                      </m:rPr>
                      <a:rPr lang="en-US" sz="1100"/>
                      <m:t> </m:t>
                    </m:r>
                    <m:r>
                      <m:rPr>
                        <m:nor/>
                      </m:rPr>
                      <a:rPr lang="en-US" sz="1100"/>
                      <m:t>j</m:t>
                    </m:r>
                    <m:r>
                      <m:rPr>
                        <m:nor/>
                      </m:rPr>
                      <a:rPr lang="en-US" sz="1100"/>
                      <m:t> ≤ </m:t>
                    </m:r>
                    <m:r>
                      <m:rPr>
                        <m:nor/>
                      </m:rPr>
                      <a:rPr lang="en-US" sz="1100"/>
                      <m:t>m</m:t>
                    </m:r>
                    <m:r>
                      <m:rPr>
                        <m:nor/>
                      </m:rPr>
                      <a:rPr lang="en-US" sz="1100"/>
                      <m:t> </m:t>
                    </m:r>
                    <m:r>
                      <m:rPr>
                        <m:nor/>
                      </m:rPr>
                      <a:rPr lang="en-US" sz="1100" b="1"/>
                      <m:t>and</m:t>
                    </m:r>
                    <m:r>
                      <m:rPr>
                        <m:nor/>
                      </m:rPr>
                      <a:rPr lang="en-US" sz="1100"/>
                      <m:t> </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b="1"/>
                      <m:t>do</m:t>
                    </m:r>
                    <m:r>
                      <m:rPr>
                        <m:nor/>
                      </m:rPr>
                      <a:rPr lang="en-US" sz="1100" b="1"/>
                      <m:t> </m:t>
                    </m:r>
                  </m:oMath>
                </a14:m>
                <a:endParaRPr lang="en-US" sz="1100" b="1" dirty="0"/>
              </a:p>
              <a:p>
                <a:pPr/>
                <a14:m>
                  <m:oMathPara xmlns:m="http://schemas.openxmlformats.org/officeDocument/2006/math">
                    <m:oMathParaPr>
                      <m:jc m:val="centerGroup"/>
                    </m:oMathParaPr>
                    <m:oMath xmlns:m="http://schemas.openxmlformats.org/officeDocument/2006/math">
                      <m:r>
                        <m:rPr>
                          <m:nor/>
                        </m:rPr>
                        <a:rPr lang="en-US" sz="1100" b="0" i="0" smtClean="0"/>
                        <m:t>                      </m:t>
                      </m:r>
                      <m:r>
                        <m:rPr>
                          <m:nor/>
                        </m:rPr>
                        <a:rPr lang="en-US" sz="1100"/>
                        <m:t>temp</m:t>
                      </m:r>
                      <m:r>
                        <m:rPr>
                          <m:nor/>
                        </m:rPr>
                        <a:rPr lang="en-US" sz="1100"/>
                        <m:t> ← </m:t>
                      </m:r>
                      <m:r>
                        <m:rPr>
                          <m:nor/>
                        </m:rPr>
                        <a:rPr lang="en-US" sz="1100"/>
                        <m:t>min</m:t>
                      </m:r>
                      <m:r>
                        <m:rPr>
                          <m:nor/>
                        </m:rPr>
                        <a:rPr lang="en-US" sz="1100"/>
                        <m:t>(</m:t>
                      </m:r>
                      <m:r>
                        <m:rPr>
                          <m:nor/>
                        </m:rPr>
                        <a:rPr lang="en-US" sz="1100" dirty="0">
                          <a:latin typeface="Cambria Math" panose="02040503050406030204" pitchFamily="18" charset="0"/>
                        </a:rPr>
                        <m:t>F</m:t>
                      </m:r>
                      <m:r>
                        <m:rPr>
                          <m:nor/>
                        </m:rPr>
                        <a:rPr lang="en-US" sz="1100"/>
                        <m:t>[</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m:t>temp</m:t>
                      </m:r>
                      <m:r>
                        <m:rPr>
                          <m:nor/>
                        </m:rPr>
                        <a:rPr lang="en-US" sz="1100"/>
                        <m:t>) </m:t>
                      </m:r>
                    </m:oMath>
                  </m:oMathPara>
                </a14:m>
                <a:endParaRPr lang="en-US" sz="1100" dirty="0"/>
              </a:p>
              <a:p>
                <a:pPr/>
                <a14:m>
                  <m:oMathPara xmlns:m="http://schemas.openxmlformats.org/officeDocument/2006/math">
                    <m:oMathParaPr>
                      <m:jc m:val="centerGroup"/>
                    </m:oMathParaPr>
                    <m:oMath xmlns:m="http://schemas.openxmlformats.org/officeDocument/2006/math">
                      <m:r>
                        <m:rPr>
                          <m:nor/>
                        </m:rPr>
                        <a:rPr lang="en-US" sz="1100"/>
                        <m:t>j</m:t>
                      </m:r>
                      <m:r>
                        <m:rPr>
                          <m:nor/>
                        </m:rPr>
                        <a:rPr lang="en-US" sz="1100"/>
                        <m:t> ← </m:t>
                      </m:r>
                      <m:r>
                        <m:rPr>
                          <m:nor/>
                        </m:rPr>
                        <a:rPr lang="en-US" sz="1100"/>
                        <m:t>j</m:t>
                      </m:r>
                      <m:r>
                        <m:rPr>
                          <m:nor/>
                        </m:rPr>
                        <a:rPr lang="en-US" sz="1100"/>
                        <m:t> + 1 </m:t>
                      </m:r>
                    </m:oMath>
                  </m:oMathPara>
                </a14:m>
                <a:endParaRPr lang="en-US" sz="1100" dirty="0"/>
              </a:p>
              <a:p>
                <a:r>
                  <a:rPr lang="en-US" sz="1100" dirty="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i</m:t>
                    </m:r>
                    <m:r>
                      <m:rPr>
                        <m:nor/>
                      </m:rPr>
                      <a:rPr lang="en-US" sz="1100"/>
                      <m:t>] ← </m:t>
                    </m:r>
                    <m:r>
                      <m:rPr>
                        <m:nor/>
                      </m:rPr>
                      <a:rPr lang="en-US" sz="1100"/>
                      <m:t>temp</m:t>
                    </m:r>
                    <m:r>
                      <m:rPr>
                        <m:nor/>
                      </m:rPr>
                      <a:rPr lang="en-US" sz="1100"/>
                      <m:t> + 1 </m:t>
                    </m:r>
                  </m:oMath>
                </a14:m>
                <a:endParaRPr lang="en-US" sz="1100" dirty="0"/>
              </a:p>
              <a:p>
                <a:r>
                  <a:rPr lang="en-US" sz="1100" dirty="0"/>
                  <a:t> </a:t>
                </a:r>
                <a14:m>
                  <m:oMath xmlns:m="http://schemas.openxmlformats.org/officeDocument/2006/math">
                    <m:r>
                      <m:rPr>
                        <m:nor/>
                      </m:rPr>
                      <a:rPr lang="en-US" sz="1100"/>
                      <m:t>return</m:t>
                    </m:r>
                    <m:r>
                      <m:rPr>
                        <m:nor/>
                      </m:rPr>
                      <a:rPr lang="en-US" sz="1100"/>
                      <m:t> </m:t>
                    </m:r>
                    <m:r>
                      <m:rPr>
                        <m:nor/>
                      </m:rPr>
                      <a:rPr lang="en-US" sz="1100" b="0" i="0" smtClean="0"/>
                      <m:t>F</m:t>
                    </m:r>
                    <m:r>
                      <m:rPr>
                        <m:nor/>
                      </m:rPr>
                      <a:rPr lang="en-US" sz="1100"/>
                      <m:t>[</m:t>
                    </m:r>
                    <m:r>
                      <m:rPr>
                        <m:nor/>
                      </m:rPr>
                      <a:rPr lang="en-US" sz="1100"/>
                      <m:t>n</m:t>
                    </m:r>
                    <m:r>
                      <m:rPr>
                        <m:nor/>
                      </m:rPr>
                      <a:rPr lang="en-US" sz="1100"/>
                      <m:t>]</m:t>
                    </m:r>
                  </m:oMath>
                </a14:m>
                <a:endParaRPr lang="en-US" sz="1100" dirty="0"/>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1446550"/>
              </a:xfrm>
              <a:prstGeom prst="rect">
                <a:avLst/>
              </a:prstGeom>
              <a:blipFill>
                <a:blip r:embed="rId3"/>
                <a:stretch>
                  <a:fillRect b="-844"/>
                </a:stretch>
              </a:blipFill>
            </p:spPr>
            <p:txBody>
              <a:bodyPr/>
              <a:lstStyle/>
              <a:p>
                <a:r>
                  <a:rPr lang="en-US">
                    <a:noFill/>
                  </a:rPr>
                  <a:t> </a:t>
                </a:r>
              </a:p>
            </p:txBody>
          </p:sp>
        </mc:Fallback>
      </mc:AlternateContent>
      <p:sp>
        <p:nvSpPr>
          <p:cNvPr id="2" name="Arrow: Up 1">
            <a:extLst>
              <a:ext uri="{FF2B5EF4-FFF2-40B4-BE49-F238E27FC236}">
                <a16:creationId xmlns:a16="http://schemas.microsoft.com/office/drawing/2014/main" id="{CE5B59D2-9788-AE5E-FD2D-3288C6558DF3}"/>
              </a:ext>
            </a:extLst>
          </p:cNvPr>
          <p:cNvSpPr/>
          <p:nvPr/>
        </p:nvSpPr>
        <p:spPr>
          <a:xfrm>
            <a:off x="486720" y="1582988"/>
            <a:ext cx="188078" cy="2309248"/>
          </a:xfrm>
          <a:prstGeom prst="upArrow">
            <a:avLst/>
          </a:prstGeom>
          <a:solidFill>
            <a:srgbClr val="00C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747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Các bước giải</a:t>
            </a:r>
            <a:endParaRPr dirty="0"/>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dirty="0"/>
              <a:t>Xác định bài toán con cơ bản</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dirty="0"/>
              <a:t>Tạo một bảng để lưu trữ các giá trị đã tính toán. </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dirty="0"/>
              <a:t>Định nghĩa các trường hợp cơ bản có thể giải</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575705" y="1571982"/>
            <a:ext cx="7853496" cy="2643061"/>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p:grpSp>
        <p:nvGrpSpPr>
          <p:cNvPr id="25" name="Google Shape;1490;p55">
            <a:extLst>
              <a:ext uri="{FF2B5EF4-FFF2-40B4-BE49-F238E27FC236}">
                <a16:creationId xmlns:a16="http://schemas.microsoft.com/office/drawing/2014/main" id="{865B9CD6-1947-E533-3102-BEB2E3DCA0DA}"/>
              </a:ext>
            </a:extLst>
          </p:cNvPr>
          <p:cNvGrpSpPr/>
          <p:nvPr/>
        </p:nvGrpSpPr>
        <p:grpSpPr>
          <a:xfrm>
            <a:off x="7561852" y="1670196"/>
            <a:ext cx="579176" cy="144807"/>
            <a:chOff x="8209059" y="198000"/>
            <a:chExt cx="636779" cy="120078"/>
          </a:xfrm>
        </p:grpSpPr>
        <p:sp>
          <p:nvSpPr>
            <p:cNvPr id="26" name="Google Shape;1491;p55">
              <a:extLst>
                <a:ext uri="{FF2B5EF4-FFF2-40B4-BE49-F238E27FC236}">
                  <a16:creationId xmlns:a16="http://schemas.microsoft.com/office/drawing/2014/main" id="{4FCF55CE-3C74-2DFB-F988-5E94562E5545}"/>
                </a:ext>
              </a:extLst>
            </p:cNvPr>
            <p:cNvSpPr/>
            <p:nvPr/>
          </p:nvSpPr>
          <p:spPr>
            <a:xfrm>
              <a:off x="8466891"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2;p55">
              <a:extLst>
                <a:ext uri="{FF2B5EF4-FFF2-40B4-BE49-F238E27FC236}">
                  <a16:creationId xmlns:a16="http://schemas.microsoft.com/office/drawing/2014/main" id="{7F11CCD0-FDCE-D827-23EB-C571371D44A8}"/>
                </a:ext>
              </a:extLst>
            </p:cNvPr>
            <p:cNvSpPr/>
            <p:nvPr/>
          </p:nvSpPr>
          <p:spPr>
            <a:xfrm>
              <a:off x="8725800" y="198000"/>
              <a:ext cx="120038"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3;p55">
              <a:extLst>
                <a:ext uri="{FF2B5EF4-FFF2-40B4-BE49-F238E27FC236}">
                  <a16:creationId xmlns:a16="http://schemas.microsoft.com/office/drawing/2014/main" id="{B31DF0F2-E862-AACD-B1D3-97DD85BF084E}"/>
                </a:ext>
              </a:extLst>
            </p:cNvPr>
            <p:cNvSpPr/>
            <p:nvPr/>
          </p:nvSpPr>
          <p:spPr>
            <a:xfrm>
              <a:off x="8209059" y="198000"/>
              <a:ext cx="120038"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txBody>
                      <a:tcPr anchor="ct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endParaRPr lang="en-US"/>
                        </a:p>
                      </a:txBody>
                      <a:tcPr>
                        <a:blipFill>
                          <a:blip r:embed="rId3"/>
                          <a:stretch>
                            <a:fillRect t="-1563" r="-700000" b="-150000"/>
                          </a:stretch>
                        </a:blipFil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endParaRPr lang="en-US"/>
                        </a:p>
                      </a:txBody>
                      <a:tcPr anchor="ctr">
                        <a:blipFill>
                          <a:blip r:embed="rId3"/>
                          <a:stretch>
                            <a:fillRect t="-69149" r="-700000" b="-2128"/>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
        <p:nvSpPr>
          <p:cNvPr id="3" name="TextBox 2">
            <a:extLst>
              <a:ext uri="{FF2B5EF4-FFF2-40B4-BE49-F238E27FC236}">
                <a16:creationId xmlns:a16="http://schemas.microsoft.com/office/drawing/2014/main" id="{7E1B1C4F-A752-4D77-0B44-CADB7349C020}"/>
              </a:ext>
            </a:extLst>
          </p:cNvPr>
          <p:cNvSpPr txBox="1"/>
          <p:nvPr/>
        </p:nvSpPr>
        <p:spPr>
          <a:xfrm>
            <a:off x="1910370" y="2361115"/>
            <a:ext cx="539700" cy="307777"/>
          </a:xfrm>
          <a:prstGeom prst="rect">
            <a:avLst/>
          </a:prstGeom>
          <a:noFill/>
        </p:spPr>
        <p:txBody>
          <a:bodyPr wrap="square" rtlCol="0">
            <a:spAutoFit/>
          </a:bodyPr>
          <a:lstStyle/>
          <a:p>
            <a:pPr algn="ctr"/>
            <a:r>
              <a:rPr lang="en-US" dirty="0"/>
              <a:t>0</a:t>
            </a:r>
          </a:p>
        </p:txBody>
      </p:sp>
      <p:sp>
        <p:nvSpPr>
          <p:cNvPr id="4" name="TextBox 3">
            <a:extLst>
              <a:ext uri="{FF2B5EF4-FFF2-40B4-BE49-F238E27FC236}">
                <a16:creationId xmlns:a16="http://schemas.microsoft.com/office/drawing/2014/main" id="{218E7190-C021-1E5F-3599-6D35B9444B89}"/>
              </a:ext>
            </a:extLst>
          </p:cNvPr>
          <p:cNvSpPr txBox="1"/>
          <p:nvPr/>
        </p:nvSpPr>
        <p:spPr>
          <a:xfrm>
            <a:off x="2821414" y="2361115"/>
            <a:ext cx="539700" cy="307777"/>
          </a:xfrm>
          <a:prstGeom prst="rect">
            <a:avLst/>
          </a:prstGeom>
          <a:noFill/>
        </p:spPr>
        <p:txBody>
          <a:bodyPr wrap="square" rtlCol="0">
            <a:spAutoFit/>
          </a:bodyPr>
          <a:lstStyle/>
          <a:p>
            <a:pPr algn="ctr"/>
            <a:r>
              <a:rPr lang="en-US" dirty="0"/>
              <a:t>1</a:t>
            </a:r>
          </a:p>
        </p:txBody>
      </p:sp>
      <p:sp>
        <p:nvSpPr>
          <p:cNvPr id="5" name="TextBox 4">
            <a:extLst>
              <a:ext uri="{FF2B5EF4-FFF2-40B4-BE49-F238E27FC236}">
                <a16:creationId xmlns:a16="http://schemas.microsoft.com/office/drawing/2014/main" id="{49C5C825-59BB-ABBF-CB0F-16590B98B41A}"/>
              </a:ext>
            </a:extLst>
          </p:cNvPr>
          <p:cNvSpPr txBox="1"/>
          <p:nvPr/>
        </p:nvSpPr>
        <p:spPr>
          <a:xfrm>
            <a:off x="3720310" y="2361114"/>
            <a:ext cx="539700" cy="307777"/>
          </a:xfrm>
          <a:prstGeom prst="rect">
            <a:avLst/>
          </a:prstGeom>
          <a:noFill/>
        </p:spPr>
        <p:txBody>
          <a:bodyPr wrap="square" rtlCol="0">
            <a:spAutoFit/>
          </a:bodyPr>
          <a:lstStyle/>
          <a:p>
            <a:pPr algn="ctr"/>
            <a:r>
              <a:rPr lang="en-US" dirty="0"/>
              <a:t>2</a:t>
            </a:r>
          </a:p>
        </p:txBody>
      </p:sp>
      <p:sp>
        <p:nvSpPr>
          <p:cNvPr id="6" name="TextBox 5">
            <a:extLst>
              <a:ext uri="{FF2B5EF4-FFF2-40B4-BE49-F238E27FC236}">
                <a16:creationId xmlns:a16="http://schemas.microsoft.com/office/drawing/2014/main" id="{2A2A4405-575A-5763-0912-AF0F5FF93EDD}"/>
              </a:ext>
            </a:extLst>
          </p:cNvPr>
          <p:cNvSpPr txBox="1"/>
          <p:nvPr/>
        </p:nvSpPr>
        <p:spPr>
          <a:xfrm>
            <a:off x="4619206" y="2354166"/>
            <a:ext cx="539700" cy="307777"/>
          </a:xfrm>
          <a:prstGeom prst="rect">
            <a:avLst/>
          </a:prstGeom>
          <a:noFill/>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14F92BCF-8A65-FA91-6E85-0473F994C299}"/>
              </a:ext>
            </a:extLst>
          </p:cNvPr>
          <p:cNvSpPr txBox="1"/>
          <p:nvPr/>
        </p:nvSpPr>
        <p:spPr>
          <a:xfrm>
            <a:off x="5505950" y="2373926"/>
            <a:ext cx="539700" cy="307777"/>
          </a:xfrm>
          <a:prstGeom prst="rect">
            <a:avLst/>
          </a:prstGeom>
          <a:noFill/>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505D5D37-F0C0-AF37-0837-F97905CF9DFF}"/>
              </a:ext>
            </a:extLst>
          </p:cNvPr>
          <p:cNvSpPr txBox="1"/>
          <p:nvPr/>
        </p:nvSpPr>
        <p:spPr>
          <a:xfrm>
            <a:off x="6426711" y="2364559"/>
            <a:ext cx="539700" cy="307777"/>
          </a:xfrm>
          <a:prstGeom prst="rect">
            <a:avLst/>
          </a:prstGeom>
          <a:noFill/>
        </p:spPr>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B0A649A3-6B4C-2337-F006-4ECCDB98F20A}"/>
              </a:ext>
            </a:extLst>
          </p:cNvPr>
          <p:cNvSpPr txBox="1"/>
          <p:nvPr/>
        </p:nvSpPr>
        <p:spPr>
          <a:xfrm>
            <a:off x="7322542" y="2373926"/>
            <a:ext cx="539700" cy="307777"/>
          </a:xfrm>
          <a:prstGeom prst="rect">
            <a:avLst/>
          </a:prstGeom>
          <a:noFill/>
        </p:spPr>
        <p:txBody>
          <a:bodyPr wrap="square" rtlCol="0">
            <a:spAutoFit/>
          </a:bodyPr>
          <a:lstStyle/>
          <a:p>
            <a:pPr algn="ctr"/>
            <a:r>
              <a:rPr lang="en-US" dirty="0"/>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9EC75-5C3B-293E-EAAD-F82BEF00604A}"/>
                  </a:ext>
                </a:extLst>
              </p:cNvPr>
              <p:cNvSpPr txBox="1">
                <a:spLocks noGrp="1" noRot="1" noMove="1" noResize="1" noEditPoints="1" noAdjustHandles="1" noChangeArrowheads="1" noChangeShapeType="1"/>
              </p:cNvSpPr>
              <p:nvPr/>
            </p:nvSpPr>
            <p:spPr>
              <a:xfrm>
                <a:off x="2047631" y="3251200"/>
                <a:ext cx="49187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CA49EC75-5C3B-293E-EAAD-F82BEF00604A}"/>
                  </a:ext>
                </a:extLst>
              </p:cNvPr>
              <p:cNvSpPr txBox="1">
                <a:spLocks noGrp="1" noRot="1" noChangeAspect="1" noMove="1" noResize="1" noEditPoints="1" noAdjustHandles="1" noChangeArrowheads="1" noChangeShapeType="1" noTextEdit="1"/>
              </p:cNvSpPr>
              <p:nvPr/>
            </p:nvSpPr>
            <p:spPr>
              <a:xfrm>
                <a:off x="2047631" y="3251200"/>
                <a:ext cx="491878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35BA99-709D-6325-7BE9-F35CD715A44F}"/>
                  </a:ext>
                </a:extLst>
              </p:cNvPr>
              <p:cNvSpPr txBox="1">
                <a:spLocks noGrp="1" noRot="1" noMove="1" noResize="1" noEditPoints="1" noAdjustHandles="1" noChangeArrowheads="1" noChangeShapeType="1"/>
              </p:cNvSpPr>
              <p:nvPr/>
            </p:nvSpPr>
            <p:spPr>
              <a:xfrm>
                <a:off x="2170472" y="3246976"/>
                <a:ext cx="47430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[1−1]</m:t>
                              </m:r>
                            </m:e>
                          </m:d>
                        </m:e>
                      </m:func>
                      <m:r>
                        <a:rPr lang="en-US" b="0" i="1" smtClean="0">
                          <a:latin typeface="Cambria Math" panose="02040503050406030204" pitchFamily="18" charset="0"/>
                        </a:rPr>
                        <m:t>+1=1</m:t>
                      </m:r>
                    </m:oMath>
                  </m:oMathPara>
                </a14:m>
                <a:endParaRPr lang="en-US" dirty="0"/>
              </a:p>
            </p:txBody>
          </p:sp>
        </mc:Choice>
        <mc:Fallback xmlns="">
          <p:sp>
            <p:nvSpPr>
              <p:cNvPr id="11" name="TextBox 10">
                <a:extLst>
                  <a:ext uri="{FF2B5EF4-FFF2-40B4-BE49-F238E27FC236}">
                    <a16:creationId xmlns:a16="http://schemas.microsoft.com/office/drawing/2014/main" id="{6A35BA99-709D-6325-7BE9-F35CD715A44F}"/>
                  </a:ext>
                </a:extLst>
              </p:cNvPr>
              <p:cNvSpPr txBox="1">
                <a:spLocks noGrp="1" noRot="1" noChangeAspect="1" noMove="1" noResize="1" noEditPoints="1" noAdjustHandles="1" noChangeArrowheads="1" noChangeShapeType="1" noTextEdit="1"/>
              </p:cNvSpPr>
              <p:nvPr/>
            </p:nvSpPr>
            <p:spPr>
              <a:xfrm>
                <a:off x="2170472" y="3246976"/>
                <a:ext cx="4743080"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0118CC-6A21-EA4A-1779-31665B028BAD}"/>
                  </a:ext>
                </a:extLst>
              </p:cNvPr>
              <p:cNvSpPr txBox="1">
                <a:spLocks noGrp="1" noRot="1" noMove="1" noResize="1" noEditPoints="1" noAdjustHandles="1" noChangeArrowheads="1" noChangeShapeType="1"/>
              </p:cNvSpPr>
              <p:nvPr/>
            </p:nvSpPr>
            <p:spPr>
              <a:xfrm>
                <a:off x="2728951" y="324697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[2 −1]</m:t>
                              </m:r>
                            </m:e>
                          </m:d>
                        </m:e>
                      </m:func>
                      <m:r>
                        <a:rPr lang="en-US" b="0" i="1" smtClean="0">
                          <a:latin typeface="Cambria Math" panose="02040503050406030204" pitchFamily="18" charset="0"/>
                        </a:rPr>
                        <m:t>+1=2</m:t>
                      </m:r>
                    </m:oMath>
                  </m:oMathPara>
                </a14:m>
                <a:endParaRPr lang="en-US" dirty="0"/>
              </a:p>
            </p:txBody>
          </p:sp>
        </mc:Choice>
        <mc:Fallback xmlns="">
          <p:sp>
            <p:nvSpPr>
              <p:cNvPr id="12" name="TextBox 11">
                <a:extLst>
                  <a:ext uri="{FF2B5EF4-FFF2-40B4-BE49-F238E27FC236}">
                    <a16:creationId xmlns:a16="http://schemas.microsoft.com/office/drawing/2014/main" id="{0A0118CC-6A21-EA4A-1779-31665B028BAD}"/>
                  </a:ext>
                </a:extLst>
              </p:cNvPr>
              <p:cNvSpPr txBox="1">
                <a:spLocks noGrp="1" noRot="1" noChangeAspect="1" noMove="1" noResize="1" noEditPoints="1" noAdjustHandles="1" noChangeArrowheads="1" noChangeShapeType="1" noTextEdit="1"/>
              </p:cNvSpPr>
              <p:nvPr/>
            </p:nvSpPr>
            <p:spPr>
              <a:xfrm>
                <a:off x="2728951" y="3246976"/>
                <a:ext cx="3675696" cy="30777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6A7AF4-A282-9E70-C233-505F726D3BFE}"/>
                  </a:ext>
                </a:extLst>
              </p:cNvPr>
              <p:cNvSpPr txBox="1">
                <a:spLocks noGrp="1" noRot="1" noMove="1" noResize="1" noEditPoints="1" noAdjustHandles="1" noChangeArrowheads="1" noChangeShapeType="1"/>
              </p:cNvSpPr>
              <p:nvPr/>
            </p:nvSpPr>
            <p:spPr>
              <a:xfrm>
                <a:off x="3081014" y="323799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3 −1</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[3−3]</m:t>
                              </m:r>
                            </m:e>
                          </m:d>
                        </m:e>
                      </m:func>
                      <m:r>
                        <a:rPr lang="en-US" b="0" i="1" smtClean="0">
                          <a:latin typeface="Cambria Math" panose="02040503050406030204" pitchFamily="18" charset="0"/>
                        </a:rPr>
                        <m:t>+1=1</m:t>
                      </m:r>
                    </m:oMath>
                  </m:oMathPara>
                </a14:m>
                <a:endParaRPr lang="en-US" dirty="0"/>
              </a:p>
            </p:txBody>
          </p:sp>
        </mc:Choice>
        <mc:Fallback xmlns="">
          <p:sp>
            <p:nvSpPr>
              <p:cNvPr id="13" name="TextBox 12">
                <a:extLst>
                  <a:ext uri="{FF2B5EF4-FFF2-40B4-BE49-F238E27FC236}">
                    <a16:creationId xmlns:a16="http://schemas.microsoft.com/office/drawing/2014/main" id="{856A7AF4-A282-9E70-C233-505F726D3BFE}"/>
                  </a:ext>
                </a:extLst>
              </p:cNvPr>
              <p:cNvSpPr txBox="1">
                <a:spLocks noGrp="1" noRot="1" noChangeAspect="1" noMove="1" noResize="1" noEditPoints="1" noAdjustHandles="1" noChangeArrowheads="1" noChangeShapeType="1" noTextEdit="1"/>
              </p:cNvSpPr>
              <p:nvPr/>
            </p:nvSpPr>
            <p:spPr>
              <a:xfrm>
                <a:off x="3081014" y="3237996"/>
                <a:ext cx="3675696" cy="307777"/>
              </a:xfrm>
              <a:prstGeom prst="rect">
                <a:avLst/>
              </a:prstGeom>
              <a:blipFill>
                <a:blip r:embed="rId7"/>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26B64EA-F5D5-CA9F-8EB8-6A860442455A}"/>
                  </a:ext>
                </a:extLst>
              </p:cNvPr>
              <p:cNvSpPr txBox="1">
                <a:spLocks noGrp="1" noRot="1" noMove="1" noResize="1" noEditPoints="1" noAdjustHandles="1" noChangeArrowheads="1" noChangeShapeType="1"/>
              </p:cNvSpPr>
              <p:nvPr/>
            </p:nvSpPr>
            <p:spPr>
              <a:xfrm>
                <a:off x="2800042" y="3237996"/>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[4−4]</m:t>
                              </m:r>
                            </m:e>
                          </m:d>
                        </m:e>
                      </m:func>
                      <m:r>
                        <a:rPr lang="en-US" b="0" i="1" smtClean="0">
                          <a:latin typeface="Cambria Math" panose="02040503050406030204" pitchFamily="18" charset="0"/>
                        </a:rPr>
                        <m:t>+1=1</m:t>
                      </m:r>
                    </m:oMath>
                  </m:oMathPara>
                </a14:m>
                <a:endParaRPr lang="en-US" dirty="0"/>
              </a:p>
            </p:txBody>
          </p:sp>
        </mc:Choice>
        <mc:Fallback xmlns="">
          <p:sp>
            <p:nvSpPr>
              <p:cNvPr id="30" name="TextBox 29">
                <a:extLst>
                  <a:ext uri="{FF2B5EF4-FFF2-40B4-BE49-F238E27FC236}">
                    <a16:creationId xmlns:a16="http://schemas.microsoft.com/office/drawing/2014/main" id="{526B64EA-F5D5-CA9F-8EB8-6A860442455A}"/>
                  </a:ext>
                </a:extLst>
              </p:cNvPr>
              <p:cNvSpPr txBox="1">
                <a:spLocks noGrp="1" noRot="1" noChangeAspect="1" noMove="1" noResize="1" noEditPoints="1" noAdjustHandles="1" noChangeArrowheads="1" noChangeShapeType="1" noTextEdit="1"/>
              </p:cNvSpPr>
              <p:nvPr/>
            </p:nvSpPr>
            <p:spPr>
              <a:xfrm>
                <a:off x="2800042" y="3237996"/>
                <a:ext cx="4178027"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A0BCAD-D935-C772-34EF-3CA58A4EDA24}"/>
                  </a:ext>
                </a:extLst>
              </p:cNvPr>
              <p:cNvSpPr txBox="1">
                <a:spLocks/>
              </p:cNvSpPr>
              <p:nvPr/>
            </p:nvSpPr>
            <p:spPr>
              <a:xfrm>
                <a:off x="2800042" y="3241587"/>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[5−4]</m:t>
                              </m:r>
                            </m:e>
                          </m:d>
                        </m:e>
                      </m:func>
                      <m:r>
                        <a:rPr lang="en-US" b="0" i="1" smtClean="0">
                          <a:latin typeface="Cambria Math" panose="02040503050406030204" pitchFamily="18" charset="0"/>
                        </a:rPr>
                        <m:t>+1=2</m:t>
                      </m:r>
                    </m:oMath>
                  </m:oMathPara>
                </a14:m>
                <a:endParaRPr lang="en-US" dirty="0"/>
              </a:p>
            </p:txBody>
          </p:sp>
        </mc:Choice>
        <mc:Fallback xmlns="">
          <p:sp>
            <p:nvSpPr>
              <p:cNvPr id="31" name="TextBox 30">
                <a:extLst>
                  <a:ext uri="{FF2B5EF4-FFF2-40B4-BE49-F238E27FC236}">
                    <a16:creationId xmlns:a16="http://schemas.microsoft.com/office/drawing/2014/main" id="{D1A0BCAD-D935-C772-34EF-3CA58A4EDA24}"/>
                  </a:ext>
                </a:extLst>
              </p:cNvPr>
              <p:cNvSpPr txBox="1">
                <a:spLocks noRot="1" noChangeAspect="1" noMove="1" noResize="1" noEditPoints="1" noAdjustHandles="1" noChangeArrowheads="1" noChangeShapeType="1" noTextEdit="1"/>
              </p:cNvSpPr>
              <p:nvPr/>
            </p:nvSpPr>
            <p:spPr>
              <a:xfrm>
                <a:off x="2800042" y="3241587"/>
                <a:ext cx="4178027"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EC86D3-3E5C-7521-4347-58BCD72356B3}"/>
                  </a:ext>
                </a:extLst>
              </p:cNvPr>
              <p:cNvSpPr txBox="1"/>
              <p:nvPr/>
            </p:nvSpPr>
            <p:spPr>
              <a:xfrm>
                <a:off x="2800042" y="3242752"/>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[6−4]</m:t>
                              </m:r>
                            </m:e>
                          </m:d>
                        </m:e>
                      </m:func>
                      <m:r>
                        <a:rPr lang="en-US" b="0" i="1" smtClean="0">
                          <a:latin typeface="Cambria Math" panose="02040503050406030204" pitchFamily="18" charset="0"/>
                        </a:rPr>
                        <m:t>+1=2</m:t>
                      </m:r>
                    </m:oMath>
                  </m:oMathPara>
                </a14:m>
                <a:endParaRPr lang="en-US" dirty="0"/>
              </a:p>
            </p:txBody>
          </p:sp>
        </mc:Choice>
        <mc:Fallback xmlns="">
          <p:sp>
            <p:nvSpPr>
              <p:cNvPr id="32" name="TextBox 31">
                <a:extLst>
                  <a:ext uri="{FF2B5EF4-FFF2-40B4-BE49-F238E27FC236}">
                    <a16:creationId xmlns:a16="http://schemas.microsoft.com/office/drawing/2014/main" id="{F5EC86D3-3E5C-7521-4347-58BCD72356B3}"/>
                  </a:ext>
                </a:extLst>
              </p:cNvPr>
              <p:cNvSpPr txBox="1">
                <a:spLocks noRot="1" noChangeAspect="1" noMove="1" noResize="1" noEditPoints="1" noAdjustHandles="1" noChangeArrowheads="1" noChangeShapeType="1" noTextEdit="1"/>
              </p:cNvSpPr>
              <p:nvPr/>
            </p:nvSpPr>
            <p:spPr>
              <a:xfrm>
                <a:off x="2800042" y="3242752"/>
                <a:ext cx="4178027" cy="307777"/>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DCD121-9F46-94F0-4F21-F02FC9E0D00F}"/>
                  </a:ext>
                </a:extLst>
              </p:cNvPr>
              <p:cNvSpPr txBox="1"/>
              <p:nvPr/>
            </p:nvSpPr>
            <p:spPr>
              <a:xfrm>
                <a:off x="2938585" y="3744023"/>
                <a:ext cx="4178027" cy="34047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e>
                        </m:d>
                      </m:e>
                    </m:func>
                    <m:r>
                      <a:rPr lang="en-US" b="0" i="1" smtClean="0">
                        <a:latin typeface="Cambria Math" panose="02040503050406030204" pitchFamily="18" charset="0"/>
                      </a:rPr>
                      <m:t>+1 </m:t>
                    </m:r>
                    <m:r>
                      <a:rPr lang="en-US" b="0" i="1" smtClean="0">
                        <a:latin typeface="Cambria Math" panose="02040503050406030204" pitchFamily="18" charset="0"/>
                      </a:rPr>
                      <m:t>𝑣</m:t>
                    </m:r>
                    <m:r>
                      <a:rPr lang="en-US" b="0" i="1" smtClean="0">
                        <a:latin typeface="Cambria Math" panose="02040503050406030204" pitchFamily="18" charset="0"/>
                      </a:rPr>
                      <m:t>à </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oMath>
                </a14:m>
                <a:endParaRPr lang="en-US" dirty="0"/>
              </a:p>
            </p:txBody>
          </p:sp>
        </mc:Choice>
        <mc:Fallback xmlns="">
          <p:sp>
            <p:nvSpPr>
              <p:cNvPr id="33" name="TextBox 32">
                <a:extLst>
                  <a:ext uri="{FF2B5EF4-FFF2-40B4-BE49-F238E27FC236}">
                    <a16:creationId xmlns:a16="http://schemas.microsoft.com/office/drawing/2014/main" id="{87DCD121-9F46-94F0-4F21-F02FC9E0D00F}"/>
                  </a:ext>
                </a:extLst>
              </p:cNvPr>
              <p:cNvSpPr txBox="1">
                <a:spLocks noRot="1" noChangeAspect="1" noMove="1" noResize="1" noEditPoints="1" noAdjustHandles="1" noChangeArrowheads="1" noChangeShapeType="1" noTextEdit="1"/>
              </p:cNvSpPr>
              <p:nvPr/>
            </p:nvSpPr>
            <p:spPr>
              <a:xfrm>
                <a:off x="2938585" y="3744023"/>
                <a:ext cx="4178027" cy="340478"/>
              </a:xfrm>
              <a:prstGeom prst="rect">
                <a:avLst/>
              </a:prstGeom>
              <a:blipFill>
                <a:blip r:embed="rId11"/>
                <a:stretch>
                  <a:fillRect b="-1786"/>
                </a:stretch>
              </a:blipFill>
            </p:spPr>
            <p:txBody>
              <a:bodyPr/>
              <a:lstStyle/>
              <a:p>
                <a:r>
                  <a:rPr lang="en-US">
                    <a:noFill/>
                  </a:rPr>
                  <a:t> </a:t>
                </a:r>
              </a:p>
            </p:txBody>
          </p:sp>
        </mc:Fallback>
      </mc:AlternateContent>
    </p:spTree>
    <p:extLst>
      <p:ext uri="{BB962C8B-B14F-4D97-AF65-F5344CB8AC3E}">
        <p14:creationId xmlns:p14="http://schemas.microsoft.com/office/powerpoint/2010/main" val="21863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UTM Bebas" panose="02040603050506020204" pitchFamily="18" charset="0"/>
              </a:rPr>
              <a:t>Nội dung bài học</a:t>
            </a:r>
            <a:endParaRPr dirty="0">
              <a:latin typeface="UTM Bebas" panose="02040603050506020204" pitchFamily="18" charset="0"/>
            </a:endParaRPr>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US" dirty="0">
                <a:latin typeface="UTM Bebas" panose="02040603050506020204" pitchFamily="18" charset="0"/>
              </a:rPr>
              <a:t>TỔNG QUAN VỀ QUY HOẠCH ĐỘNG</a:t>
            </a:r>
          </a:p>
        </p:txBody>
      </p:sp>
      <p:sp>
        <p:nvSpPr>
          <p:cNvPr id="1482" name="Google Shape;1482;p55"/>
          <p:cNvSpPr txBox="1">
            <a:spLocks noGrp="1"/>
          </p:cNvSpPr>
          <p:nvPr>
            <p:ph type="subTitle" idx="2"/>
          </p:nvPr>
        </p:nvSpPr>
        <p:spPr>
          <a:xfrm>
            <a:off x="735119" y="3699516"/>
            <a:ext cx="2331000" cy="591300"/>
          </a:xfrm>
          <a:prstGeom prst="rect">
            <a:avLst/>
          </a:prstGeom>
        </p:spPr>
        <p:txBody>
          <a:bodyPr spcFirstLastPara="1" wrap="square" lIns="0" tIns="0" rIns="0" bIns="0" anchor="t" anchorCtr="0">
            <a:noAutofit/>
          </a:bodyPr>
          <a:lstStyle/>
          <a:p>
            <a:pPr marL="0" lvl="0" indent="0"/>
            <a:r>
              <a:rPr lang="en" dirty="0"/>
              <a:t>Quy hoạch động là gì ?</a:t>
            </a:r>
          </a:p>
          <a:p>
            <a:pPr marL="0" lvl="0" indent="0"/>
            <a:r>
              <a:rPr lang="en" dirty="0"/>
              <a:t>Khi nào nên dùng ?</a:t>
            </a:r>
            <a:br>
              <a:rPr lang="en" dirty="0"/>
            </a:br>
            <a:r>
              <a:rPr lang="en-US" dirty="0" err="1"/>
              <a:t>Tại</a:t>
            </a:r>
            <a:r>
              <a:rPr lang="en-US" dirty="0"/>
              <a:t> </a:t>
            </a:r>
            <a:r>
              <a:rPr lang="en-US" dirty="0" err="1"/>
              <a:t>sao</a:t>
            </a:r>
            <a:r>
              <a:rPr lang="en-US" dirty="0"/>
              <a:t> </a:t>
            </a:r>
            <a:r>
              <a:rPr lang="en-US" dirty="0" err="1"/>
              <a:t>nên</a:t>
            </a:r>
            <a:r>
              <a:rPr lang="en-US" dirty="0"/>
              <a:t> </a:t>
            </a:r>
            <a:r>
              <a:rPr lang="en-US" dirty="0" err="1"/>
              <a:t>dùng</a:t>
            </a:r>
            <a:r>
              <a:rPr lang="en-US" dirty="0"/>
              <a:t>  ?</a:t>
            </a:r>
          </a:p>
          <a:p>
            <a:pPr marL="0" lvl="0" indent="0"/>
            <a:r>
              <a:rPr lang="en-US" dirty="0" err="1"/>
              <a:t>Bài</a:t>
            </a:r>
            <a:r>
              <a:rPr lang="en-US" dirty="0"/>
              <a:t> </a:t>
            </a:r>
            <a:r>
              <a:rPr lang="en-US" dirty="0" err="1"/>
              <a:t>toán</a:t>
            </a:r>
            <a:r>
              <a:rPr lang="en-US" dirty="0"/>
              <a:t> Fibonacci</a:t>
            </a:r>
          </a:p>
          <a:p>
            <a:pPr marL="0" lvl="0" indent="0" algn="ctr" rtl="0">
              <a:spcBef>
                <a:spcPts val="0"/>
              </a:spcBef>
              <a:spcAft>
                <a:spcPts val="0"/>
              </a:spcAft>
              <a:buNone/>
            </a:pP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UTM Bebas" panose="02040603050506020204" pitchFamily="18" charset="0"/>
              </a:rPr>
              <a:t>Ví Dụ bài toán quy hoạch động</a:t>
            </a:r>
            <a:endParaRPr dirty="0">
              <a:latin typeface="UTM Bebas" panose="02040603050506020204" pitchFamily="18" charset="0"/>
            </a:endParaRPr>
          </a:p>
        </p:txBody>
      </p:sp>
      <p:sp>
        <p:nvSpPr>
          <p:cNvPr id="1485" name="Google Shape;1485;p55"/>
          <p:cNvSpPr txBox="1">
            <a:spLocks noGrp="1"/>
          </p:cNvSpPr>
          <p:nvPr>
            <p:ph type="subTitle" idx="5"/>
          </p:nvPr>
        </p:nvSpPr>
        <p:spPr>
          <a:xfrm>
            <a:off x="6046733" y="3741431"/>
            <a:ext cx="2400894" cy="591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Bài toán RobotCollection</a:t>
            </a:r>
          </a:p>
          <a:p>
            <a:pPr marL="0" lvl="0" indent="0" algn="ctr" rtl="0">
              <a:spcBef>
                <a:spcPts val="0"/>
              </a:spcBef>
              <a:spcAft>
                <a:spcPts val="0"/>
              </a:spcAft>
              <a:buNone/>
            </a:pPr>
            <a:r>
              <a:rPr lang="en" dirty="0"/>
              <a:t>Bài toán KnapSack</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n-US" sz="2000" dirty="0" err="1">
                <a:latin typeface="UTM Bebas" panose="02040603050506020204" pitchFamily="18" charset="0"/>
              </a:rPr>
              <a:t>Các</a:t>
            </a:r>
            <a:r>
              <a:rPr lang="en-US" sz="2000" dirty="0">
                <a:latin typeface="UTM Bebas" panose="02040603050506020204" pitchFamily="18" charset="0"/>
              </a:rPr>
              <a:t> </a:t>
            </a:r>
            <a:r>
              <a:rPr lang="en-US" sz="2000" dirty="0" err="1">
                <a:latin typeface="UTM Bebas" panose="02040603050506020204" pitchFamily="18" charset="0"/>
              </a:rPr>
              <a:t>Phương</a:t>
            </a:r>
            <a:r>
              <a:rPr lang="en-US" sz="2000" dirty="0">
                <a:latin typeface="UTM Bebas" panose="02040603050506020204" pitchFamily="18" charset="0"/>
              </a:rPr>
              <a:t> </a:t>
            </a:r>
            <a:r>
              <a:rPr lang="en-US" sz="2000" dirty="0" err="1">
                <a:latin typeface="UTM Bebas" panose="02040603050506020204" pitchFamily="18" charset="0"/>
              </a:rPr>
              <a:t>pháp</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triển</a:t>
            </a:r>
            <a:r>
              <a:rPr lang="en-US" sz="2000" dirty="0">
                <a:latin typeface="UTM Bebas" panose="02040603050506020204" pitchFamily="18" charset="0"/>
              </a:rPr>
              <a:t> </a:t>
            </a:r>
            <a:r>
              <a:rPr lang="en-US" sz="2000" dirty="0" err="1">
                <a:latin typeface="UTM Bebas" panose="02040603050506020204" pitchFamily="18" charset="0"/>
              </a:rPr>
              <a:t>khai</a:t>
            </a:r>
            <a:r>
              <a:rPr lang="en-US" sz="2000" dirty="0">
                <a:latin typeface="UTM Bebas" panose="02040603050506020204" pitchFamily="18" charset="0"/>
              </a:rPr>
              <a:t> Quy </a:t>
            </a:r>
            <a:r>
              <a:rPr lang="en-US" sz="2000" dirty="0" err="1">
                <a:latin typeface="UTM Bebas" panose="02040603050506020204" pitchFamily="18" charset="0"/>
              </a:rPr>
              <a:t>hoạch</a:t>
            </a:r>
            <a:r>
              <a:rPr lang="en-US" sz="2000" dirty="0">
                <a:latin typeface="UTM Bebas" panose="02040603050506020204" pitchFamily="18" charset="0"/>
              </a:rPr>
              <a:t> </a:t>
            </a:r>
            <a:r>
              <a:rPr lang="en-US" sz="2000" dirty="0" err="1">
                <a:latin typeface="UTM Bebas" panose="02040603050506020204" pitchFamily="18" charset="0"/>
              </a:rPr>
              <a:t>động</a:t>
            </a:r>
            <a:endParaRPr lang="vi-VN" sz="2000" dirty="0"/>
          </a:p>
        </p:txBody>
      </p:sp>
      <p:sp>
        <p:nvSpPr>
          <p:cNvPr id="1488" name="Google Shape;1488;p55"/>
          <p:cNvSpPr txBox="1">
            <a:spLocks noGrp="1"/>
          </p:cNvSpPr>
          <p:nvPr>
            <p:ph type="subTitle" idx="8"/>
          </p:nvPr>
        </p:nvSpPr>
        <p:spPr>
          <a:xfrm>
            <a:off x="3376511" y="3730777"/>
            <a:ext cx="2477211" cy="591300"/>
          </a:xfrm>
          <a:prstGeom prst="rect">
            <a:avLst/>
          </a:prstGeom>
        </p:spPr>
        <p:txBody>
          <a:bodyPr spcFirstLastPara="1" wrap="square" lIns="0" tIns="0" rIns="0" bIns="0" anchor="t" anchorCtr="0">
            <a:noAutofit/>
          </a:bodyPr>
          <a:lstStyle/>
          <a:p>
            <a:pPr marL="0" lvl="0" indent="0"/>
            <a:r>
              <a:rPr lang="vi-VN" dirty="0"/>
              <a:t>Phương pháp </a:t>
            </a:r>
            <a:r>
              <a:rPr lang="vi-VN" dirty="0" err="1"/>
              <a:t>Bottom-up</a:t>
            </a:r>
            <a:br>
              <a:rPr lang="en-US" dirty="0"/>
            </a:br>
            <a:r>
              <a:rPr lang="vi-VN" dirty="0"/>
              <a:t>Phương pháp </a:t>
            </a:r>
            <a:r>
              <a:rPr lang="vi-VN" dirty="0" err="1"/>
              <a:t>Top-down</a:t>
            </a:r>
            <a:endParaRPr lang="en-US" dirty="0"/>
          </a:p>
          <a:p>
            <a:pPr marL="0" lvl="0" indent="0"/>
            <a:r>
              <a:rPr lang="en-US" dirty="0" err="1"/>
              <a:t>Bài</a:t>
            </a:r>
            <a:r>
              <a:rPr lang="en-US" dirty="0"/>
              <a:t> </a:t>
            </a:r>
            <a:r>
              <a:rPr lang="en-US" dirty="0" err="1"/>
              <a:t>toán</a:t>
            </a:r>
            <a:r>
              <a:rPr lang="en-US" dirty="0"/>
              <a:t> Change Making </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02.</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22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2"/>
                                        </p:tgtEl>
                                        <p:attrNameLst>
                                          <p:attrName>style.visibility</p:attrName>
                                        </p:attrNameLst>
                                      </p:cBhvr>
                                      <p:to>
                                        <p:strVal val="visible"/>
                                      </p:to>
                                    </p:set>
                                    <p:animEffect transition="in" filter="fade">
                                      <p:cBhvr>
                                        <p:cTn id="21" dur="1000"/>
                                        <p:tgtEl>
                                          <p:spTgt spid="1482"/>
                                        </p:tgtEl>
                                      </p:cBhvr>
                                    </p:animEffect>
                                  </p:childTnLst>
                                </p:cTn>
                              </p:par>
                              <p:par>
                                <p:cTn id="22" presetID="10" presetClass="entr" presetSubtype="0" fill="hold" nodeType="withEffect">
                                  <p:stCondLst>
                                    <p:cond delay="0"/>
                                  </p:stCondLst>
                                  <p:childTnLst>
                                    <p:set>
                                      <p:cBhvr>
                                        <p:cTn id="23" dur="1" fill="hold">
                                          <p:stCondLst>
                                            <p:cond delay="0"/>
                                          </p:stCondLst>
                                        </p:cTn>
                                        <p:tgtEl>
                                          <p:spTgt spid="1483"/>
                                        </p:tgtEl>
                                        <p:attrNameLst>
                                          <p:attrName>style.visibility</p:attrName>
                                        </p:attrNameLst>
                                      </p:cBhvr>
                                      <p:to>
                                        <p:strVal val="visible"/>
                                      </p:to>
                                    </p:set>
                                    <p:animEffect transition="in" filter="fade">
                                      <p:cBhvr>
                                        <p:cTn id="24" dur="1000"/>
                                        <p:tgtEl>
                                          <p:spTgt spid="14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000"/>
                                        <p:tgtEl>
                                          <p:spTgt spid="1476"/>
                                        </p:tgtEl>
                                      </p:cBhvr>
                                    </p:animEffect>
                                  </p:childTnLst>
                                </p:cTn>
                              </p:par>
                              <p:par>
                                <p:cTn id="30" presetID="10" presetClass="entr" presetSubtype="0" fill="hold" nodeType="withEffect">
                                  <p:stCondLst>
                                    <p:cond delay="0"/>
                                  </p:stCondLst>
                                  <p:childTnLst>
                                    <p:set>
                                      <p:cBhvr>
                                        <p:cTn id="31" dur="1" fill="hold">
                                          <p:stCondLst>
                                            <p:cond delay="0"/>
                                          </p:stCondLst>
                                        </p:cTn>
                                        <p:tgtEl>
                                          <p:spTgt spid="1487"/>
                                        </p:tgtEl>
                                        <p:attrNameLst>
                                          <p:attrName>style.visibility</p:attrName>
                                        </p:attrNameLst>
                                      </p:cBhvr>
                                      <p:to>
                                        <p:strVal val="visible"/>
                                      </p:to>
                                    </p:set>
                                    <p:animEffect transition="in" filter="fade">
                                      <p:cBhvr>
                                        <p:cTn id="32" dur="1000"/>
                                        <p:tgtEl>
                                          <p:spTgt spid="1487"/>
                                        </p:tgtEl>
                                      </p:cBhvr>
                                    </p:animEffect>
                                  </p:childTnLst>
                                </p:cTn>
                              </p:par>
                              <p:par>
                                <p:cTn id="33" presetID="10" presetClass="entr" presetSubtype="0" fill="hold" nodeType="withEffect">
                                  <p:stCondLst>
                                    <p:cond delay="0"/>
                                  </p:stCondLst>
                                  <p:childTnLst>
                                    <p:set>
                                      <p:cBhvr>
                                        <p:cTn id="34" dur="1" fill="hold">
                                          <p:stCondLst>
                                            <p:cond delay="0"/>
                                          </p:stCondLst>
                                        </p:cTn>
                                        <p:tgtEl>
                                          <p:spTgt spid="1488"/>
                                        </p:tgtEl>
                                        <p:attrNameLst>
                                          <p:attrName>style.visibility</p:attrName>
                                        </p:attrNameLst>
                                      </p:cBhvr>
                                      <p:to>
                                        <p:strVal val="visible"/>
                                      </p:to>
                                    </p:set>
                                    <p:animEffect transition="in" filter="fade">
                                      <p:cBhvr>
                                        <p:cTn id="35" dur="1000"/>
                                        <p:tgtEl>
                                          <p:spTgt spid="1488"/>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78"/>
                                        </p:tgtEl>
                                        <p:attrNameLst>
                                          <p:attrName>style.visibility</p:attrName>
                                        </p:attrNameLst>
                                      </p:cBhvr>
                                      <p:to>
                                        <p:strVal val="visible"/>
                                      </p:to>
                                    </p:set>
                                    <p:animEffect transition="in" filter="fade">
                                      <p:cBhvr>
                                        <p:cTn id="43" dur="1000"/>
                                        <p:tgtEl>
                                          <p:spTgt spid="1478"/>
                                        </p:tgtEl>
                                      </p:cBhvr>
                                    </p:animEffect>
                                  </p:childTnLst>
                                </p:cTn>
                              </p:par>
                              <p:par>
                                <p:cTn id="44" presetID="10" presetClass="entr" presetSubtype="0" fill="hold" nodeType="withEffect">
                                  <p:stCondLst>
                                    <p:cond delay="0"/>
                                  </p:stCondLst>
                                  <p:childTnLst>
                                    <p:set>
                                      <p:cBhvr>
                                        <p:cTn id="45" dur="1" fill="hold">
                                          <p:stCondLst>
                                            <p:cond delay="0"/>
                                          </p:stCondLst>
                                        </p:cTn>
                                        <p:tgtEl>
                                          <p:spTgt spid="1484"/>
                                        </p:tgtEl>
                                        <p:attrNameLst>
                                          <p:attrName>style.visibility</p:attrName>
                                        </p:attrNameLst>
                                      </p:cBhvr>
                                      <p:to>
                                        <p:strVal val="visible"/>
                                      </p:to>
                                    </p:set>
                                    <p:animEffect transition="in" filter="fade">
                                      <p:cBhvr>
                                        <p:cTn id="46" dur="1000"/>
                                        <p:tgtEl>
                                          <p:spTgt spid="1484"/>
                                        </p:tgtEl>
                                      </p:cBhvr>
                                    </p:animEffect>
                                  </p:childTnLst>
                                </p:cTn>
                              </p:par>
                              <p:par>
                                <p:cTn id="47" presetID="10" presetClass="entr" presetSubtype="0" fill="hold" nodeType="withEffect">
                                  <p:stCondLst>
                                    <p:cond delay="0"/>
                                  </p:stCondLst>
                                  <p:childTnLst>
                                    <p:set>
                                      <p:cBhvr>
                                        <p:cTn id="48" dur="1" fill="hold">
                                          <p:stCondLst>
                                            <p:cond delay="0"/>
                                          </p:stCondLst>
                                        </p:cTn>
                                        <p:tgtEl>
                                          <p:spTgt spid="1485"/>
                                        </p:tgtEl>
                                        <p:attrNameLst>
                                          <p:attrName>style.visibility</p:attrName>
                                        </p:attrNameLst>
                                      </p:cBhvr>
                                      <p:to>
                                        <p:strVal val="visible"/>
                                      </p:to>
                                    </p:set>
                                    <p:animEffect transition="in" filter="fade">
                                      <p:cBhvr>
                                        <p:cTn id="49" dur="1000"/>
                                        <p:tgtEl>
                                          <p:spTgt spid="1485"/>
                                        </p:tgtEl>
                                      </p:cBhvr>
                                    </p:animEffect>
                                  </p:childTnLst>
                                </p:cTn>
                              </p:par>
                              <p:par>
                                <p:cTn id="50" presetID="10" presetClass="entr" presetSubtype="0" fill="hold" nodeType="withEffect">
                                  <p:stCondLst>
                                    <p:cond delay="0"/>
                                  </p:stCondLst>
                                  <p:childTnLst>
                                    <p:set>
                                      <p:cBhvr>
                                        <p:cTn id="51" dur="1" fill="hold">
                                          <p:stCondLst>
                                            <p:cond delay="0"/>
                                          </p:stCondLst>
                                        </p:cTn>
                                        <p:tgtEl>
                                          <p:spTgt spid="1486"/>
                                        </p:tgtEl>
                                        <p:attrNameLst>
                                          <p:attrName>style.visibility</p:attrName>
                                        </p:attrNameLst>
                                      </p:cBhvr>
                                      <p:to>
                                        <p:strVal val="visible"/>
                                      </p:to>
                                    </p:set>
                                    <p:animEffect transition="in" filter="fade">
                                      <p:cBhvr>
                                        <p:cTn id="52"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47121"/>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Hướng</a:t>
            </a:r>
            <a:r>
              <a:rPr lang="en-US" dirty="0">
                <a:latin typeface="UTM Bebas" panose="02040603050506020204" pitchFamily="18" charset="0"/>
              </a:rPr>
              <a:t> </a:t>
            </a:r>
            <a:r>
              <a:rPr lang="en-US" dirty="0" err="1">
                <a:latin typeface="UTM Bebas" panose="02040603050506020204" pitchFamily="18" charset="0"/>
              </a:rPr>
              <a:t>tiếp</a:t>
            </a:r>
            <a:r>
              <a:rPr lang="en-US" dirty="0">
                <a:latin typeface="UTM Bebas" panose="02040603050506020204" pitchFamily="18" charset="0"/>
              </a:rPr>
              <a:t> </a:t>
            </a:r>
            <a:r>
              <a:rPr lang="en-US" dirty="0" err="1">
                <a:latin typeface="UTM Bebas" panose="02040603050506020204" pitchFamily="18" charset="0"/>
              </a:rPr>
              <a:t>cận</a:t>
            </a:r>
            <a:r>
              <a:rPr lang="en-US" dirty="0">
                <a:latin typeface="UTM Bebas" panose="02040603050506020204" pitchFamily="18" charset="0"/>
              </a:rPr>
              <a:t> Top-down</a:t>
            </a:r>
            <a:endParaRPr lang="vi-VN" dirty="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3647152"/>
              </a:xfrm>
              <a:prstGeom prst="rect">
                <a:avLst/>
              </a:prstGeom>
              <a:noFill/>
            </p:spPr>
            <p:txBody>
              <a:bodyPr wrap="square">
                <a:spAutoFit/>
              </a:bodyPr>
              <a:lstStyle/>
              <a:p>
                <a:r>
                  <a:rPr lang="en-US" sz="1100" dirty="0"/>
                  <a:t>function </a:t>
                </a:r>
                <a:r>
                  <a:rPr lang="en-US" sz="1100" dirty="0" err="1"/>
                  <a:t>min_coins</a:t>
                </a:r>
                <a:r>
                  <a:rPr lang="en-US" sz="1100" dirty="0"/>
                  <a:t>(coins, amount)</a:t>
                </a:r>
              </a:p>
              <a:p>
                <a:r>
                  <a:rPr lang="en-US" sz="1100" dirty="0"/>
                  <a:t>    </a:t>
                </a:r>
                <a:r>
                  <a:rPr lang="en-US" sz="1100" dirty="0" err="1"/>
                  <a:t>dp</a:t>
                </a:r>
                <a:r>
                  <a:rPr lang="en-US" sz="1100" dirty="0"/>
                  <a:t> = {}</a:t>
                </a:r>
              </a:p>
              <a:p>
                <a:r>
                  <a:rPr lang="en-US" sz="1100" dirty="0"/>
                  <a:t>    result = helper(amount)</a:t>
                </a:r>
              </a:p>
              <a:p>
                <a:r>
                  <a:rPr lang="en-US" sz="1100" dirty="0"/>
                  <a:t>    if result == </a:t>
                </a:r>
                <a14:m>
                  <m:oMath xmlns:m="http://schemas.openxmlformats.org/officeDocument/2006/math">
                    <m:r>
                      <m:rPr>
                        <m:nor/>
                      </m:rPr>
                      <a:rPr lang="en-US" sz="1100" smtClean="0"/>
                      <m:t>∞</m:t>
                    </m:r>
                  </m:oMath>
                </a14:m>
                <a:endParaRPr lang="en-US" sz="1100" dirty="0"/>
              </a:p>
              <a:p>
                <a:r>
                  <a:rPr lang="en-US" sz="1100" dirty="0"/>
                  <a:t>        return -1</a:t>
                </a:r>
              </a:p>
              <a:p>
                <a:r>
                  <a:rPr lang="en-US" sz="1100" dirty="0"/>
                  <a:t>    else</a:t>
                </a:r>
              </a:p>
              <a:p>
                <a:r>
                  <a:rPr lang="en-US" sz="1100" dirty="0"/>
                  <a:t>        return result</a:t>
                </a:r>
              </a:p>
              <a:p>
                <a:endParaRPr lang="en-US" sz="1100" dirty="0"/>
              </a:p>
              <a:p>
                <a:r>
                  <a:rPr lang="en-US" sz="1100" dirty="0"/>
                  <a:t>#hàm </a:t>
                </a:r>
                <a:r>
                  <a:rPr lang="en-US" sz="1100" dirty="0" err="1"/>
                  <a:t>đệ</a:t>
                </a:r>
                <a:r>
                  <a:rPr lang="en-US" sz="1100" dirty="0"/>
                  <a:t> </a:t>
                </a:r>
                <a:r>
                  <a:rPr lang="en-US" sz="1100" dirty="0" err="1"/>
                  <a:t>quy</a:t>
                </a:r>
                <a:endParaRPr lang="en-US" sz="1100" dirty="0"/>
              </a:p>
              <a:p>
                <a:r>
                  <a:rPr lang="en-US" sz="1100" dirty="0"/>
                  <a:t>function helper(amount)</a:t>
                </a:r>
              </a:p>
              <a:p>
                <a:r>
                  <a:rPr lang="en-US" sz="1100" dirty="0"/>
                  <a:t>        if amount in </a:t>
                </a:r>
                <a:r>
                  <a:rPr lang="en-US" sz="1100" dirty="0" err="1"/>
                  <a:t>dp</a:t>
                </a:r>
                <a:endParaRPr lang="en-US" sz="1100" dirty="0"/>
              </a:p>
              <a:p>
                <a:r>
                  <a:rPr lang="en-US" sz="1100" dirty="0"/>
                  <a:t>            return </a:t>
                </a:r>
                <a:r>
                  <a:rPr lang="en-US" sz="1100" dirty="0" err="1"/>
                  <a:t>dp</a:t>
                </a:r>
                <a:r>
                  <a:rPr lang="en-US" sz="1100" dirty="0"/>
                  <a:t>[amount]</a:t>
                </a:r>
              </a:p>
              <a:p>
                <a:r>
                  <a:rPr lang="en-US" sz="1100" dirty="0"/>
                  <a:t>        if amount == 0</a:t>
                </a:r>
              </a:p>
              <a:p>
                <a:r>
                  <a:rPr lang="en-US" sz="1100" dirty="0"/>
                  <a:t>            return 0</a:t>
                </a:r>
              </a:p>
              <a:p>
                <a:r>
                  <a:rPr lang="en-US" sz="1100" dirty="0"/>
                  <a:t>        </a:t>
                </a:r>
                <a:r>
                  <a:rPr lang="en-US" sz="1100" dirty="0" err="1"/>
                  <a:t>min_coins</a:t>
                </a:r>
                <a:r>
                  <a:rPr lang="en-US" sz="1100" dirty="0"/>
                  <a:t> = </a:t>
                </a:r>
                <a14:m>
                  <m:oMath xmlns:m="http://schemas.openxmlformats.org/officeDocument/2006/math">
                    <m:r>
                      <m:rPr>
                        <m:nor/>
                      </m:rPr>
                      <a:rPr lang="en-US" sz="1100" smtClean="0"/>
                      <m:t>∞</m:t>
                    </m:r>
                  </m:oMath>
                </a14:m>
                <a:endParaRPr lang="en-US" sz="1100" dirty="0"/>
              </a:p>
              <a:p>
                <a:r>
                  <a:rPr lang="en-US" sz="1100" dirty="0"/>
                  <a:t>        for coin in coins</a:t>
                </a:r>
              </a:p>
              <a:p>
                <a:r>
                  <a:rPr lang="en-US" sz="1100" dirty="0"/>
                  <a:t>            if amount &gt;= coin</a:t>
                </a:r>
              </a:p>
              <a:p>
                <a:r>
                  <a:rPr lang="en-US" sz="1100" dirty="0"/>
                  <a:t>                </a:t>
                </a:r>
                <a:r>
                  <a:rPr lang="en-US" sz="1100" dirty="0" err="1"/>
                  <a:t>min_coins</a:t>
                </a:r>
                <a:r>
                  <a:rPr lang="en-US" sz="1100" dirty="0"/>
                  <a:t> = min(</a:t>
                </a:r>
                <a:r>
                  <a:rPr lang="en-US" sz="1100" dirty="0" err="1"/>
                  <a:t>min_coins</a:t>
                </a:r>
                <a:r>
                  <a:rPr lang="en-US" sz="1100" dirty="0"/>
                  <a:t>,                         	        helper(amount - coin) + 1)</a:t>
                </a:r>
              </a:p>
              <a:p>
                <a:r>
                  <a:rPr lang="en-US" sz="1100" dirty="0"/>
                  <a:t>        </a:t>
                </a:r>
                <a:r>
                  <a:rPr lang="en-US" sz="1100" dirty="0" err="1"/>
                  <a:t>dp</a:t>
                </a:r>
                <a:r>
                  <a:rPr lang="en-US" sz="1100" dirty="0"/>
                  <a:t>[amount] = </a:t>
                </a:r>
                <a:r>
                  <a:rPr lang="en-US" sz="1100" dirty="0" err="1"/>
                  <a:t>min_coins</a:t>
                </a:r>
                <a:endParaRPr lang="en-US" sz="1100" dirty="0"/>
              </a:p>
              <a:p>
                <a:r>
                  <a:rPr lang="en-US" sz="1100" dirty="0"/>
                  <a:t>        return </a:t>
                </a:r>
                <a:r>
                  <a:rPr lang="en-US" sz="1100" dirty="0" err="1"/>
                  <a:t>min_coins</a:t>
                </a:r>
                <a:r>
                  <a:rPr lang="en-US" sz="1100" dirty="0"/>
                  <a:t>  </a:t>
                </a:r>
              </a:p>
            </p:txBody>
          </p:sp>
        </mc:Choice>
        <mc:Fallback>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3647152"/>
              </a:xfrm>
              <a:prstGeom prst="rect">
                <a:avLst/>
              </a:prstGeom>
              <a:blipFill>
                <a:blip r:embed="rId3"/>
                <a:stretch>
                  <a:fillRect t="-167" r="-12205" b="-167"/>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8F34A1FB-2D3F-7D59-9423-40EA86DB3423}"/>
              </a:ext>
            </a:extLst>
          </p:cNvPr>
          <p:cNvSpPr/>
          <p:nvPr/>
        </p:nvSpPr>
        <p:spPr>
          <a:xfrm>
            <a:off x="590656" y="1294442"/>
            <a:ext cx="156011" cy="2611131"/>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46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D10994-2359-1ACD-4398-0F4F1E8591A0}"/>
              </a:ext>
            </a:extLst>
          </p:cNvPr>
          <p:cNvGraphicFramePr>
            <a:graphicFrameLocks noGrp="1"/>
          </p:cNvGraphicFramePr>
          <p:nvPr>
            <p:extLst>
              <p:ext uri="{D42A27DB-BD31-4B8C-83A1-F6EECF244321}">
                <p14:modId xmlns:p14="http://schemas.microsoft.com/office/powerpoint/2010/main" val="459264650"/>
              </p:ext>
            </p:extLst>
          </p:nvPr>
        </p:nvGraphicFramePr>
        <p:xfrm>
          <a:off x="845239" y="801345"/>
          <a:ext cx="6906747" cy="3670792"/>
        </p:xfrm>
        <a:graphic>
          <a:graphicData uri="http://schemas.openxmlformats.org/drawingml/2006/table">
            <a:tbl>
              <a:tblPr firstRow="1" bandRow="1">
                <a:tableStyleId>{B3356E6B-52D6-4A0A-AFC1-D65799314CCF}</a:tableStyleId>
              </a:tblPr>
              <a:tblGrid>
                <a:gridCol w="1671714">
                  <a:extLst>
                    <a:ext uri="{9D8B030D-6E8A-4147-A177-3AD203B41FA5}">
                      <a16:colId xmlns:a16="http://schemas.microsoft.com/office/drawing/2014/main" val="3339526941"/>
                    </a:ext>
                  </a:extLst>
                </a:gridCol>
                <a:gridCol w="2532474">
                  <a:extLst>
                    <a:ext uri="{9D8B030D-6E8A-4147-A177-3AD203B41FA5}">
                      <a16:colId xmlns:a16="http://schemas.microsoft.com/office/drawing/2014/main" val="3514194799"/>
                    </a:ext>
                  </a:extLst>
                </a:gridCol>
                <a:gridCol w="2702559">
                  <a:extLst>
                    <a:ext uri="{9D8B030D-6E8A-4147-A177-3AD203B41FA5}">
                      <a16:colId xmlns:a16="http://schemas.microsoft.com/office/drawing/2014/main" val="1734312434"/>
                    </a:ext>
                  </a:extLst>
                </a:gridCol>
              </a:tblGrid>
              <a:tr h="434757">
                <a:tc>
                  <a:txBody>
                    <a:bodyPr/>
                    <a:lstStyle/>
                    <a:p>
                      <a:endParaRPr lang="en-US" sz="1200" b="1" dirty="0"/>
                    </a:p>
                  </a:txBody>
                  <a:tcPr>
                    <a:lnL w="9525" cap="flat" cmpd="sng">
                      <a:noFill/>
                      <a:prstDash val="solid"/>
                      <a:round/>
                      <a:headEnd type="none" w="sm" len="sm"/>
                      <a:tailEnd type="none" w="sm" len="sm"/>
                    </a:lnL>
                    <a:lnT w="9525" cap="flat" cmpd="sng">
                      <a:noFill/>
                      <a:prstDash val="solid"/>
                      <a:round/>
                      <a:headEnd type="none" w="sm" len="sm"/>
                      <a:tailEnd type="none" w="sm" len="sm"/>
                    </a:lnT>
                    <a:noFill/>
                  </a:tcPr>
                </a:tc>
                <a:tc>
                  <a:txBody>
                    <a:bodyPr/>
                    <a:lstStyle/>
                    <a:p>
                      <a:pPr algn="ctr"/>
                      <a:r>
                        <a:rPr lang="vi-VN" sz="1200" b="1" dirty="0"/>
                        <a:t>Phương pháp </a:t>
                      </a:r>
                      <a:r>
                        <a:rPr lang="vi-VN" sz="1200" b="1" dirty="0" err="1"/>
                        <a:t>Bottom-up</a:t>
                      </a:r>
                      <a:endParaRPr lang="en-US" sz="1200" b="1" dirty="0"/>
                    </a:p>
                  </a:txBody>
                  <a:tcPr>
                    <a:lnT w="9525" cap="flat" cmpd="sng">
                      <a:noFill/>
                      <a:prstDash val="solid"/>
                      <a:round/>
                      <a:headEnd type="none" w="sm" len="sm"/>
                      <a:tailEnd type="none" w="sm" len="sm"/>
                    </a:lnT>
                    <a:noFill/>
                  </a:tcPr>
                </a:tc>
                <a:tc>
                  <a:txBody>
                    <a:bodyPr/>
                    <a:lstStyle/>
                    <a:p>
                      <a:pPr algn="ctr"/>
                      <a:r>
                        <a:rPr lang="vi-VN" sz="1200" b="1" dirty="0"/>
                        <a:t>Phương pháp </a:t>
                      </a:r>
                      <a:r>
                        <a:rPr lang="vi-VN" sz="1200" b="1" dirty="0" err="1"/>
                        <a:t>Top-down</a:t>
                      </a:r>
                      <a:endParaRPr lang="en-US" sz="1200" b="1" dirty="0"/>
                    </a:p>
                  </a:txBody>
                  <a:tcPr>
                    <a:lnR w="9525" cap="flat" cmpd="sng">
                      <a:noFill/>
                      <a:prstDash val="solid"/>
                      <a:round/>
                      <a:headEnd type="none" w="sm" len="sm"/>
                      <a:tailEnd type="none" w="sm" len="sm"/>
                    </a:lnR>
                    <a:lnT w="9525" cap="flat" cmpd="sng">
                      <a:noFill/>
                      <a:prstDash val="solid"/>
                      <a:round/>
                      <a:headEnd type="none" w="sm" len="sm"/>
                      <a:tailEnd type="none" w="sm" len="sm"/>
                    </a:lnT>
                    <a:noFill/>
                  </a:tcPr>
                </a:tc>
                <a:extLst>
                  <a:ext uri="{0D108BD9-81ED-4DB2-BD59-A6C34878D82A}">
                    <a16:rowId xmlns:a16="http://schemas.microsoft.com/office/drawing/2014/main" val="2411310764"/>
                  </a:ext>
                </a:extLst>
              </a:tr>
              <a:tr h="1842429">
                <a:tc>
                  <a:txBody>
                    <a:bodyPr/>
                    <a:lstStyle/>
                    <a:p>
                      <a:r>
                        <a:rPr lang="en-US" sz="1200" b="1" dirty="0" err="1"/>
                        <a:t>Ưu</a:t>
                      </a:r>
                      <a:r>
                        <a:rPr lang="en-US" sz="1200" b="1" dirty="0"/>
                        <a:t> </a:t>
                      </a:r>
                      <a:r>
                        <a:rPr lang="en-US" sz="1200" b="1" dirty="0" err="1"/>
                        <a:t>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dirty="0"/>
                        <a:t>Độ phức tạp tính toán thường thấp hơn phương pháp </a:t>
                      </a:r>
                      <a:r>
                        <a:rPr lang="vi-VN" sz="1200" b="1" dirty="0" err="1"/>
                        <a:t>top-down</a:t>
                      </a:r>
                      <a:r>
                        <a:rPr lang="vi-VN" sz="1200" b="1" dirty="0"/>
                        <a:t> vì không cần gọi đệ quy.</a:t>
                      </a:r>
                      <a:endParaRPr lang="en-US" sz="1200" b="1" dirty="0"/>
                    </a:p>
                    <a:p>
                      <a:pPr marL="171450" indent="-171450">
                        <a:buFont typeface="Arial" panose="020B0604020202020204" pitchFamily="34" charset="0"/>
                        <a:buChar char="•"/>
                      </a:pPr>
                      <a:r>
                        <a:rPr lang="vi-VN" sz="1200" b="1" dirty="0"/>
                        <a:t>Tiết kiệm bộ nhớ do không cần lưu trữ kết quả các bài toán con.</a:t>
                      </a:r>
                      <a:endParaRPr lang="en-US" sz="1200" b="1" dirty="0"/>
                    </a:p>
                    <a:p>
                      <a:pPr marL="171450" indent="-171450">
                        <a:buFont typeface="Arial" panose="020B0604020202020204" pitchFamily="34" charset="0"/>
                        <a:buChar char="•"/>
                      </a:pPr>
                      <a:r>
                        <a:rPr lang="vi-VN" sz="1200" b="1" dirty="0"/>
                        <a:t>Không gặp vấn đề </a:t>
                      </a:r>
                      <a:r>
                        <a:rPr lang="vi-VN" sz="1200" b="1" dirty="0" err="1"/>
                        <a:t>stack</a:t>
                      </a:r>
                      <a:r>
                        <a:rPr lang="vi-VN" sz="1200" b="1" dirty="0"/>
                        <a:t> </a:t>
                      </a:r>
                      <a:r>
                        <a:rPr lang="vi-VN" sz="1200" b="1" dirty="0" err="1"/>
                        <a:t>overflow</a:t>
                      </a:r>
                      <a:endParaRPr lang="en-US" sz="1200" b="1" dirty="0"/>
                    </a:p>
                  </a:txBody>
                  <a:tcPr>
                    <a:noFill/>
                  </a:tcPr>
                </a:tc>
                <a:tc>
                  <a:txBody>
                    <a:bodyPr/>
                    <a:lstStyle/>
                    <a:p>
                      <a:pPr marL="171450" indent="-171450">
                        <a:buFont typeface="Arial" panose="020B0604020202020204" pitchFamily="34" charset="0"/>
                        <a:buChar char="•"/>
                      </a:pPr>
                      <a:r>
                        <a:rPr lang="en-US" sz="1200" b="1" dirty="0" err="1"/>
                        <a:t>Có</a:t>
                      </a:r>
                      <a:r>
                        <a:rPr lang="en-US" sz="1200" b="1" dirty="0"/>
                        <a:t> </a:t>
                      </a:r>
                      <a:r>
                        <a:rPr lang="en-US" sz="1200" b="1" dirty="0" err="1"/>
                        <a:t>thể</a:t>
                      </a:r>
                      <a:r>
                        <a:rPr lang="en-US" sz="1200" b="1" dirty="0"/>
                        <a:t> </a:t>
                      </a:r>
                      <a:r>
                        <a:rPr lang="en-US" sz="1200" b="1" dirty="0" err="1"/>
                        <a:t>giải</a:t>
                      </a:r>
                      <a:r>
                        <a:rPr lang="en-US" sz="1200" b="1" dirty="0"/>
                        <a:t> </a:t>
                      </a:r>
                      <a:r>
                        <a:rPr lang="en-US" sz="1200" b="1" dirty="0" err="1"/>
                        <a:t>quyết</a:t>
                      </a:r>
                      <a:r>
                        <a:rPr lang="en-US" sz="1200" b="1" dirty="0"/>
                        <a:t> </a:t>
                      </a:r>
                      <a:r>
                        <a:rPr lang="en-US" sz="1200" b="1" dirty="0" err="1"/>
                        <a:t>các</a:t>
                      </a:r>
                      <a:r>
                        <a:rPr lang="en-US" sz="1200" b="1" dirty="0"/>
                        <a:t> </a:t>
                      </a:r>
                      <a:r>
                        <a:rPr lang="en-US" sz="1200" b="1" dirty="0" err="1"/>
                        <a:t>bài</a:t>
                      </a:r>
                      <a:r>
                        <a:rPr lang="en-US" sz="1200" b="1" dirty="0"/>
                        <a:t> </a:t>
                      </a:r>
                      <a:r>
                        <a:rPr lang="en-US" sz="1200" b="1" dirty="0" err="1"/>
                        <a:t>toán</a:t>
                      </a:r>
                      <a:r>
                        <a:rPr lang="en-US" sz="1200" b="1" dirty="0"/>
                        <a:t> </a:t>
                      </a:r>
                      <a:r>
                        <a:rPr lang="en-US" sz="1200" b="1" dirty="0" err="1"/>
                        <a:t>có</a:t>
                      </a:r>
                      <a:r>
                        <a:rPr lang="en-US" sz="1200" b="1" dirty="0"/>
                        <a:t> </a:t>
                      </a:r>
                      <a:r>
                        <a:rPr lang="en-US" sz="1200" b="1" dirty="0" err="1"/>
                        <a:t>cấu</a:t>
                      </a:r>
                      <a:r>
                        <a:rPr lang="en-US" sz="1200" b="1" dirty="0"/>
                        <a:t> </a:t>
                      </a:r>
                      <a:r>
                        <a:rPr lang="en-US" sz="1200" b="1" dirty="0" err="1"/>
                        <a:t>trúc</a:t>
                      </a:r>
                      <a:r>
                        <a:rPr lang="en-US" sz="1200" b="1" dirty="0"/>
                        <a:t> </a:t>
                      </a:r>
                      <a:r>
                        <a:rPr lang="en-US" sz="1200" b="1" dirty="0" err="1"/>
                        <a:t>đệ</a:t>
                      </a:r>
                      <a:r>
                        <a:rPr lang="en-US" sz="1200" b="1" dirty="0"/>
                        <a:t> </a:t>
                      </a:r>
                      <a:r>
                        <a:rPr lang="en-US" sz="1200" b="1" dirty="0" err="1"/>
                        <a:t>quy</a:t>
                      </a:r>
                      <a:r>
                        <a:rPr lang="en-US" sz="1200" b="1" dirty="0"/>
                        <a:t> </a:t>
                      </a:r>
                      <a:r>
                        <a:rPr lang="en-US" sz="1200" b="1" dirty="0" err="1"/>
                        <a:t>phức</a:t>
                      </a:r>
                      <a:r>
                        <a:rPr lang="en-US" sz="1200" b="1" dirty="0"/>
                        <a:t> </a:t>
                      </a:r>
                      <a:r>
                        <a:rPr lang="en-US" sz="1200" b="1" dirty="0" err="1"/>
                        <a:t>tạp</a:t>
                      </a:r>
                      <a:r>
                        <a:rPr lang="en-US" sz="1200" b="1" dirty="0"/>
                        <a:t>.</a:t>
                      </a:r>
                    </a:p>
                    <a:p>
                      <a:pPr marL="171450" indent="-171450">
                        <a:buFont typeface="Arial" panose="020B0604020202020204" pitchFamily="34" charset="0"/>
                        <a:buChar char="•"/>
                      </a:pPr>
                      <a:r>
                        <a:rPr lang="en-US" sz="1200" b="1" dirty="0" err="1"/>
                        <a:t>Dễ</a:t>
                      </a:r>
                      <a:r>
                        <a:rPr lang="en-US" sz="1200" b="1" dirty="0"/>
                        <a:t> </a:t>
                      </a:r>
                      <a:r>
                        <a:rPr lang="en-US" sz="1200" b="1" dirty="0" err="1"/>
                        <a:t>hiểu</a:t>
                      </a:r>
                      <a:r>
                        <a:rPr lang="en-US" sz="1200" b="1" dirty="0"/>
                        <a:t> </a:t>
                      </a:r>
                      <a:r>
                        <a:rPr lang="en-US" sz="1200" b="1" dirty="0" err="1"/>
                        <a:t>và</a:t>
                      </a:r>
                      <a:r>
                        <a:rPr lang="en-US" sz="1200" b="1" dirty="0"/>
                        <a:t> </a:t>
                      </a:r>
                      <a:r>
                        <a:rPr lang="en-US" sz="1200" b="1" dirty="0" err="1"/>
                        <a:t>dễ</a:t>
                      </a:r>
                      <a:r>
                        <a:rPr lang="en-US" sz="1200" b="1" dirty="0"/>
                        <a:t> </a:t>
                      </a:r>
                      <a:r>
                        <a:rPr lang="en-US" sz="1200" b="1" dirty="0" err="1"/>
                        <a:t>triển</a:t>
                      </a:r>
                      <a:r>
                        <a:rPr lang="en-US" sz="1200" b="1" dirty="0"/>
                        <a:t> </a:t>
                      </a:r>
                      <a:r>
                        <a:rPr lang="en-US" sz="1200" b="1" dirty="0" err="1"/>
                        <a:t>khai</a:t>
                      </a:r>
                      <a:r>
                        <a:rPr lang="en-US" sz="1200" b="1" dirty="0"/>
                        <a:t>.</a:t>
                      </a:r>
                    </a:p>
                  </a:txBody>
                  <a:tcPr>
                    <a:lnR w="9525" cap="flat" cmpd="sng">
                      <a:noFill/>
                      <a:prstDash val="solid"/>
                      <a:round/>
                      <a:headEnd type="none" w="sm" len="sm"/>
                      <a:tailEnd type="none" w="sm" len="sm"/>
                    </a:lnR>
                    <a:noFill/>
                  </a:tcPr>
                </a:tc>
                <a:extLst>
                  <a:ext uri="{0D108BD9-81ED-4DB2-BD59-A6C34878D82A}">
                    <a16:rowId xmlns:a16="http://schemas.microsoft.com/office/drawing/2014/main" val="565632615"/>
                  </a:ext>
                </a:extLst>
              </a:tr>
              <a:tr h="1393606">
                <a:tc>
                  <a:txBody>
                    <a:bodyPr/>
                    <a:lstStyle/>
                    <a:p>
                      <a:r>
                        <a:rPr lang="en-US" sz="1200" b="1" dirty="0" err="1"/>
                        <a:t>Nhược</a:t>
                      </a:r>
                      <a:r>
                        <a:rPr lang="en-US" sz="1200" b="1" dirty="0"/>
                        <a:t> </a:t>
                      </a:r>
                      <a:r>
                        <a:rPr lang="en-US" sz="1200" b="1" dirty="0" err="1"/>
                        <a:t>điểm</a:t>
                      </a:r>
                      <a:endParaRPr lang="en-US" sz="1200" b="1" dirty="0"/>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vi-VN" sz="1200" b="1" dirty="0"/>
                        <a:t>Cần phải đưa ra quan hệ truy hồi hoặc dãy chuyển tiếp rõ ràng.</a:t>
                      </a:r>
                      <a:endParaRPr lang="en-US" sz="1200" b="1" dirty="0"/>
                    </a:p>
                    <a:p>
                      <a:pPr marL="171450" indent="-171450">
                        <a:buFont typeface="Arial" panose="020B0604020202020204" pitchFamily="34" charset="0"/>
                        <a:buChar char="•"/>
                      </a:pPr>
                      <a:r>
                        <a:rPr lang="vi-VN" sz="1200" b="1" dirty="0"/>
                        <a:t>Không thể sử dụng cho các bài toán có cấu trúc đệ quy phức tạp</a:t>
                      </a:r>
                      <a:r>
                        <a:rPr lang="en-US" sz="1200" b="1" dirty="0"/>
                        <a:t>.</a:t>
                      </a:r>
                    </a:p>
                  </a:txBody>
                  <a:tcPr>
                    <a:noFill/>
                  </a:tcPr>
                </a:tc>
                <a:tc>
                  <a:txBody>
                    <a:bodyPr/>
                    <a:lstStyle/>
                    <a:p>
                      <a:pPr marL="171450" indent="-171450">
                        <a:buFont typeface="Arial" panose="020B0604020202020204" pitchFamily="34" charset="0"/>
                        <a:buChar char="•"/>
                      </a:pPr>
                      <a:r>
                        <a:rPr lang="vi-VN" sz="1200" b="1" dirty="0"/>
                        <a:t>Tốn bộ nhớ do phải lưu trữ kết quả của các bài toán con.</a:t>
                      </a:r>
                      <a:endParaRPr lang="en-US" sz="1200" b="1" dirty="0"/>
                    </a:p>
                    <a:p>
                      <a:pPr marL="171450" indent="-171450">
                        <a:buFont typeface="Arial" panose="020B0604020202020204" pitchFamily="34" charset="0"/>
                        <a:buChar char="•"/>
                      </a:pPr>
                      <a:r>
                        <a:rPr lang="vi-VN" sz="1200" b="1" dirty="0"/>
                        <a:t>Có thể gặp vấn đề </a:t>
                      </a:r>
                      <a:r>
                        <a:rPr lang="vi-VN" sz="1200" b="1" dirty="0" err="1"/>
                        <a:t>stack</a:t>
                      </a:r>
                      <a:r>
                        <a:rPr lang="en-US" sz="1200" b="1" dirty="0"/>
                        <a:t> </a:t>
                      </a:r>
                      <a:r>
                        <a:rPr lang="vi-VN" sz="1200" b="1" dirty="0" err="1"/>
                        <a:t>overflow</a:t>
                      </a:r>
                      <a:r>
                        <a:rPr lang="vi-VN" sz="1200" b="1" dirty="0"/>
                        <a:t> nếu số lượng bài toán con quá lớn hoặc độ sâu của đệ quy quá sâu.</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487102869"/>
                  </a:ext>
                </a:extLst>
              </a:tr>
            </a:tbl>
          </a:graphicData>
        </a:graphic>
      </p:graphicFrame>
    </p:spTree>
    <p:extLst>
      <p:ext uri="{BB962C8B-B14F-4D97-AF65-F5344CB8AC3E}">
        <p14:creationId xmlns:p14="http://schemas.microsoft.com/office/powerpoint/2010/main" val="3152013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736975" y="1289155"/>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Ví</a:t>
            </a:r>
            <a:r>
              <a:rPr lang="en-US" dirty="0"/>
              <a:t> </a:t>
            </a:r>
            <a:r>
              <a:rPr lang="en-US" dirty="0" err="1"/>
              <a:t>dụ</a:t>
            </a:r>
            <a:r>
              <a:rPr lang="en-US" dirty="0"/>
              <a:t> </a:t>
            </a:r>
            <a:r>
              <a:rPr lang="en-US" dirty="0" err="1"/>
              <a:t>về</a:t>
            </a:r>
            <a:br>
              <a:rPr lang="en-US" dirty="0"/>
            </a:br>
            <a:r>
              <a:rPr lang="en" sz="4800" dirty="0">
                <a:solidFill>
                  <a:schemeClr val="lt2"/>
                </a:solidFill>
              </a:rPr>
              <a:t>Quy hoạch động</a:t>
            </a:r>
            <a:endParaRPr sz="4800" dirty="0">
              <a:solidFill>
                <a:schemeClr val="lt2"/>
              </a:solidFill>
            </a:endParaRPr>
          </a:p>
        </p:txBody>
      </p:sp>
      <p:sp>
        <p:nvSpPr>
          <p:cNvPr id="4485" name="Google Shape;4485;p94"/>
          <p:cNvSpPr txBox="1">
            <a:spLocks noGrp="1"/>
          </p:cNvSpPr>
          <p:nvPr>
            <p:ph type="title" idx="2"/>
          </p:nvPr>
        </p:nvSpPr>
        <p:spPr>
          <a:xfrm>
            <a:off x="1748513" y="1289150"/>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0293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2"/>
                                        </p:tgtEl>
                                        <p:attrNameLst>
                                          <p:attrName>style.visibility</p:attrName>
                                        </p:attrNameLst>
                                      </p:cBhvr>
                                      <p:to>
                                        <p:strVal val="visible"/>
                                      </p:to>
                                    </p:set>
                                    <p:animEffect transition="in" filter="fade">
                                      <p:cBhvr>
                                        <p:cTn id="7" dur="1000"/>
                                        <p:tgtEl>
                                          <p:spTgt spid="4482"/>
                                        </p:tgtEl>
                                      </p:cBhvr>
                                    </p:animEffect>
                                  </p:childTnLst>
                                </p:cTn>
                              </p:par>
                              <p:par>
                                <p:cTn id="8" presetID="10" presetClass="entr" presetSubtype="0"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Effect transition="in" filter="fade">
                                      <p:cBhvr>
                                        <p:cTn id="10" dur="1000"/>
                                        <p:tgtEl>
                                          <p:spTgt spid="4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83"/>
                                        </p:tgtEl>
                                        <p:attrNameLst>
                                          <p:attrName>style.visibility</p:attrName>
                                        </p:attrNameLst>
                                      </p:cBhvr>
                                      <p:to>
                                        <p:strVal val="visible"/>
                                      </p:to>
                                    </p:set>
                                    <p:animEffect transition="in" filter="fade">
                                      <p:cBhvr>
                                        <p:cTn id="15" dur="1000"/>
                                        <p:tgtEl>
                                          <p:spTgt spid="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532;p57">
            <a:extLst>
              <a:ext uri="{FF2B5EF4-FFF2-40B4-BE49-F238E27FC236}">
                <a16:creationId xmlns:a16="http://schemas.microsoft.com/office/drawing/2014/main" id="{6DB8D6BE-B0E0-5865-3DBD-F8DB32BCAE52}"/>
              </a:ext>
            </a:extLst>
          </p:cNvPr>
          <p:cNvSpPr/>
          <p:nvPr/>
        </p:nvSpPr>
        <p:spPr>
          <a:xfrm>
            <a:off x="6868378" y="2344614"/>
            <a:ext cx="1944179" cy="2055147"/>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23379"/>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Bài</a:t>
            </a:r>
            <a:r>
              <a:rPr lang="en-US" dirty="0">
                <a:latin typeface="UTM Bebas" panose="02040603050506020204" pitchFamily="18" charset="0"/>
              </a:rPr>
              <a:t> </a:t>
            </a:r>
            <a:r>
              <a:rPr lang="en-US" dirty="0" err="1">
                <a:latin typeface="UTM Bebas" panose="02040603050506020204" pitchFamily="18" charset="0"/>
              </a:rPr>
              <a:t>toán</a:t>
            </a:r>
            <a:r>
              <a:rPr lang="en-US" dirty="0">
                <a:latin typeface="UTM Bebas" panose="02040603050506020204" pitchFamily="18" charset="0"/>
              </a:rPr>
              <a:t> </a:t>
            </a:r>
            <a:r>
              <a:rPr lang="en-US" dirty="0" err="1">
                <a:latin typeface="UTM Bebas" panose="02040603050506020204" pitchFamily="18" charset="0"/>
              </a:rPr>
              <a:t>ROBOTCoincollection</a:t>
            </a:r>
            <a:endParaRPr lang="en-US" dirty="0">
              <a:latin typeface="UTM Bebas" panose="02040603050506020204" pitchFamily="18" charset="0"/>
            </a:endParaRP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 4 Dynamic Programming">
            <a:extLst>
              <a:ext uri="{FF2B5EF4-FFF2-40B4-BE49-F238E27FC236}">
                <a16:creationId xmlns:a16="http://schemas.microsoft.com/office/drawing/2014/main" id="{9CBC16DA-938F-27B7-8135-DDD8BD89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87" y="1001102"/>
            <a:ext cx="3943960" cy="34654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6FC4C9-31F1-E1E8-612B-FD79AA80A2EA}"/>
              </a:ext>
            </a:extLst>
          </p:cNvPr>
          <p:cNvPicPr>
            <a:picLocks noChangeAspect="1"/>
          </p:cNvPicPr>
          <p:nvPr/>
        </p:nvPicPr>
        <p:blipFill>
          <a:blip r:embed="rId3"/>
          <a:stretch>
            <a:fillRect/>
          </a:stretch>
        </p:blipFill>
        <p:spPr>
          <a:xfrm>
            <a:off x="2610827" y="1439009"/>
            <a:ext cx="499206" cy="499206"/>
          </a:xfrm>
          <a:prstGeom prst="rect">
            <a:avLst/>
          </a:prstGeom>
        </p:spPr>
      </p:pic>
      <p:sp>
        <p:nvSpPr>
          <p:cNvPr id="4" name="Thought Bubble: Cloud 3">
            <a:extLst>
              <a:ext uri="{FF2B5EF4-FFF2-40B4-BE49-F238E27FC236}">
                <a16:creationId xmlns:a16="http://schemas.microsoft.com/office/drawing/2014/main" id="{16B0EB54-4BAF-FFA3-B985-65008CFB397C}"/>
              </a:ext>
            </a:extLst>
          </p:cNvPr>
          <p:cNvSpPr/>
          <p:nvPr/>
        </p:nvSpPr>
        <p:spPr>
          <a:xfrm>
            <a:off x="132624" y="1001102"/>
            <a:ext cx="2203044" cy="833837"/>
          </a:xfrm>
          <a:prstGeom prst="cloudCallout">
            <a:avLst>
              <a:gd name="adj1" fmla="val 68467"/>
              <a:gd name="adj2" fmla="val 13957"/>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solidFill>
              </a:rPr>
              <a:t>Hãy</a:t>
            </a:r>
            <a:r>
              <a:rPr lang="en-US" sz="1200" dirty="0">
                <a:solidFill>
                  <a:schemeClr val="bg2"/>
                </a:solidFill>
              </a:rPr>
              <a:t> </a:t>
            </a:r>
            <a:r>
              <a:rPr lang="en-US" sz="1200" dirty="0" err="1">
                <a:solidFill>
                  <a:schemeClr val="bg2"/>
                </a:solidFill>
              </a:rPr>
              <a:t>giúp</a:t>
            </a:r>
            <a:r>
              <a:rPr lang="en-US" sz="1200" dirty="0">
                <a:solidFill>
                  <a:schemeClr val="bg2"/>
                </a:solidFill>
              </a:rPr>
              <a:t> </a:t>
            </a:r>
            <a:r>
              <a:rPr lang="en-US" sz="1200" dirty="0" err="1">
                <a:solidFill>
                  <a:schemeClr val="bg2"/>
                </a:solidFill>
              </a:rPr>
              <a:t>tôi</a:t>
            </a:r>
            <a:r>
              <a:rPr lang="en-US" sz="1200" dirty="0">
                <a:solidFill>
                  <a:schemeClr val="bg2"/>
                </a:solidFill>
              </a:rPr>
              <a:t> </a:t>
            </a:r>
            <a:r>
              <a:rPr lang="en-US" sz="1200" dirty="0" err="1">
                <a:solidFill>
                  <a:schemeClr val="bg2"/>
                </a:solidFill>
              </a:rPr>
              <a:t>thu</a:t>
            </a:r>
            <a:r>
              <a:rPr lang="en-US" sz="1200" dirty="0">
                <a:solidFill>
                  <a:schemeClr val="bg2"/>
                </a:solidFill>
              </a:rPr>
              <a:t> </a:t>
            </a:r>
            <a:r>
              <a:rPr lang="en-US" sz="1200" dirty="0" err="1">
                <a:solidFill>
                  <a:schemeClr val="bg2"/>
                </a:solidFill>
              </a:rPr>
              <a:t>thâp</a:t>
            </a:r>
            <a:r>
              <a:rPr lang="en-US" sz="1200" dirty="0">
                <a:solidFill>
                  <a:schemeClr val="bg2"/>
                </a:solidFill>
              </a:rPr>
              <a:t> </a:t>
            </a:r>
            <a:r>
              <a:rPr lang="en-US" sz="1200" dirty="0" err="1">
                <a:solidFill>
                  <a:schemeClr val="bg2"/>
                </a:solidFill>
              </a:rPr>
              <a:t>nhiều</a:t>
            </a:r>
            <a:r>
              <a:rPr lang="en-US" sz="1200" dirty="0">
                <a:solidFill>
                  <a:schemeClr val="bg2"/>
                </a:solidFill>
              </a:rPr>
              <a:t> xu </a:t>
            </a:r>
            <a:r>
              <a:rPr lang="en-US" sz="1200" dirty="0" err="1">
                <a:solidFill>
                  <a:schemeClr val="bg2"/>
                </a:solidFill>
              </a:rPr>
              <a:t>nhất</a:t>
            </a:r>
            <a:r>
              <a:rPr lang="en-US" sz="1200" dirty="0">
                <a:solidFill>
                  <a:schemeClr val="bg2"/>
                </a:solidFill>
              </a:rPr>
              <a:t> </a:t>
            </a:r>
            <a:r>
              <a:rPr lang="en-US" sz="1200" dirty="0" err="1">
                <a:solidFill>
                  <a:schemeClr val="bg2"/>
                </a:solidFill>
              </a:rPr>
              <a:t>và</a:t>
            </a:r>
            <a:r>
              <a:rPr lang="en-US" sz="1200" dirty="0">
                <a:solidFill>
                  <a:schemeClr val="bg2"/>
                </a:solidFill>
              </a:rPr>
              <a:t> </a:t>
            </a:r>
            <a:r>
              <a:rPr lang="en-US" sz="1200" dirty="0" err="1">
                <a:solidFill>
                  <a:schemeClr val="bg2"/>
                </a:solidFill>
              </a:rPr>
              <a:t>đem</a:t>
            </a:r>
            <a:r>
              <a:rPr lang="en-US" sz="1200" dirty="0">
                <a:solidFill>
                  <a:schemeClr val="bg2"/>
                </a:solidFill>
              </a:rPr>
              <a:t> </a:t>
            </a:r>
            <a:r>
              <a:rPr lang="en-US" sz="1200" dirty="0" err="1">
                <a:solidFill>
                  <a:schemeClr val="bg2"/>
                </a:solidFill>
              </a:rPr>
              <a:t>tới</a:t>
            </a:r>
            <a:r>
              <a:rPr lang="en-US" sz="1200" dirty="0">
                <a:solidFill>
                  <a:schemeClr val="bg2"/>
                </a:solidFill>
              </a:rPr>
              <a:t> </a:t>
            </a:r>
            <a:r>
              <a:rPr lang="en-US" sz="1200" dirty="0" err="1">
                <a:solidFill>
                  <a:schemeClr val="bg2"/>
                </a:solidFill>
              </a:rPr>
              <a:t>đích</a:t>
            </a:r>
            <a:endParaRPr lang="en-US" sz="1200" dirty="0">
              <a:solidFill>
                <a:schemeClr val="bg2"/>
              </a:solidFill>
            </a:endParaRPr>
          </a:p>
        </p:txBody>
      </p:sp>
      <p:sp>
        <p:nvSpPr>
          <p:cNvPr id="6" name="TextBox 5">
            <a:extLst>
              <a:ext uri="{FF2B5EF4-FFF2-40B4-BE49-F238E27FC236}">
                <a16:creationId xmlns:a16="http://schemas.microsoft.com/office/drawing/2014/main" id="{B745E62A-AAAC-3E68-FA67-0191C4B442C1}"/>
              </a:ext>
            </a:extLst>
          </p:cNvPr>
          <p:cNvSpPr txBox="1"/>
          <p:nvPr/>
        </p:nvSpPr>
        <p:spPr>
          <a:xfrm>
            <a:off x="5595814" y="3915507"/>
            <a:ext cx="554893" cy="307777"/>
          </a:xfrm>
          <a:prstGeom prst="rect">
            <a:avLst/>
          </a:prstGeom>
          <a:noFill/>
        </p:spPr>
        <p:txBody>
          <a:bodyPr wrap="square" rtlCol="0">
            <a:spAutoFit/>
          </a:bodyPr>
          <a:lstStyle/>
          <a:p>
            <a:r>
              <a:rPr lang="en-US" dirty="0" err="1"/>
              <a:t>Đích</a:t>
            </a:r>
            <a:endParaRPr lang="en-US" dirty="0"/>
          </a:p>
        </p:txBody>
      </p:sp>
      <p:grpSp>
        <p:nvGrpSpPr>
          <p:cNvPr id="10" name="Google Shape;5486;p112">
            <a:extLst>
              <a:ext uri="{FF2B5EF4-FFF2-40B4-BE49-F238E27FC236}">
                <a16:creationId xmlns:a16="http://schemas.microsoft.com/office/drawing/2014/main" id="{848D5523-0C80-A4CA-A7B4-9AC227CF888E}"/>
              </a:ext>
            </a:extLst>
          </p:cNvPr>
          <p:cNvGrpSpPr/>
          <p:nvPr/>
        </p:nvGrpSpPr>
        <p:grpSpPr>
          <a:xfrm>
            <a:off x="7256313" y="1372578"/>
            <a:ext cx="927860" cy="632068"/>
            <a:chOff x="2394325" y="2969100"/>
            <a:chExt cx="386525" cy="289950"/>
          </a:xfrm>
        </p:grpSpPr>
        <p:sp>
          <p:nvSpPr>
            <p:cNvPr id="15" name="Google Shape;5487;p112">
              <a:extLst>
                <a:ext uri="{FF2B5EF4-FFF2-40B4-BE49-F238E27FC236}">
                  <a16:creationId xmlns:a16="http://schemas.microsoft.com/office/drawing/2014/main" id="{E68AD85E-FA7E-936F-102C-B4DDAF06CA38}"/>
                </a:ext>
              </a:extLst>
            </p:cNvPr>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8;p112">
              <a:extLst>
                <a:ext uri="{FF2B5EF4-FFF2-40B4-BE49-F238E27FC236}">
                  <a16:creationId xmlns:a16="http://schemas.microsoft.com/office/drawing/2014/main" id="{5CB39213-4C2E-7072-939B-B2ABF9F42985}"/>
                </a:ext>
              </a:extLst>
            </p:cNvPr>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89;p112">
              <a:extLst>
                <a:ext uri="{FF2B5EF4-FFF2-40B4-BE49-F238E27FC236}">
                  <a16:creationId xmlns:a16="http://schemas.microsoft.com/office/drawing/2014/main" id="{37FD5D43-4271-659B-D6B4-C2537F4D18C1}"/>
                </a:ext>
              </a:extLst>
            </p:cNvPr>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0;p112">
              <a:extLst>
                <a:ext uri="{FF2B5EF4-FFF2-40B4-BE49-F238E27FC236}">
                  <a16:creationId xmlns:a16="http://schemas.microsoft.com/office/drawing/2014/main" id="{3F1D9248-567F-100B-6E10-27E6380FDEEC}"/>
                </a:ext>
              </a:extLst>
            </p:cNvPr>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1;p112">
              <a:extLst>
                <a:ext uri="{FF2B5EF4-FFF2-40B4-BE49-F238E27FC236}">
                  <a16:creationId xmlns:a16="http://schemas.microsoft.com/office/drawing/2014/main" id="{8AFDF9E0-ED79-B9E6-050E-B08DED66B8AE}"/>
                </a:ext>
              </a:extLst>
            </p:cNvPr>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92;p112">
              <a:extLst>
                <a:ext uri="{FF2B5EF4-FFF2-40B4-BE49-F238E27FC236}">
                  <a16:creationId xmlns:a16="http://schemas.microsoft.com/office/drawing/2014/main" id="{2FD4B737-4C7B-627F-C165-6A59303E010E}"/>
                </a:ext>
              </a:extLst>
            </p:cNvPr>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3;p112">
              <a:extLst>
                <a:ext uri="{FF2B5EF4-FFF2-40B4-BE49-F238E27FC236}">
                  <a16:creationId xmlns:a16="http://schemas.microsoft.com/office/drawing/2014/main" id="{23DB39D0-69BE-8854-87B8-726DAFBEA26C}"/>
                </a:ext>
              </a:extLst>
            </p:cNvPr>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4;p112">
              <a:extLst>
                <a:ext uri="{FF2B5EF4-FFF2-40B4-BE49-F238E27FC236}">
                  <a16:creationId xmlns:a16="http://schemas.microsoft.com/office/drawing/2014/main" id="{408838D8-7081-C46C-5F01-29452B1C7FC6}"/>
                </a:ext>
              </a:extLst>
            </p:cNvPr>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5;p112">
              <a:extLst>
                <a:ext uri="{FF2B5EF4-FFF2-40B4-BE49-F238E27FC236}">
                  <a16:creationId xmlns:a16="http://schemas.microsoft.com/office/drawing/2014/main" id="{05E13760-B648-E582-8F28-A6F0D7E42440}"/>
                </a:ext>
              </a:extLst>
            </p:cNvPr>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6;p112">
              <a:extLst>
                <a:ext uri="{FF2B5EF4-FFF2-40B4-BE49-F238E27FC236}">
                  <a16:creationId xmlns:a16="http://schemas.microsoft.com/office/drawing/2014/main" id="{7ABA37A8-F90E-222C-ED64-BC037DDFA906}"/>
                </a:ext>
              </a:extLst>
            </p:cNvPr>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7;p112">
              <a:extLst>
                <a:ext uri="{FF2B5EF4-FFF2-40B4-BE49-F238E27FC236}">
                  <a16:creationId xmlns:a16="http://schemas.microsoft.com/office/drawing/2014/main" id="{2F6F63BB-BE44-F0B9-1861-93BC697DA60E}"/>
                </a:ext>
              </a:extLst>
            </p:cNvPr>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98;p112">
              <a:extLst>
                <a:ext uri="{FF2B5EF4-FFF2-40B4-BE49-F238E27FC236}">
                  <a16:creationId xmlns:a16="http://schemas.microsoft.com/office/drawing/2014/main" id="{0022C718-1D22-1860-DD86-FF25CDC7C82D}"/>
                </a:ext>
              </a:extLst>
            </p:cNvPr>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99;p112">
              <a:extLst>
                <a:ext uri="{FF2B5EF4-FFF2-40B4-BE49-F238E27FC236}">
                  <a16:creationId xmlns:a16="http://schemas.microsoft.com/office/drawing/2014/main" id="{A09648EF-8DA0-280D-D04A-BC9D4E79F013}"/>
                </a:ext>
              </a:extLst>
            </p:cNvPr>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0;p112">
              <a:extLst>
                <a:ext uri="{FF2B5EF4-FFF2-40B4-BE49-F238E27FC236}">
                  <a16:creationId xmlns:a16="http://schemas.microsoft.com/office/drawing/2014/main" id="{E403C143-24ED-BB52-0896-B06262CDAB08}"/>
                </a:ext>
              </a:extLst>
            </p:cNvPr>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01;p112">
              <a:extLst>
                <a:ext uri="{FF2B5EF4-FFF2-40B4-BE49-F238E27FC236}">
                  <a16:creationId xmlns:a16="http://schemas.microsoft.com/office/drawing/2014/main" id="{FACF4A26-0C95-6B2D-86FC-AAA2D89B59AD}"/>
                </a:ext>
              </a:extLst>
            </p:cNvPr>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112">
              <a:extLst>
                <a:ext uri="{FF2B5EF4-FFF2-40B4-BE49-F238E27FC236}">
                  <a16:creationId xmlns:a16="http://schemas.microsoft.com/office/drawing/2014/main" id="{47F98485-4704-C819-5BD8-EA38EDD155A7}"/>
                </a:ext>
              </a:extLst>
            </p:cNvPr>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3;p112">
              <a:extLst>
                <a:ext uri="{FF2B5EF4-FFF2-40B4-BE49-F238E27FC236}">
                  <a16:creationId xmlns:a16="http://schemas.microsoft.com/office/drawing/2014/main" id="{7D4E4D0C-3858-F031-B77D-2F89F80C8C0F}"/>
                </a:ext>
              </a:extLst>
            </p:cNvPr>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4;p112">
              <a:extLst>
                <a:ext uri="{FF2B5EF4-FFF2-40B4-BE49-F238E27FC236}">
                  <a16:creationId xmlns:a16="http://schemas.microsoft.com/office/drawing/2014/main" id="{0066420B-91D5-FAB8-1901-9223EA34F50B}"/>
                </a:ext>
              </a:extLst>
            </p:cNvPr>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5;p112">
              <a:extLst>
                <a:ext uri="{FF2B5EF4-FFF2-40B4-BE49-F238E27FC236}">
                  <a16:creationId xmlns:a16="http://schemas.microsoft.com/office/drawing/2014/main" id="{B526653C-E3C0-EA73-C6D7-F8B41ABC56E8}"/>
                </a:ext>
              </a:extLst>
            </p:cNvPr>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06;p112">
              <a:extLst>
                <a:ext uri="{FF2B5EF4-FFF2-40B4-BE49-F238E27FC236}">
                  <a16:creationId xmlns:a16="http://schemas.microsoft.com/office/drawing/2014/main" id="{DC1C5D0B-2CB6-1B1A-8888-5FD4AB727765}"/>
                </a:ext>
              </a:extLst>
            </p:cNvPr>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334;p78">
            <a:extLst>
              <a:ext uri="{FF2B5EF4-FFF2-40B4-BE49-F238E27FC236}">
                <a16:creationId xmlns:a16="http://schemas.microsoft.com/office/drawing/2014/main" id="{CEEC460E-037C-EB70-C2F6-F71E500F866F}"/>
              </a:ext>
            </a:extLst>
          </p:cNvPr>
          <p:cNvCxnSpPr>
            <a:cxnSpLocks/>
          </p:cNvCxnSpPr>
          <p:nvPr/>
        </p:nvCxnSpPr>
        <p:spPr>
          <a:xfrm flipV="1">
            <a:off x="7752036" y="2004646"/>
            <a:ext cx="0" cy="339969"/>
          </a:xfrm>
          <a:prstGeom prst="straightConnector1">
            <a:avLst/>
          </a:prstGeom>
          <a:noFill/>
          <a:ln w="9525" cap="flat" cmpd="sng">
            <a:solidFill>
              <a:schemeClr val="dk2"/>
            </a:solidFill>
            <a:prstDash val="solid"/>
            <a:round/>
            <a:headEnd type="diamond" w="med" len="med"/>
            <a:tailEnd type="none" w="med" len="med"/>
          </a:ln>
        </p:spPr>
      </p:cxnSp>
      <p:pic>
        <p:nvPicPr>
          <p:cNvPr id="40" name="Picture 39">
            <a:extLst>
              <a:ext uri="{FF2B5EF4-FFF2-40B4-BE49-F238E27FC236}">
                <a16:creationId xmlns:a16="http://schemas.microsoft.com/office/drawing/2014/main" id="{6D837FCA-22B4-591F-C791-7FEA1860B8E1}"/>
              </a:ext>
            </a:extLst>
          </p:cNvPr>
          <p:cNvPicPr>
            <a:picLocks noChangeAspect="1"/>
          </p:cNvPicPr>
          <p:nvPr/>
        </p:nvPicPr>
        <p:blipFill rotWithShape="1">
          <a:blip r:embed="rId3"/>
          <a:srcRect b="49999"/>
          <a:stretch/>
        </p:blipFill>
        <p:spPr>
          <a:xfrm>
            <a:off x="6926283" y="2368729"/>
            <a:ext cx="499206" cy="249603"/>
          </a:xfrm>
          <a:prstGeom prst="rect">
            <a:avLst/>
          </a:prstGeom>
        </p:spPr>
      </p:pic>
      <p:sp>
        <p:nvSpPr>
          <p:cNvPr id="49" name="TextBox 48">
            <a:extLst>
              <a:ext uri="{FF2B5EF4-FFF2-40B4-BE49-F238E27FC236}">
                <a16:creationId xmlns:a16="http://schemas.microsoft.com/office/drawing/2014/main" id="{0C5A0CE9-FFA5-EE3A-2388-347913DFE63E}"/>
              </a:ext>
            </a:extLst>
          </p:cNvPr>
          <p:cNvSpPr txBox="1"/>
          <p:nvPr/>
        </p:nvSpPr>
        <p:spPr>
          <a:xfrm>
            <a:off x="7352505" y="2384058"/>
            <a:ext cx="815104" cy="307777"/>
          </a:xfrm>
          <a:prstGeom prst="rect">
            <a:avLst/>
          </a:prstGeom>
          <a:noFill/>
        </p:spPr>
        <p:txBody>
          <a:bodyPr wrap="square" rtlCol="0">
            <a:spAutoFit/>
          </a:bodyPr>
          <a:lstStyle/>
          <a:p>
            <a:r>
              <a:rPr lang="en-US" b="1" dirty="0"/>
              <a:t>ID</a:t>
            </a:r>
            <a:r>
              <a:rPr lang="en-US" dirty="0"/>
              <a:t>: N9</a:t>
            </a:r>
          </a:p>
        </p:txBody>
      </p:sp>
      <p:sp>
        <p:nvSpPr>
          <p:cNvPr id="50" name="TextBox 49">
            <a:extLst>
              <a:ext uri="{FF2B5EF4-FFF2-40B4-BE49-F238E27FC236}">
                <a16:creationId xmlns:a16="http://schemas.microsoft.com/office/drawing/2014/main" id="{F1DEAAE1-F3EA-4D0E-65BF-B0D0D8C36701}"/>
              </a:ext>
            </a:extLst>
          </p:cNvPr>
          <p:cNvSpPr txBox="1"/>
          <p:nvPr/>
        </p:nvSpPr>
        <p:spPr>
          <a:xfrm>
            <a:off x="6926283" y="2731278"/>
            <a:ext cx="1944179" cy="307777"/>
          </a:xfrm>
          <a:prstGeom prst="rect">
            <a:avLst/>
          </a:prstGeom>
          <a:noFill/>
        </p:spPr>
        <p:txBody>
          <a:bodyPr wrap="square" rtlCol="0">
            <a:spAutoFit/>
          </a:bodyPr>
          <a:lstStyle/>
          <a:p>
            <a:r>
              <a:rPr lang="en-US" b="1" dirty="0"/>
              <a:t>NSX</a:t>
            </a:r>
            <a:r>
              <a:rPr lang="en-US" dirty="0"/>
              <a:t>: 21/4/2023(TCN)</a:t>
            </a:r>
          </a:p>
        </p:txBody>
      </p:sp>
      <p:sp>
        <p:nvSpPr>
          <p:cNvPr id="51" name="TextBox 50">
            <a:extLst>
              <a:ext uri="{FF2B5EF4-FFF2-40B4-BE49-F238E27FC236}">
                <a16:creationId xmlns:a16="http://schemas.microsoft.com/office/drawing/2014/main" id="{5F9DE1FE-5D49-C367-87A5-05B95B4CD5F4}"/>
              </a:ext>
            </a:extLst>
          </p:cNvPr>
          <p:cNvSpPr txBox="1"/>
          <p:nvPr/>
        </p:nvSpPr>
        <p:spPr>
          <a:xfrm>
            <a:off x="6923325" y="3014766"/>
            <a:ext cx="2005042" cy="1384995"/>
          </a:xfrm>
          <a:prstGeom prst="rect">
            <a:avLst/>
          </a:prstGeom>
          <a:noFill/>
        </p:spPr>
        <p:txBody>
          <a:bodyPr wrap="square" rtlCol="0">
            <a:spAutoFit/>
          </a:bodyPr>
          <a:lstStyle/>
          <a:p>
            <a:r>
              <a:rPr lang="en-US" b="1" dirty="0"/>
              <a:t>Thông tin: </a:t>
            </a:r>
            <a:r>
              <a:rPr lang="en-US" dirty="0" err="1"/>
              <a:t>Vì</a:t>
            </a:r>
            <a:r>
              <a:rPr lang="en-US" dirty="0"/>
              <a:t> </a:t>
            </a:r>
            <a:r>
              <a:rPr lang="en-US" dirty="0" err="1"/>
              <a:t>là</a:t>
            </a:r>
            <a:r>
              <a:rPr lang="en-US" dirty="0"/>
              <a:t> robot </a:t>
            </a:r>
            <a:r>
              <a:rPr lang="en-US" dirty="0" err="1"/>
              <a:t>thế</a:t>
            </a:r>
            <a:r>
              <a:rPr lang="en-US" dirty="0"/>
              <a:t> </a:t>
            </a:r>
            <a:r>
              <a:rPr lang="en-US" dirty="0" err="1"/>
              <a:t>hệ</a:t>
            </a:r>
            <a:r>
              <a:rPr lang="en-US" dirty="0"/>
              <a:t> </a:t>
            </a:r>
            <a:r>
              <a:rPr lang="en-US" dirty="0" err="1"/>
              <a:t>cũ</a:t>
            </a:r>
            <a:r>
              <a:rPr lang="en-US" dirty="0"/>
              <a:t> </a:t>
            </a:r>
            <a:r>
              <a:rPr lang="en-US" dirty="0" err="1"/>
              <a:t>nên</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đi</a:t>
            </a:r>
            <a:r>
              <a:rPr lang="en-US" dirty="0"/>
              <a:t> </a:t>
            </a:r>
            <a:r>
              <a:rPr lang="en-US" dirty="0" err="1"/>
              <a:t>xuống</a:t>
            </a:r>
            <a:r>
              <a:rPr lang="en-US" dirty="0"/>
              <a:t> </a:t>
            </a:r>
            <a:r>
              <a:rPr lang="en-US" dirty="0" err="1"/>
              <a:t>hoặc</a:t>
            </a:r>
            <a:r>
              <a:rPr lang="en-US" dirty="0"/>
              <a:t> </a:t>
            </a:r>
            <a:r>
              <a:rPr lang="en-US" dirty="0" err="1"/>
              <a:t>rẽ</a:t>
            </a:r>
            <a:r>
              <a:rPr lang="en-US" dirty="0"/>
              <a:t> </a:t>
            </a:r>
            <a:r>
              <a:rPr lang="en-US" dirty="0" err="1"/>
              <a:t>phải</a:t>
            </a:r>
            <a:r>
              <a:rPr lang="en-US" dirty="0"/>
              <a:t> 1 ô </a:t>
            </a:r>
            <a:r>
              <a:rPr lang="en-US" dirty="0" err="1"/>
              <a:t>từ</a:t>
            </a:r>
            <a:r>
              <a:rPr lang="en-US" dirty="0"/>
              <a:t> </a:t>
            </a:r>
            <a:r>
              <a:rPr lang="en-US" dirty="0" err="1"/>
              <a:t>vị</a:t>
            </a:r>
            <a:r>
              <a:rPr lang="en-US" dirty="0"/>
              <a:t> </a:t>
            </a:r>
            <a:r>
              <a:rPr lang="en-US" dirty="0" err="1"/>
              <a:t>trí</a:t>
            </a:r>
            <a:r>
              <a:rPr lang="en-US" dirty="0"/>
              <a:t> </a:t>
            </a:r>
            <a:r>
              <a:rPr lang="en-US" dirty="0" err="1"/>
              <a:t>hiện</a:t>
            </a:r>
            <a:r>
              <a:rPr lang="en-US" dirty="0"/>
              <a:t> </a:t>
            </a:r>
            <a:r>
              <a:rPr lang="en-US" dirty="0" err="1"/>
              <a:t>tại</a:t>
            </a:r>
            <a:endParaRPr lang="en-US" dirty="0"/>
          </a:p>
          <a:p>
            <a:r>
              <a:rPr lang="en-US" dirty="0"/>
              <a:t>….</a:t>
            </a:r>
          </a:p>
        </p:txBody>
      </p:sp>
    </p:spTree>
    <p:extLst>
      <p:ext uri="{BB962C8B-B14F-4D97-AF65-F5344CB8AC3E}">
        <p14:creationId xmlns:p14="http://schemas.microsoft.com/office/powerpoint/2010/main" val="85725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73531" y="231940"/>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Các</a:t>
            </a:r>
            <a:r>
              <a:rPr lang="en-US" dirty="0">
                <a:latin typeface="UTM Bebas" panose="02040603050506020204" pitchFamily="18" charset="0"/>
              </a:rPr>
              <a:t> </a:t>
            </a:r>
            <a:r>
              <a:rPr lang="en-US" dirty="0" err="1">
                <a:latin typeface="UTM Bebas" panose="02040603050506020204" pitchFamily="18" charset="0"/>
              </a:rPr>
              <a:t>bước</a:t>
            </a:r>
            <a:r>
              <a:rPr lang="en-US" dirty="0">
                <a:latin typeface="UTM Bebas" panose="02040603050506020204" pitchFamily="18" charset="0"/>
              </a:rPr>
              <a:t> </a:t>
            </a:r>
            <a:r>
              <a:rPr lang="en-US" dirty="0" err="1">
                <a:latin typeface="UTM Bebas" panose="02040603050506020204" pitchFamily="18" charset="0"/>
              </a:rPr>
              <a:t>giải</a:t>
            </a:r>
            <a:endParaRPr lang="en-US"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Xác định bài toán con cơ bản</a:t>
            </a:r>
            <a:endParaRPr dirty="0"/>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b="1" dirty="0">
                <a:solidFill>
                  <a:schemeClr val="tx1"/>
                </a:solidFill>
              </a:rPr>
              <a:t>Gọi F (i, j) là số lượng đồng xu lớn nhất mà </a:t>
            </a:r>
            <a:r>
              <a:rPr lang="vi-VN" b="1" dirty="0" err="1">
                <a:solidFill>
                  <a:schemeClr val="tx1"/>
                </a:solidFill>
              </a:rPr>
              <a:t>robot</a:t>
            </a:r>
            <a:r>
              <a:rPr lang="vi-VN" b="1" dirty="0">
                <a:solidFill>
                  <a:schemeClr val="tx1"/>
                </a:solidFill>
              </a:rPr>
              <a:t> có thể thu thập và mang đến ô (i, j) ở hàng i và cột j của bảng. Nó có thể đến ô này từ ô kề cạnh (i - 1, j) phía trên hoặc từ ô kề cạnh (i, j - 1) bên trái của nó. Số lượng tiền xu lớn nhất mà có thể mang đến các ô này lần lượt là F (i - 1, j) và F (i, j - 1)</a:t>
            </a:r>
            <a:endParaRPr lang="en-US" b="1" dirty="0">
              <a:solidFill>
                <a:schemeClr val="tx1"/>
              </a:solidFill>
            </a:endParaRPr>
          </a:p>
        </p:txBody>
      </p:sp>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47" name="Google Shape;1524;p56">
            <a:extLst>
              <a:ext uri="{FF2B5EF4-FFF2-40B4-BE49-F238E27FC236}">
                <a16:creationId xmlns:a16="http://schemas.microsoft.com/office/drawing/2014/main" id="{B94A689B-F67D-3964-9012-C5CDD8371C66}"/>
              </a:ext>
            </a:extLst>
          </p:cNvPr>
          <p:cNvGrpSpPr/>
          <p:nvPr/>
        </p:nvGrpSpPr>
        <p:grpSpPr>
          <a:xfrm>
            <a:off x="7168306" y="2973002"/>
            <a:ext cx="593648" cy="122942"/>
            <a:chOff x="8209059" y="198000"/>
            <a:chExt cx="636814" cy="120078"/>
          </a:xfrm>
        </p:grpSpPr>
        <p:sp>
          <p:nvSpPr>
            <p:cNvPr id="48" name="Google Shape;1525;p56">
              <a:extLst>
                <a:ext uri="{FF2B5EF4-FFF2-40B4-BE49-F238E27FC236}">
                  <a16:creationId xmlns:a16="http://schemas.microsoft.com/office/drawing/2014/main" id="{E12D3DC5-7509-A891-71EC-0B3CCE28732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6;p56">
              <a:extLst>
                <a:ext uri="{FF2B5EF4-FFF2-40B4-BE49-F238E27FC236}">
                  <a16:creationId xmlns:a16="http://schemas.microsoft.com/office/drawing/2014/main" id="{F940F02B-F02D-3F8A-3130-2B6009EB46F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527;p56">
              <a:extLst>
                <a:ext uri="{FF2B5EF4-FFF2-40B4-BE49-F238E27FC236}">
                  <a16:creationId xmlns:a16="http://schemas.microsoft.com/office/drawing/2014/main" id="{50F0A2F0-5CB9-03D6-689E-F54701743FF5}"/>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2933046839"/>
              </p:ext>
            </p:extLst>
          </p:nvPr>
        </p:nvGraphicFramePr>
        <p:xfrm>
          <a:off x="360476" y="1632777"/>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Tree>
    <p:extLst>
      <p:ext uri="{BB962C8B-B14F-4D97-AF65-F5344CB8AC3E}">
        <p14:creationId xmlns:p14="http://schemas.microsoft.com/office/powerpoint/2010/main" val="542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par>
                          <p:cTn id="50" fill="hold">
                            <p:stCondLst>
                              <p:cond delay="500"/>
                            </p:stCondLst>
                            <p:childTnLst>
                              <p:par>
                                <p:cTn id="51" presetID="1" presetClass="exit" presetSubtype="0" fill="hold" grpId="0" nodeType="afterEffect">
                                  <p:stCondLst>
                                    <p:cond delay="0"/>
                                  </p:stCondLst>
                                  <p:childTnLst>
                                    <p:set>
                                      <p:cBhvr>
                                        <p:cTn id="52" dur="1" fill="hold">
                                          <p:stCondLst>
                                            <p:cond delay="0"/>
                                          </p:stCondLst>
                                        </p:cTn>
                                        <p:tgtEl>
                                          <p:spTgt spid="43"/>
                                        </p:tgtEl>
                                        <p:attrNameLst>
                                          <p:attrName>style.visibility</p:attrName>
                                        </p:attrNameLst>
                                      </p:cBhvr>
                                      <p:to>
                                        <p:strVal val="hidden"/>
                                      </p:to>
                                    </p:set>
                                  </p:childTnLst>
                                </p:cTn>
                              </p:par>
                            </p:childTnLst>
                          </p:cTn>
                        </p:par>
                        <p:par>
                          <p:cTn id="53" fill="hold">
                            <p:stCondLst>
                              <p:cond delay="500"/>
                            </p:stCondLst>
                            <p:childTnLst>
                              <p:par>
                                <p:cTn id="54" presetID="1" presetClass="exit" presetSubtype="0" fill="hold" grpId="0" nodeType="afterEffect">
                                  <p:stCondLst>
                                    <p:cond delay="0"/>
                                  </p:stCondLst>
                                  <p:childTnLst>
                                    <p:set>
                                      <p:cBhvr>
                                        <p:cTn id="55" dur="1" fill="hold">
                                          <p:stCondLst>
                                            <p:cond delay="0"/>
                                          </p:stCondLst>
                                        </p:cTn>
                                        <p:tgtEl>
                                          <p:spTgt spid="44"/>
                                        </p:tgtEl>
                                        <p:attrNameLst>
                                          <p:attrName>style.visibility</p:attrName>
                                        </p:attrNameLst>
                                      </p:cBhvr>
                                      <p:to>
                                        <p:strVal val="hidden"/>
                                      </p:to>
                                    </p:set>
                                  </p:childTnLst>
                                </p:cTn>
                              </p:par>
                            </p:childTnLst>
                          </p:cTn>
                        </p:par>
                        <p:par>
                          <p:cTn id="56" fill="hold">
                            <p:stCondLst>
                              <p:cond delay="500"/>
                            </p:stCondLst>
                            <p:childTnLst>
                              <p:par>
                                <p:cTn id="57" presetID="1" presetClass="exit" presetSubtype="0" fill="hold" grpId="0" nodeType="afterEffect">
                                  <p:stCondLst>
                                    <p:cond delay="0"/>
                                  </p:stCondLst>
                                  <p:childTnLst>
                                    <p:set>
                                      <p:cBhvr>
                                        <p:cTn id="58" dur="1" fill="hold">
                                          <p:stCondLst>
                                            <p:cond delay="0"/>
                                          </p:stCondLst>
                                        </p:cTn>
                                        <p:tgtEl>
                                          <p:spTgt spid="45"/>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par>
                                <p:cTn id="79" presetID="10"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2" grpId="0"/>
      <p:bldP spid="53" grpId="0"/>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46321" y="271904"/>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Các</a:t>
            </a:r>
            <a:r>
              <a:rPr lang="en-US" dirty="0">
                <a:latin typeface="UTM Bebas" panose="02040603050506020204" pitchFamily="18" charset="0"/>
              </a:rPr>
              <a:t> </a:t>
            </a:r>
            <a:r>
              <a:rPr lang="en-US" dirty="0" err="1">
                <a:latin typeface="UTM Bebas" panose="02040603050506020204" pitchFamily="18" charset="0"/>
              </a:rPr>
              <a:t>bước</a:t>
            </a:r>
            <a:r>
              <a:rPr lang="en-US" dirty="0">
                <a:latin typeface="UTM Bebas" panose="02040603050506020204" pitchFamily="18" charset="0"/>
              </a:rPr>
              <a:t> </a:t>
            </a:r>
            <a:r>
              <a:rPr lang="en-US" dirty="0" err="1">
                <a:latin typeface="UTM Bebas" panose="02040603050506020204" pitchFamily="18" charset="0"/>
              </a:rPr>
              <a:t>giải</a:t>
            </a:r>
            <a:endParaRPr lang="en-US"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428;p70">
            <a:extLst>
              <a:ext uri="{FF2B5EF4-FFF2-40B4-BE49-F238E27FC236}">
                <a16:creationId xmlns:a16="http://schemas.microsoft.com/office/drawing/2014/main" id="{F7CC5206-2011-550B-CD7A-CD245DFE834A}"/>
              </a:ext>
            </a:extLst>
          </p:cNvPr>
          <p:cNvSpPr/>
          <p:nvPr/>
        </p:nvSpPr>
        <p:spPr>
          <a:xfrm>
            <a:off x="396569" y="914696"/>
            <a:ext cx="6153055" cy="3712012"/>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dirty="0">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653662" y="1069766"/>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9C9F7-5827-9B18-2E43-82EEB633C4E1}"/>
                  </a:ext>
                </a:extLst>
              </p:cNvPr>
              <p:cNvSpPr txBox="1"/>
              <p:nvPr/>
            </p:nvSpPr>
            <p:spPr>
              <a:xfrm>
                <a:off x="715106" y="3850816"/>
                <a:ext cx="5615638" cy="755976"/>
              </a:xfrm>
              <a:prstGeom prst="rect">
                <a:avLst/>
              </a:prstGeom>
              <a:noFill/>
            </p:spPr>
            <p:txBody>
              <a:bodyPr wrap="square" rtlCol="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dirty="0">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dirty="0">
                  <a:solidFill>
                    <a:schemeClr val="tx1"/>
                  </a:solidFill>
                </a:endParaRPr>
              </a:p>
              <a:p>
                <a:endParaRPr lang="en-US" dirty="0"/>
              </a:p>
            </p:txBody>
          </p:sp>
        </mc:Choice>
        <mc:Fallback xmlns="">
          <p:sp>
            <p:nvSpPr>
              <p:cNvPr id="6" name="TextBox 5">
                <a:extLst>
                  <a:ext uri="{FF2B5EF4-FFF2-40B4-BE49-F238E27FC236}">
                    <a16:creationId xmlns:a16="http://schemas.microsoft.com/office/drawing/2014/main" id="{A349C9F7-5827-9B18-2E43-82EEB633C4E1}"/>
                  </a:ext>
                </a:extLst>
              </p:cNvPr>
              <p:cNvSpPr txBox="1">
                <a:spLocks noRot="1" noChangeAspect="1" noMove="1" noResize="1" noEditPoints="1" noAdjustHandles="1" noChangeArrowheads="1" noChangeShapeType="1" noTextEdit="1"/>
              </p:cNvSpPr>
              <p:nvPr/>
            </p:nvSpPr>
            <p:spPr>
              <a:xfrm>
                <a:off x="715106" y="3850816"/>
                <a:ext cx="5615638" cy="75597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59">
            <a:extLst>
              <a:ext uri="{FF2B5EF4-FFF2-40B4-BE49-F238E27FC236}">
                <a16:creationId xmlns:a16="http://schemas.microsoft.com/office/drawing/2014/main" id="{3E50E4B2-7F72-2554-273E-9594A933DC5A}"/>
              </a:ext>
            </a:extLst>
          </p:cNvPr>
          <p:cNvGraphicFramePr>
            <a:graphicFrameLocks noGrp="1"/>
          </p:cNvGraphicFramePr>
          <p:nvPr>
            <p:extLst>
              <p:ext uri="{D42A27DB-BD31-4B8C-83A1-F6EECF244321}">
                <p14:modId xmlns:p14="http://schemas.microsoft.com/office/powerpoint/2010/main" val="3783548482"/>
              </p:ext>
            </p:extLst>
          </p:nvPr>
        </p:nvGraphicFramePr>
        <p:xfrm>
          <a:off x="665276" y="1347778"/>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dirty="0"/>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0</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1</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2</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3</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4</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5</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dirty="0"/>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pPr algn="ctr"/>
                      <a:r>
                        <a:rPr lang="en-US" dirty="0"/>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pPr algn="ctr"/>
                      <a:r>
                        <a:rPr lang="en-US" dirty="0"/>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pPr algn="ctr"/>
                      <a:r>
                        <a:rPr lang="en-US" dirty="0"/>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pPr algn="ctr"/>
                      <a:r>
                        <a:rPr lang="en-US" dirty="0"/>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pPr algn="ctr"/>
                      <a:r>
                        <a:rPr lang="en-US" dirty="0"/>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4270387135"/>
                  </a:ext>
                </a:extLst>
              </a:tr>
              <a:tr h="358239">
                <a:tc>
                  <a:txBody>
                    <a:bodyPr/>
                    <a:lstStyle/>
                    <a:p>
                      <a:pPr algn="ctr"/>
                      <a:r>
                        <a:rPr lang="en-US" dirty="0"/>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
        <p:nvSpPr>
          <p:cNvPr id="9" name="TextBox 8">
            <a:extLst>
              <a:ext uri="{FF2B5EF4-FFF2-40B4-BE49-F238E27FC236}">
                <a16:creationId xmlns:a16="http://schemas.microsoft.com/office/drawing/2014/main" id="{06377AE0-3F48-B031-3737-20A4651FAE7A}"/>
              </a:ext>
            </a:extLst>
          </p:cNvPr>
          <p:cNvSpPr txBox="1"/>
          <p:nvPr/>
        </p:nvSpPr>
        <p:spPr>
          <a:xfrm>
            <a:off x="1365900" y="1743318"/>
            <a:ext cx="4915016" cy="2369880"/>
          </a:xfrm>
          <a:prstGeom prst="rect">
            <a:avLst/>
          </a:prstGeom>
          <a:noFill/>
        </p:spPr>
        <p:txBody>
          <a:bodyPr wrap="square" rtlCol="0">
            <a:spAutoFit/>
          </a:bodyPr>
          <a:lstStyle/>
          <a:p>
            <a:pPr>
              <a:spcBef>
                <a:spcPts val="1200"/>
              </a:spcBef>
            </a:pPr>
            <a:r>
              <a:rPr lang="en-US" dirty="0"/>
              <a:t>    0	0            0             0            0            0            0</a:t>
            </a:r>
          </a:p>
          <a:p>
            <a:pPr>
              <a:spcBef>
                <a:spcPts val="1200"/>
              </a:spcBef>
            </a:pPr>
            <a:r>
              <a:rPr lang="en-US" dirty="0"/>
              <a:t>    0	0            0             0            0            1            1</a:t>
            </a:r>
          </a:p>
          <a:p>
            <a:pPr>
              <a:spcBef>
                <a:spcPts val="1200"/>
              </a:spcBef>
            </a:pPr>
            <a:r>
              <a:rPr lang="en-US" dirty="0"/>
              <a:t>    0	0            1             1            2            2            2</a:t>
            </a:r>
          </a:p>
          <a:p>
            <a:pPr>
              <a:spcBef>
                <a:spcPts val="1200"/>
              </a:spcBef>
            </a:pPr>
            <a:r>
              <a:rPr lang="en-US" dirty="0"/>
              <a:t>    0	0            1             1            3            3            4</a:t>
            </a:r>
          </a:p>
          <a:p>
            <a:pPr>
              <a:spcBef>
                <a:spcPts val="1200"/>
              </a:spcBef>
            </a:pPr>
            <a:r>
              <a:rPr lang="en-US" dirty="0"/>
              <a:t>    0	0            1             2            3            3            5</a:t>
            </a:r>
          </a:p>
          <a:p>
            <a:pPr>
              <a:spcBef>
                <a:spcPts val="1200"/>
              </a:spcBef>
            </a:pPr>
            <a:r>
              <a:rPr lang="en-US" dirty="0"/>
              <a:t>    0	1            1             2            3            4            5</a:t>
            </a:r>
          </a:p>
          <a:p>
            <a:endParaRPr lang="en-US" dirty="0"/>
          </a:p>
        </p:txBody>
      </p:sp>
      <p:sp>
        <p:nvSpPr>
          <p:cNvPr id="10" name="Google Shape;1504;p56">
            <a:extLst>
              <a:ext uri="{FF2B5EF4-FFF2-40B4-BE49-F238E27FC236}">
                <a16:creationId xmlns:a16="http://schemas.microsoft.com/office/drawing/2014/main" id="{09934C4B-F178-1C1B-8353-2A9BF3D7A80E}"/>
              </a:ext>
            </a:extLst>
          </p:cNvPr>
          <p:cNvSpPr/>
          <p:nvPr/>
        </p:nvSpPr>
        <p:spPr>
          <a:xfrm>
            <a:off x="6602940" y="1069766"/>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56">
            <a:extLst>
              <a:ext uri="{FF2B5EF4-FFF2-40B4-BE49-F238E27FC236}">
                <a16:creationId xmlns:a16="http://schemas.microsoft.com/office/drawing/2014/main" id="{5DB6DA13-6B3F-1331-C812-EF0CC0DAB48F}"/>
              </a:ext>
            </a:extLst>
          </p:cNvPr>
          <p:cNvSpPr txBox="1">
            <a:spLocks/>
          </p:cNvSpPr>
          <p:nvPr/>
        </p:nvSpPr>
        <p:spPr>
          <a:xfrm>
            <a:off x="7524324" y="1069766"/>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Giải quyết các bài toán con đơn giản trước và lưu giữ kết quả của chúng trong bảng.</a:t>
            </a:r>
          </a:p>
        </p:txBody>
      </p:sp>
      <p:sp>
        <p:nvSpPr>
          <p:cNvPr id="12" name="Google Shape;1512;p56">
            <a:extLst>
              <a:ext uri="{FF2B5EF4-FFF2-40B4-BE49-F238E27FC236}">
                <a16:creationId xmlns:a16="http://schemas.microsoft.com/office/drawing/2014/main" id="{25A1132C-6353-F1A3-4CD2-BDB2FA9EC25B}"/>
              </a:ext>
            </a:extLst>
          </p:cNvPr>
          <p:cNvSpPr txBox="1">
            <a:spLocks/>
          </p:cNvSpPr>
          <p:nvPr/>
        </p:nvSpPr>
        <p:spPr>
          <a:xfrm>
            <a:off x="6735162" y="1185567"/>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3" name="Google Shape;1504;p56">
            <a:extLst>
              <a:ext uri="{FF2B5EF4-FFF2-40B4-BE49-F238E27FC236}">
                <a16:creationId xmlns:a16="http://schemas.microsoft.com/office/drawing/2014/main" id="{CF851F69-DCA5-3597-E069-BCD41F255EE4}"/>
              </a:ext>
            </a:extLst>
          </p:cNvPr>
          <p:cNvSpPr/>
          <p:nvPr/>
        </p:nvSpPr>
        <p:spPr>
          <a:xfrm>
            <a:off x="6628402" y="25717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56">
            <a:extLst>
              <a:ext uri="{FF2B5EF4-FFF2-40B4-BE49-F238E27FC236}">
                <a16:creationId xmlns:a16="http://schemas.microsoft.com/office/drawing/2014/main" id="{7A77CA06-04C5-38DE-7717-31225196C40D}"/>
              </a:ext>
            </a:extLst>
          </p:cNvPr>
          <p:cNvSpPr txBox="1">
            <a:spLocks/>
          </p:cNvSpPr>
          <p:nvPr/>
        </p:nvSpPr>
        <p:spPr>
          <a:xfrm>
            <a:off x="7549786" y="257175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Sử dụng các giá trị đã lưu trữ trong bảng để giải quyết các bài toán con phức tạp hơn và lưu trữ kết quả vào bảng.</a:t>
            </a:r>
          </a:p>
        </p:txBody>
      </p:sp>
      <p:sp>
        <p:nvSpPr>
          <p:cNvPr id="15" name="Google Shape;1512;p56">
            <a:extLst>
              <a:ext uri="{FF2B5EF4-FFF2-40B4-BE49-F238E27FC236}">
                <a16:creationId xmlns:a16="http://schemas.microsoft.com/office/drawing/2014/main" id="{08287325-3F7E-C312-F2D7-A58FFF9AADC9}"/>
              </a:ext>
            </a:extLst>
          </p:cNvPr>
          <p:cNvSpPr txBox="1">
            <a:spLocks/>
          </p:cNvSpPr>
          <p:nvPr/>
        </p:nvSpPr>
        <p:spPr>
          <a:xfrm>
            <a:off x="6760624" y="26875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6" name="Google Shape;1504;p56">
            <a:extLst>
              <a:ext uri="{FF2B5EF4-FFF2-40B4-BE49-F238E27FC236}">
                <a16:creationId xmlns:a16="http://schemas.microsoft.com/office/drawing/2014/main" id="{C9653A46-CAF0-F2D4-4FC2-97860B953041}"/>
              </a:ext>
            </a:extLst>
          </p:cNvPr>
          <p:cNvSpPr/>
          <p:nvPr/>
        </p:nvSpPr>
        <p:spPr>
          <a:xfrm>
            <a:off x="6602940" y="106531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1;p56">
            <a:extLst>
              <a:ext uri="{FF2B5EF4-FFF2-40B4-BE49-F238E27FC236}">
                <a16:creationId xmlns:a16="http://schemas.microsoft.com/office/drawing/2014/main" id="{E37CDA52-091D-1EAB-3D19-06D1D406A2A7}"/>
              </a:ext>
            </a:extLst>
          </p:cNvPr>
          <p:cNvSpPr txBox="1">
            <a:spLocks/>
          </p:cNvSpPr>
          <p:nvPr/>
        </p:nvSpPr>
        <p:spPr>
          <a:xfrm>
            <a:off x="7524324" y="106531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dirty="0" err="1"/>
              <a:t>Lấy</a:t>
            </a:r>
            <a:r>
              <a:rPr lang="en-US" dirty="0"/>
              <a:t> </a:t>
            </a:r>
            <a:r>
              <a:rPr lang="en-US" dirty="0" err="1"/>
              <a:t>giá</a:t>
            </a:r>
            <a:r>
              <a:rPr lang="en-US" dirty="0"/>
              <a:t> </a:t>
            </a:r>
            <a:r>
              <a:rPr lang="en-US" dirty="0" err="1"/>
              <a:t>trị</a:t>
            </a:r>
            <a:r>
              <a:rPr lang="en-US" dirty="0"/>
              <a:t> </a:t>
            </a:r>
            <a:r>
              <a:rPr lang="en-US" dirty="0" err="1"/>
              <a:t>cuối</a:t>
            </a:r>
            <a:r>
              <a:rPr lang="en-US" dirty="0"/>
              <a:t> </a:t>
            </a:r>
            <a:r>
              <a:rPr lang="en-US" dirty="0" err="1"/>
              <a:t>cùng</a:t>
            </a:r>
            <a:r>
              <a:rPr lang="en-US" dirty="0"/>
              <a:t> </a:t>
            </a:r>
            <a:r>
              <a:rPr lang="en-US" dirty="0" err="1"/>
              <a:t>của</a:t>
            </a:r>
            <a:r>
              <a:rPr lang="en-US" dirty="0"/>
              <a:t> </a:t>
            </a:r>
            <a:r>
              <a:rPr lang="en-US" dirty="0" err="1"/>
              <a:t>bảng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chính</a:t>
            </a:r>
            <a:r>
              <a:rPr lang="en-US" dirty="0"/>
              <a:t>.</a:t>
            </a:r>
            <a:endParaRPr lang="vi-VN" dirty="0"/>
          </a:p>
        </p:txBody>
      </p:sp>
      <p:sp>
        <p:nvSpPr>
          <p:cNvPr id="18" name="Google Shape;1512;p56">
            <a:extLst>
              <a:ext uri="{FF2B5EF4-FFF2-40B4-BE49-F238E27FC236}">
                <a16:creationId xmlns:a16="http://schemas.microsoft.com/office/drawing/2014/main" id="{0F4D0CC8-C509-4414-84A1-1421A60FFEB7}"/>
              </a:ext>
            </a:extLst>
          </p:cNvPr>
          <p:cNvSpPr txBox="1">
            <a:spLocks/>
          </p:cNvSpPr>
          <p:nvPr/>
        </p:nvSpPr>
        <p:spPr>
          <a:xfrm>
            <a:off x="6735162" y="118111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
        <p:nvSpPr>
          <p:cNvPr id="28" name="Rectangle 27">
            <a:extLst>
              <a:ext uri="{FF2B5EF4-FFF2-40B4-BE49-F238E27FC236}">
                <a16:creationId xmlns:a16="http://schemas.microsoft.com/office/drawing/2014/main" id="{6F619B9A-443B-CC6C-E0B2-59F6FFE97730}"/>
              </a:ext>
            </a:extLst>
          </p:cNvPr>
          <p:cNvSpPr/>
          <p:nvPr/>
        </p:nvSpPr>
        <p:spPr>
          <a:xfrm>
            <a:off x="5580185" y="3507994"/>
            <a:ext cx="700731" cy="349524"/>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5</a:t>
            </a:r>
          </a:p>
        </p:txBody>
      </p:sp>
    </p:spTree>
    <p:extLst>
      <p:ext uri="{BB962C8B-B14F-4D97-AF65-F5344CB8AC3E}">
        <p14:creationId xmlns:p14="http://schemas.microsoft.com/office/powerpoint/2010/main" val="29846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 grpId="0"/>
      <p:bldP spid="10" grpId="0" animBg="1"/>
      <p:bldP spid="11" grpId="0"/>
      <p:bldP spid="12" grpId="0"/>
      <p:bldP spid="13" grpId="0" animBg="1"/>
      <p:bldP spid="14" grpId="0"/>
      <p:bldP spid="15" grpId="0"/>
      <p:bldP spid="16" grpId="0" animBg="1"/>
      <p:bldP spid="17" grpId="0"/>
      <p:bldP spid="18" grpId="0"/>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43006"/>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Ưu</a:t>
            </a:r>
            <a:r>
              <a:rPr lang="en-US" dirty="0">
                <a:latin typeface="UTM Bebas" panose="02040603050506020204" pitchFamily="18" charset="0"/>
              </a:rPr>
              <a:t> / </a:t>
            </a:r>
            <a:r>
              <a:rPr lang="en-US" dirty="0" err="1">
                <a:latin typeface="UTM Bebas" panose="02040603050506020204" pitchFamily="18" charset="0"/>
              </a:rPr>
              <a:t>Nhược</a:t>
            </a:r>
            <a:r>
              <a:rPr lang="en-US" dirty="0">
                <a:latin typeface="UTM Bebas" panose="02040603050506020204" pitchFamily="18" charset="0"/>
              </a:rPr>
              <a:t> </a:t>
            </a:r>
            <a:r>
              <a:rPr lang="en-US" dirty="0" err="1">
                <a:latin typeface="UTM Bebas" panose="02040603050506020204" pitchFamily="18" charset="0"/>
              </a:rPr>
              <a:t>của</a:t>
            </a:r>
            <a:r>
              <a:rPr lang="en-US" dirty="0">
                <a:latin typeface="UTM Bebas" panose="02040603050506020204" pitchFamily="18" charset="0"/>
              </a:rPr>
              <a:t> Quy </a:t>
            </a:r>
            <a:r>
              <a:rPr lang="en-US" dirty="0" err="1">
                <a:latin typeface="UTM Bebas" panose="02040603050506020204" pitchFamily="18" charset="0"/>
              </a:rPr>
              <a:t>hoạch</a:t>
            </a:r>
            <a:r>
              <a:rPr lang="en-US" dirty="0">
                <a:latin typeface="UTM Bebas" panose="02040603050506020204" pitchFamily="18" charset="0"/>
              </a:rPr>
              <a:t> </a:t>
            </a:r>
            <a:r>
              <a:rPr lang="en-US" dirty="0" err="1">
                <a:latin typeface="UTM Bebas" panose="02040603050506020204" pitchFamily="18" charset="0"/>
              </a:rPr>
              <a:t>động</a:t>
            </a:r>
            <a:endParaRPr lang="en-US" dirty="0">
              <a:latin typeface="UTM Bebas" panose="02040603050506020204" pitchFamily="18" charset="0"/>
            </a:endParaRP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32" name="Table 6">
            <a:extLst>
              <a:ext uri="{FF2B5EF4-FFF2-40B4-BE49-F238E27FC236}">
                <a16:creationId xmlns:a16="http://schemas.microsoft.com/office/drawing/2014/main" id="{66C9D1B7-3FF7-4710-A27C-C1A678CD0C10}"/>
              </a:ext>
            </a:extLst>
          </p:cNvPr>
          <p:cNvGraphicFramePr>
            <a:graphicFrameLocks noGrp="1"/>
          </p:cNvGraphicFramePr>
          <p:nvPr>
            <p:extLst>
              <p:ext uri="{D42A27DB-BD31-4B8C-83A1-F6EECF244321}">
                <p14:modId xmlns:p14="http://schemas.microsoft.com/office/powerpoint/2010/main" val="1393794277"/>
              </p:ext>
            </p:extLst>
          </p:nvPr>
        </p:nvGraphicFramePr>
        <p:xfrm>
          <a:off x="1103169" y="1151890"/>
          <a:ext cx="7165642" cy="3615495"/>
        </p:xfrm>
        <a:graphic>
          <a:graphicData uri="http://schemas.openxmlformats.org/drawingml/2006/table">
            <a:tbl>
              <a:tblPr firstRow="1" bandRow="1">
                <a:tableStyleId>{B3356E6B-52D6-4A0A-AFC1-D65799314CCF}</a:tableStyleId>
              </a:tblPr>
              <a:tblGrid>
                <a:gridCol w="3466416">
                  <a:extLst>
                    <a:ext uri="{9D8B030D-6E8A-4147-A177-3AD203B41FA5}">
                      <a16:colId xmlns:a16="http://schemas.microsoft.com/office/drawing/2014/main" val="3514194799"/>
                    </a:ext>
                  </a:extLst>
                </a:gridCol>
                <a:gridCol w="3699226">
                  <a:extLst>
                    <a:ext uri="{9D8B030D-6E8A-4147-A177-3AD203B41FA5}">
                      <a16:colId xmlns:a16="http://schemas.microsoft.com/office/drawing/2014/main" val="1734312434"/>
                    </a:ext>
                  </a:extLst>
                </a:gridCol>
              </a:tblGrid>
              <a:tr h="363397">
                <a:tc>
                  <a:txBody>
                    <a:bodyPr/>
                    <a:lstStyle/>
                    <a:p>
                      <a:pPr algn="ctr"/>
                      <a:r>
                        <a:rPr lang="en-US" sz="1200" b="1" dirty="0" err="1"/>
                        <a:t>Ưu</a:t>
                      </a:r>
                      <a:r>
                        <a:rPr lang="en-US" sz="1200" b="1" dirty="0"/>
                        <a:t> </a:t>
                      </a:r>
                      <a:r>
                        <a:rPr lang="en-US" sz="1200" b="1" dirty="0" err="1"/>
                        <a:t>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dirty="0" err="1"/>
                        <a:t>Nhược</a:t>
                      </a:r>
                      <a:r>
                        <a:rPr lang="en-US" sz="1200" b="1" dirty="0"/>
                        <a:t> </a:t>
                      </a:r>
                      <a:r>
                        <a:rPr lang="en-US" sz="1200" b="1" dirty="0" err="1"/>
                        <a:t>điểm</a:t>
                      </a:r>
                      <a:endParaRPr lang="en-US" sz="12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411310764"/>
                  </a:ext>
                </a:extLst>
              </a:tr>
              <a:tr h="3252098">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Giải pháp tối ưu: D</a:t>
                      </a:r>
                      <a:r>
                        <a:rPr lang="en-US" sz="1100" b="1" i="0" u="none" strike="noStrike" cap="none" dirty="0">
                          <a:solidFill>
                            <a:srgbClr val="000000"/>
                          </a:solidFill>
                          <a:effectLst/>
                          <a:latin typeface="Arial"/>
                          <a:ea typeface="Arial"/>
                          <a:cs typeface="Arial"/>
                          <a:sym typeface="Arial"/>
                        </a:rPr>
                        <a:t>P </a:t>
                      </a:r>
                      <a:r>
                        <a:rPr lang="vi-VN" sz="1100" b="1" i="0" u="none" strike="noStrike" cap="none" dirty="0">
                          <a:solidFill>
                            <a:srgbClr val="000000"/>
                          </a:solidFill>
                          <a:effectLst/>
                          <a:latin typeface="Arial"/>
                          <a:ea typeface="Arial"/>
                          <a:cs typeface="Arial"/>
                          <a:sym typeface="Arial"/>
                        </a:rPr>
                        <a:t>đảm bảo giải pháp tối ưu cho một vấn đề bằng cách giải quyết mỗi bài toán con một lần và sử dụng lại giải pháp trong các giai đoạn sau.</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DP </a:t>
                      </a:r>
                      <a:r>
                        <a:rPr lang="en-US" sz="1100" b="1" i="0" u="none" strike="noStrike" cap="none" dirty="0" err="1">
                          <a:solidFill>
                            <a:srgbClr val="000000"/>
                          </a:solidFill>
                          <a:effectLst/>
                          <a:latin typeface="Arial"/>
                          <a:ea typeface="Arial"/>
                          <a:cs typeface="Arial"/>
                          <a:sym typeface="Arial"/>
                        </a:rPr>
                        <a:t>có</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thể</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giảm</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của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một</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vấn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đề</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từ</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mũ</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thành</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thức</a:t>
                      </a:r>
                      <a:r>
                        <a:rPr lang="en-US" sz="1100" b="1" i="0" u="none" strike="noStrike" cap="none" dirty="0">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Hiệu quả bộ nhớ: DP có thể tiết kiệm bộ nhớ bằng cách lưu trữ giải pháp cho các bài toán con thay vì tính toán lại chúng mỗi khi cần thiết.</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Tính linh hoạt: DP có thể được sử dụng để giải quyết một loạt các vấn đề, từ đơn giản đến phức tạp.</a:t>
                      </a:r>
                      <a:endParaRPr lang="en-US" sz="1100" b="1" i="0" u="none" strike="noStrike" cap="none" dirty="0">
                        <a:solidFill>
                          <a:srgbClr val="000000"/>
                        </a:solidFill>
                        <a:effectLst/>
                        <a:latin typeface="Arial"/>
                        <a:ea typeface="Arial"/>
                        <a:cs typeface="Arial"/>
                        <a:sym typeface="Arial"/>
                      </a:endParaRPr>
                    </a:p>
                    <a:p>
                      <a:pPr marL="171450" indent="-171450">
                        <a:buFont typeface="Arial" panose="020B0604020202020204" pitchFamily="34" charset="0"/>
                        <a:buChar char="•"/>
                      </a:pPr>
                      <a:endParaRPr lang="en-US" sz="1100" b="1" i="0" u="none" strike="noStrike" cap="none" dirty="0">
                        <a:solidFill>
                          <a:srgbClr val="000000"/>
                        </a:solidFill>
                        <a:effectLst/>
                        <a:latin typeface="Arial"/>
                        <a:cs typeface="Arial"/>
                        <a:sym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DP có thể phức tạp để hiểu và triển khai. Nó yêu cầu một sự hiểu biết sâu về vấn đề và khả năng phân chia nó thành các bài toán con nhỏ hơn.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Các bài toán con trùng lặp: Không phải tất cả các vấn đề đều có thể được giải quyết bằng DP vì chúng có thể không có các bài toán con trùng lặp</a:t>
                      </a:r>
                      <a:r>
                        <a:rPr lang="en-US" sz="1100" b="1" i="0" u="none" strike="noStrike" cap="none" dirty="0">
                          <a:solidFill>
                            <a:srgbClr val="000000"/>
                          </a:solidFill>
                          <a:effectLst/>
                          <a:latin typeface="Arial"/>
                          <a:ea typeface="Arial"/>
                          <a:cs typeface="Arial"/>
                          <a:sym typeface="Arial"/>
                        </a:rPr>
                        <a:t>.</a:t>
                      </a: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không gian: DP có thể yêu cầu rất nhiều bộ nhớ, đặc biệt là khi làm việc với các tập dữ liệu lớn hoặc các vấn đề có nhiều bài toán con.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Sự phụ thuộc giữa các bài toán con: DP giả định rằng các bài toán con có thể được giải quyết độc lập với nhau, điều này có thể không luôn đúng với một số vấn đề.</a:t>
                      </a:r>
                      <a:endParaRPr lang="en-US" sz="11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65632615"/>
                  </a:ext>
                </a:extLst>
              </a:tr>
            </a:tbl>
          </a:graphicData>
        </a:graphic>
      </p:graphicFrame>
    </p:spTree>
    <p:extLst>
      <p:ext uri="{BB962C8B-B14F-4D97-AF65-F5344CB8AC3E}">
        <p14:creationId xmlns:p14="http://schemas.microsoft.com/office/powerpoint/2010/main" val="1696076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B30BA1B-5349-4C9E-7812-BEDC12624F9E}"/>
              </a:ext>
            </a:extLst>
          </p:cNvPr>
          <p:cNvPicPr>
            <a:picLocks noChangeAspect="1"/>
          </p:cNvPicPr>
          <p:nvPr/>
        </p:nvPicPr>
        <p:blipFill>
          <a:blip r:embed="rId2"/>
          <a:stretch>
            <a:fillRect/>
          </a:stretch>
        </p:blipFill>
        <p:spPr>
          <a:xfrm>
            <a:off x="4572551" y="1095520"/>
            <a:ext cx="952500" cy="952500"/>
          </a:xfrm>
          <a:prstGeom prst="rect">
            <a:avLst/>
          </a:prstGeom>
        </p:spPr>
      </p:pic>
      <p:pic>
        <p:nvPicPr>
          <p:cNvPr id="26" name="Picture 25">
            <a:extLst>
              <a:ext uri="{FF2B5EF4-FFF2-40B4-BE49-F238E27FC236}">
                <a16:creationId xmlns:a16="http://schemas.microsoft.com/office/drawing/2014/main" id="{F1DA9C5F-2E1A-0B22-491F-AD1D50C02A50}"/>
              </a:ext>
            </a:extLst>
          </p:cNvPr>
          <p:cNvPicPr>
            <a:picLocks noChangeAspect="1"/>
          </p:cNvPicPr>
          <p:nvPr/>
        </p:nvPicPr>
        <p:blipFill>
          <a:blip r:embed="rId3"/>
          <a:stretch>
            <a:fillRect/>
          </a:stretch>
        </p:blipFill>
        <p:spPr>
          <a:xfrm>
            <a:off x="6182810" y="2826651"/>
            <a:ext cx="952500" cy="952500"/>
          </a:xfrm>
          <a:prstGeom prst="rect">
            <a:avLst/>
          </a:prstGeom>
        </p:spPr>
      </p:pic>
      <p:pic>
        <p:nvPicPr>
          <p:cNvPr id="28" name="Picture 27">
            <a:extLst>
              <a:ext uri="{FF2B5EF4-FFF2-40B4-BE49-F238E27FC236}">
                <a16:creationId xmlns:a16="http://schemas.microsoft.com/office/drawing/2014/main" id="{ADBAC54F-5510-6FD8-B877-C7F5D72BD956}"/>
              </a:ext>
            </a:extLst>
          </p:cNvPr>
          <p:cNvPicPr>
            <a:picLocks noChangeAspect="1"/>
          </p:cNvPicPr>
          <p:nvPr/>
        </p:nvPicPr>
        <p:blipFill>
          <a:blip r:embed="rId4"/>
          <a:stretch>
            <a:fillRect/>
          </a:stretch>
        </p:blipFill>
        <p:spPr>
          <a:xfrm>
            <a:off x="3612353" y="3010547"/>
            <a:ext cx="952500" cy="952500"/>
          </a:xfrm>
          <a:prstGeom prst="rect">
            <a:avLst/>
          </a:prstGeom>
        </p:spPr>
      </p:pic>
      <p:pic>
        <p:nvPicPr>
          <p:cNvPr id="30" name="Picture 29" descr="Icon&#10;&#10;Description automatically generated">
            <a:extLst>
              <a:ext uri="{FF2B5EF4-FFF2-40B4-BE49-F238E27FC236}">
                <a16:creationId xmlns:a16="http://schemas.microsoft.com/office/drawing/2014/main" id="{438CFD90-5462-9C74-1FA5-9F8BD6E5DC27}"/>
              </a:ext>
            </a:extLst>
          </p:cNvPr>
          <p:cNvPicPr>
            <a:picLocks noChangeAspect="1"/>
          </p:cNvPicPr>
          <p:nvPr/>
        </p:nvPicPr>
        <p:blipFill>
          <a:blip r:embed="rId5"/>
          <a:stretch>
            <a:fillRect/>
          </a:stretch>
        </p:blipFill>
        <p:spPr>
          <a:xfrm>
            <a:off x="783879" y="1776424"/>
            <a:ext cx="1792164" cy="1590652"/>
          </a:xfrm>
          <a:prstGeom prst="rect">
            <a:avLst/>
          </a:prstGeom>
        </p:spPr>
      </p:pic>
      <p:sp>
        <p:nvSpPr>
          <p:cNvPr id="31" name="TextBox 30">
            <a:extLst>
              <a:ext uri="{FF2B5EF4-FFF2-40B4-BE49-F238E27FC236}">
                <a16:creationId xmlns:a16="http://schemas.microsoft.com/office/drawing/2014/main" id="{AA533292-6D66-C7B0-4EEF-00CFD576AFF1}"/>
              </a:ext>
            </a:extLst>
          </p:cNvPr>
          <p:cNvSpPr txBox="1"/>
          <p:nvPr/>
        </p:nvSpPr>
        <p:spPr>
          <a:xfrm>
            <a:off x="4480714" y="2132953"/>
            <a:ext cx="1136175" cy="523220"/>
          </a:xfrm>
          <a:prstGeom prst="rect">
            <a:avLst/>
          </a:prstGeom>
          <a:noFill/>
        </p:spPr>
        <p:txBody>
          <a:bodyPr wrap="square" rtlCol="0">
            <a:spAutoFit/>
          </a:bodyPr>
          <a:lstStyle/>
          <a:p>
            <a:r>
              <a:rPr lang="en-US"/>
              <a:t>Weight = 1</a:t>
            </a:r>
          </a:p>
          <a:p>
            <a:r>
              <a:rPr lang="en-US"/>
              <a:t>Value = 10$</a:t>
            </a:r>
          </a:p>
        </p:txBody>
      </p:sp>
      <p:sp>
        <p:nvSpPr>
          <p:cNvPr id="32" name="TextBox 31">
            <a:extLst>
              <a:ext uri="{FF2B5EF4-FFF2-40B4-BE49-F238E27FC236}">
                <a16:creationId xmlns:a16="http://schemas.microsoft.com/office/drawing/2014/main" id="{24EE49F8-ADE7-7CDE-B60B-D8A169809284}"/>
              </a:ext>
            </a:extLst>
          </p:cNvPr>
          <p:cNvSpPr txBox="1"/>
          <p:nvPr/>
        </p:nvSpPr>
        <p:spPr>
          <a:xfrm>
            <a:off x="6240604" y="3977399"/>
            <a:ext cx="1201119" cy="523220"/>
          </a:xfrm>
          <a:prstGeom prst="rect">
            <a:avLst/>
          </a:prstGeom>
          <a:noFill/>
        </p:spPr>
        <p:txBody>
          <a:bodyPr wrap="square" rtlCol="0">
            <a:spAutoFit/>
          </a:bodyPr>
          <a:lstStyle/>
          <a:p>
            <a:r>
              <a:rPr lang="en-US"/>
              <a:t>Weight = 2</a:t>
            </a:r>
          </a:p>
          <a:p>
            <a:r>
              <a:rPr lang="en-US"/>
              <a:t>Value = 15$</a:t>
            </a:r>
          </a:p>
        </p:txBody>
      </p:sp>
      <p:sp>
        <p:nvSpPr>
          <p:cNvPr id="33" name="TextBox 32">
            <a:extLst>
              <a:ext uri="{FF2B5EF4-FFF2-40B4-BE49-F238E27FC236}">
                <a16:creationId xmlns:a16="http://schemas.microsoft.com/office/drawing/2014/main" id="{989ECEB9-8E50-FF96-D21E-5070E9E54C9D}"/>
              </a:ext>
            </a:extLst>
          </p:cNvPr>
          <p:cNvSpPr txBox="1"/>
          <p:nvPr/>
        </p:nvSpPr>
        <p:spPr>
          <a:xfrm>
            <a:off x="3612353" y="4045058"/>
            <a:ext cx="1201119" cy="523220"/>
          </a:xfrm>
          <a:prstGeom prst="rect">
            <a:avLst/>
          </a:prstGeom>
          <a:noFill/>
        </p:spPr>
        <p:txBody>
          <a:bodyPr wrap="square" rtlCol="0">
            <a:spAutoFit/>
          </a:bodyPr>
          <a:lstStyle/>
          <a:p>
            <a:r>
              <a:rPr lang="en-US"/>
              <a:t>Weight = 2</a:t>
            </a:r>
          </a:p>
          <a:p>
            <a:r>
              <a:rPr lang="en-US"/>
              <a:t>Value = 12$</a:t>
            </a:r>
          </a:p>
        </p:txBody>
      </p:sp>
      <p:pic>
        <p:nvPicPr>
          <p:cNvPr id="37" name="Picture 36">
            <a:extLst>
              <a:ext uri="{FF2B5EF4-FFF2-40B4-BE49-F238E27FC236}">
                <a16:creationId xmlns:a16="http://schemas.microsoft.com/office/drawing/2014/main" id="{77EFA9E0-A859-1A51-6820-2F5A82883DD6}"/>
              </a:ext>
            </a:extLst>
          </p:cNvPr>
          <p:cNvPicPr>
            <a:picLocks noChangeAspect="1"/>
          </p:cNvPicPr>
          <p:nvPr/>
        </p:nvPicPr>
        <p:blipFill>
          <a:blip r:embed="rId6"/>
          <a:stretch>
            <a:fillRect/>
          </a:stretch>
        </p:blipFill>
        <p:spPr>
          <a:xfrm>
            <a:off x="7316261" y="1119494"/>
            <a:ext cx="952500" cy="952500"/>
          </a:xfrm>
          <a:prstGeom prst="rect">
            <a:avLst/>
          </a:prstGeom>
        </p:spPr>
      </p:pic>
      <p:sp>
        <p:nvSpPr>
          <p:cNvPr id="38" name="TextBox 37">
            <a:extLst>
              <a:ext uri="{FF2B5EF4-FFF2-40B4-BE49-F238E27FC236}">
                <a16:creationId xmlns:a16="http://schemas.microsoft.com/office/drawing/2014/main" id="{CC28C9E8-3A79-1B74-44D2-8283706EB4B0}"/>
              </a:ext>
            </a:extLst>
          </p:cNvPr>
          <p:cNvSpPr txBox="1"/>
          <p:nvPr/>
        </p:nvSpPr>
        <p:spPr>
          <a:xfrm>
            <a:off x="7310816" y="2209470"/>
            <a:ext cx="1136175" cy="523220"/>
          </a:xfrm>
          <a:prstGeom prst="rect">
            <a:avLst/>
          </a:prstGeom>
          <a:noFill/>
        </p:spPr>
        <p:txBody>
          <a:bodyPr wrap="square" rtlCol="0">
            <a:spAutoFit/>
          </a:bodyPr>
          <a:lstStyle/>
          <a:p>
            <a:r>
              <a:rPr lang="en-US"/>
              <a:t>Weight = 3</a:t>
            </a:r>
          </a:p>
          <a:p>
            <a:r>
              <a:rPr lang="en-US"/>
              <a:t>Value = 20$</a:t>
            </a:r>
          </a:p>
        </p:txBody>
      </p:sp>
      <p:pic>
        <p:nvPicPr>
          <p:cNvPr id="40" name="Picture 39">
            <a:extLst>
              <a:ext uri="{FF2B5EF4-FFF2-40B4-BE49-F238E27FC236}">
                <a16:creationId xmlns:a16="http://schemas.microsoft.com/office/drawing/2014/main" id="{19001919-1812-ADFC-ECB6-4B47A5D7EF7D}"/>
              </a:ext>
            </a:extLst>
          </p:cNvPr>
          <p:cNvPicPr>
            <a:picLocks noChangeAspect="1"/>
          </p:cNvPicPr>
          <p:nvPr/>
        </p:nvPicPr>
        <p:blipFill>
          <a:blip r:embed="rId7"/>
          <a:stretch>
            <a:fillRect/>
          </a:stretch>
        </p:blipFill>
        <p:spPr>
          <a:xfrm>
            <a:off x="295114" y="3354168"/>
            <a:ext cx="952500" cy="952500"/>
          </a:xfrm>
          <a:prstGeom prst="rect">
            <a:avLst/>
          </a:prstGeom>
        </p:spPr>
      </p:pic>
      <p:sp>
        <p:nvSpPr>
          <p:cNvPr id="41" name="TextBox 40">
            <a:extLst>
              <a:ext uri="{FF2B5EF4-FFF2-40B4-BE49-F238E27FC236}">
                <a16:creationId xmlns:a16="http://schemas.microsoft.com/office/drawing/2014/main" id="{1BE58D0E-734E-FB18-6C16-FC00431BD666}"/>
              </a:ext>
            </a:extLst>
          </p:cNvPr>
          <p:cNvSpPr txBox="1"/>
          <p:nvPr/>
        </p:nvSpPr>
        <p:spPr>
          <a:xfrm>
            <a:off x="1283824" y="3809158"/>
            <a:ext cx="1201118" cy="307777"/>
          </a:xfrm>
          <a:prstGeom prst="rect">
            <a:avLst/>
          </a:prstGeom>
          <a:noFill/>
        </p:spPr>
        <p:txBody>
          <a:bodyPr wrap="square" rtlCol="0">
            <a:spAutoFit/>
          </a:bodyPr>
          <a:lstStyle/>
          <a:p>
            <a:r>
              <a:rPr lang="en-US"/>
              <a:t>Capacity = 5</a:t>
            </a: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829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err="1">
                <a:latin typeface="UTM Bebas" panose="02040603050506020204" pitchFamily="18" charset="0"/>
              </a:rPr>
              <a:t>Bài</a:t>
            </a:r>
            <a:r>
              <a:rPr lang="en-US" dirty="0">
                <a:latin typeface="UTM Bebas" panose="02040603050506020204" pitchFamily="18" charset="0"/>
              </a:rPr>
              <a:t> </a:t>
            </a:r>
            <a:r>
              <a:rPr lang="en-US" dirty="0" err="1">
                <a:latin typeface="UTM Bebas" panose="02040603050506020204" pitchFamily="18" charset="0"/>
              </a:rPr>
              <a:t>toán</a:t>
            </a:r>
            <a:r>
              <a:rPr lang="en-US" dirty="0">
                <a:latin typeface="UTM Bebas" panose="02040603050506020204" pitchFamily="18" charset="0"/>
              </a:rPr>
              <a:t> KNAPSACK</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1838659" y="830020"/>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bg2"/>
                </a:solidFill>
              </a:rPr>
              <a:t>Làm</a:t>
            </a:r>
            <a:r>
              <a:rPr lang="en-US">
                <a:solidFill>
                  <a:schemeClr val="bg2"/>
                </a:solidFill>
              </a:rPr>
              <a:t> </a:t>
            </a:r>
            <a:r>
              <a:rPr lang="en-US" err="1">
                <a:solidFill>
                  <a:schemeClr val="bg2"/>
                </a:solidFill>
              </a:rPr>
              <a:t>sao</a:t>
            </a:r>
            <a:r>
              <a:rPr lang="en-US">
                <a:solidFill>
                  <a:schemeClr val="bg2"/>
                </a:solidFill>
              </a:rPr>
              <a:t> </a:t>
            </a:r>
            <a:r>
              <a:rPr lang="en-US" err="1">
                <a:solidFill>
                  <a:schemeClr val="bg2"/>
                </a:solidFill>
              </a:rPr>
              <a:t>để</a:t>
            </a:r>
            <a:r>
              <a:rPr lang="en-US">
                <a:solidFill>
                  <a:schemeClr val="bg2"/>
                </a:solidFill>
              </a:rPr>
              <a:t> </a:t>
            </a:r>
            <a:r>
              <a:rPr lang="en-US" err="1">
                <a:solidFill>
                  <a:schemeClr val="bg2"/>
                </a:solidFill>
              </a:rPr>
              <a:t>tiêu</a:t>
            </a:r>
            <a:r>
              <a:rPr lang="en-US">
                <a:solidFill>
                  <a:schemeClr val="bg2"/>
                </a:solidFill>
              </a:rPr>
              <a:t> </a:t>
            </a:r>
            <a:r>
              <a:rPr lang="en-US" err="1">
                <a:solidFill>
                  <a:schemeClr val="bg2"/>
                </a:solidFill>
              </a:rPr>
              <a:t>nhiều</a:t>
            </a:r>
            <a:r>
              <a:rPr lang="en-US">
                <a:solidFill>
                  <a:schemeClr val="bg2"/>
                </a:solidFill>
              </a:rPr>
              <a:t> </a:t>
            </a:r>
            <a:r>
              <a:rPr lang="en-US" err="1">
                <a:solidFill>
                  <a:schemeClr val="bg2"/>
                </a:solidFill>
              </a:rPr>
              <a:t>tiền</a:t>
            </a:r>
            <a:r>
              <a:rPr lang="en-US">
                <a:solidFill>
                  <a:schemeClr val="bg2"/>
                </a:solidFill>
              </a:rPr>
              <a:t> </a:t>
            </a:r>
            <a:r>
              <a:rPr lang="en-US" err="1">
                <a:solidFill>
                  <a:schemeClr val="bg2"/>
                </a:solidFill>
              </a:rPr>
              <a:t>nhất</a:t>
            </a:r>
            <a:r>
              <a:rPr lang="en-US">
                <a:solidFill>
                  <a:schemeClr val="bg2"/>
                </a:solidFill>
              </a:rPr>
              <a:t> </a:t>
            </a:r>
            <a:r>
              <a:rPr lang="en-US" err="1">
                <a:solidFill>
                  <a:schemeClr val="bg2"/>
                </a:solidFill>
              </a:rPr>
              <a:t>mà</a:t>
            </a:r>
            <a:r>
              <a:rPr lang="en-US">
                <a:solidFill>
                  <a:schemeClr val="bg2"/>
                </a:solidFill>
              </a:rPr>
              <a:t> </a:t>
            </a:r>
            <a:r>
              <a:rPr lang="en-US" err="1">
                <a:solidFill>
                  <a:schemeClr val="bg2"/>
                </a:solidFill>
              </a:rPr>
              <a:t>vẫn</a:t>
            </a:r>
            <a:r>
              <a:rPr lang="en-US">
                <a:solidFill>
                  <a:schemeClr val="bg2"/>
                </a:solidFill>
              </a:rPr>
              <a:t> </a:t>
            </a:r>
            <a:r>
              <a:rPr lang="en-US" err="1">
                <a:solidFill>
                  <a:schemeClr val="bg2"/>
                </a:solidFill>
              </a:rPr>
              <a:t>có</a:t>
            </a:r>
            <a:r>
              <a:rPr lang="en-US">
                <a:solidFill>
                  <a:schemeClr val="bg2"/>
                </a:solidFill>
              </a:rPr>
              <a:t> </a:t>
            </a:r>
            <a:r>
              <a:rPr lang="en-US" err="1">
                <a:solidFill>
                  <a:schemeClr val="bg2"/>
                </a:solidFill>
              </a:rPr>
              <a:t>thể</a:t>
            </a:r>
            <a:r>
              <a:rPr lang="en-US">
                <a:solidFill>
                  <a:schemeClr val="bg2"/>
                </a:solidFill>
              </a:rPr>
              <a:t> </a:t>
            </a:r>
            <a:r>
              <a:rPr lang="en-US" err="1">
                <a:solidFill>
                  <a:schemeClr val="bg2"/>
                </a:solidFill>
              </a:rPr>
              <a:t>bỏ</a:t>
            </a:r>
            <a:r>
              <a:rPr lang="en-US">
                <a:solidFill>
                  <a:schemeClr val="bg2"/>
                </a:solidFill>
              </a:rPr>
              <a:t> </a:t>
            </a:r>
            <a:r>
              <a:rPr lang="en-US" err="1">
                <a:solidFill>
                  <a:schemeClr val="bg2"/>
                </a:solidFill>
              </a:rPr>
              <a:t>vừa</a:t>
            </a:r>
            <a:r>
              <a:rPr lang="en-US">
                <a:solidFill>
                  <a:schemeClr val="bg2"/>
                </a:solidFill>
              </a:rPr>
              <a:t> </a:t>
            </a:r>
            <a:r>
              <a:rPr lang="en-US" err="1">
                <a:solidFill>
                  <a:schemeClr val="bg2"/>
                </a:solidFill>
              </a:rPr>
              <a:t>túi</a:t>
            </a:r>
            <a:r>
              <a:rPr lang="en-US">
                <a:solidFill>
                  <a:schemeClr val="bg2"/>
                </a:solidFill>
              </a:rPr>
              <a:t> </a:t>
            </a:r>
            <a:r>
              <a:rPr lang="en-US" err="1">
                <a:solidFill>
                  <a:schemeClr val="bg2"/>
                </a:solidFill>
              </a:rPr>
              <a:t>đây</a:t>
            </a:r>
            <a:r>
              <a:rPr lang="en-US">
                <a:solidFill>
                  <a:schemeClr val="bg2"/>
                </a:solidFill>
              </a:rPr>
              <a:t> ?</a:t>
            </a:r>
          </a:p>
        </p:txBody>
      </p:sp>
    </p:spTree>
    <p:extLst>
      <p:ext uri="{BB962C8B-B14F-4D97-AF65-F5344CB8AC3E}">
        <p14:creationId xmlns:p14="http://schemas.microsoft.com/office/powerpoint/2010/main" val="1942844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ircle(in)">
                                      <p:cBhvr>
                                        <p:cTn id="13" dur="2000"/>
                                        <p:tgtEl>
                                          <p:spTgt spid="4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2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8" grpId="0"/>
      <p:bldP spid="41"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Hướng tiếp cận Bottom-up</a:t>
            </a:r>
            <a:endParaRPr dirty="0"/>
          </a:p>
        </p:txBody>
      </p:sp>
      <p:sp>
        <p:nvSpPr>
          <p:cNvPr id="1504" name="Google Shape;1504;p56"/>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txBox="1">
            <a:spLocks noGrp="1" noRot="1" noMove="1" noResize="1" noEditPoints="1" noAdjustHandles="1" noChangeArrowheads="1" noChangeShapeType="1"/>
          </p:cNvSpPr>
          <p:nvPr>
            <p:ph type="subTitle" idx="1"/>
          </p:nvPr>
        </p:nvSpPr>
        <p:spPr>
          <a:xfrm>
            <a:off x="1548174" y="1694323"/>
            <a:ext cx="1311263" cy="7109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a:t>
            </a:r>
            <a:endParaRPr/>
          </a:p>
        </p:txBody>
      </p:sp>
      <p:sp>
        <p:nvSpPr>
          <p:cNvPr id="1512" name="Google Shape;1512;p56"/>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32;p57">
            <a:extLst>
              <a:ext uri="{FF2B5EF4-FFF2-40B4-BE49-F238E27FC236}">
                <a16:creationId xmlns:a16="http://schemas.microsoft.com/office/drawing/2014/main" id="{95A0A789-C334-069E-8187-D68AFC314C4B}"/>
              </a:ext>
            </a:extLst>
          </p:cNvPr>
          <p:cNvSpPr>
            <a:spLocks noGrp="1" noRot="1" noMove="1" noResize="1" noEditPoints="1" noAdjustHandles="1" noChangeArrowheads="1" noChangeShapeType="1"/>
          </p:cNvSpPr>
          <p:nvPr/>
        </p:nvSpPr>
        <p:spPr>
          <a:xfrm>
            <a:off x="4060556" y="1555543"/>
            <a:ext cx="4358244" cy="157511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err="1"/>
              <a:t>Bài</a:t>
            </a:r>
            <a:r>
              <a:rPr lang="en-US"/>
              <a:t> </a:t>
            </a:r>
            <a:r>
              <a:rPr lang="en-US" err="1"/>
              <a:t>toán</a:t>
            </a:r>
            <a:r>
              <a:rPr lang="en-US"/>
              <a:t> con </a:t>
            </a:r>
            <a:r>
              <a:rPr lang="en-US" err="1"/>
              <a:t>cơ</a:t>
            </a:r>
            <a:r>
              <a:rPr lang="en-US"/>
              <a:t> </a:t>
            </a:r>
            <a:r>
              <a:rPr lang="en-US" err="1"/>
              <a:t>bản</a:t>
            </a:r>
            <a:r>
              <a:rPr lang="en-US"/>
              <a:t> ở </a:t>
            </a:r>
            <a:r>
              <a:rPr lang="en-US" err="1"/>
              <a:t>đây</a:t>
            </a:r>
            <a:r>
              <a:rPr lang="en-US"/>
              <a:t> </a:t>
            </a:r>
            <a:r>
              <a:rPr lang="en-US" err="1"/>
              <a:t>là</a:t>
            </a:r>
            <a:r>
              <a:rPr lang="en-US"/>
              <a:t> </a:t>
            </a:r>
            <a:r>
              <a:rPr lang="en-US" err="1"/>
              <a:t>giả</a:t>
            </a:r>
            <a:r>
              <a:rPr lang="en-US"/>
              <a:t> </a:t>
            </a:r>
            <a:r>
              <a:rPr lang="en-US" err="1"/>
              <a:t>sử</a:t>
            </a:r>
            <a:r>
              <a:rPr lang="en-US"/>
              <a:t> ta </a:t>
            </a:r>
            <a:r>
              <a:rPr lang="en-US" err="1"/>
              <a:t>chỉ</a:t>
            </a:r>
            <a:r>
              <a:rPr lang="en-US"/>
              <a:t> </a:t>
            </a:r>
            <a:r>
              <a:rPr lang="en-US" err="1"/>
              <a:t>có</a:t>
            </a:r>
            <a:r>
              <a:rPr lang="en-US"/>
              <a:t> </a:t>
            </a:r>
            <a:r>
              <a:rPr lang="en-US" err="1"/>
              <a:t>i</a:t>
            </a:r>
            <a:r>
              <a:rPr lang="en-US"/>
              <a:t> </a:t>
            </a:r>
            <a:r>
              <a:rPr lang="en-US" err="1"/>
              <a:t>vật</a:t>
            </a:r>
            <a:r>
              <a:rPr lang="en-US"/>
              <a:t> </a:t>
            </a:r>
            <a:r>
              <a:rPr lang="en-US" err="1"/>
              <a:t>phẩm</a:t>
            </a:r>
            <a:r>
              <a:rPr lang="en-US"/>
              <a:t> </a:t>
            </a:r>
            <a:r>
              <a:rPr lang="en-US" err="1"/>
              <a:t>và</a:t>
            </a:r>
            <a:r>
              <a:rPr lang="en-US"/>
              <a:t> </a:t>
            </a:r>
            <a:r>
              <a:rPr lang="en-US" err="1"/>
              <a:t>túi</a:t>
            </a:r>
            <a:r>
              <a:rPr lang="en-US"/>
              <a:t> </a:t>
            </a:r>
            <a:r>
              <a:rPr lang="en-US" err="1"/>
              <a:t>chỉ</a:t>
            </a:r>
            <a:r>
              <a:rPr lang="en-US"/>
              <a:t> </a:t>
            </a:r>
            <a:r>
              <a:rPr lang="en-US" err="1"/>
              <a:t>có</a:t>
            </a:r>
            <a:r>
              <a:rPr lang="en-US"/>
              <a:t> </a:t>
            </a:r>
            <a:r>
              <a:rPr lang="en-US" err="1"/>
              <a:t>sức</a:t>
            </a:r>
            <a:r>
              <a:rPr lang="en-US"/>
              <a:t> </a:t>
            </a:r>
            <a:r>
              <a:rPr lang="en-US" err="1"/>
              <a:t>chứa</a:t>
            </a:r>
            <a:r>
              <a:rPr lang="en-US"/>
              <a:t> j. Ta </a:t>
            </a:r>
            <a:r>
              <a:rPr lang="en-US" err="1"/>
              <a:t>sẽ</a:t>
            </a:r>
            <a:r>
              <a:rPr lang="en-US"/>
              <a:t> </a:t>
            </a:r>
            <a:r>
              <a:rPr lang="en-US" err="1"/>
              <a:t>tìm</a:t>
            </a:r>
            <a:r>
              <a:rPr lang="en-US"/>
              <a:t> </a:t>
            </a:r>
            <a:r>
              <a:rPr lang="en-US" err="1"/>
              <a:t>sao</a:t>
            </a:r>
            <a:r>
              <a:rPr lang="en-US"/>
              <a:t> </a:t>
            </a:r>
            <a:r>
              <a:rPr lang="en-US" err="1"/>
              <a:t>cho</a:t>
            </a:r>
            <a:r>
              <a:rPr lang="en-US"/>
              <a:t> </a:t>
            </a:r>
            <a:r>
              <a:rPr lang="en-US" err="1"/>
              <a:t>tiêu</a:t>
            </a:r>
            <a:r>
              <a:rPr lang="en-US"/>
              <a:t> </a:t>
            </a:r>
            <a:r>
              <a:rPr lang="en-US" err="1"/>
              <a:t>nhiều</a:t>
            </a:r>
            <a:r>
              <a:rPr lang="en-US"/>
              <a:t> </a:t>
            </a:r>
            <a:r>
              <a:rPr lang="en-US" err="1"/>
              <a:t>tiền</a:t>
            </a:r>
            <a:r>
              <a:rPr lang="en-US"/>
              <a:t> </a:t>
            </a:r>
            <a:r>
              <a:rPr lang="en-US" err="1"/>
              <a:t>nhất</a:t>
            </a:r>
            <a:r>
              <a:rPr lang="en-US"/>
              <a:t> </a:t>
            </a:r>
            <a:r>
              <a:rPr lang="en-US" err="1"/>
              <a:t>và</a:t>
            </a:r>
            <a:r>
              <a:rPr lang="en-US"/>
              <a:t> </a:t>
            </a:r>
            <a:r>
              <a:rPr lang="en-US" err="1"/>
              <a:t>đủ</a:t>
            </a:r>
            <a:r>
              <a:rPr lang="en-US"/>
              <a:t> </a:t>
            </a:r>
            <a:r>
              <a:rPr lang="en-US" err="1"/>
              <a:t>sức</a:t>
            </a:r>
            <a:r>
              <a:rPr lang="en-US"/>
              <a:t> </a:t>
            </a:r>
            <a:r>
              <a:rPr lang="en-US" err="1"/>
              <a:t>chưứa</a:t>
            </a:r>
            <a:r>
              <a:rPr lang="en-US"/>
              <a:t> </a:t>
            </a:r>
            <a:r>
              <a:rPr lang="en-US" err="1"/>
              <a:t>với</a:t>
            </a:r>
            <a:r>
              <a:rPr lang="en-US"/>
              <a:t> </a:t>
            </a:r>
            <a:r>
              <a:rPr lang="en-US" err="1"/>
              <a:t>i</a:t>
            </a:r>
            <a:r>
              <a:rPr lang="en-US"/>
              <a:t> </a:t>
            </a:r>
            <a:r>
              <a:rPr lang="en-US" err="1"/>
              <a:t>vật</a:t>
            </a:r>
            <a:r>
              <a:rPr lang="en-US"/>
              <a:t> </a:t>
            </a:r>
            <a:r>
              <a:rPr lang="en-US" err="1"/>
              <a:t>phẩm</a:t>
            </a:r>
            <a:r>
              <a:rPr lang="en-US"/>
              <a:t> </a:t>
            </a:r>
            <a:r>
              <a:rPr lang="en-US" err="1"/>
              <a:t>và</a:t>
            </a:r>
            <a:r>
              <a:rPr lang="en-US"/>
              <a:t> j </a:t>
            </a:r>
            <a:r>
              <a:rPr lang="en-US" err="1"/>
              <a:t>sức</a:t>
            </a:r>
            <a:r>
              <a:rPr lang="en-US"/>
              <a:t> </a:t>
            </a:r>
            <a:r>
              <a:rPr lang="en-US" err="1"/>
              <a:t>chứa</a:t>
            </a:r>
            <a:endParaRPr lang="en-US"/>
          </a:p>
          <a:p>
            <a:pPr marL="285750" lvl="0" indent="-285750">
              <a:buFont typeface="Arial" panose="020B0604020202020204" pitchFamily="34" charset="0"/>
              <a:buChar char="•"/>
            </a:pPr>
            <a:r>
              <a:rPr lang="en-US" err="1"/>
              <a:t>Với</a:t>
            </a:r>
            <a:r>
              <a:rPr lang="en-US"/>
              <a:t> 1 ≤ </a:t>
            </a:r>
            <a:r>
              <a:rPr lang="en-US" err="1"/>
              <a:t>i</a:t>
            </a:r>
            <a:r>
              <a:rPr lang="en-US"/>
              <a:t> ≤ n </a:t>
            </a:r>
            <a:r>
              <a:rPr lang="en-US" err="1"/>
              <a:t>và</a:t>
            </a:r>
            <a:r>
              <a:rPr lang="en-US"/>
              <a:t> 1 ≤ j ≤ </a:t>
            </a:r>
            <a:r>
              <a:rPr lang="en-US" i="1"/>
              <a:t>W</a:t>
            </a:r>
            <a:endParaRPr i="1"/>
          </a:p>
        </p:txBody>
      </p:sp>
      <p:grpSp>
        <p:nvGrpSpPr>
          <p:cNvPr id="33" name="Google Shape;1524;p56">
            <a:extLst>
              <a:ext uri="{FF2B5EF4-FFF2-40B4-BE49-F238E27FC236}">
                <a16:creationId xmlns:a16="http://schemas.microsoft.com/office/drawing/2014/main" id="{6F9C11D4-9F8F-3885-932B-29EEF7B80272}"/>
              </a:ext>
            </a:extLst>
          </p:cNvPr>
          <p:cNvGrpSpPr>
            <a:grpSpLocks noGrp="1" noUngrp="1" noRot="1" noMove="1" noResize="1"/>
          </p:cNvGrpSpPr>
          <p:nvPr/>
        </p:nvGrpSpPr>
        <p:grpSpPr>
          <a:xfrm>
            <a:off x="7678857" y="1634284"/>
            <a:ext cx="636814" cy="120078"/>
            <a:chOff x="8209059" y="198000"/>
            <a:chExt cx="636814" cy="120078"/>
          </a:xfrm>
        </p:grpSpPr>
        <p:sp>
          <p:nvSpPr>
            <p:cNvPr id="34" name="Google Shape;1525;p56">
              <a:extLst>
                <a:ext uri="{FF2B5EF4-FFF2-40B4-BE49-F238E27FC236}">
                  <a16:creationId xmlns:a16="http://schemas.microsoft.com/office/drawing/2014/main" id="{3FB0998F-E9D4-62B6-96C1-7D71731C92D2}"/>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6;p56">
              <a:extLst>
                <a:ext uri="{FF2B5EF4-FFF2-40B4-BE49-F238E27FC236}">
                  <a16:creationId xmlns:a16="http://schemas.microsoft.com/office/drawing/2014/main" id="{2478F5A3-1CAA-4E92-EB17-2F9AF290C794}"/>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7;p56">
              <a:extLst>
                <a:ext uri="{FF2B5EF4-FFF2-40B4-BE49-F238E27FC236}">
                  <a16:creationId xmlns:a16="http://schemas.microsoft.com/office/drawing/2014/main" id="{CE31CAE1-D709-2CCB-E8D6-F740E1BE8BF7}"/>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504;p56">
            <a:extLst>
              <a:ext uri="{FF2B5EF4-FFF2-40B4-BE49-F238E27FC236}">
                <a16:creationId xmlns:a16="http://schemas.microsoft.com/office/drawing/2014/main" id="{BC61FA0C-9248-6E70-53A5-4768A5540BCA}"/>
              </a:ext>
            </a:extLst>
          </p:cNvPr>
          <p:cNvSpPr/>
          <p:nvPr/>
        </p:nvSpPr>
        <p:spPr>
          <a:xfrm>
            <a:off x="3839655"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56">
            <a:extLst>
              <a:ext uri="{FF2B5EF4-FFF2-40B4-BE49-F238E27FC236}">
                <a16:creationId xmlns:a16="http://schemas.microsoft.com/office/drawing/2014/main" id="{F6CBA134-6D34-8990-EE18-1F6F594B4996}"/>
              </a:ext>
            </a:extLst>
          </p:cNvPr>
          <p:cNvSpPr txBox="1">
            <a:spLocks/>
          </p:cNvSpPr>
          <p:nvPr/>
        </p:nvSpPr>
        <p:spPr>
          <a:xfrm>
            <a:off x="4685378" y="1648221"/>
            <a:ext cx="1387259"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Định nghĩa các trường hợp cơ bản</a:t>
            </a:r>
            <a:endParaRPr lang="en-US" dirty="0">
              <a:latin typeface="UTM Bebas" panose="02040603050506020204" pitchFamily="18" charset="0"/>
            </a:endParaRPr>
          </a:p>
        </p:txBody>
      </p:sp>
      <p:sp>
        <p:nvSpPr>
          <p:cNvPr id="50" name="Google Shape;1512;p56">
            <a:extLst>
              <a:ext uri="{FF2B5EF4-FFF2-40B4-BE49-F238E27FC236}">
                <a16:creationId xmlns:a16="http://schemas.microsoft.com/office/drawing/2014/main" id="{4712CF32-06FC-E4BD-AD8F-C6D8E40C3ACE}"/>
              </a:ext>
            </a:extLst>
          </p:cNvPr>
          <p:cNvSpPr txBox="1">
            <a:spLocks/>
          </p:cNvSpPr>
          <p:nvPr/>
        </p:nvSpPr>
        <p:spPr>
          <a:xfrm>
            <a:off x="3971877"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02</a:t>
            </a:r>
          </a:p>
        </p:txBody>
      </p:sp>
      <p:sp>
        <p:nvSpPr>
          <p:cNvPr id="51" name="Google Shape;1532;p57">
            <a:extLst>
              <a:ext uri="{FF2B5EF4-FFF2-40B4-BE49-F238E27FC236}">
                <a16:creationId xmlns:a16="http://schemas.microsoft.com/office/drawing/2014/main" id="{F370D827-AA35-587D-7638-01BDF0B01256}"/>
              </a:ext>
            </a:extLst>
          </p:cNvPr>
          <p:cNvSpPr>
            <a:spLocks noGrp="1" noRot="1" noMove="1" noResize="1" noEditPoints="1" noAdjustHandles="1" noChangeArrowheads="1" noChangeShapeType="1"/>
          </p:cNvSpPr>
          <p:nvPr/>
        </p:nvSpPr>
        <p:spPr>
          <a:xfrm>
            <a:off x="1347821" y="3184444"/>
            <a:ext cx="6967850" cy="810352"/>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800"/>
              <a:t>𝐹(</a:t>
            </a:r>
            <a:r>
              <a:rPr lang="en-US" sz="1800" err="1"/>
              <a:t>i</a:t>
            </a:r>
            <a:r>
              <a:rPr lang="en-US" sz="1800"/>
              <a:t>, j) = { max {𝐹 (</a:t>
            </a:r>
            <a:r>
              <a:rPr lang="en-US" sz="1800" err="1"/>
              <a:t>i</a:t>
            </a:r>
            <a:r>
              <a:rPr lang="en-US" sz="1800"/>
              <a:t> − 1, j ), 𝑣</a:t>
            </a:r>
            <a:r>
              <a:rPr lang="en-US" sz="1800" baseline="-25000"/>
              <a:t>𝑖</a:t>
            </a:r>
            <a:r>
              <a:rPr lang="en-US" sz="1800"/>
              <a:t> + 𝐹(</a:t>
            </a:r>
            <a:r>
              <a:rPr lang="en-US" sz="1800" err="1"/>
              <a:t>i</a:t>
            </a:r>
            <a:r>
              <a:rPr lang="en-US" sz="1800"/>
              <a:t> − 1, j − 𝑤</a:t>
            </a:r>
            <a:r>
              <a:rPr lang="en-US" sz="1800" baseline="-25000"/>
              <a:t>𝑖</a:t>
            </a:r>
            <a:r>
              <a:rPr lang="en-US" sz="1800"/>
              <a:t> )} </a:t>
            </a:r>
            <a:r>
              <a:rPr lang="en-US" sz="1800" err="1"/>
              <a:t>Nếu</a:t>
            </a:r>
            <a:r>
              <a:rPr lang="en-US" sz="1800"/>
              <a:t> j − 𝑤</a:t>
            </a:r>
            <a:r>
              <a:rPr lang="en-US" sz="1800" baseline="-25000"/>
              <a:t>𝑖</a:t>
            </a:r>
            <a:r>
              <a:rPr lang="en-US" sz="1800"/>
              <a:t> ≥ 0 </a:t>
            </a:r>
          </a:p>
          <a:p>
            <a:pPr marL="285750" lvl="0" indent="-285750">
              <a:buFont typeface="Arial" panose="020B0604020202020204" pitchFamily="34" charset="0"/>
              <a:buChar char="•"/>
            </a:pPr>
            <a:r>
              <a:rPr lang="en-US" sz="1800"/>
              <a:t>𝐹(</a:t>
            </a:r>
            <a:r>
              <a:rPr lang="en-US" sz="1800" err="1"/>
              <a:t>i</a:t>
            </a:r>
            <a:r>
              <a:rPr lang="en-US" sz="1800"/>
              <a:t>, j) =  𝐹(</a:t>
            </a:r>
            <a:r>
              <a:rPr lang="en-US" sz="1800" err="1"/>
              <a:t>i</a:t>
            </a:r>
            <a:r>
              <a:rPr lang="en-US" sz="1800"/>
              <a:t> − 1, 𝑗)  </a:t>
            </a:r>
            <a:r>
              <a:rPr lang="en-US" sz="1800" err="1"/>
              <a:t>Nếu</a:t>
            </a:r>
            <a:r>
              <a:rPr lang="en-US" sz="1800"/>
              <a:t>  j − 𝑤</a:t>
            </a:r>
            <a:r>
              <a:rPr lang="en-US" sz="1800" baseline="-25000"/>
              <a:t>𝑖</a:t>
            </a:r>
            <a:r>
              <a:rPr lang="en-US" sz="1800"/>
              <a:t> &lt; 0 </a:t>
            </a:r>
            <a:endParaRPr sz="1800" i="1"/>
          </a:p>
        </p:txBody>
      </p:sp>
      <p:grpSp>
        <p:nvGrpSpPr>
          <p:cNvPr id="52" name="Google Shape;1524;p56">
            <a:extLst>
              <a:ext uri="{FF2B5EF4-FFF2-40B4-BE49-F238E27FC236}">
                <a16:creationId xmlns:a16="http://schemas.microsoft.com/office/drawing/2014/main" id="{01CA27AF-F2CF-BDF8-FB0F-443D6E7526A0}"/>
              </a:ext>
            </a:extLst>
          </p:cNvPr>
          <p:cNvGrpSpPr/>
          <p:nvPr/>
        </p:nvGrpSpPr>
        <p:grpSpPr>
          <a:xfrm>
            <a:off x="7618316" y="3209400"/>
            <a:ext cx="636814" cy="120078"/>
            <a:chOff x="8209059" y="198000"/>
            <a:chExt cx="636814" cy="120078"/>
          </a:xfrm>
        </p:grpSpPr>
        <p:sp>
          <p:nvSpPr>
            <p:cNvPr id="53" name="Google Shape;1525;p56">
              <a:extLst>
                <a:ext uri="{FF2B5EF4-FFF2-40B4-BE49-F238E27FC236}">
                  <a16:creationId xmlns:a16="http://schemas.microsoft.com/office/drawing/2014/main" id="{0340C282-5DAF-8370-04C9-45BE5EA71D7D}"/>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6;p56">
              <a:extLst>
                <a:ext uri="{FF2B5EF4-FFF2-40B4-BE49-F238E27FC236}">
                  <a16:creationId xmlns:a16="http://schemas.microsoft.com/office/drawing/2014/main" id="{FEF582A9-A19D-AAC1-1AA7-C76823DAB0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7;p56">
              <a:extLst>
                <a:ext uri="{FF2B5EF4-FFF2-40B4-BE49-F238E27FC236}">
                  <a16:creationId xmlns:a16="http://schemas.microsoft.com/office/drawing/2014/main" id="{9461679F-E888-A9E2-FBB8-3D746D6CAB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504;p56">
            <a:extLst>
              <a:ext uri="{FF2B5EF4-FFF2-40B4-BE49-F238E27FC236}">
                <a16:creationId xmlns:a16="http://schemas.microsoft.com/office/drawing/2014/main" id="{4469C863-6046-327D-B3FB-C4F84C15E543}"/>
              </a:ext>
            </a:extLst>
          </p:cNvPr>
          <p:cNvSpPr>
            <a:spLocks noGrp="1" noRot="1" noMove="1" noResize="1" noEditPoints="1" noAdjustHandles="1" noChangeArrowheads="1" noChangeShapeType="1"/>
          </p:cNvSpPr>
          <p:nvPr/>
        </p:nvSpPr>
        <p:spPr>
          <a:xfrm>
            <a:off x="6576985" y="162459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0;p56">
            <a:extLst>
              <a:ext uri="{FF2B5EF4-FFF2-40B4-BE49-F238E27FC236}">
                <a16:creationId xmlns:a16="http://schemas.microsoft.com/office/drawing/2014/main" id="{A5B88035-EC55-2787-6EF9-D29BDCAEC38E}"/>
              </a:ext>
            </a:extLst>
          </p:cNvPr>
          <p:cNvSpPr txBox="1">
            <a:spLocks noGrp="1" noRot="1" noMove="1" noResize="1" noEditPoints="1" noAdjustHandles="1" noChangeArrowheads="1" noChangeShapeType="1"/>
          </p:cNvSpPr>
          <p:nvPr/>
        </p:nvSpPr>
        <p:spPr>
          <a:xfrm>
            <a:off x="7411437" y="1647712"/>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dirty="0">
                <a:latin typeface="UTM Bebas" panose="02040603050506020204" pitchFamily="18" charset="0"/>
              </a:rPr>
              <a:t>Tạo một bảng để lưu trữ các giá trị đã tính toán.</a:t>
            </a:r>
            <a:endParaRPr lang="en-US" dirty="0">
              <a:latin typeface="UTM Bebas" panose="02040603050506020204" pitchFamily="18" charset="0"/>
            </a:endParaRPr>
          </a:p>
        </p:txBody>
      </p:sp>
      <p:sp>
        <p:nvSpPr>
          <p:cNvPr id="58" name="Google Shape;1512;p56">
            <a:extLst>
              <a:ext uri="{FF2B5EF4-FFF2-40B4-BE49-F238E27FC236}">
                <a16:creationId xmlns:a16="http://schemas.microsoft.com/office/drawing/2014/main" id="{A5BD9E3F-9703-1D2B-16A4-A31C870125EB}"/>
              </a:ext>
            </a:extLst>
          </p:cNvPr>
          <p:cNvSpPr txBox="1">
            <a:spLocks/>
          </p:cNvSpPr>
          <p:nvPr/>
        </p:nvSpPr>
        <p:spPr>
          <a:xfrm>
            <a:off x="6709207" y="174039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03</a:t>
            </a:r>
          </a:p>
        </p:txBody>
      </p:sp>
      <p:sp>
        <p:nvSpPr>
          <p:cNvPr id="59" name="Google Shape;1532;p57">
            <a:extLst>
              <a:ext uri="{FF2B5EF4-FFF2-40B4-BE49-F238E27FC236}">
                <a16:creationId xmlns:a16="http://schemas.microsoft.com/office/drawing/2014/main" id="{711991B3-A960-37C3-F115-88D14678C293}"/>
              </a:ext>
            </a:extLst>
          </p:cNvPr>
          <p:cNvSpPr>
            <a:spLocks noGrp="1" noRot="1" noMove="1" noResize="1" noEditPoints="1" noAdjustHandles="1" noChangeArrowheads="1" noChangeShapeType="1"/>
          </p:cNvSpPr>
          <p:nvPr/>
        </p:nvSpPr>
        <p:spPr>
          <a:xfrm>
            <a:off x="191287"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60" name="Table 60">
            <a:extLst>
              <a:ext uri="{FF2B5EF4-FFF2-40B4-BE49-F238E27FC236}">
                <a16:creationId xmlns:a16="http://schemas.microsoft.com/office/drawing/2014/main" id="{614493EE-F8BC-B1C4-6150-E1C47DC6B8D0}"/>
              </a:ext>
            </a:extLst>
          </p:cNvPr>
          <p:cNvGraphicFramePr>
            <a:graphicFrameLocks noGrp="1"/>
          </p:cNvGraphicFramePr>
          <p:nvPr>
            <p:extLst>
              <p:ext uri="{D42A27DB-BD31-4B8C-83A1-F6EECF244321}">
                <p14:modId xmlns:p14="http://schemas.microsoft.com/office/powerpoint/2010/main" val="349097823"/>
              </p:ext>
            </p:extLst>
          </p:nvPr>
        </p:nvGraphicFramePr>
        <p:xfrm>
          <a:off x="290522" y="17756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6655142"/>
                  </a:ext>
                </a:extLst>
              </a:tr>
            </a:tbl>
          </a:graphicData>
        </a:graphic>
      </p:graphicFrame>
      <p:sp>
        <p:nvSpPr>
          <p:cNvPr id="61" name="Google Shape;1504;p56">
            <a:extLst>
              <a:ext uri="{FF2B5EF4-FFF2-40B4-BE49-F238E27FC236}">
                <a16:creationId xmlns:a16="http://schemas.microsoft.com/office/drawing/2014/main" id="{7D477EC8-F7E6-FDAA-8393-CACEE1803C45}"/>
              </a:ext>
            </a:extLst>
          </p:cNvPr>
          <p:cNvSpPr/>
          <p:nvPr/>
        </p:nvSpPr>
        <p:spPr>
          <a:xfrm>
            <a:off x="6576985" y="1644804"/>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0;p56">
            <a:extLst>
              <a:ext uri="{FF2B5EF4-FFF2-40B4-BE49-F238E27FC236}">
                <a16:creationId xmlns:a16="http://schemas.microsoft.com/office/drawing/2014/main" id="{9EFBDFB6-0E69-D81A-3DF1-DC0597E319ED}"/>
              </a:ext>
            </a:extLst>
          </p:cNvPr>
          <p:cNvSpPr txBox="1"/>
          <p:nvPr/>
        </p:nvSpPr>
        <p:spPr>
          <a:xfrm>
            <a:off x="7385724" y="1591511"/>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con đơn giản trước sau đó giải </a:t>
            </a:r>
            <a:r>
              <a:rPr lang="vi-VN" sz="2000" dirty="0" err="1">
                <a:latin typeface="UTM Bebas" panose="02040603050506020204" pitchFamily="18" charset="0"/>
              </a:rPr>
              <a:t>quyêt</a:t>
            </a:r>
            <a:r>
              <a:rPr lang="vi-VN" sz="2000" dirty="0">
                <a:latin typeface="UTM Bebas" panose="02040603050506020204" pitchFamily="18" charset="0"/>
              </a:rPr>
              <a:t> và lưu giữ kết quả của chúng trong bảng</a:t>
            </a:r>
            <a:endParaRPr lang="en-US" sz="2000" dirty="0">
              <a:latin typeface="UTM Bebas" panose="02040603050506020204" pitchFamily="18" charset="0"/>
            </a:endParaRPr>
          </a:p>
        </p:txBody>
      </p:sp>
      <p:sp>
        <p:nvSpPr>
          <p:cNvPr id="63" name="Google Shape;1512;p56">
            <a:extLst>
              <a:ext uri="{FF2B5EF4-FFF2-40B4-BE49-F238E27FC236}">
                <a16:creationId xmlns:a16="http://schemas.microsoft.com/office/drawing/2014/main" id="{A5AE63A0-8094-671B-707D-52AAEFAA419D}"/>
              </a:ext>
            </a:extLst>
          </p:cNvPr>
          <p:cNvSpPr txBox="1">
            <a:spLocks/>
          </p:cNvSpPr>
          <p:nvPr/>
        </p:nvSpPr>
        <p:spPr>
          <a:xfrm>
            <a:off x="6709207" y="1760605"/>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04</a:t>
            </a:r>
          </a:p>
        </p:txBody>
      </p:sp>
      <p:sp>
        <p:nvSpPr>
          <p:cNvPr id="1474" name="Google Shape;1532;p57">
            <a:extLst>
              <a:ext uri="{FF2B5EF4-FFF2-40B4-BE49-F238E27FC236}">
                <a16:creationId xmlns:a16="http://schemas.microsoft.com/office/drawing/2014/main" id="{2815E44B-A261-7A18-4C7D-373614799200}"/>
              </a:ext>
            </a:extLst>
          </p:cNvPr>
          <p:cNvSpPr/>
          <p:nvPr/>
        </p:nvSpPr>
        <p:spPr>
          <a:xfrm>
            <a:off x="186343"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75" name="Table 60">
            <a:extLst>
              <a:ext uri="{FF2B5EF4-FFF2-40B4-BE49-F238E27FC236}">
                <a16:creationId xmlns:a16="http://schemas.microsoft.com/office/drawing/2014/main" id="{400D16F9-A20F-EB66-4818-FC0BFE41C51B}"/>
              </a:ext>
            </a:extLst>
          </p:cNvPr>
          <p:cNvGraphicFramePr>
            <a:graphicFrameLocks noGrp="1"/>
          </p:cNvGraphicFramePr>
          <p:nvPr>
            <p:extLst>
              <p:ext uri="{D42A27DB-BD31-4B8C-83A1-F6EECF244321}">
                <p14:modId xmlns:p14="http://schemas.microsoft.com/office/powerpoint/2010/main" val="1960453540"/>
              </p:ext>
            </p:extLst>
          </p:nvPr>
        </p:nvGraphicFramePr>
        <p:xfrm>
          <a:off x="290522"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tc>
                <a:extLst>
                  <a:ext uri="{0D108BD9-81ED-4DB2-BD59-A6C34878D82A}">
                    <a16:rowId xmlns:a16="http://schemas.microsoft.com/office/drawing/2014/main" val="3386655142"/>
                  </a:ext>
                </a:extLst>
              </a:tr>
            </a:tbl>
          </a:graphicData>
        </a:graphic>
      </p:graphicFrame>
      <p:sp>
        <p:nvSpPr>
          <p:cNvPr id="1479" name="Google Shape;1504;p56">
            <a:extLst>
              <a:ext uri="{FF2B5EF4-FFF2-40B4-BE49-F238E27FC236}">
                <a16:creationId xmlns:a16="http://schemas.microsoft.com/office/drawing/2014/main" id="{A8AFA550-B49E-E2EC-24D8-04A04BA01E2A}"/>
              </a:ext>
            </a:extLst>
          </p:cNvPr>
          <p:cNvSpPr/>
          <p:nvPr/>
        </p:nvSpPr>
        <p:spPr>
          <a:xfrm>
            <a:off x="6563876" y="35343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10;p56">
            <a:extLst>
              <a:ext uri="{FF2B5EF4-FFF2-40B4-BE49-F238E27FC236}">
                <a16:creationId xmlns:a16="http://schemas.microsoft.com/office/drawing/2014/main" id="{99CAD11B-369B-B662-F696-5ADAED87DB30}"/>
              </a:ext>
            </a:extLst>
          </p:cNvPr>
          <p:cNvSpPr txBox="1"/>
          <p:nvPr/>
        </p:nvSpPr>
        <p:spPr>
          <a:xfrm>
            <a:off x="7372858" y="3558904"/>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dirty="0">
                <a:latin typeface="UTM Bebas" panose="02040603050506020204" pitchFamily="18" charset="0"/>
              </a:rPr>
              <a:t>Giải quyết các bài toán còn lại và lưu giữ kết quả của chúng trong bảng</a:t>
            </a:r>
            <a:endParaRPr lang="en-US" sz="2000" dirty="0">
              <a:latin typeface="UTM Bebas" panose="02040603050506020204" pitchFamily="18" charset="0"/>
            </a:endParaRPr>
          </a:p>
        </p:txBody>
      </p:sp>
      <p:sp>
        <p:nvSpPr>
          <p:cNvPr id="1481" name="Google Shape;1512;p56">
            <a:extLst>
              <a:ext uri="{FF2B5EF4-FFF2-40B4-BE49-F238E27FC236}">
                <a16:creationId xmlns:a16="http://schemas.microsoft.com/office/drawing/2014/main" id="{F44DE098-FA43-4954-E5F3-8AF3079BB8DF}"/>
              </a:ext>
            </a:extLst>
          </p:cNvPr>
          <p:cNvSpPr txBox="1">
            <a:spLocks/>
          </p:cNvSpPr>
          <p:nvPr/>
        </p:nvSpPr>
        <p:spPr>
          <a:xfrm>
            <a:off x="6696098" y="36501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05</a:t>
            </a:r>
          </a:p>
        </p:txBody>
      </p:sp>
      <p:sp>
        <p:nvSpPr>
          <p:cNvPr id="1482" name="Google Shape;1532;p57">
            <a:extLst>
              <a:ext uri="{FF2B5EF4-FFF2-40B4-BE49-F238E27FC236}">
                <a16:creationId xmlns:a16="http://schemas.microsoft.com/office/drawing/2014/main" id="{507EA5F9-0468-7A11-AC43-087077E67C1D}"/>
              </a:ext>
            </a:extLst>
          </p:cNvPr>
          <p:cNvSpPr/>
          <p:nvPr/>
        </p:nvSpPr>
        <p:spPr>
          <a:xfrm>
            <a:off x="181399"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83" name="Table 60">
            <a:extLst>
              <a:ext uri="{FF2B5EF4-FFF2-40B4-BE49-F238E27FC236}">
                <a16:creationId xmlns:a16="http://schemas.microsoft.com/office/drawing/2014/main" id="{D408492E-1317-CD3E-92CD-9B750490F771}"/>
              </a:ext>
            </a:extLst>
          </p:cNvPr>
          <p:cNvGraphicFramePr>
            <a:graphicFrameLocks noGrp="1"/>
          </p:cNvGraphicFramePr>
          <p:nvPr>
            <p:extLst>
              <p:ext uri="{D42A27DB-BD31-4B8C-83A1-F6EECF244321}">
                <p14:modId xmlns:p14="http://schemas.microsoft.com/office/powerpoint/2010/main" val="595005632"/>
              </p:ext>
            </p:extLst>
          </p:nvPr>
        </p:nvGraphicFramePr>
        <p:xfrm>
          <a:off x="285578"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solidFill>
                      <a:srgbClr val="92D050"/>
                    </a:solidFill>
                  </a:tcPr>
                </a:tc>
                <a:extLst>
                  <a:ext uri="{0D108BD9-81ED-4DB2-BD59-A6C34878D82A}">
                    <a16:rowId xmlns:a16="http://schemas.microsoft.com/office/drawing/2014/main" val="3386655142"/>
                  </a:ext>
                </a:extLst>
              </a:tr>
            </a:tbl>
          </a:graphicData>
        </a:graphic>
      </p:graphicFrame>
      <p:sp>
        <p:nvSpPr>
          <p:cNvPr id="1484" name="Google Shape;1504;p56">
            <a:extLst>
              <a:ext uri="{FF2B5EF4-FFF2-40B4-BE49-F238E27FC236}">
                <a16:creationId xmlns:a16="http://schemas.microsoft.com/office/drawing/2014/main" id="{59514FD7-AF2B-27C3-A12B-94792892C9CB}"/>
              </a:ext>
            </a:extLst>
          </p:cNvPr>
          <p:cNvSpPr/>
          <p:nvPr/>
        </p:nvSpPr>
        <p:spPr>
          <a:xfrm>
            <a:off x="6563588" y="162420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10;p56">
            <a:extLst>
              <a:ext uri="{FF2B5EF4-FFF2-40B4-BE49-F238E27FC236}">
                <a16:creationId xmlns:a16="http://schemas.microsoft.com/office/drawing/2014/main" id="{8C1F0191-7515-2AC3-A7D7-65DB287F0130}"/>
              </a:ext>
            </a:extLst>
          </p:cNvPr>
          <p:cNvSpPr txBox="1"/>
          <p:nvPr/>
        </p:nvSpPr>
        <p:spPr>
          <a:xfrm>
            <a:off x="7437207" y="1635275"/>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en-US" sz="2000" dirty="0" err="1">
                <a:latin typeface="UTM Bebas" panose="02040603050506020204" pitchFamily="18" charset="0"/>
              </a:rPr>
              <a:t>Lấy</a:t>
            </a:r>
            <a:r>
              <a:rPr lang="en-US" sz="2000" dirty="0">
                <a:latin typeface="UTM Bebas" panose="02040603050506020204" pitchFamily="18" charset="0"/>
              </a:rPr>
              <a:t> </a:t>
            </a:r>
            <a:r>
              <a:rPr lang="en-US" sz="2000" dirty="0" err="1">
                <a:latin typeface="UTM Bebas" panose="02040603050506020204" pitchFamily="18" charset="0"/>
              </a:rPr>
              <a:t>giá</a:t>
            </a:r>
            <a:r>
              <a:rPr lang="en-US" sz="2000" dirty="0">
                <a:latin typeface="UTM Bebas" panose="02040603050506020204" pitchFamily="18" charset="0"/>
              </a:rPr>
              <a:t> </a:t>
            </a:r>
            <a:r>
              <a:rPr lang="en-US" sz="2000" dirty="0" err="1">
                <a:latin typeface="UTM Bebas" panose="02040603050506020204" pitchFamily="18" charset="0"/>
              </a:rPr>
              <a:t>trị</a:t>
            </a:r>
            <a:r>
              <a:rPr lang="en-US" sz="2000" dirty="0">
                <a:latin typeface="UTM Bebas" panose="02040603050506020204" pitchFamily="18" charset="0"/>
              </a:rPr>
              <a:t> </a:t>
            </a:r>
            <a:r>
              <a:rPr lang="en-US" sz="2000" dirty="0" err="1">
                <a:latin typeface="UTM Bebas" panose="02040603050506020204" pitchFamily="18" charset="0"/>
              </a:rPr>
              <a:t>cuối</a:t>
            </a:r>
            <a:r>
              <a:rPr lang="en-US" sz="2000" dirty="0">
                <a:latin typeface="UTM Bebas" panose="02040603050506020204" pitchFamily="18" charset="0"/>
              </a:rPr>
              <a:t> </a:t>
            </a:r>
            <a:r>
              <a:rPr lang="en-US" sz="2000" dirty="0" err="1">
                <a:latin typeface="UTM Bebas" panose="02040603050506020204" pitchFamily="18" charset="0"/>
              </a:rPr>
              <a:t>cùng</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bảng</a:t>
            </a:r>
            <a:r>
              <a:rPr lang="en-US" sz="2000" dirty="0">
                <a:latin typeface="UTM Bebas" panose="02040603050506020204" pitchFamily="18" charset="0"/>
              </a:rPr>
              <a:t> </a:t>
            </a:r>
            <a:r>
              <a:rPr lang="en-US" sz="2000" dirty="0" err="1">
                <a:latin typeface="UTM Bebas" panose="02040603050506020204" pitchFamily="18" charset="0"/>
              </a:rPr>
              <a:t>để</a:t>
            </a:r>
            <a:r>
              <a:rPr lang="en-US" sz="2000" dirty="0">
                <a:latin typeface="UTM Bebas" panose="02040603050506020204" pitchFamily="18" charset="0"/>
              </a:rPr>
              <a:t> </a:t>
            </a:r>
            <a:r>
              <a:rPr lang="en-US" sz="2000" dirty="0" err="1">
                <a:latin typeface="UTM Bebas" panose="02040603050506020204" pitchFamily="18" charset="0"/>
              </a:rPr>
              <a:t>trả</a:t>
            </a:r>
            <a:r>
              <a:rPr lang="en-US" sz="2000" dirty="0">
                <a:latin typeface="UTM Bebas" panose="02040603050506020204" pitchFamily="18" charset="0"/>
              </a:rPr>
              <a:t> </a:t>
            </a:r>
            <a:r>
              <a:rPr lang="en-US" sz="2000" dirty="0" err="1">
                <a:latin typeface="UTM Bebas" panose="02040603050506020204" pitchFamily="18" charset="0"/>
              </a:rPr>
              <a:t>về</a:t>
            </a:r>
            <a:r>
              <a:rPr lang="en-US" sz="2000" dirty="0">
                <a:latin typeface="UTM Bebas" panose="02040603050506020204" pitchFamily="18" charset="0"/>
              </a:rPr>
              <a:t> </a:t>
            </a:r>
            <a:r>
              <a:rPr lang="en-US" sz="2000" dirty="0" err="1">
                <a:latin typeface="UTM Bebas" panose="02040603050506020204" pitchFamily="18" charset="0"/>
              </a:rPr>
              <a:t>kết</a:t>
            </a:r>
            <a:r>
              <a:rPr lang="en-US" sz="2000" dirty="0">
                <a:latin typeface="UTM Bebas" panose="02040603050506020204" pitchFamily="18" charset="0"/>
              </a:rPr>
              <a:t> </a:t>
            </a:r>
            <a:r>
              <a:rPr lang="en-US" sz="2000" dirty="0" err="1">
                <a:latin typeface="UTM Bebas" panose="02040603050506020204" pitchFamily="18" charset="0"/>
              </a:rPr>
              <a:t>quả</a:t>
            </a:r>
            <a:r>
              <a:rPr lang="en-US" sz="2000" dirty="0">
                <a:latin typeface="UTM Bebas" panose="02040603050506020204" pitchFamily="18" charset="0"/>
              </a:rPr>
              <a:t> </a:t>
            </a:r>
            <a:r>
              <a:rPr lang="en-US" sz="2000" dirty="0" err="1">
                <a:latin typeface="UTM Bebas" panose="02040603050506020204" pitchFamily="18" charset="0"/>
              </a:rPr>
              <a:t>của</a:t>
            </a:r>
            <a:r>
              <a:rPr lang="en-US" sz="2000" dirty="0">
                <a:latin typeface="UTM Bebas" panose="02040603050506020204" pitchFamily="18" charset="0"/>
              </a:rPr>
              <a:t> </a:t>
            </a:r>
            <a:r>
              <a:rPr lang="en-US" sz="2000" dirty="0" err="1">
                <a:latin typeface="UTM Bebas" panose="02040603050506020204" pitchFamily="18" charset="0"/>
              </a:rPr>
              <a:t>bài</a:t>
            </a:r>
            <a:r>
              <a:rPr lang="en-US" sz="2000" dirty="0">
                <a:latin typeface="UTM Bebas" panose="02040603050506020204" pitchFamily="18" charset="0"/>
              </a:rPr>
              <a:t> </a:t>
            </a:r>
            <a:r>
              <a:rPr lang="en-US" sz="2000" dirty="0" err="1">
                <a:latin typeface="UTM Bebas" panose="02040603050506020204" pitchFamily="18" charset="0"/>
              </a:rPr>
              <a:t>toán</a:t>
            </a:r>
            <a:r>
              <a:rPr lang="en-US" sz="2000" dirty="0">
                <a:latin typeface="UTM Bebas" panose="02040603050506020204" pitchFamily="18" charset="0"/>
              </a:rPr>
              <a:t> </a:t>
            </a:r>
            <a:r>
              <a:rPr lang="en-US" sz="2000" dirty="0" err="1">
                <a:latin typeface="UTM Bebas" panose="02040603050506020204" pitchFamily="18" charset="0"/>
              </a:rPr>
              <a:t>chính</a:t>
            </a:r>
            <a:r>
              <a:rPr lang="en-US" sz="2000" dirty="0">
                <a:latin typeface="UTM Bebas" panose="02040603050506020204" pitchFamily="18" charset="0"/>
              </a:rPr>
              <a:t>.</a:t>
            </a:r>
          </a:p>
        </p:txBody>
      </p:sp>
      <p:sp>
        <p:nvSpPr>
          <p:cNvPr id="1486" name="Google Shape;1512;p56">
            <a:extLst>
              <a:ext uri="{FF2B5EF4-FFF2-40B4-BE49-F238E27FC236}">
                <a16:creationId xmlns:a16="http://schemas.microsoft.com/office/drawing/2014/main" id="{F5A65DFA-5E36-D3E1-5808-AD416FC32647}"/>
              </a:ext>
            </a:extLst>
          </p:cNvPr>
          <p:cNvSpPr txBox="1">
            <a:spLocks/>
          </p:cNvSpPr>
          <p:nvPr/>
        </p:nvSpPr>
        <p:spPr>
          <a:xfrm>
            <a:off x="6695810" y="174000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latin typeface="UTM Bebas" panose="02040603050506020204" pitchFamily="18" charset="0"/>
              </a:rPr>
              <a:t>06</a:t>
            </a:r>
          </a:p>
        </p:txBody>
      </p:sp>
    </p:spTree>
    <p:extLst>
      <p:ext uri="{BB962C8B-B14F-4D97-AF65-F5344CB8AC3E}">
        <p14:creationId xmlns:p14="http://schemas.microsoft.com/office/powerpoint/2010/main" val="21849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Effect transition="in" filter="fade">
                                      <p:cBhvr>
                                        <p:cTn id="7" dur="1000"/>
                                        <p:tgtEl>
                                          <p:spTgt spid="1504"/>
                                        </p:tgtEl>
                                      </p:cBhvr>
                                    </p:animEffect>
                                  </p:childTnLst>
                                </p:cTn>
                              </p:par>
                              <p:par>
                                <p:cTn id="8" presetID="10" presetClass="entr" presetSubtype="0" fill="hold" nodeType="withEffect">
                                  <p:stCondLst>
                                    <p:cond delay="0"/>
                                  </p:stCondLst>
                                  <p:childTnLst>
                                    <p:set>
                                      <p:cBhvr>
                                        <p:cTn id="9" dur="1" fill="hold">
                                          <p:stCondLst>
                                            <p:cond delay="0"/>
                                          </p:stCondLst>
                                        </p:cTn>
                                        <p:tgtEl>
                                          <p:spTgt spid="1510"/>
                                        </p:tgtEl>
                                        <p:attrNameLst>
                                          <p:attrName>style.visibility</p:attrName>
                                        </p:attrNameLst>
                                      </p:cBhvr>
                                      <p:to>
                                        <p:strVal val="visible"/>
                                      </p:to>
                                    </p:set>
                                    <p:animEffect transition="in" filter="fade">
                                      <p:cBhvr>
                                        <p:cTn id="10" dur="1000"/>
                                        <p:tgtEl>
                                          <p:spTgt spid="1510"/>
                                        </p:tgtEl>
                                      </p:cBhvr>
                                    </p:animEffect>
                                  </p:childTnLst>
                                </p:cTn>
                              </p:par>
                              <p:par>
                                <p:cTn id="11" presetID="10"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animEffect transition="in" filter="fade">
                                      <p:cBhvr>
                                        <p:cTn id="13" dur="1000"/>
                                        <p:tgtEl>
                                          <p:spTgt spid="15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10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1000"/>
                                        <p:tgtEl>
                                          <p:spTgt spid="62"/>
                                        </p:tgtEl>
                                      </p:cBhvr>
                                    </p:animEffect>
                                  </p:childTnLst>
                                </p:cTn>
                              </p:par>
                              <p:par>
                                <p:cTn id="88" presetID="10"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10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1479"/>
                                        </p:tgtEl>
                                        <p:attrNameLst>
                                          <p:attrName>style.visibility</p:attrName>
                                        </p:attrNameLst>
                                      </p:cBhvr>
                                      <p:to>
                                        <p:strVal val="visible"/>
                                      </p:to>
                                    </p:set>
                                    <p:animEffect transition="in" filter="fade">
                                      <p:cBhvr>
                                        <p:cTn id="93" dur="1000"/>
                                        <p:tgtEl>
                                          <p:spTgt spid="1479"/>
                                        </p:tgtEl>
                                      </p:cBhvr>
                                    </p:animEffect>
                                  </p:childTnLst>
                                </p:cTn>
                              </p:par>
                              <p:par>
                                <p:cTn id="94" presetID="10" presetClass="entr" presetSubtype="0" fill="hold" nodeType="withEffect">
                                  <p:stCondLst>
                                    <p:cond delay="0"/>
                                  </p:stCondLst>
                                  <p:childTnLst>
                                    <p:set>
                                      <p:cBhvr>
                                        <p:cTn id="95" dur="1" fill="hold">
                                          <p:stCondLst>
                                            <p:cond delay="0"/>
                                          </p:stCondLst>
                                        </p:cTn>
                                        <p:tgtEl>
                                          <p:spTgt spid="1480"/>
                                        </p:tgtEl>
                                        <p:attrNameLst>
                                          <p:attrName>style.visibility</p:attrName>
                                        </p:attrNameLst>
                                      </p:cBhvr>
                                      <p:to>
                                        <p:strVal val="visible"/>
                                      </p:to>
                                    </p:set>
                                    <p:animEffect transition="in" filter="fade">
                                      <p:cBhvr>
                                        <p:cTn id="96" dur="1000"/>
                                        <p:tgtEl>
                                          <p:spTgt spid="1480"/>
                                        </p:tgtEl>
                                      </p:cBhvr>
                                    </p:animEffect>
                                  </p:childTnLst>
                                </p:cTn>
                              </p:par>
                              <p:par>
                                <p:cTn id="97" presetID="10" presetClass="entr" presetSubtype="0" fill="hold" nodeType="withEffect">
                                  <p:stCondLst>
                                    <p:cond delay="0"/>
                                  </p:stCondLst>
                                  <p:childTnLst>
                                    <p:set>
                                      <p:cBhvr>
                                        <p:cTn id="98" dur="1" fill="hold">
                                          <p:stCondLst>
                                            <p:cond delay="0"/>
                                          </p:stCondLst>
                                        </p:cTn>
                                        <p:tgtEl>
                                          <p:spTgt spid="1481"/>
                                        </p:tgtEl>
                                        <p:attrNameLst>
                                          <p:attrName>style.visibility</p:attrName>
                                        </p:attrNameLst>
                                      </p:cBhvr>
                                      <p:to>
                                        <p:strVal val="visible"/>
                                      </p:to>
                                    </p:set>
                                    <p:animEffect transition="in" filter="fade">
                                      <p:cBhvr>
                                        <p:cTn id="99" dur="1000"/>
                                        <p:tgtEl>
                                          <p:spTgt spid="14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75"/>
                                        </p:tgtEl>
                                        <p:attrNameLst>
                                          <p:attrName>style.visibility</p:attrName>
                                        </p:attrNameLst>
                                      </p:cBhvr>
                                      <p:to>
                                        <p:strVal val="visible"/>
                                      </p:to>
                                    </p:set>
                                    <p:animEffect transition="in" filter="fade">
                                      <p:cBhvr>
                                        <p:cTn id="104" dur="500"/>
                                        <p:tgtEl>
                                          <p:spTgt spid="14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74"/>
                                        </p:tgtEl>
                                        <p:attrNameLst>
                                          <p:attrName>style.visibility</p:attrName>
                                        </p:attrNameLst>
                                      </p:cBhvr>
                                      <p:to>
                                        <p:strVal val="visible"/>
                                      </p:to>
                                    </p:set>
                                    <p:animEffect transition="in" filter="fade">
                                      <p:cBhvr>
                                        <p:cTn id="107" dur="500"/>
                                        <p:tgtEl>
                                          <p:spTgt spid="147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148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48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147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84"/>
                                        </p:tgtEl>
                                        <p:attrNameLst>
                                          <p:attrName>style.visibility</p:attrName>
                                        </p:attrNameLst>
                                      </p:cBhvr>
                                      <p:to>
                                        <p:strVal val="visible"/>
                                      </p:to>
                                    </p:set>
                                    <p:animEffect transition="in" filter="fade">
                                      <p:cBhvr>
                                        <p:cTn id="126" dur="1000"/>
                                        <p:tgtEl>
                                          <p:spTgt spid="1484"/>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5"/>
                                        </p:tgtEl>
                                        <p:attrNameLst>
                                          <p:attrName>style.visibility</p:attrName>
                                        </p:attrNameLst>
                                      </p:cBhvr>
                                      <p:to>
                                        <p:strVal val="visible"/>
                                      </p:to>
                                    </p:set>
                                    <p:animEffect transition="in" filter="fade">
                                      <p:cBhvr>
                                        <p:cTn id="129" dur="1000"/>
                                        <p:tgtEl>
                                          <p:spTgt spid="148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86"/>
                                        </p:tgtEl>
                                        <p:attrNameLst>
                                          <p:attrName>style.visibility</p:attrName>
                                        </p:attrNameLst>
                                      </p:cBhvr>
                                      <p:to>
                                        <p:strVal val="visible"/>
                                      </p:to>
                                    </p:set>
                                    <p:animEffect transition="in" filter="fade">
                                      <p:cBhvr>
                                        <p:cTn id="132" dur="1000"/>
                                        <p:tgtEl>
                                          <p:spTgt spid="14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83"/>
                                        </p:tgtEl>
                                        <p:attrNameLst>
                                          <p:attrName>style.visibility</p:attrName>
                                        </p:attrNameLst>
                                      </p:cBhvr>
                                      <p:to>
                                        <p:strVal val="visible"/>
                                      </p:to>
                                    </p:set>
                                    <p:animEffect transition="in" filter="fade">
                                      <p:cBhvr>
                                        <p:cTn id="137" dur="500"/>
                                        <p:tgtEl>
                                          <p:spTgt spid="14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82"/>
                                        </p:tgtEl>
                                        <p:attrNameLst>
                                          <p:attrName>style.visibility</p:attrName>
                                        </p:attrNameLst>
                                      </p:cBhvr>
                                      <p:to>
                                        <p:strVal val="visible"/>
                                      </p:to>
                                    </p:set>
                                    <p:animEffect transition="in" filter="fade">
                                      <p:cBhvr>
                                        <p:cTn id="140" dur="500"/>
                                        <p:tgtEl>
                                          <p:spTgt spid="1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51" grpId="0" animBg="1"/>
      <p:bldP spid="51" grpId="1" animBg="1"/>
      <p:bldP spid="56" grpId="0" animBg="1"/>
      <p:bldP spid="57" grpId="0"/>
      <p:bldP spid="58" grpId="0"/>
      <p:bldP spid="59" grpId="0" animBg="1"/>
      <p:bldP spid="61" grpId="0" animBg="1"/>
      <p:bldP spid="62" grpId="0"/>
      <p:bldP spid="63" grpId="0"/>
      <p:bldP spid="1474" grpId="0" animBg="1"/>
      <p:bldP spid="1479" grpId="0" animBg="1"/>
      <p:bldP spid="1480" grpId="0"/>
      <p:bldP spid="1481" grpId="0"/>
      <p:bldP spid="14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THANKS!</a:t>
            </a:r>
            <a:endParaRPr dirty="0"/>
          </a:p>
        </p:txBody>
      </p:sp>
      <p:sp>
        <p:nvSpPr>
          <p:cNvPr id="5021" name="Google Shape;5021;p111"/>
          <p:cNvSpPr txBox="1">
            <a:spLocks noGrp="1"/>
          </p:cNvSpPr>
          <p:nvPr>
            <p:ph type="subTitle" idx="1"/>
          </p:nvPr>
        </p:nvSpPr>
        <p:spPr>
          <a:xfrm>
            <a:off x="693564" y="2140756"/>
            <a:ext cx="4159686"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Các bạn có bất kì câu hỏi hay thắc mắc gì? </a:t>
            </a:r>
            <a:endParaRPr dirty="0"/>
          </a:p>
        </p:txBody>
      </p:sp>
      <p:sp>
        <p:nvSpPr>
          <p:cNvPr id="5022" name="Google Shape;5022;p111"/>
          <p:cNvSpPr txBox="1">
            <a:spLocks noGrp="1"/>
          </p:cNvSpPr>
          <p:nvPr>
            <p:ph type="subTitle" idx="2"/>
          </p:nvPr>
        </p:nvSpPr>
        <p:spPr>
          <a:xfrm>
            <a:off x="726709" y="2967002"/>
            <a:ext cx="2663500" cy="5299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hlinkClick r:id="rId3"/>
              </a:rPr>
              <a:t>21522581@gm.u</a:t>
            </a:r>
            <a:r>
              <a:rPr lang="en" dirty="0">
                <a:hlinkClick r:id="rId3"/>
              </a:rPr>
              <a:t>i</a:t>
            </a:r>
            <a:r>
              <a:rPr lang="en" dirty="0">
                <a:hlinkClick r:id="rId3"/>
              </a:rPr>
              <a:t>t.edu.vn</a:t>
            </a:r>
            <a:endParaRPr lang="en" dirty="0"/>
          </a:p>
          <a:p>
            <a:pPr marL="0" indent="0"/>
            <a:r>
              <a:rPr lang="en" dirty="0">
                <a:hlinkClick r:id="rId4"/>
              </a:rPr>
              <a:t>21522414@gm.uit.edu.vn</a:t>
            </a:r>
            <a:endParaRPr lang="en" dirty="0"/>
          </a:p>
          <a:p>
            <a:pPr marL="0" indent="0"/>
            <a:r>
              <a:rPr lang="en" dirty="0">
                <a:hlinkClick r:id="rId4"/>
              </a:rPr>
              <a:t>21521315</a:t>
            </a:r>
            <a:r>
              <a:rPr lang="en" dirty="0">
                <a:hlinkClick r:id="rId4"/>
              </a:rPr>
              <a:t>@gm.uit.edu.vn</a:t>
            </a:r>
            <a:endParaRPr lang="en" dirty="0"/>
          </a:p>
          <a:p>
            <a:pPr marL="0" indent="0"/>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572000" y="1065533"/>
            <a:ext cx="6196549" cy="4035741"/>
            <a:chOff x="4572000" y="1065533"/>
            <a:chExt cx="6196549" cy="403574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8" y="1110344"/>
              <a:ext cx="5102735" cy="3990930"/>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11"/>
          <p:cNvGrpSpPr/>
          <p:nvPr/>
        </p:nvGrpSpPr>
        <p:grpSpPr>
          <a:xfrm>
            <a:off x="1604588" y="1668575"/>
            <a:ext cx="342600" cy="353700"/>
            <a:chOff x="1604588" y="1668575"/>
            <a:chExt cx="342600" cy="353700"/>
          </a:xfrm>
        </p:grpSpPr>
        <p:sp>
          <p:nvSpPr>
            <p:cNvPr id="5227" name="Google Shape;5227;p111"/>
            <p:cNvSpPr/>
            <p:nvPr/>
          </p:nvSpPr>
          <p:spPr>
            <a:xfrm>
              <a:off x="16045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8" name="Google Shape;5228;p111"/>
            <p:cNvGrpSpPr/>
            <p:nvPr/>
          </p:nvGrpSpPr>
          <p:grpSpPr>
            <a:xfrm>
              <a:off x="1660148" y="1757797"/>
              <a:ext cx="231515" cy="189871"/>
              <a:chOff x="1671360" y="1757797"/>
              <a:chExt cx="231515" cy="189871"/>
            </a:xfrm>
          </p:grpSpPr>
          <p:sp>
            <p:nvSpPr>
              <p:cNvPr id="5229" name="Google Shape;5229;p111"/>
              <p:cNvSpPr/>
              <p:nvPr/>
            </p:nvSpPr>
            <p:spPr>
              <a:xfrm>
                <a:off x="1677945" y="1762950"/>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11"/>
              <p:cNvSpPr/>
              <p:nvPr/>
            </p:nvSpPr>
            <p:spPr>
              <a:xfrm>
                <a:off x="1671360" y="1757797"/>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1" name="Google Shape;5231;p111"/>
          <p:cNvGrpSpPr/>
          <p:nvPr/>
        </p:nvGrpSpPr>
        <p:grpSpPr>
          <a:xfrm>
            <a:off x="1162300" y="1668575"/>
            <a:ext cx="342600" cy="353700"/>
            <a:chOff x="1162300" y="1668575"/>
            <a:chExt cx="342600" cy="353700"/>
          </a:xfrm>
        </p:grpSpPr>
        <p:sp>
          <p:nvSpPr>
            <p:cNvPr id="5232" name="Google Shape;5232;p111"/>
            <p:cNvSpPr/>
            <p:nvPr/>
          </p:nvSpPr>
          <p:spPr>
            <a:xfrm>
              <a:off x="11623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11"/>
            <p:cNvSpPr/>
            <p:nvPr/>
          </p:nvSpPr>
          <p:spPr>
            <a:xfrm>
              <a:off x="1243781" y="181518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11"/>
            <p:cNvSpPr/>
            <p:nvPr/>
          </p:nvSpPr>
          <p:spPr>
            <a:xfrm>
              <a:off x="1228763" y="174808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11"/>
            <p:cNvSpPr/>
            <p:nvPr/>
          </p:nvSpPr>
          <p:spPr>
            <a:xfrm>
              <a:off x="1318245" y="181508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11"/>
            <p:cNvSpPr/>
            <p:nvPr/>
          </p:nvSpPr>
          <p:spPr>
            <a:xfrm>
              <a:off x="1238549" y="180995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11"/>
            <p:cNvSpPr/>
            <p:nvPr/>
          </p:nvSpPr>
          <p:spPr>
            <a:xfrm>
              <a:off x="1221709" y="174293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11"/>
            <p:cNvSpPr/>
            <p:nvPr/>
          </p:nvSpPr>
          <p:spPr>
            <a:xfrm>
              <a:off x="1313014" y="180995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111"/>
          <p:cNvGrpSpPr/>
          <p:nvPr/>
        </p:nvGrpSpPr>
        <p:grpSpPr>
          <a:xfrm>
            <a:off x="720000" y="1668575"/>
            <a:ext cx="342600" cy="353700"/>
            <a:chOff x="720000" y="1668575"/>
            <a:chExt cx="342600" cy="353700"/>
          </a:xfrm>
        </p:grpSpPr>
        <p:sp>
          <p:nvSpPr>
            <p:cNvPr id="5240" name="Google Shape;5240;p111"/>
            <p:cNvSpPr/>
            <p:nvPr/>
          </p:nvSpPr>
          <p:spPr>
            <a:xfrm>
              <a:off x="7200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1" name="Google Shape;5241;p111"/>
            <p:cNvGrpSpPr/>
            <p:nvPr/>
          </p:nvGrpSpPr>
          <p:grpSpPr>
            <a:xfrm>
              <a:off x="806405" y="1724348"/>
              <a:ext cx="169798" cy="241888"/>
              <a:chOff x="5636785" y="3411249"/>
              <a:chExt cx="183546" cy="261472"/>
            </a:xfrm>
          </p:grpSpPr>
          <p:sp>
            <p:nvSpPr>
              <p:cNvPr id="5242" name="Google Shape;5242;p111"/>
              <p:cNvSpPr/>
              <p:nvPr/>
            </p:nvSpPr>
            <p:spPr>
              <a:xfrm>
                <a:off x="5642459" y="3416923"/>
                <a:ext cx="171651" cy="250228"/>
              </a:xfrm>
              <a:custGeom>
                <a:avLst/>
                <a:gdLst/>
                <a:ahLst/>
                <a:cxnLst/>
                <a:rect l="l" t="t" r="r" b="b"/>
                <a:pathLst>
                  <a:path w="6595" h="9614" extrusionOk="0">
                    <a:moveTo>
                      <a:pt x="2284" y="1"/>
                    </a:moveTo>
                    <a:cubicBezTo>
                      <a:pt x="2224" y="1"/>
                      <a:pt x="2172" y="47"/>
                      <a:pt x="2165" y="110"/>
                    </a:cubicBezTo>
                    <a:lnTo>
                      <a:pt x="2154" y="223"/>
                    </a:lnTo>
                    <a:cubicBezTo>
                      <a:pt x="2055" y="1246"/>
                      <a:pt x="1246" y="2056"/>
                      <a:pt x="222" y="2154"/>
                    </a:cubicBezTo>
                    <a:lnTo>
                      <a:pt x="110" y="2165"/>
                    </a:lnTo>
                    <a:cubicBezTo>
                      <a:pt x="46" y="2172"/>
                      <a:pt x="1" y="2225"/>
                      <a:pt x="1" y="2284"/>
                    </a:cubicBezTo>
                    <a:lnTo>
                      <a:pt x="1" y="4241"/>
                    </a:lnTo>
                    <a:cubicBezTo>
                      <a:pt x="1" y="4307"/>
                      <a:pt x="53" y="4360"/>
                      <a:pt x="120" y="4360"/>
                    </a:cubicBezTo>
                    <a:lnTo>
                      <a:pt x="2165" y="4360"/>
                    </a:lnTo>
                    <a:lnTo>
                      <a:pt x="2165" y="7094"/>
                    </a:lnTo>
                    <a:cubicBezTo>
                      <a:pt x="2165" y="8464"/>
                      <a:pt x="3284" y="9613"/>
                      <a:pt x="4653" y="9613"/>
                    </a:cubicBezTo>
                    <a:cubicBezTo>
                      <a:pt x="4655" y="9613"/>
                      <a:pt x="4657" y="9613"/>
                      <a:pt x="4659" y="9613"/>
                    </a:cubicBezTo>
                    <a:cubicBezTo>
                      <a:pt x="4663" y="9613"/>
                      <a:pt x="4668" y="9613"/>
                      <a:pt x="4672" y="9613"/>
                    </a:cubicBezTo>
                    <a:cubicBezTo>
                      <a:pt x="5346" y="9613"/>
                      <a:pt x="5992" y="9332"/>
                      <a:pt x="6457" y="8843"/>
                    </a:cubicBezTo>
                    <a:lnTo>
                      <a:pt x="6570" y="8723"/>
                    </a:lnTo>
                    <a:cubicBezTo>
                      <a:pt x="6594" y="8698"/>
                      <a:pt x="6594" y="8663"/>
                      <a:pt x="6573" y="8639"/>
                    </a:cubicBezTo>
                    <a:lnTo>
                      <a:pt x="5395" y="7242"/>
                    </a:lnTo>
                    <a:cubicBezTo>
                      <a:pt x="5382" y="7227"/>
                      <a:pt x="5364" y="7220"/>
                      <a:pt x="5347" y="7220"/>
                    </a:cubicBezTo>
                    <a:cubicBezTo>
                      <a:pt x="5326" y="7220"/>
                      <a:pt x="5306" y="7230"/>
                      <a:pt x="5292" y="7249"/>
                    </a:cubicBezTo>
                    <a:lnTo>
                      <a:pt x="5159" y="7456"/>
                    </a:lnTo>
                    <a:cubicBezTo>
                      <a:pt x="5045" y="7627"/>
                      <a:pt x="4851" y="7728"/>
                      <a:pt x="4647" y="7728"/>
                    </a:cubicBezTo>
                    <a:cubicBezTo>
                      <a:pt x="4637" y="7728"/>
                      <a:pt x="4627" y="7728"/>
                      <a:pt x="4617" y="7727"/>
                    </a:cubicBezTo>
                    <a:cubicBezTo>
                      <a:pt x="4297" y="7699"/>
                      <a:pt x="4050" y="7432"/>
                      <a:pt x="4050" y="7112"/>
                    </a:cubicBezTo>
                    <a:lnTo>
                      <a:pt x="4050" y="4360"/>
                    </a:lnTo>
                    <a:lnTo>
                      <a:pt x="6095" y="4360"/>
                    </a:lnTo>
                    <a:cubicBezTo>
                      <a:pt x="6162" y="4360"/>
                      <a:pt x="6214" y="4304"/>
                      <a:pt x="6214" y="4241"/>
                    </a:cubicBezTo>
                    <a:lnTo>
                      <a:pt x="6214" y="2284"/>
                    </a:lnTo>
                    <a:cubicBezTo>
                      <a:pt x="6214" y="2217"/>
                      <a:pt x="6162" y="2165"/>
                      <a:pt x="6095" y="2165"/>
                    </a:cubicBezTo>
                    <a:lnTo>
                      <a:pt x="4050" y="2165"/>
                    </a:lnTo>
                    <a:lnTo>
                      <a:pt x="4050" y="120"/>
                    </a:lnTo>
                    <a:cubicBezTo>
                      <a:pt x="4050" y="54"/>
                      <a:pt x="3998" y="1"/>
                      <a:pt x="3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11"/>
              <p:cNvSpPr/>
              <p:nvPr/>
            </p:nvSpPr>
            <p:spPr>
              <a:xfrm>
                <a:off x="5636785" y="3411249"/>
                <a:ext cx="183546" cy="261472"/>
              </a:xfrm>
              <a:custGeom>
                <a:avLst/>
                <a:gdLst/>
                <a:ahLst/>
                <a:cxnLst/>
                <a:rect l="l" t="t" r="r" b="b"/>
                <a:pathLst>
                  <a:path w="7052" h="10046" extrusionOk="0">
                    <a:moveTo>
                      <a:pt x="2397" y="1"/>
                    </a:moveTo>
                    <a:cubicBezTo>
                      <a:pt x="2270" y="1"/>
                      <a:pt x="2164" y="106"/>
                      <a:pt x="2164" y="233"/>
                    </a:cubicBezTo>
                    <a:cubicBezTo>
                      <a:pt x="2164" y="1299"/>
                      <a:pt x="1299" y="2165"/>
                      <a:pt x="233" y="2165"/>
                    </a:cubicBezTo>
                    <a:cubicBezTo>
                      <a:pt x="106" y="2165"/>
                      <a:pt x="1" y="2270"/>
                      <a:pt x="1" y="2397"/>
                    </a:cubicBezTo>
                    <a:lnTo>
                      <a:pt x="1" y="4561"/>
                    </a:lnTo>
                    <a:cubicBezTo>
                      <a:pt x="1" y="4687"/>
                      <a:pt x="106" y="4793"/>
                      <a:pt x="233" y="4793"/>
                    </a:cubicBezTo>
                    <a:lnTo>
                      <a:pt x="2164" y="4793"/>
                    </a:lnTo>
                    <a:lnTo>
                      <a:pt x="2164" y="5824"/>
                    </a:lnTo>
                    <a:cubicBezTo>
                      <a:pt x="2164" y="5950"/>
                      <a:pt x="2270" y="6056"/>
                      <a:pt x="2397" y="6056"/>
                    </a:cubicBezTo>
                    <a:cubicBezTo>
                      <a:pt x="2527" y="6056"/>
                      <a:pt x="2629" y="5950"/>
                      <a:pt x="2629" y="5824"/>
                    </a:cubicBezTo>
                    <a:lnTo>
                      <a:pt x="2629" y="4561"/>
                    </a:lnTo>
                    <a:cubicBezTo>
                      <a:pt x="2629" y="4434"/>
                      <a:pt x="2527" y="4328"/>
                      <a:pt x="2397" y="4328"/>
                    </a:cubicBezTo>
                    <a:lnTo>
                      <a:pt x="465" y="4328"/>
                    </a:lnTo>
                    <a:lnTo>
                      <a:pt x="465" y="2618"/>
                    </a:lnTo>
                    <a:cubicBezTo>
                      <a:pt x="1605" y="2506"/>
                      <a:pt x="2509" y="1602"/>
                      <a:pt x="2622" y="462"/>
                    </a:cubicBezTo>
                    <a:lnTo>
                      <a:pt x="4022" y="462"/>
                    </a:lnTo>
                    <a:lnTo>
                      <a:pt x="4022" y="2393"/>
                    </a:lnTo>
                    <a:cubicBezTo>
                      <a:pt x="4022" y="2523"/>
                      <a:pt x="4124" y="2625"/>
                      <a:pt x="4251" y="2625"/>
                    </a:cubicBezTo>
                    <a:lnTo>
                      <a:pt x="6186" y="2625"/>
                    </a:lnTo>
                    <a:lnTo>
                      <a:pt x="6186" y="4328"/>
                    </a:lnTo>
                    <a:lnTo>
                      <a:pt x="4251" y="4328"/>
                    </a:lnTo>
                    <a:cubicBezTo>
                      <a:pt x="4124" y="4328"/>
                      <a:pt x="4022" y="4430"/>
                      <a:pt x="4022" y="4561"/>
                    </a:cubicBezTo>
                    <a:lnTo>
                      <a:pt x="4022" y="7323"/>
                    </a:lnTo>
                    <a:cubicBezTo>
                      <a:pt x="4022" y="7792"/>
                      <a:pt x="4402" y="8192"/>
                      <a:pt x="4871" y="8192"/>
                    </a:cubicBezTo>
                    <a:cubicBezTo>
                      <a:pt x="4873" y="8192"/>
                      <a:pt x="4875" y="8192"/>
                      <a:pt x="4877" y="8192"/>
                    </a:cubicBezTo>
                    <a:cubicBezTo>
                      <a:pt x="5162" y="8192"/>
                      <a:pt x="5426" y="8047"/>
                      <a:pt x="5581" y="7808"/>
                    </a:cubicBezTo>
                    <a:lnTo>
                      <a:pt x="6496" y="8885"/>
                    </a:lnTo>
                    <a:cubicBezTo>
                      <a:pt x="6072" y="9333"/>
                      <a:pt x="5484" y="9585"/>
                      <a:pt x="4871" y="9585"/>
                    </a:cubicBezTo>
                    <a:cubicBezTo>
                      <a:pt x="4862" y="9585"/>
                      <a:pt x="4854" y="9585"/>
                      <a:pt x="4846" y="9585"/>
                    </a:cubicBezTo>
                    <a:cubicBezTo>
                      <a:pt x="3614" y="9571"/>
                      <a:pt x="2629" y="8544"/>
                      <a:pt x="2629" y="7312"/>
                    </a:cubicBezTo>
                    <a:lnTo>
                      <a:pt x="2629" y="6950"/>
                    </a:lnTo>
                    <a:cubicBezTo>
                      <a:pt x="2629" y="6823"/>
                      <a:pt x="2523" y="6717"/>
                      <a:pt x="2397" y="6717"/>
                    </a:cubicBezTo>
                    <a:cubicBezTo>
                      <a:pt x="2270" y="6717"/>
                      <a:pt x="2164" y="6823"/>
                      <a:pt x="2164" y="6950"/>
                    </a:cubicBezTo>
                    <a:lnTo>
                      <a:pt x="2164" y="7305"/>
                    </a:lnTo>
                    <a:cubicBezTo>
                      <a:pt x="2164" y="8808"/>
                      <a:pt x="3372" y="10046"/>
                      <a:pt x="4872" y="10046"/>
                    </a:cubicBezTo>
                    <a:cubicBezTo>
                      <a:pt x="4879" y="10046"/>
                      <a:pt x="4885" y="10046"/>
                      <a:pt x="4891" y="10046"/>
                    </a:cubicBezTo>
                    <a:cubicBezTo>
                      <a:pt x="5708" y="10042"/>
                      <a:pt x="6475" y="9669"/>
                      <a:pt x="6981" y="9033"/>
                    </a:cubicBezTo>
                    <a:cubicBezTo>
                      <a:pt x="7052" y="8945"/>
                      <a:pt x="7048" y="8825"/>
                      <a:pt x="6978" y="8741"/>
                    </a:cubicBezTo>
                    <a:lnTo>
                      <a:pt x="5876" y="7442"/>
                    </a:lnTo>
                    <a:cubicBezTo>
                      <a:pt x="5796" y="7346"/>
                      <a:pt x="5684" y="7300"/>
                      <a:pt x="5573" y="7300"/>
                    </a:cubicBezTo>
                    <a:cubicBezTo>
                      <a:pt x="5431" y="7300"/>
                      <a:pt x="5291" y="7374"/>
                      <a:pt x="5218" y="7516"/>
                    </a:cubicBezTo>
                    <a:cubicBezTo>
                      <a:pt x="5159" y="7632"/>
                      <a:pt x="5043" y="7713"/>
                      <a:pt x="4912" y="7727"/>
                    </a:cubicBezTo>
                    <a:cubicBezTo>
                      <a:pt x="4898" y="7729"/>
                      <a:pt x="4884" y="7730"/>
                      <a:pt x="4870" y="7730"/>
                    </a:cubicBezTo>
                    <a:cubicBezTo>
                      <a:pt x="4660" y="7730"/>
                      <a:pt x="4487" y="7558"/>
                      <a:pt x="4487" y="7344"/>
                    </a:cubicBezTo>
                    <a:lnTo>
                      <a:pt x="4487" y="4793"/>
                    </a:lnTo>
                    <a:lnTo>
                      <a:pt x="6418" y="4793"/>
                    </a:lnTo>
                    <a:cubicBezTo>
                      <a:pt x="6545" y="4793"/>
                      <a:pt x="6650" y="4687"/>
                      <a:pt x="6650" y="4561"/>
                    </a:cubicBezTo>
                    <a:lnTo>
                      <a:pt x="6650" y="2397"/>
                    </a:lnTo>
                    <a:cubicBezTo>
                      <a:pt x="6650" y="2267"/>
                      <a:pt x="6545" y="2165"/>
                      <a:pt x="6418" y="2165"/>
                    </a:cubicBezTo>
                    <a:lnTo>
                      <a:pt x="4487" y="2165"/>
                    </a:lnTo>
                    <a:lnTo>
                      <a:pt x="4487" y="233"/>
                    </a:lnTo>
                    <a:cubicBezTo>
                      <a:pt x="4487" y="103"/>
                      <a:pt x="4381" y="1"/>
                      <a:pt x="4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9" name="Rectangle 5248">
            <a:extLst>
              <a:ext uri="{FF2B5EF4-FFF2-40B4-BE49-F238E27FC236}">
                <a16:creationId xmlns:a16="http://schemas.microsoft.com/office/drawing/2014/main" id="{7DA8D9FA-6D80-E114-20D5-E65B34262E2E}"/>
              </a:ext>
            </a:extLst>
          </p:cNvPr>
          <p:cNvSpPr/>
          <p:nvPr/>
        </p:nvSpPr>
        <p:spPr>
          <a:xfrm>
            <a:off x="562708" y="3476925"/>
            <a:ext cx="3685955" cy="11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0" name="Google Shape;6916;p115">
            <a:extLst>
              <a:ext uri="{FF2B5EF4-FFF2-40B4-BE49-F238E27FC236}">
                <a16:creationId xmlns:a16="http://schemas.microsoft.com/office/drawing/2014/main" id="{25157242-F750-E970-477C-61C981124FB7}"/>
              </a:ext>
            </a:extLst>
          </p:cNvPr>
          <p:cNvGrpSpPr/>
          <p:nvPr/>
        </p:nvGrpSpPr>
        <p:grpSpPr>
          <a:xfrm>
            <a:off x="668024" y="3405350"/>
            <a:ext cx="2597272" cy="1153901"/>
            <a:chOff x="4691968" y="1298262"/>
            <a:chExt cx="2028362" cy="926699"/>
          </a:xfrm>
        </p:grpSpPr>
        <p:sp>
          <p:nvSpPr>
            <p:cNvPr id="5251" name="Google Shape;6917;p115">
              <a:extLst>
                <a:ext uri="{FF2B5EF4-FFF2-40B4-BE49-F238E27FC236}">
                  <a16:creationId xmlns:a16="http://schemas.microsoft.com/office/drawing/2014/main" id="{6DEDCBDE-7657-759F-66D4-E97D26921F3A}"/>
                </a:ext>
              </a:extLst>
            </p:cNvPr>
            <p:cNvSpPr/>
            <p:nvPr/>
          </p:nvSpPr>
          <p:spPr>
            <a:xfrm>
              <a:off x="4691968" y="1353332"/>
              <a:ext cx="1319425" cy="871628"/>
            </a:xfrm>
            <a:custGeom>
              <a:avLst/>
              <a:gdLst/>
              <a:ahLst/>
              <a:cxnLst/>
              <a:rect l="l" t="t" r="r" b="b"/>
              <a:pathLst>
                <a:path w="10218" h="6750" extrusionOk="0">
                  <a:moveTo>
                    <a:pt x="756" y="1"/>
                  </a:moveTo>
                  <a:cubicBezTo>
                    <a:pt x="339" y="1"/>
                    <a:pt x="1" y="339"/>
                    <a:pt x="1" y="756"/>
                  </a:cubicBezTo>
                  <a:lnTo>
                    <a:pt x="1" y="5994"/>
                  </a:lnTo>
                  <a:cubicBezTo>
                    <a:pt x="1" y="6411"/>
                    <a:pt x="339" y="6749"/>
                    <a:pt x="756" y="6749"/>
                  </a:cubicBezTo>
                  <a:lnTo>
                    <a:pt x="9463" y="6749"/>
                  </a:lnTo>
                  <a:cubicBezTo>
                    <a:pt x="9879" y="6749"/>
                    <a:pt x="10218" y="6411"/>
                    <a:pt x="10218" y="5994"/>
                  </a:cubicBezTo>
                  <a:lnTo>
                    <a:pt x="10218" y="756"/>
                  </a:lnTo>
                  <a:cubicBezTo>
                    <a:pt x="10218" y="339"/>
                    <a:pt x="9879" y="1"/>
                    <a:pt x="9463" y="1"/>
                  </a:cubicBezTo>
                  <a:close/>
                </a:path>
              </a:pathLst>
            </a:custGeom>
            <a:solidFill>
              <a:srgbClr val="33333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6918;p115">
              <a:extLst>
                <a:ext uri="{FF2B5EF4-FFF2-40B4-BE49-F238E27FC236}">
                  <a16:creationId xmlns:a16="http://schemas.microsoft.com/office/drawing/2014/main" id="{0559471C-585C-C7FF-02D2-D4A4EA8BA15B}"/>
                </a:ext>
              </a:extLst>
            </p:cNvPr>
            <p:cNvSpPr/>
            <p:nvPr/>
          </p:nvSpPr>
          <p:spPr>
            <a:xfrm>
              <a:off x="4727479" y="1773781"/>
              <a:ext cx="30603" cy="30604"/>
            </a:xfrm>
            <a:custGeom>
              <a:avLst/>
              <a:gdLst/>
              <a:ahLst/>
              <a:cxnLst/>
              <a:rect l="l" t="t" r="r" b="b"/>
              <a:pathLst>
                <a:path w="237" h="237" extrusionOk="0">
                  <a:moveTo>
                    <a:pt x="119" y="1"/>
                  </a:moveTo>
                  <a:cubicBezTo>
                    <a:pt x="56" y="1"/>
                    <a:pt x="1" y="56"/>
                    <a:pt x="1" y="119"/>
                  </a:cubicBezTo>
                  <a:cubicBezTo>
                    <a:pt x="1" y="182"/>
                    <a:pt x="56" y="237"/>
                    <a:pt x="119" y="237"/>
                  </a:cubicBezTo>
                  <a:cubicBezTo>
                    <a:pt x="182" y="237"/>
                    <a:pt x="237" y="182"/>
                    <a:pt x="237" y="119"/>
                  </a:cubicBezTo>
                  <a:cubicBezTo>
                    <a:pt x="237" y="56"/>
                    <a:pt x="182" y="1"/>
                    <a:pt x="119"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6919;p115">
              <a:extLst>
                <a:ext uri="{FF2B5EF4-FFF2-40B4-BE49-F238E27FC236}">
                  <a16:creationId xmlns:a16="http://schemas.microsoft.com/office/drawing/2014/main" id="{F0688F32-7ADD-211F-44A8-BDF131986ED9}"/>
                </a:ext>
              </a:extLst>
            </p:cNvPr>
            <p:cNvSpPr/>
            <p:nvPr/>
          </p:nvSpPr>
          <p:spPr>
            <a:xfrm>
              <a:off x="5934063" y="1761643"/>
              <a:ext cx="53975" cy="53976"/>
            </a:xfrm>
            <a:custGeom>
              <a:avLst/>
              <a:gdLst/>
              <a:ahLst/>
              <a:cxnLst/>
              <a:rect l="l" t="t" r="r" b="b"/>
              <a:pathLst>
                <a:path w="418" h="418" extrusionOk="0">
                  <a:moveTo>
                    <a:pt x="205" y="1"/>
                  </a:moveTo>
                  <a:cubicBezTo>
                    <a:pt x="95" y="1"/>
                    <a:pt x="1" y="95"/>
                    <a:pt x="1" y="213"/>
                  </a:cubicBezTo>
                  <a:cubicBezTo>
                    <a:pt x="1" y="331"/>
                    <a:pt x="95" y="417"/>
                    <a:pt x="205" y="417"/>
                  </a:cubicBezTo>
                  <a:cubicBezTo>
                    <a:pt x="323" y="417"/>
                    <a:pt x="418" y="331"/>
                    <a:pt x="418" y="213"/>
                  </a:cubicBezTo>
                  <a:cubicBezTo>
                    <a:pt x="418" y="95"/>
                    <a:pt x="323" y="1"/>
                    <a:pt x="205"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6920;p115">
              <a:extLst>
                <a:ext uri="{FF2B5EF4-FFF2-40B4-BE49-F238E27FC236}">
                  <a16:creationId xmlns:a16="http://schemas.microsoft.com/office/drawing/2014/main" id="{DDE91C7C-1A49-35A4-1B80-1EA57C98BA1E}"/>
                </a:ext>
              </a:extLst>
            </p:cNvPr>
            <p:cNvSpPr/>
            <p:nvPr/>
          </p:nvSpPr>
          <p:spPr>
            <a:xfrm>
              <a:off x="4793593" y="1431585"/>
              <a:ext cx="1116307" cy="715122"/>
            </a:xfrm>
            <a:custGeom>
              <a:avLst/>
              <a:gdLst/>
              <a:ahLst/>
              <a:cxnLst/>
              <a:rect l="l" t="t" r="r" b="b"/>
              <a:pathLst>
                <a:path w="8645" h="5538" extrusionOk="0">
                  <a:moveTo>
                    <a:pt x="0" y="0"/>
                  </a:moveTo>
                  <a:lnTo>
                    <a:pt x="0" y="5537"/>
                  </a:lnTo>
                  <a:lnTo>
                    <a:pt x="8644" y="5537"/>
                  </a:lnTo>
                  <a:lnTo>
                    <a:pt x="8644" y="0"/>
                  </a:lnTo>
                  <a:close/>
                </a:path>
              </a:pathLst>
            </a:custGeom>
            <a:solidFill>
              <a:srgbClr val="DA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6921;p115">
              <a:extLst>
                <a:ext uri="{FF2B5EF4-FFF2-40B4-BE49-F238E27FC236}">
                  <a16:creationId xmlns:a16="http://schemas.microsoft.com/office/drawing/2014/main" id="{8792A7AE-951D-8B98-5617-28433DBE3FBA}"/>
                </a:ext>
              </a:extLst>
            </p:cNvPr>
            <p:cNvSpPr/>
            <p:nvPr/>
          </p:nvSpPr>
          <p:spPr>
            <a:xfrm>
              <a:off x="4793593" y="1431585"/>
              <a:ext cx="1116307" cy="245864"/>
            </a:xfrm>
            <a:custGeom>
              <a:avLst/>
              <a:gdLst/>
              <a:ahLst/>
              <a:cxnLst/>
              <a:rect l="l" t="t" r="r" b="b"/>
              <a:pathLst>
                <a:path w="8645" h="1904" extrusionOk="0">
                  <a:moveTo>
                    <a:pt x="0" y="0"/>
                  </a:moveTo>
                  <a:lnTo>
                    <a:pt x="0" y="1904"/>
                  </a:lnTo>
                  <a:lnTo>
                    <a:pt x="8644" y="1904"/>
                  </a:lnTo>
                  <a:lnTo>
                    <a:pt x="8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6922;p115">
              <a:extLst>
                <a:ext uri="{FF2B5EF4-FFF2-40B4-BE49-F238E27FC236}">
                  <a16:creationId xmlns:a16="http://schemas.microsoft.com/office/drawing/2014/main" id="{1E8B8E18-8AEA-545A-3999-E6629A37FE16}"/>
                </a:ext>
              </a:extLst>
            </p:cNvPr>
            <p:cNvSpPr/>
            <p:nvPr/>
          </p:nvSpPr>
          <p:spPr>
            <a:xfrm>
              <a:off x="4892119" y="1738270"/>
              <a:ext cx="260063" cy="332251"/>
            </a:xfrm>
            <a:custGeom>
              <a:avLst/>
              <a:gdLst/>
              <a:ahLst/>
              <a:cxnLst/>
              <a:rect l="l" t="t" r="r" b="b"/>
              <a:pathLst>
                <a:path w="2014" h="2573" extrusionOk="0">
                  <a:moveTo>
                    <a:pt x="0" y="1"/>
                  </a:moveTo>
                  <a:lnTo>
                    <a:pt x="0" y="2573"/>
                  </a:lnTo>
                  <a:lnTo>
                    <a:pt x="2014" y="2573"/>
                  </a:lnTo>
                  <a:lnTo>
                    <a:pt x="2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6923;p115">
              <a:extLst>
                <a:ext uri="{FF2B5EF4-FFF2-40B4-BE49-F238E27FC236}">
                  <a16:creationId xmlns:a16="http://schemas.microsoft.com/office/drawing/2014/main" id="{D44F9D4E-1703-EE67-5EB8-31D70147B96F}"/>
                </a:ext>
              </a:extLst>
            </p:cNvPr>
            <p:cNvSpPr/>
            <p:nvPr/>
          </p:nvSpPr>
          <p:spPr>
            <a:xfrm>
              <a:off x="5221140" y="1738270"/>
              <a:ext cx="261096" cy="332251"/>
            </a:xfrm>
            <a:custGeom>
              <a:avLst/>
              <a:gdLst/>
              <a:ahLst/>
              <a:cxnLst/>
              <a:rect l="l" t="t" r="r" b="b"/>
              <a:pathLst>
                <a:path w="2022" h="2573" extrusionOk="0">
                  <a:moveTo>
                    <a:pt x="0" y="1"/>
                  </a:moveTo>
                  <a:lnTo>
                    <a:pt x="0" y="2573"/>
                  </a:lnTo>
                  <a:lnTo>
                    <a:pt x="2022" y="2573"/>
                  </a:ln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6924;p115">
              <a:extLst>
                <a:ext uri="{FF2B5EF4-FFF2-40B4-BE49-F238E27FC236}">
                  <a16:creationId xmlns:a16="http://schemas.microsoft.com/office/drawing/2014/main" id="{C0A038E9-20F6-CC3E-8122-43C7E0E4D51A}"/>
                </a:ext>
              </a:extLst>
            </p:cNvPr>
            <p:cNvSpPr/>
            <p:nvPr/>
          </p:nvSpPr>
          <p:spPr>
            <a:xfrm>
              <a:off x="5551195" y="1738270"/>
              <a:ext cx="260192" cy="332251"/>
            </a:xfrm>
            <a:custGeom>
              <a:avLst/>
              <a:gdLst/>
              <a:ahLst/>
              <a:cxnLst/>
              <a:rect l="l" t="t" r="r" b="b"/>
              <a:pathLst>
                <a:path w="2015" h="2573" extrusionOk="0">
                  <a:moveTo>
                    <a:pt x="1" y="1"/>
                  </a:moveTo>
                  <a:lnTo>
                    <a:pt x="1" y="2573"/>
                  </a:lnTo>
                  <a:lnTo>
                    <a:pt x="2014" y="2573"/>
                  </a:lnTo>
                  <a:lnTo>
                    <a:pt x="2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6925;p115">
              <a:extLst>
                <a:ext uri="{FF2B5EF4-FFF2-40B4-BE49-F238E27FC236}">
                  <a16:creationId xmlns:a16="http://schemas.microsoft.com/office/drawing/2014/main" id="{7ED0492C-2E3F-97F9-69EE-1A228005DAE5}"/>
                </a:ext>
              </a:extLst>
            </p:cNvPr>
            <p:cNvSpPr/>
            <p:nvPr/>
          </p:nvSpPr>
          <p:spPr>
            <a:xfrm>
              <a:off x="4860611" y="1590028"/>
              <a:ext cx="236691" cy="17433"/>
            </a:xfrm>
            <a:custGeom>
              <a:avLst/>
              <a:gdLst/>
              <a:ahLst/>
              <a:cxnLst/>
              <a:rect l="l" t="t" r="r" b="b"/>
              <a:pathLst>
                <a:path w="1833" h="135" extrusionOk="0">
                  <a:moveTo>
                    <a:pt x="0" y="0"/>
                  </a:moveTo>
                  <a:lnTo>
                    <a:pt x="0" y="134"/>
                  </a:lnTo>
                  <a:lnTo>
                    <a:pt x="1833" y="134"/>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6926;p115">
              <a:extLst>
                <a:ext uri="{FF2B5EF4-FFF2-40B4-BE49-F238E27FC236}">
                  <a16:creationId xmlns:a16="http://schemas.microsoft.com/office/drawing/2014/main" id="{A886CD10-79CD-C247-0A26-A326FC5124EE}"/>
                </a:ext>
              </a:extLst>
            </p:cNvPr>
            <p:cNvSpPr/>
            <p:nvPr/>
          </p:nvSpPr>
          <p:spPr>
            <a:xfrm>
              <a:off x="4860611" y="1546382"/>
              <a:ext cx="236691" cy="16400"/>
            </a:xfrm>
            <a:custGeom>
              <a:avLst/>
              <a:gdLst/>
              <a:ahLst/>
              <a:cxnLst/>
              <a:rect l="l" t="t" r="r" b="b"/>
              <a:pathLst>
                <a:path w="1833" h="127"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6927;p115">
              <a:extLst>
                <a:ext uri="{FF2B5EF4-FFF2-40B4-BE49-F238E27FC236}">
                  <a16:creationId xmlns:a16="http://schemas.microsoft.com/office/drawing/2014/main" id="{42AFC589-9178-84D3-96FE-06748DD84F1D}"/>
                </a:ext>
              </a:extLst>
            </p:cNvPr>
            <p:cNvSpPr/>
            <p:nvPr/>
          </p:nvSpPr>
          <p:spPr>
            <a:xfrm>
              <a:off x="4860611" y="1501703"/>
              <a:ext cx="236691" cy="16270"/>
            </a:xfrm>
            <a:custGeom>
              <a:avLst/>
              <a:gdLst/>
              <a:ahLst/>
              <a:cxnLst/>
              <a:rect l="l" t="t" r="r" b="b"/>
              <a:pathLst>
                <a:path w="1833" h="126"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6928;p115">
              <a:extLst>
                <a:ext uri="{FF2B5EF4-FFF2-40B4-BE49-F238E27FC236}">
                  <a16:creationId xmlns:a16="http://schemas.microsoft.com/office/drawing/2014/main" id="{71F5DF35-2D56-ECA5-522D-ED996953E033}"/>
                </a:ext>
              </a:extLst>
            </p:cNvPr>
            <p:cNvSpPr/>
            <p:nvPr/>
          </p:nvSpPr>
          <p:spPr>
            <a:xfrm>
              <a:off x="6294592" y="1457927"/>
              <a:ext cx="97750" cy="707116"/>
            </a:xfrm>
            <a:custGeom>
              <a:avLst/>
              <a:gdLst/>
              <a:ahLst/>
              <a:cxnLst/>
              <a:rect l="l" t="t" r="r" b="b"/>
              <a:pathLst>
                <a:path w="757" h="5476" extrusionOk="0">
                  <a:moveTo>
                    <a:pt x="237" y="1"/>
                  </a:moveTo>
                  <a:lnTo>
                    <a:pt x="1" y="5451"/>
                  </a:lnTo>
                  <a:lnTo>
                    <a:pt x="520" y="5475"/>
                  </a:lnTo>
                  <a:lnTo>
                    <a:pt x="756" y="17"/>
                  </a:lnTo>
                  <a:lnTo>
                    <a:pt x="237" y="1"/>
                  </a:lnTo>
                  <a:close/>
                </a:path>
              </a:pathLst>
            </a:custGeom>
            <a:solidFill>
              <a:schemeClr val="accent5"/>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6929;p115">
              <a:extLst>
                <a:ext uri="{FF2B5EF4-FFF2-40B4-BE49-F238E27FC236}">
                  <a16:creationId xmlns:a16="http://schemas.microsoft.com/office/drawing/2014/main" id="{11290E44-6358-1C0A-C8E3-2631F424AE99}"/>
                </a:ext>
              </a:extLst>
            </p:cNvPr>
            <p:cNvSpPr/>
            <p:nvPr/>
          </p:nvSpPr>
          <p:spPr>
            <a:xfrm>
              <a:off x="6326100" y="1361467"/>
              <a:ext cx="67146" cy="86517"/>
            </a:xfrm>
            <a:custGeom>
              <a:avLst/>
              <a:gdLst/>
              <a:ahLst/>
              <a:cxnLst/>
              <a:rect l="l" t="t" r="r" b="b"/>
              <a:pathLst>
                <a:path w="520" h="670" extrusionOk="0">
                  <a:moveTo>
                    <a:pt x="284" y="1"/>
                  </a:moveTo>
                  <a:lnTo>
                    <a:pt x="1" y="646"/>
                  </a:lnTo>
                  <a:lnTo>
                    <a:pt x="520" y="669"/>
                  </a:lnTo>
                  <a:lnTo>
                    <a:pt x="284" y="1"/>
                  </a:lnTo>
                  <a:close/>
                </a:path>
              </a:pathLst>
            </a:custGeom>
            <a:solidFill>
              <a:schemeClr val="accent5"/>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6930;p115">
              <a:extLst>
                <a:ext uri="{FF2B5EF4-FFF2-40B4-BE49-F238E27FC236}">
                  <a16:creationId xmlns:a16="http://schemas.microsoft.com/office/drawing/2014/main" id="{CA114AFE-53C7-039D-1917-7A38F9FAA054}"/>
                </a:ext>
              </a:extLst>
            </p:cNvPr>
            <p:cNvSpPr/>
            <p:nvPr/>
          </p:nvSpPr>
          <p:spPr>
            <a:xfrm>
              <a:off x="6282454" y="1445789"/>
              <a:ext cx="235787" cy="646037"/>
            </a:xfrm>
            <a:custGeom>
              <a:avLst/>
              <a:gdLst/>
              <a:ahLst/>
              <a:cxnLst/>
              <a:rect l="l" t="t" r="r" b="b"/>
              <a:pathLst>
                <a:path w="1826" h="5003" extrusionOk="0">
                  <a:moveTo>
                    <a:pt x="1377" y="1"/>
                  </a:moveTo>
                  <a:lnTo>
                    <a:pt x="1" y="4877"/>
                  </a:lnTo>
                  <a:lnTo>
                    <a:pt x="449" y="5003"/>
                  </a:lnTo>
                  <a:lnTo>
                    <a:pt x="1825" y="126"/>
                  </a:lnTo>
                  <a:lnTo>
                    <a:pt x="1377" y="1"/>
                  </a:lnTo>
                  <a:close/>
                </a:path>
              </a:pathLst>
            </a:custGeom>
            <a:solidFill>
              <a:schemeClr val="l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6931;p115">
              <a:extLst>
                <a:ext uri="{FF2B5EF4-FFF2-40B4-BE49-F238E27FC236}">
                  <a16:creationId xmlns:a16="http://schemas.microsoft.com/office/drawing/2014/main" id="{E610DF90-8480-1187-7660-4029F39941D5}"/>
                </a:ext>
              </a:extLst>
            </p:cNvPr>
            <p:cNvSpPr/>
            <p:nvPr/>
          </p:nvSpPr>
          <p:spPr>
            <a:xfrm>
              <a:off x="6081400" y="1332025"/>
              <a:ext cx="264195" cy="726356"/>
            </a:xfrm>
            <a:custGeom>
              <a:avLst/>
              <a:gdLst/>
              <a:ahLst/>
              <a:cxnLst/>
              <a:rect l="l" t="t" r="r" b="b"/>
              <a:pathLst>
                <a:path w="2046" h="5625" extrusionOk="0">
                  <a:moveTo>
                    <a:pt x="1141" y="1"/>
                  </a:moveTo>
                  <a:lnTo>
                    <a:pt x="0" y="189"/>
                  </a:lnTo>
                  <a:lnTo>
                    <a:pt x="905" y="5624"/>
                  </a:lnTo>
                  <a:lnTo>
                    <a:pt x="2045" y="5435"/>
                  </a:lnTo>
                  <a:lnTo>
                    <a:pt x="1141" y="1"/>
                  </a:lnTo>
                  <a:close/>
                </a:path>
              </a:pathLst>
            </a:custGeom>
            <a:solidFill>
              <a:schemeClr val="accen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6932;p115">
              <a:extLst>
                <a:ext uri="{FF2B5EF4-FFF2-40B4-BE49-F238E27FC236}">
                  <a16:creationId xmlns:a16="http://schemas.microsoft.com/office/drawing/2014/main" id="{0E54F2BC-F336-C66A-AA3B-F9987A847A1E}"/>
                </a:ext>
              </a:extLst>
            </p:cNvPr>
            <p:cNvSpPr/>
            <p:nvPr/>
          </p:nvSpPr>
          <p:spPr>
            <a:xfrm>
              <a:off x="6335587" y="1298262"/>
              <a:ext cx="56565" cy="9933"/>
            </a:xfrm>
            <a:custGeom>
              <a:avLst/>
              <a:gdLst/>
              <a:ahLst/>
              <a:cxnLst/>
              <a:rect l="l" t="t" r="r" b="b"/>
              <a:pathLst>
                <a:path w="410" h="72" fill="none" extrusionOk="0">
                  <a:moveTo>
                    <a:pt x="1" y="71"/>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6933;p115">
              <a:extLst>
                <a:ext uri="{FF2B5EF4-FFF2-40B4-BE49-F238E27FC236}">
                  <a16:creationId xmlns:a16="http://schemas.microsoft.com/office/drawing/2014/main" id="{6DEFE42D-269A-931D-F257-283891291022}"/>
                </a:ext>
              </a:extLst>
            </p:cNvPr>
            <p:cNvSpPr/>
            <p:nvPr/>
          </p:nvSpPr>
          <p:spPr>
            <a:xfrm>
              <a:off x="6197099" y="1457927"/>
              <a:ext cx="52942" cy="9297"/>
            </a:xfrm>
            <a:custGeom>
              <a:avLst/>
              <a:gdLst/>
              <a:ahLst/>
              <a:cxnLst/>
              <a:rect l="l" t="t" r="r" b="b"/>
              <a:pathLst>
                <a:path w="410" h="72" fill="none" extrusionOk="0">
                  <a:moveTo>
                    <a:pt x="1" y="72"/>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6934;p115">
              <a:extLst>
                <a:ext uri="{FF2B5EF4-FFF2-40B4-BE49-F238E27FC236}">
                  <a16:creationId xmlns:a16="http://schemas.microsoft.com/office/drawing/2014/main" id="{D2A78B2F-5CE7-6359-7425-DF7F8596D568}"/>
                </a:ext>
              </a:extLst>
            </p:cNvPr>
            <p:cNvSpPr/>
            <p:nvPr/>
          </p:nvSpPr>
          <p:spPr>
            <a:xfrm>
              <a:off x="6209367" y="1531144"/>
              <a:ext cx="52942" cy="9168"/>
            </a:xfrm>
            <a:custGeom>
              <a:avLst/>
              <a:gdLst/>
              <a:ahLst/>
              <a:cxnLst/>
              <a:rect l="l" t="t" r="r" b="b"/>
              <a:pathLst>
                <a:path w="410" h="71" fill="none" extrusionOk="0">
                  <a:moveTo>
                    <a:pt x="0" y="71"/>
                  </a:moveTo>
                  <a:lnTo>
                    <a:pt x="409"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6935;p115">
              <a:extLst>
                <a:ext uri="{FF2B5EF4-FFF2-40B4-BE49-F238E27FC236}">
                  <a16:creationId xmlns:a16="http://schemas.microsoft.com/office/drawing/2014/main" id="{29ED35D0-C16B-8AE1-5AEB-2E7F05A8593A}"/>
                </a:ext>
              </a:extLst>
            </p:cNvPr>
            <p:cNvSpPr/>
            <p:nvPr/>
          </p:nvSpPr>
          <p:spPr>
            <a:xfrm>
              <a:off x="6221505" y="1604232"/>
              <a:ext cx="52942" cy="9297"/>
            </a:xfrm>
            <a:custGeom>
              <a:avLst/>
              <a:gdLst/>
              <a:ahLst/>
              <a:cxnLst/>
              <a:rect l="l" t="t" r="r" b="b"/>
              <a:pathLst>
                <a:path w="410" h="72" fill="none" extrusionOk="0">
                  <a:moveTo>
                    <a:pt x="1" y="71"/>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6936;p115">
              <a:extLst>
                <a:ext uri="{FF2B5EF4-FFF2-40B4-BE49-F238E27FC236}">
                  <a16:creationId xmlns:a16="http://schemas.microsoft.com/office/drawing/2014/main" id="{9246AA20-801D-5EED-0AF5-8046E8B8DBA8}"/>
                </a:ext>
              </a:extLst>
            </p:cNvPr>
            <p:cNvSpPr/>
            <p:nvPr/>
          </p:nvSpPr>
          <p:spPr>
            <a:xfrm>
              <a:off x="6233772" y="1678353"/>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6937;p115">
              <a:extLst>
                <a:ext uri="{FF2B5EF4-FFF2-40B4-BE49-F238E27FC236}">
                  <a16:creationId xmlns:a16="http://schemas.microsoft.com/office/drawing/2014/main" id="{70FC2D89-033B-735D-96B8-C9D4B43C6648}"/>
                </a:ext>
              </a:extLst>
            </p:cNvPr>
            <p:cNvSpPr/>
            <p:nvPr/>
          </p:nvSpPr>
          <p:spPr>
            <a:xfrm>
              <a:off x="6245910" y="1751441"/>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6938;p115">
              <a:extLst>
                <a:ext uri="{FF2B5EF4-FFF2-40B4-BE49-F238E27FC236}">
                  <a16:creationId xmlns:a16="http://schemas.microsoft.com/office/drawing/2014/main" id="{DEBC2663-2D90-FA81-9212-717CE71C6D40}"/>
                </a:ext>
              </a:extLst>
            </p:cNvPr>
            <p:cNvSpPr/>
            <p:nvPr/>
          </p:nvSpPr>
          <p:spPr>
            <a:xfrm>
              <a:off x="6258048" y="1824658"/>
              <a:ext cx="52942" cy="8264"/>
            </a:xfrm>
            <a:custGeom>
              <a:avLst/>
              <a:gdLst/>
              <a:ahLst/>
              <a:cxnLst/>
              <a:rect l="l" t="t" r="r" b="b"/>
              <a:pathLst>
                <a:path w="410" h="64" fill="none" extrusionOk="0">
                  <a:moveTo>
                    <a:pt x="1" y="63"/>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6939;p115">
              <a:extLst>
                <a:ext uri="{FF2B5EF4-FFF2-40B4-BE49-F238E27FC236}">
                  <a16:creationId xmlns:a16="http://schemas.microsoft.com/office/drawing/2014/main" id="{8BE00DA3-2A63-822F-0CC0-3345F8D802AE}"/>
                </a:ext>
              </a:extLst>
            </p:cNvPr>
            <p:cNvSpPr/>
            <p:nvPr/>
          </p:nvSpPr>
          <p:spPr>
            <a:xfrm>
              <a:off x="6270316" y="1897746"/>
              <a:ext cx="52942" cy="8264"/>
            </a:xfrm>
            <a:custGeom>
              <a:avLst/>
              <a:gdLst/>
              <a:ahLst/>
              <a:cxnLst/>
              <a:rect l="l" t="t" r="r" b="b"/>
              <a:pathLst>
                <a:path w="410" h="64" fill="none" extrusionOk="0">
                  <a:moveTo>
                    <a:pt x="0" y="63"/>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6940;p115">
              <a:extLst>
                <a:ext uri="{FF2B5EF4-FFF2-40B4-BE49-F238E27FC236}">
                  <a16:creationId xmlns:a16="http://schemas.microsoft.com/office/drawing/2014/main" id="{18A92B5C-E9E3-F1DB-0243-4EE625145C29}"/>
                </a:ext>
              </a:extLst>
            </p:cNvPr>
            <p:cNvSpPr/>
            <p:nvPr/>
          </p:nvSpPr>
          <p:spPr>
            <a:xfrm>
              <a:off x="6282454" y="1970834"/>
              <a:ext cx="52942" cy="8264"/>
            </a:xfrm>
            <a:custGeom>
              <a:avLst/>
              <a:gdLst/>
              <a:ahLst/>
              <a:cxnLst/>
              <a:rect l="l" t="t" r="r" b="b"/>
              <a:pathLst>
                <a:path w="410" h="64" fill="none" extrusionOk="0">
                  <a:moveTo>
                    <a:pt x="1" y="64"/>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6941;p115">
              <a:extLst>
                <a:ext uri="{FF2B5EF4-FFF2-40B4-BE49-F238E27FC236}">
                  <a16:creationId xmlns:a16="http://schemas.microsoft.com/office/drawing/2014/main" id="{1DB4F4B8-A507-E996-7986-9AC22435ACFA}"/>
                </a:ext>
              </a:extLst>
            </p:cNvPr>
            <p:cNvSpPr/>
            <p:nvPr/>
          </p:nvSpPr>
          <p:spPr>
            <a:xfrm>
              <a:off x="6121042" y="1781012"/>
              <a:ext cx="361686" cy="443949"/>
            </a:xfrm>
            <a:custGeom>
              <a:avLst/>
              <a:gdLst/>
              <a:ahLst/>
              <a:cxnLst/>
              <a:rect l="l" t="t" r="r" b="b"/>
              <a:pathLst>
                <a:path w="2801" h="3438" extrusionOk="0">
                  <a:moveTo>
                    <a:pt x="0" y="0"/>
                  </a:moveTo>
                  <a:lnTo>
                    <a:pt x="197" y="3437"/>
                  </a:lnTo>
                  <a:lnTo>
                    <a:pt x="2603" y="3437"/>
                  </a:lnTo>
                  <a:lnTo>
                    <a:pt x="2800"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6942;p115">
              <a:extLst>
                <a:ext uri="{FF2B5EF4-FFF2-40B4-BE49-F238E27FC236}">
                  <a16:creationId xmlns:a16="http://schemas.microsoft.com/office/drawing/2014/main" id="{2042EAD5-BAC3-541E-1DD6-08DD968C0691}"/>
                </a:ext>
              </a:extLst>
            </p:cNvPr>
            <p:cNvSpPr/>
            <p:nvPr/>
          </p:nvSpPr>
          <p:spPr>
            <a:xfrm>
              <a:off x="6089535" y="1732201"/>
              <a:ext cx="425604" cy="105757"/>
            </a:xfrm>
            <a:custGeom>
              <a:avLst/>
              <a:gdLst/>
              <a:ahLst/>
              <a:cxnLst/>
              <a:rect l="l" t="t" r="r" b="b"/>
              <a:pathLst>
                <a:path w="3296" h="819" extrusionOk="0">
                  <a:moveTo>
                    <a:pt x="0" y="1"/>
                  </a:moveTo>
                  <a:lnTo>
                    <a:pt x="0" y="818"/>
                  </a:lnTo>
                  <a:lnTo>
                    <a:pt x="3296" y="818"/>
                  </a:lnTo>
                  <a:lnTo>
                    <a:pt x="3296" y="1"/>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6943;p115">
              <a:extLst>
                <a:ext uri="{FF2B5EF4-FFF2-40B4-BE49-F238E27FC236}">
                  <a16:creationId xmlns:a16="http://schemas.microsoft.com/office/drawing/2014/main" id="{5500332B-B278-6B98-01F1-05F322DF4AE4}"/>
                </a:ext>
              </a:extLst>
            </p:cNvPr>
            <p:cNvSpPr/>
            <p:nvPr/>
          </p:nvSpPr>
          <p:spPr>
            <a:xfrm>
              <a:off x="6674491" y="1632641"/>
              <a:ext cx="129" cy="92586"/>
            </a:xfrm>
            <a:custGeom>
              <a:avLst/>
              <a:gdLst/>
              <a:ahLst/>
              <a:cxnLst/>
              <a:rect l="l" t="t" r="r" b="b"/>
              <a:pathLst>
                <a:path w="1" h="717" fill="none" extrusionOk="0">
                  <a:moveTo>
                    <a:pt x="1" y="1"/>
                  </a:moveTo>
                  <a:lnTo>
                    <a:pt x="1"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6944;p115">
              <a:extLst>
                <a:ext uri="{FF2B5EF4-FFF2-40B4-BE49-F238E27FC236}">
                  <a16:creationId xmlns:a16="http://schemas.microsoft.com/office/drawing/2014/main" id="{15A8923A-7133-9BDE-FB77-535817F366B6}"/>
                </a:ext>
              </a:extLst>
            </p:cNvPr>
            <p:cNvSpPr/>
            <p:nvPr/>
          </p:nvSpPr>
          <p:spPr>
            <a:xfrm>
              <a:off x="6627746" y="1679386"/>
              <a:ext cx="92584" cy="129"/>
            </a:xfrm>
            <a:custGeom>
              <a:avLst/>
              <a:gdLst/>
              <a:ahLst/>
              <a:cxnLst/>
              <a:rect l="l" t="t" r="r" b="b"/>
              <a:pathLst>
                <a:path w="717" h="1" fill="none" extrusionOk="0">
                  <a:moveTo>
                    <a:pt x="716" y="1"/>
                  </a:moveTo>
                  <a:lnTo>
                    <a:pt x="1"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663470" y="2144503"/>
            <a:ext cx="4792384"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100" dirty="0">
                <a:solidFill>
                  <a:schemeClr val="accent5"/>
                </a:solidFill>
                <a:latin typeface="UTM Bebas" panose="02040603050506020204" pitchFamily="18" charset="0"/>
              </a:rPr>
              <a:t>Tổng quan</a:t>
            </a:r>
            <a:r>
              <a:rPr lang="en" sz="5400" dirty="0">
                <a:solidFill>
                  <a:schemeClr val="accent5"/>
                </a:solidFill>
                <a:latin typeface="UTM Bebas" panose="02040603050506020204" pitchFamily="18" charset="0"/>
              </a:rPr>
              <a:t> </a:t>
            </a:r>
            <a:br>
              <a:rPr lang="en" sz="5400" dirty="0">
                <a:solidFill>
                  <a:schemeClr val="accent5"/>
                </a:solidFill>
                <a:latin typeface="UTM Bebas" panose="02040603050506020204" pitchFamily="18" charset="0"/>
              </a:rPr>
            </a:br>
            <a:r>
              <a:rPr lang="en" sz="6600" dirty="0">
                <a:solidFill>
                  <a:schemeClr val="lt2"/>
                </a:solidFill>
                <a:latin typeface="UTM Bebas" panose="02040603050506020204" pitchFamily="18" charset="0"/>
              </a:rPr>
              <a:t>Quy hoạch động</a:t>
            </a:r>
            <a:endParaRPr sz="6600" dirty="0">
              <a:solidFill>
                <a:schemeClr val="lt2"/>
              </a:solidFill>
              <a:latin typeface="UTM Bebas" panose="02040603050506020204" pitchFamily="18"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grpSp>
        <p:nvGrpSpPr>
          <p:cNvPr id="1679" name="Google Shape;1679;p60"/>
          <p:cNvGrpSpPr/>
          <p:nvPr/>
        </p:nvGrpSpPr>
        <p:grpSpPr>
          <a:xfrm>
            <a:off x="5338500" y="1269758"/>
            <a:ext cx="5117119" cy="3804580"/>
            <a:chOff x="5338500" y="1269758"/>
            <a:chExt cx="5117119"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816" name="Google Shape;1816;p60"/>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60"/>
            <p:cNvGrpSpPr/>
            <p:nvPr/>
          </p:nvGrpSpPr>
          <p:grpSpPr>
            <a:xfrm>
              <a:off x="7136820" y="1740573"/>
              <a:ext cx="1376127" cy="649094"/>
              <a:chOff x="7136820" y="1800773"/>
              <a:chExt cx="1376127" cy="649094"/>
            </a:xfrm>
          </p:grpSpPr>
          <p:sp>
            <p:nvSpPr>
              <p:cNvPr id="1818" name="Google Shape;1818;p60"/>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60"/>
              <p:cNvGrpSpPr/>
              <p:nvPr/>
            </p:nvGrpSpPr>
            <p:grpSpPr>
              <a:xfrm>
                <a:off x="7136820" y="1800773"/>
                <a:ext cx="1376127" cy="649094"/>
                <a:chOff x="7136820" y="1800773"/>
                <a:chExt cx="1376127" cy="649094"/>
              </a:xfrm>
            </p:grpSpPr>
            <p:sp>
              <p:nvSpPr>
                <p:cNvPr id="1820" name="Google Shape;1820;p60"/>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UTM Bebas" panose="02040603050506020204" pitchFamily="18" charset="0"/>
                      <a:ea typeface="Bebas Neue"/>
                      <a:cs typeface="Bebas Neue"/>
                      <a:sym typeface="Bebas Neue"/>
                    </a:rPr>
                    <a:t>CSS</a:t>
                  </a:r>
                  <a:endParaRPr sz="2200" dirty="0">
                    <a:solidFill>
                      <a:schemeClr val="accent6"/>
                    </a:solidFill>
                    <a:latin typeface="UTM Bebas" panose="02040603050506020204" pitchFamily="18" charset="0"/>
                    <a:ea typeface="Bebas Neue"/>
                    <a:cs typeface="Bebas Neue"/>
                    <a:sym typeface="Bebas Neue"/>
                  </a:endParaRPr>
                </a:p>
              </p:txBody>
            </p:sp>
            <p:sp>
              <p:nvSpPr>
                <p:cNvPr id="1821" name="Google Shape;1821;p60"/>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4" y="2019940"/>
                  <a:ext cx="476773" cy="215767"/>
                  <a:chOff x="1458232" y="2264583"/>
                  <a:chExt cx="334906" cy="151575"/>
                </a:xfrm>
              </p:grpSpPr>
              <p:sp>
                <p:nvSpPr>
                  <p:cNvPr id="1825" name="Google Shape;1825;p60"/>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2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1000"/>
                                        <p:tgtEl>
                                          <p:spTgt spid="18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75"/>
                                        </p:tgtEl>
                                        <p:attrNameLst>
                                          <p:attrName>style.visibility</p:attrName>
                                        </p:attrNameLst>
                                      </p:cBhvr>
                                      <p:to>
                                        <p:strVal val="visible"/>
                                      </p:to>
                                    </p:set>
                                    <p:anim calcmode="lin" valueType="num">
                                      <p:cBhvr additive="base">
                                        <p:cTn id="12" dur="1000"/>
                                        <p:tgtEl>
                                          <p:spTgt spid="167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676"/>
                                        </p:tgtEl>
                                        <p:attrNameLst>
                                          <p:attrName>style.visibility</p:attrName>
                                        </p:attrNameLst>
                                      </p:cBhvr>
                                      <p:to>
                                        <p:strVal val="visible"/>
                                      </p:to>
                                    </p:set>
                                    <p:animEffect transition="in" filter="fade">
                                      <p:cBhvr>
                                        <p:cTn id="15" dur="1000"/>
                                        <p:tgtEl>
                                          <p:spTgt spid="1676"/>
                                        </p:tgtEl>
                                      </p:cBhvr>
                                    </p:animEffect>
                                  </p:childTnLst>
                                </p:cTn>
                              </p:par>
                              <p:par>
                                <p:cTn id="16" presetID="10" presetClass="entr" presetSubtype="0" fill="hold" nodeType="withEffect">
                                  <p:stCondLst>
                                    <p:cond delay="0"/>
                                  </p:stCondLst>
                                  <p:childTnLst>
                                    <p:set>
                                      <p:cBhvr>
                                        <p:cTn id="17" dur="1" fill="hold">
                                          <p:stCondLst>
                                            <p:cond delay="0"/>
                                          </p:stCondLst>
                                        </p:cTn>
                                        <p:tgtEl>
                                          <p:spTgt spid="1678"/>
                                        </p:tgtEl>
                                        <p:attrNameLst>
                                          <p:attrName>style.visibility</p:attrName>
                                        </p:attrNameLst>
                                      </p:cBhvr>
                                      <p:to>
                                        <p:strVal val="visible"/>
                                      </p:to>
                                    </p:set>
                                    <p:animEffect transition="in" filter="fade">
                                      <p:cBhvr>
                                        <p:cTn id="18" dur="1000"/>
                                        <p:tgtEl>
                                          <p:spTgt spid="1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9"/>
                                        </p:tgtEl>
                                        <p:attrNameLst>
                                          <p:attrName>style.visibility</p:attrName>
                                        </p:attrNameLst>
                                      </p:cBhvr>
                                      <p:to>
                                        <p:strVal val="visible"/>
                                      </p:to>
                                    </p:set>
                                    <p:animEffect transition="in" filter="fade">
                                      <p:cBhvr>
                                        <p:cTn id="23" dur="1000"/>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533400" y="856778"/>
            <a:ext cx="8047521" cy="1587312"/>
          </a:xfrm>
          <a:prstGeom prst="rect">
            <a:avLst/>
          </a:prstGeom>
        </p:spPr>
        <p:txBody>
          <a:bodyPr spcFirstLastPara="1" wrap="square" lIns="0" tIns="0" rIns="0" bIns="0" anchor="ctr" anchorCtr="0">
            <a:noAutofit/>
          </a:bodyPr>
          <a:lstStyle/>
          <a:p>
            <a:r>
              <a:rPr lang="en" sz="5500" b="1" dirty="0">
                <a:latin typeface="Microsoft Tai Le"/>
              </a:rPr>
              <a:t>Quy hoạch động là gì?</a:t>
            </a:r>
            <a:endParaRPr lang="vi-VN" sz="5500" b="1" dirty="0">
              <a:latin typeface="Cambria"/>
            </a:endParaRPr>
          </a:p>
        </p:txBody>
      </p:sp>
      <p:sp>
        <p:nvSpPr>
          <p:cNvPr id="2989" name="Google Shape;2989;p75"/>
          <p:cNvSpPr txBox="1">
            <a:spLocks noGrp="1"/>
          </p:cNvSpPr>
          <p:nvPr>
            <p:ph type="subTitle" idx="1"/>
          </p:nvPr>
        </p:nvSpPr>
        <p:spPr>
          <a:xfrm>
            <a:off x="1317042" y="2501268"/>
            <a:ext cx="6480235" cy="386497"/>
          </a:xfrm>
          <a:prstGeom prst="rect">
            <a:avLst/>
          </a:prstGeom>
        </p:spPr>
        <p:txBody>
          <a:bodyPr spcFirstLastPara="1" wrap="square" lIns="0" tIns="0" rIns="0" bIns="0" anchor="ctr" anchorCtr="0">
            <a:noAutofit/>
          </a:bodyPr>
          <a:lstStyle/>
          <a:p>
            <a:pPr marL="0" indent="0"/>
            <a:r>
              <a:rPr lang="vi-VN" b="1" dirty="0"/>
              <a:t>Quy hoạch động là một kỹ thuật để giải quyết các vấn đề với các bài toán con chồng chéo</a:t>
            </a:r>
            <a:r>
              <a:rPr lang="en-US" b="1" dirty="0"/>
              <a:t> </a:t>
            </a:r>
            <a:r>
              <a:rPr lang="en-US" b="1" dirty="0" err="1"/>
              <a:t>và</a:t>
            </a:r>
            <a:r>
              <a:rPr lang="en-US" b="1" dirty="0"/>
              <a:t> </a:t>
            </a:r>
            <a:r>
              <a:rPr lang="en-US" b="1" dirty="0" err="1"/>
              <a:t>có</a:t>
            </a:r>
            <a:r>
              <a:rPr lang="en-US" b="1" dirty="0"/>
              <a:t> </a:t>
            </a:r>
            <a:r>
              <a:rPr lang="en-US" b="1" dirty="0" err="1"/>
              <a:t>cấu</a:t>
            </a:r>
            <a:r>
              <a:rPr lang="en-US" b="1" dirty="0"/>
              <a:t> </a:t>
            </a:r>
            <a:r>
              <a:rPr lang="en-US" b="1" dirty="0" err="1"/>
              <a:t>trúc</a:t>
            </a:r>
            <a:r>
              <a:rPr lang="en-US" b="1" dirty="0"/>
              <a:t> con </a:t>
            </a:r>
            <a:r>
              <a:rPr lang="en-US" b="1" dirty="0" err="1"/>
              <a:t>tối</a:t>
            </a:r>
            <a:r>
              <a:rPr lang="en-US" b="1" dirty="0"/>
              <a:t> </a:t>
            </a:r>
            <a:r>
              <a:rPr lang="en-US" b="1" dirty="0" err="1"/>
              <a:t>ưu</a:t>
            </a:r>
            <a:r>
              <a:rPr lang="vi-VN" b="1" dirty="0"/>
              <a:t>.</a:t>
            </a: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EA687EFB-7ECB-793F-50E9-B39082A44DFB}"/>
              </a:ext>
            </a:extLst>
          </p:cNvPr>
          <p:cNvSpPr txBox="1"/>
          <p:nvPr/>
        </p:nvSpPr>
        <p:spPr>
          <a:xfrm>
            <a:off x="827825" y="3219951"/>
            <a:ext cx="73690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600" b="1">
                <a:latin typeface="Quicksand" panose="020B0604020202020204" charset="0"/>
              </a:rPr>
              <a:t>Thay vì giải quyết lặp đi lặp lại các bài toán con, quy hoạch động chỉ giải quyết </a:t>
            </a:r>
            <a:r>
              <a:rPr lang="en-US" sz="1600" b="1" err="1">
                <a:latin typeface="Quicksand" panose="020B0604020202020204" charset="0"/>
              </a:rPr>
              <a:t>chúng</a:t>
            </a:r>
            <a:r>
              <a:rPr lang="en-US" sz="1600" b="1">
                <a:latin typeface="Quicksand" panose="020B0604020202020204" charset="0"/>
              </a:rPr>
              <a:t> </a:t>
            </a:r>
            <a:r>
              <a:rPr lang="vi-VN" sz="1600" b="1">
                <a:latin typeface="Quicksand" panose="020B0604020202020204" charset="0"/>
              </a:rPr>
              <a:t>một lần và ghi lại kết quả vào một bảng để có thể thu được lời giải cho bài toán ban đầu.</a:t>
            </a:r>
          </a:p>
        </p:txBody>
      </p:sp>
    </p:spTree>
    <p:extLst>
      <p:ext uri="{BB962C8B-B14F-4D97-AF65-F5344CB8AC3E}">
        <p14:creationId xmlns:p14="http://schemas.microsoft.com/office/powerpoint/2010/main" val="7207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par>
                                <p:cTn id="8" presetID="10" presetClass="entr" presetSubtype="0"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Effect transition="in" filter="fade">
                                      <p:cBhvr>
                                        <p:cTn id="10" dur="1000"/>
                                        <p:tgtEl>
                                          <p:spTgt spid="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9"/>
        <p:cNvGrpSpPr/>
        <p:nvPr/>
      </p:nvGrpSpPr>
      <p:grpSpPr>
        <a:xfrm>
          <a:off x="0" y="0"/>
          <a:ext cx="0" cy="0"/>
          <a:chOff x="0" y="0"/>
          <a:chExt cx="0" cy="0"/>
        </a:xfrm>
      </p:grpSpPr>
      <p:sp>
        <p:nvSpPr>
          <p:cNvPr id="4600" name="Google Shape;4600;p99"/>
          <p:cNvSpPr/>
          <p:nvPr/>
        </p:nvSpPr>
        <p:spPr>
          <a:xfrm>
            <a:off x="714799" y="45586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9"/>
          <p:cNvSpPr txBox="1">
            <a:spLocks noGrp="1"/>
          </p:cNvSpPr>
          <p:nvPr>
            <p:ph type="title"/>
          </p:nvPr>
        </p:nvSpPr>
        <p:spPr>
          <a:xfrm>
            <a:off x="1318540" y="499734"/>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b="1" dirty="0">
                <a:latin typeface="Microsoft Tai Le"/>
              </a:rPr>
              <a:t>Khi nào nên dùng Quy hoạch động ?</a:t>
            </a:r>
            <a:endParaRPr sz="2800" dirty="0"/>
          </a:p>
        </p:txBody>
      </p:sp>
      <p:grpSp>
        <p:nvGrpSpPr>
          <p:cNvPr id="4602" name="Google Shape;4602;p99"/>
          <p:cNvGrpSpPr/>
          <p:nvPr/>
        </p:nvGrpSpPr>
        <p:grpSpPr>
          <a:xfrm>
            <a:off x="7631947" y="671363"/>
            <a:ext cx="636814" cy="120078"/>
            <a:chOff x="8209059" y="198000"/>
            <a:chExt cx="636814" cy="120078"/>
          </a:xfrm>
        </p:grpSpPr>
        <p:sp>
          <p:nvSpPr>
            <p:cNvPr id="4603" name="Google Shape;4603;p9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6" name="Google Shape;4606;p99"/>
          <p:cNvSpPr/>
          <p:nvPr/>
        </p:nvSpPr>
        <p:spPr>
          <a:xfrm>
            <a:off x="6198526" y="2367331"/>
            <a:ext cx="2063100" cy="112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9"/>
          <p:cNvSpPr/>
          <p:nvPr/>
        </p:nvSpPr>
        <p:spPr>
          <a:xfrm>
            <a:off x="818275" y="2367325"/>
            <a:ext cx="2063100" cy="112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9"/>
          <p:cNvSpPr txBox="1"/>
          <p:nvPr/>
        </p:nvSpPr>
        <p:spPr>
          <a:xfrm>
            <a:off x="937442" y="2511263"/>
            <a:ext cx="1833927" cy="516600"/>
          </a:xfrm>
          <a:prstGeom prst="rect">
            <a:avLst/>
          </a:prstGeom>
          <a:noFill/>
          <a:ln>
            <a:noFill/>
          </a:ln>
        </p:spPr>
        <p:txBody>
          <a:bodyPr spcFirstLastPara="1" wrap="square" lIns="91425" tIns="91425" rIns="91425" bIns="91425" anchor="t" anchorCtr="0">
            <a:noAutofit/>
          </a:bodyPr>
          <a:lstStyle/>
          <a:p>
            <a:pPr lvl="0" algn="ctr"/>
            <a:r>
              <a:rPr lang="en-US" sz="2000" b="1" dirty="0" err="1">
                <a:solidFill>
                  <a:schemeClr val="dk1"/>
                </a:solidFill>
                <a:latin typeface="Quicksand"/>
                <a:ea typeface="Quicksand"/>
                <a:cs typeface="Quicksand"/>
                <a:sym typeface="Quicksand"/>
              </a:rPr>
              <a:t>Các</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bài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toán</a:t>
            </a:r>
            <a:r>
              <a:rPr lang="en-US" sz="2000" b="1" dirty="0">
                <a:solidFill>
                  <a:schemeClr val="dk1"/>
                </a:solidFill>
                <a:latin typeface="Quicksand"/>
                <a:ea typeface="Quicksand"/>
                <a:cs typeface="Quicksand"/>
                <a:sym typeface="Quicksand"/>
              </a:rPr>
              <a:t> con </a:t>
            </a:r>
            <a:r>
              <a:rPr lang="en-US" sz="2000" b="1" dirty="0" err="1">
                <a:solidFill>
                  <a:schemeClr val="dk1"/>
                </a:solidFill>
                <a:latin typeface="Quicksand"/>
                <a:ea typeface="Quicksand"/>
                <a:cs typeface="Quicksand"/>
                <a:sym typeface="Quicksand"/>
              </a:rPr>
              <a:t>gối</a:t>
            </a:r>
            <a:r>
              <a:rPr lang="en-US" sz="2000" b="1" dirty="0">
                <a:solidFill>
                  <a:schemeClr val="dk1"/>
                </a:solidFill>
                <a:latin typeface="Quicksand"/>
                <a:ea typeface="Quicksand"/>
                <a:cs typeface="Quicksand"/>
                <a:sym typeface="Quicksand"/>
              </a:rPr>
              <a:t> </a:t>
            </a:r>
            <a:r>
              <a:rPr lang="en-US" sz="2000" b="1" dirty="0" err="1">
                <a:solidFill>
                  <a:schemeClr val="dk1"/>
                </a:solidFill>
                <a:latin typeface="Quicksand"/>
                <a:ea typeface="Quicksand"/>
                <a:cs typeface="Quicksand"/>
                <a:sym typeface="Quicksand"/>
              </a:rPr>
              <a:t>nhau</a:t>
            </a:r>
            <a:endParaRPr sz="2000" b="1" dirty="0">
              <a:solidFill>
                <a:schemeClr val="dk1"/>
              </a:solidFill>
              <a:latin typeface="Quicksand"/>
              <a:ea typeface="Quicksand"/>
              <a:cs typeface="Quicksand"/>
              <a:sym typeface="Quicksand"/>
            </a:endParaRPr>
          </a:p>
        </p:txBody>
      </p:sp>
      <p:sp>
        <p:nvSpPr>
          <p:cNvPr id="4610" name="Google Shape;4610;p99"/>
          <p:cNvSpPr txBox="1"/>
          <p:nvPr/>
        </p:nvSpPr>
        <p:spPr>
          <a:xfrm>
            <a:off x="6371300" y="2523343"/>
            <a:ext cx="1779300" cy="915935"/>
          </a:xfrm>
          <a:prstGeom prst="rect">
            <a:avLst/>
          </a:prstGeom>
          <a:noFill/>
          <a:ln>
            <a:noFill/>
          </a:ln>
        </p:spPr>
        <p:txBody>
          <a:bodyPr spcFirstLastPara="1" wrap="square" lIns="91425" tIns="91425" rIns="91425" bIns="91425" anchor="t" anchorCtr="0">
            <a:noAutofit/>
          </a:bodyPr>
          <a:lstStyle/>
          <a:p>
            <a:pPr marL="12700" lvl="0" algn="ctr"/>
            <a:r>
              <a:rPr lang="en-US" sz="2000" b="1" dirty="0">
                <a:solidFill>
                  <a:schemeClr val="dk1"/>
                </a:solidFill>
                <a:latin typeface="Quicksand"/>
                <a:ea typeface="Quicksand"/>
                <a:cs typeface="Quicksand"/>
                <a:sym typeface="Quicksand"/>
              </a:rPr>
              <a:t>C</a:t>
            </a:r>
            <a:r>
              <a:rPr lang="vi-VN" sz="2000" b="1" dirty="0">
                <a:solidFill>
                  <a:schemeClr val="dk1"/>
                </a:solidFill>
                <a:latin typeface="Quicksand"/>
                <a:ea typeface="Quicksand"/>
                <a:cs typeface="Quicksand"/>
                <a:sym typeface="Quicksand"/>
              </a:rPr>
              <a:t>ấu trúc con tối ưu</a:t>
            </a:r>
            <a:endParaRPr sz="2000" b="1" dirty="0">
              <a:solidFill>
                <a:schemeClr val="dk1"/>
              </a:solidFill>
              <a:latin typeface="Quicksand"/>
              <a:ea typeface="Quicksand"/>
              <a:cs typeface="Quicksand"/>
              <a:sym typeface="Quicksand"/>
            </a:endParaRPr>
          </a:p>
        </p:txBody>
      </p:sp>
      <p:cxnSp>
        <p:nvCxnSpPr>
          <p:cNvPr id="4612" name="Google Shape;4612;p99"/>
          <p:cNvCxnSpPr>
            <a:stCxn id="4607" idx="0"/>
          </p:cNvCxnSpPr>
          <p:nvPr/>
        </p:nvCxnSpPr>
        <p:spPr>
          <a:xfrm rot="-5400000">
            <a:off x="2509225" y="905425"/>
            <a:ext cx="802500" cy="2121300"/>
          </a:xfrm>
          <a:prstGeom prst="bentConnector2">
            <a:avLst/>
          </a:prstGeom>
          <a:noFill/>
          <a:ln w="9525" cap="flat" cmpd="sng">
            <a:solidFill>
              <a:srgbClr val="444444"/>
            </a:solidFill>
            <a:prstDash val="solid"/>
            <a:round/>
            <a:headEnd type="triangle" w="med" len="med"/>
            <a:tailEnd type="none" w="med" len="med"/>
          </a:ln>
        </p:spPr>
      </p:cxnSp>
      <p:sp>
        <p:nvSpPr>
          <p:cNvPr id="4613" name="Google Shape;4613;p99"/>
          <p:cNvSpPr/>
          <p:nvPr/>
        </p:nvSpPr>
        <p:spPr>
          <a:xfrm>
            <a:off x="5688678" y="2837647"/>
            <a:ext cx="58" cy="5563"/>
          </a:xfrm>
          <a:custGeom>
            <a:avLst/>
            <a:gdLst/>
            <a:ahLst/>
            <a:cxnLst/>
            <a:rect l="l" t="t" r="r" b="b"/>
            <a:pathLst>
              <a:path w="1" h="96"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9"/>
          <p:cNvSpPr/>
          <p:nvPr/>
        </p:nvSpPr>
        <p:spPr>
          <a:xfrm>
            <a:off x="3294078" y="3611989"/>
            <a:ext cx="58" cy="5969"/>
          </a:xfrm>
          <a:custGeom>
            <a:avLst/>
            <a:gdLst/>
            <a:ahLst/>
            <a:cxnLst/>
            <a:rect l="l" t="t" r="r" b="b"/>
            <a:pathLst>
              <a:path w="1" h="103"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9"/>
          <p:cNvSpPr/>
          <p:nvPr/>
        </p:nvSpPr>
        <p:spPr>
          <a:xfrm>
            <a:off x="3403945" y="3605615"/>
            <a:ext cx="27815" cy="27873"/>
          </a:xfrm>
          <a:custGeom>
            <a:avLst/>
            <a:gdLst/>
            <a:ahLst/>
            <a:cxnLst/>
            <a:rect l="l" t="t" r="r" b="b"/>
            <a:pathLst>
              <a:path w="480" h="481" extrusionOk="0">
                <a:moveTo>
                  <a:pt x="480" y="237"/>
                </a:moveTo>
                <a:cubicBezTo>
                  <a:pt x="480" y="370"/>
                  <a:pt x="378" y="480"/>
                  <a:pt x="244" y="480"/>
                </a:cubicBezTo>
                <a:cubicBezTo>
                  <a:pt x="110" y="480"/>
                  <a:pt x="0" y="370"/>
                  <a:pt x="0" y="237"/>
                </a:cubicBezTo>
                <a:cubicBezTo>
                  <a:pt x="0" y="103"/>
                  <a:pt x="110" y="1"/>
                  <a:pt x="244" y="1"/>
                </a:cubicBezTo>
                <a:cubicBezTo>
                  <a:pt x="378" y="1"/>
                  <a:pt x="480" y="103"/>
                  <a:pt x="480" y="237"/>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9"/>
          <p:cNvSpPr/>
          <p:nvPr/>
        </p:nvSpPr>
        <p:spPr>
          <a:xfrm>
            <a:off x="3439930" y="4059569"/>
            <a:ext cx="18717" cy="18717"/>
          </a:xfrm>
          <a:custGeom>
            <a:avLst/>
            <a:gdLst/>
            <a:ahLst/>
            <a:cxnLst/>
            <a:rect l="l" t="t" r="r" b="b"/>
            <a:pathLst>
              <a:path w="323" h="323" extrusionOk="0">
                <a:moveTo>
                  <a:pt x="323" y="134"/>
                </a:moveTo>
                <a:cubicBezTo>
                  <a:pt x="323" y="260"/>
                  <a:pt x="174" y="323"/>
                  <a:pt x="87" y="236"/>
                </a:cubicBezTo>
                <a:cubicBezTo>
                  <a:pt x="1" y="150"/>
                  <a:pt x="63" y="0"/>
                  <a:pt x="189" y="0"/>
                </a:cubicBezTo>
                <a:cubicBezTo>
                  <a:pt x="260" y="0"/>
                  <a:pt x="323" y="63"/>
                  <a:pt x="323" y="134"/>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9"/>
          <p:cNvSpPr/>
          <p:nvPr/>
        </p:nvSpPr>
        <p:spPr>
          <a:xfrm>
            <a:off x="3304103" y="3737791"/>
            <a:ext cx="80257" cy="208785"/>
          </a:xfrm>
          <a:custGeom>
            <a:avLst/>
            <a:gdLst/>
            <a:ahLst/>
            <a:cxnLst/>
            <a:rect l="l" t="t" r="r" b="b"/>
            <a:pathLst>
              <a:path w="1385" h="3603" extrusionOk="0">
                <a:moveTo>
                  <a:pt x="9" y="1070"/>
                </a:moveTo>
                <a:cubicBezTo>
                  <a:pt x="1" y="874"/>
                  <a:pt x="24" y="669"/>
                  <a:pt x="79" y="480"/>
                </a:cubicBezTo>
                <a:cubicBezTo>
                  <a:pt x="111" y="378"/>
                  <a:pt x="158" y="284"/>
                  <a:pt x="221" y="205"/>
                </a:cubicBezTo>
                <a:cubicBezTo>
                  <a:pt x="347" y="71"/>
                  <a:pt x="528" y="0"/>
                  <a:pt x="709" y="8"/>
                </a:cubicBezTo>
                <a:cubicBezTo>
                  <a:pt x="1015" y="8"/>
                  <a:pt x="1212" y="142"/>
                  <a:pt x="1298" y="409"/>
                </a:cubicBezTo>
                <a:cubicBezTo>
                  <a:pt x="1361" y="606"/>
                  <a:pt x="1385" y="811"/>
                  <a:pt x="1377" y="1023"/>
                </a:cubicBezTo>
                <a:lnTo>
                  <a:pt x="1377" y="1416"/>
                </a:lnTo>
                <a:lnTo>
                  <a:pt x="976" y="1416"/>
                </a:lnTo>
                <a:lnTo>
                  <a:pt x="976" y="1023"/>
                </a:lnTo>
                <a:cubicBezTo>
                  <a:pt x="976" y="866"/>
                  <a:pt x="968" y="716"/>
                  <a:pt x="937" y="567"/>
                </a:cubicBezTo>
                <a:cubicBezTo>
                  <a:pt x="921" y="504"/>
                  <a:pt x="889" y="449"/>
                  <a:pt x="850" y="409"/>
                </a:cubicBezTo>
                <a:cubicBezTo>
                  <a:pt x="811" y="378"/>
                  <a:pt x="764" y="370"/>
                  <a:pt x="716" y="370"/>
                </a:cubicBezTo>
                <a:cubicBezTo>
                  <a:pt x="614" y="362"/>
                  <a:pt x="520" y="425"/>
                  <a:pt x="488" y="527"/>
                </a:cubicBezTo>
                <a:cubicBezTo>
                  <a:pt x="433" y="685"/>
                  <a:pt x="418" y="850"/>
                  <a:pt x="425" y="1015"/>
                </a:cubicBezTo>
                <a:lnTo>
                  <a:pt x="425" y="2541"/>
                </a:lnTo>
                <a:cubicBezTo>
                  <a:pt x="418" y="2730"/>
                  <a:pt x="433" y="2918"/>
                  <a:pt x="480" y="3099"/>
                </a:cubicBezTo>
                <a:cubicBezTo>
                  <a:pt x="504" y="3202"/>
                  <a:pt x="598" y="3264"/>
                  <a:pt x="701" y="3257"/>
                </a:cubicBezTo>
                <a:cubicBezTo>
                  <a:pt x="803" y="3264"/>
                  <a:pt x="889" y="3194"/>
                  <a:pt x="921" y="3099"/>
                </a:cubicBezTo>
                <a:cubicBezTo>
                  <a:pt x="960" y="2918"/>
                  <a:pt x="984" y="2730"/>
                  <a:pt x="976" y="2541"/>
                </a:cubicBezTo>
                <a:lnTo>
                  <a:pt x="976" y="2148"/>
                </a:lnTo>
                <a:lnTo>
                  <a:pt x="1385" y="2148"/>
                </a:lnTo>
                <a:lnTo>
                  <a:pt x="1385" y="2533"/>
                </a:lnTo>
                <a:cubicBezTo>
                  <a:pt x="1385" y="2903"/>
                  <a:pt x="1330" y="3170"/>
                  <a:pt x="1228" y="3343"/>
                </a:cubicBezTo>
                <a:cubicBezTo>
                  <a:pt x="1133" y="3516"/>
                  <a:pt x="952" y="3603"/>
                  <a:pt x="709" y="3603"/>
                </a:cubicBezTo>
                <a:cubicBezTo>
                  <a:pt x="457" y="3603"/>
                  <a:pt x="276" y="3516"/>
                  <a:pt x="174" y="3335"/>
                </a:cubicBezTo>
                <a:cubicBezTo>
                  <a:pt x="64" y="3154"/>
                  <a:pt x="9" y="2887"/>
                  <a:pt x="9" y="2525"/>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9"/>
          <p:cNvSpPr/>
          <p:nvPr/>
        </p:nvSpPr>
        <p:spPr>
          <a:xfrm>
            <a:off x="3403018" y="3813006"/>
            <a:ext cx="68900" cy="73883"/>
          </a:xfrm>
          <a:custGeom>
            <a:avLst/>
            <a:gdLst/>
            <a:ahLst/>
            <a:cxnLst/>
            <a:rect l="l" t="t" r="r" b="b"/>
            <a:pathLst>
              <a:path w="1189" h="1275" extrusionOk="0">
                <a:moveTo>
                  <a:pt x="441" y="0"/>
                </a:moveTo>
                <a:lnTo>
                  <a:pt x="740" y="0"/>
                </a:lnTo>
                <a:lnTo>
                  <a:pt x="740" y="496"/>
                </a:lnTo>
                <a:lnTo>
                  <a:pt x="1188" y="496"/>
                </a:lnTo>
                <a:lnTo>
                  <a:pt x="1188" y="771"/>
                </a:lnTo>
                <a:lnTo>
                  <a:pt x="740" y="771"/>
                </a:lnTo>
                <a:lnTo>
                  <a:pt x="740" y="1274"/>
                </a:lnTo>
                <a:lnTo>
                  <a:pt x="441" y="1274"/>
                </a:lnTo>
                <a:lnTo>
                  <a:pt x="441" y="771"/>
                </a:lnTo>
                <a:lnTo>
                  <a:pt x="0" y="771"/>
                </a:lnTo>
                <a:lnTo>
                  <a:pt x="0"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9"/>
          <p:cNvSpPr/>
          <p:nvPr/>
        </p:nvSpPr>
        <p:spPr>
          <a:xfrm>
            <a:off x="3777645" y="2096161"/>
            <a:ext cx="18775" cy="18717"/>
          </a:xfrm>
          <a:custGeom>
            <a:avLst/>
            <a:gdLst/>
            <a:ahLst/>
            <a:cxnLst/>
            <a:rect l="l" t="t" r="r" b="b"/>
            <a:pathLst>
              <a:path w="324" h="323" extrusionOk="0">
                <a:moveTo>
                  <a:pt x="142" y="0"/>
                </a:moveTo>
                <a:cubicBezTo>
                  <a:pt x="260" y="0"/>
                  <a:pt x="323" y="150"/>
                  <a:pt x="237" y="236"/>
                </a:cubicBezTo>
                <a:cubicBezTo>
                  <a:pt x="150" y="323"/>
                  <a:pt x="1" y="260"/>
                  <a:pt x="1" y="134"/>
                </a:cubicBezTo>
                <a:cubicBezTo>
                  <a:pt x="1" y="63"/>
                  <a:pt x="64" y="0"/>
                  <a:pt x="142"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9"/>
          <p:cNvSpPr/>
          <p:nvPr/>
        </p:nvSpPr>
        <p:spPr>
          <a:xfrm>
            <a:off x="4058398" y="1962594"/>
            <a:ext cx="15994" cy="15588"/>
          </a:xfrm>
          <a:custGeom>
            <a:avLst/>
            <a:gdLst/>
            <a:ahLst/>
            <a:cxnLst/>
            <a:rect l="l" t="t" r="r" b="b"/>
            <a:pathLst>
              <a:path w="276" h="269" extrusionOk="0">
                <a:moveTo>
                  <a:pt x="276" y="135"/>
                </a:moveTo>
                <a:cubicBezTo>
                  <a:pt x="276" y="213"/>
                  <a:pt x="213" y="268"/>
                  <a:pt x="142" y="268"/>
                </a:cubicBezTo>
                <a:cubicBezTo>
                  <a:pt x="64" y="268"/>
                  <a:pt x="1" y="213"/>
                  <a:pt x="1" y="135"/>
                </a:cubicBezTo>
                <a:cubicBezTo>
                  <a:pt x="1" y="56"/>
                  <a:pt x="64" y="1"/>
                  <a:pt x="142" y="1"/>
                </a:cubicBezTo>
                <a:cubicBezTo>
                  <a:pt x="213" y="1"/>
                  <a:pt x="276" y="56"/>
                  <a:pt x="276" y="13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9"/>
          <p:cNvSpPr/>
          <p:nvPr/>
        </p:nvSpPr>
        <p:spPr>
          <a:xfrm>
            <a:off x="4226097" y="2112097"/>
            <a:ext cx="18311" cy="18311"/>
          </a:xfrm>
          <a:custGeom>
            <a:avLst/>
            <a:gdLst/>
            <a:ahLst/>
            <a:cxnLst/>
            <a:rect l="l" t="t" r="r" b="b"/>
            <a:pathLst>
              <a:path w="316" h="316" extrusionOk="0">
                <a:moveTo>
                  <a:pt x="135" y="1"/>
                </a:moveTo>
                <a:cubicBezTo>
                  <a:pt x="261" y="1"/>
                  <a:pt x="316" y="150"/>
                  <a:pt x="229" y="229"/>
                </a:cubicBezTo>
                <a:cubicBezTo>
                  <a:pt x="143" y="315"/>
                  <a:pt x="1" y="260"/>
                  <a:pt x="1" y="134"/>
                </a:cubicBezTo>
                <a:cubicBezTo>
                  <a:pt x="1" y="56"/>
                  <a:pt x="56" y="1"/>
                  <a:pt x="135"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9"/>
          <p:cNvSpPr/>
          <p:nvPr/>
        </p:nvSpPr>
        <p:spPr>
          <a:xfrm>
            <a:off x="3482753" y="3161685"/>
            <a:ext cx="18311" cy="18775"/>
          </a:xfrm>
          <a:custGeom>
            <a:avLst/>
            <a:gdLst/>
            <a:ahLst/>
            <a:cxnLst/>
            <a:rect l="l" t="t" r="r" b="b"/>
            <a:pathLst>
              <a:path w="316" h="324" extrusionOk="0">
                <a:moveTo>
                  <a:pt x="182" y="323"/>
                </a:moveTo>
                <a:cubicBezTo>
                  <a:pt x="56" y="323"/>
                  <a:pt x="1" y="174"/>
                  <a:pt x="87" y="87"/>
                </a:cubicBezTo>
                <a:cubicBezTo>
                  <a:pt x="174" y="1"/>
                  <a:pt x="315" y="64"/>
                  <a:pt x="315" y="190"/>
                </a:cubicBezTo>
                <a:cubicBezTo>
                  <a:pt x="315" y="261"/>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9"/>
          <p:cNvSpPr/>
          <p:nvPr/>
        </p:nvSpPr>
        <p:spPr>
          <a:xfrm>
            <a:off x="3401627" y="2929261"/>
            <a:ext cx="18775" cy="18775"/>
          </a:xfrm>
          <a:custGeom>
            <a:avLst/>
            <a:gdLst/>
            <a:ahLst/>
            <a:cxnLst/>
            <a:rect l="l" t="t" r="r" b="b"/>
            <a:pathLst>
              <a:path w="324" h="324" extrusionOk="0">
                <a:moveTo>
                  <a:pt x="182" y="323"/>
                </a:moveTo>
                <a:cubicBezTo>
                  <a:pt x="56" y="315"/>
                  <a:pt x="1" y="174"/>
                  <a:pt x="87" y="87"/>
                </a:cubicBezTo>
                <a:cubicBezTo>
                  <a:pt x="174" y="1"/>
                  <a:pt x="323" y="64"/>
                  <a:pt x="323" y="190"/>
                </a:cubicBezTo>
                <a:cubicBezTo>
                  <a:pt x="315" y="260"/>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99"/>
          <p:cNvGrpSpPr/>
          <p:nvPr/>
        </p:nvGrpSpPr>
        <p:grpSpPr>
          <a:xfrm>
            <a:off x="3217066" y="1970359"/>
            <a:ext cx="2660813" cy="2326677"/>
            <a:chOff x="3217066" y="1970359"/>
            <a:chExt cx="2660813" cy="2326677"/>
          </a:xfrm>
        </p:grpSpPr>
        <p:sp>
          <p:nvSpPr>
            <p:cNvPr id="4625" name="Google Shape;4625;p99"/>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9"/>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9"/>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9"/>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9"/>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9"/>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9"/>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9"/>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9"/>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9"/>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9"/>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9"/>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9"/>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9"/>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9"/>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9"/>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9"/>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9"/>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9"/>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9"/>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9"/>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9"/>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9"/>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9"/>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9"/>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9"/>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9"/>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9"/>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9"/>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9"/>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9"/>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9"/>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9"/>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9"/>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9"/>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9"/>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9"/>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9"/>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9"/>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9"/>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9"/>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9"/>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9"/>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9"/>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9"/>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9"/>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9"/>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9"/>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9"/>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9"/>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9"/>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9"/>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9"/>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9"/>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9"/>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9"/>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9"/>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9"/>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9"/>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9"/>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9"/>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9"/>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9"/>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9"/>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9"/>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9"/>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9"/>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9"/>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9"/>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9"/>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9"/>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9"/>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9"/>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9"/>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9"/>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99"/>
            <p:cNvSpPr/>
            <p:nvPr/>
          </p:nvSpPr>
          <p:spPr>
            <a:xfrm>
              <a:off x="3243490" y="3643918"/>
              <a:ext cx="397520" cy="397462"/>
            </a:xfrm>
            <a:custGeom>
              <a:avLst/>
              <a:gdLst/>
              <a:ahLst/>
              <a:cxnLst/>
              <a:rect l="l" t="t" r="r" b="b"/>
              <a:pathLst>
                <a:path w="6860" h="6859" extrusionOk="0">
                  <a:moveTo>
                    <a:pt x="1000" y="0"/>
                  </a:moveTo>
                  <a:lnTo>
                    <a:pt x="5860" y="0"/>
                  </a:lnTo>
                  <a:cubicBezTo>
                    <a:pt x="6411" y="0"/>
                    <a:pt x="6859" y="449"/>
                    <a:pt x="6859" y="999"/>
                  </a:cubicBezTo>
                  <a:lnTo>
                    <a:pt x="6859" y="5860"/>
                  </a:lnTo>
                  <a:cubicBezTo>
                    <a:pt x="6859" y="6418"/>
                    <a:pt x="6411" y="6859"/>
                    <a:pt x="5860" y="6859"/>
                  </a:cubicBezTo>
                  <a:lnTo>
                    <a:pt x="1000" y="6859"/>
                  </a:lnTo>
                  <a:cubicBezTo>
                    <a:pt x="449" y="6859"/>
                    <a:pt x="1" y="6418"/>
                    <a:pt x="1" y="5860"/>
                  </a:cubicBezTo>
                  <a:lnTo>
                    <a:pt x="1" y="999"/>
                  </a:lnTo>
                  <a:cubicBezTo>
                    <a:pt x="1" y="449"/>
                    <a:pt x="449" y="0"/>
                    <a:pt x="1000" y="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9"/>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9"/>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9"/>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9"/>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99"/>
            <p:cNvSpPr/>
            <p:nvPr/>
          </p:nvSpPr>
          <p:spPr>
            <a:xfrm>
              <a:off x="4726527" y="2473974"/>
              <a:ext cx="57484" cy="146375"/>
            </a:xfrm>
            <a:custGeom>
              <a:avLst/>
              <a:gdLst/>
              <a:ahLst/>
              <a:cxnLst/>
              <a:rect l="l" t="t" r="r" b="b"/>
              <a:pathLst>
                <a:path w="992" h="2526" extrusionOk="0">
                  <a:moveTo>
                    <a:pt x="701" y="1"/>
                  </a:moveTo>
                  <a:lnTo>
                    <a:pt x="992" y="1"/>
                  </a:lnTo>
                  <a:lnTo>
                    <a:pt x="992" y="2525"/>
                  </a:lnTo>
                  <a:lnTo>
                    <a:pt x="701" y="2525"/>
                  </a:lnTo>
                  <a:lnTo>
                    <a:pt x="701" y="1298"/>
                  </a:lnTo>
                  <a:lnTo>
                    <a:pt x="292" y="1298"/>
                  </a:lnTo>
                  <a:lnTo>
                    <a:pt x="292" y="2525"/>
                  </a:lnTo>
                  <a:lnTo>
                    <a:pt x="1" y="2525"/>
                  </a:lnTo>
                  <a:lnTo>
                    <a:pt x="1" y="1"/>
                  </a:lnTo>
                  <a:lnTo>
                    <a:pt x="292" y="1"/>
                  </a:lnTo>
                  <a:lnTo>
                    <a:pt x="292" y="1054"/>
                  </a:lnTo>
                  <a:lnTo>
                    <a:pt x="701" y="105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99"/>
            <p:cNvSpPr/>
            <p:nvPr/>
          </p:nvSpPr>
          <p:spPr>
            <a:xfrm>
              <a:off x="4798555" y="2473974"/>
              <a:ext cx="48386" cy="146375"/>
            </a:xfrm>
            <a:custGeom>
              <a:avLst/>
              <a:gdLst/>
              <a:ahLst/>
              <a:cxnLst/>
              <a:rect l="l" t="t" r="r" b="b"/>
              <a:pathLst>
                <a:path w="835" h="2526" extrusionOk="0">
                  <a:moveTo>
                    <a:pt x="1" y="1"/>
                  </a:moveTo>
                  <a:lnTo>
                    <a:pt x="834" y="1"/>
                  </a:lnTo>
                  <a:lnTo>
                    <a:pt x="834" y="244"/>
                  </a:lnTo>
                  <a:lnTo>
                    <a:pt x="575" y="244"/>
                  </a:lnTo>
                  <a:lnTo>
                    <a:pt x="575" y="2525"/>
                  </a:lnTo>
                  <a:lnTo>
                    <a:pt x="276" y="2525"/>
                  </a:lnTo>
                  <a:lnTo>
                    <a:pt x="276" y="244"/>
                  </a:lnTo>
                  <a:lnTo>
                    <a:pt x="1" y="24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99"/>
            <p:cNvSpPr/>
            <p:nvPr/>
          </p:nvSpPr>
          <p:spPr>
            <a:xfrm>
              <a:off x="4861022" y="2473974"/>
              <a:ext cx="83908" cy="146375"/>
            </a:xfrm>
            <a:custGeom>
              <a:avLst/>
              <a:gdLst/>
              <a:ahLst/>
              <a:cxnLst/>
              <a:rect l="l" t="t" r="r" b="b"/>
              <a:pathLst>
                <a:path w="1448" h="2526" extrusionOk="0">
                  <a:moveTo>
                    <a:pt x="1070" y="1"/>
                  </a:moveTo>
                  <a:lnTo>
                    <a:pt x="1447" y="1"/>
                  </a:lnTo>
                  <a:lnTo>
                    <a:pt x="1447" y="2525"/>
                  </a:lnTo>
                  <a:lnTo>
                    <a:pt x="1180" y="2525"/>
                  </a:lnTo>
                  <a:lnTo>
                    <a:pt x="1180" y="1511"/>
                  </a:lnTo>
                  <a:lnTo>
                    <a:pt x="1204" y="567"/>
                  </a:lnTo>
                  <a:lnTo>
                    <a:pt x="857" y="2517"/>
                  </a:lnTo>
                  <a:lnTo>
                    <a:pt x="598" y="2517"/>
                  </a:lnTo>
                  <a:lnTo>
                    <a:pt x="236" y="575"/>
                  </a:lnTo>
                  <a:lnTo>
                    <a:pt x="260" y="1511"/>
                  </a:lnTo>
                  <a:lnTo>
                    <a:pt x="260" y="2525"/>
                  </a:lnTo>
                  <a:lnTo>
                    <a:pt x="0" y="2525"/>
                  </a:lnTo>
                  <a:lnTo>
                    <a:pt x="0" y="1"/>
                  </a:lnTo>
                  <a:lnTo>
                    <a:pt x="370" y="1"/>
                  </a:lnTo>
                  <a:lnTo>
                    <a:pt x="732" y="2077"/>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99"/>
            <p:cNvSpPr/>
            <p:nvPr/>
          </p:nvSpPr>
          <p:spPr>
            <a:xfrm>
              <a:off x="4968571" y="2473974"/>
              <a:ext cx="44272" cy="146375"/>
            </a:xfrm>
            <a:custGeom>
              <a:avLst/>
              <a:gdLst/>
              <a:ahLst/>
              <a:cxnLst/>
              <a:rect l="l" t="t" r="r" b="b"/>
              <a:pathLst>
                <a:path w="764" h="2526" extrusionOk="0">
                  <a:moveTo>
                    <a:pt x="0" y="1"/>
                  </a:moveTo>
                  <a:lnTo>
                    <a:pt x="299" y="1"/>
                  </a:lnTo>
                  <a:lnTo>
                    <a:pt x="299" y="2274"/>
                  </a:lnTo>
                  <a:lnTo>
                    <a:pt x="763" y="2274"/>
                  </a:lnTo>
                  <a:lnTo>
                    <a:pt x="763" y="2525"/>
                  </a:lnTo>
                  <a:lnTo>
                    <a:pt x="0" y="252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99"/>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9"/>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9"/>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9"/>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9"/>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9"/>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99"/>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99"/>
            <p:cNvSpPr/>
            <p:nvPr/>
          </p:nvSpPr>
          <p:spPr>
            <a:xfrm>
              <a:off x="5440723" y="2978979"/>
              <a:ext cx="66640" cy="170482"/>
            </a:xfrm>
            <a:custGeom>
              <a:avLst/>
              <a:gdLst/>
              <a:ahLst/>
              <a:cxnLst/>
              <a:rect l="l" t="t" r="r" b="b"/>
              <a:pathLst>
                <a:path w="1150" h="2942" extrusionOk="0">
                  <a:moveTo>
                    <a:pt x="1" y="0"/>
                  </a:moveTo>
                  <a:lnTo>
                    <a:pt x="591" y="0"/>
                  </a:lnTo>
                  <a:cubicBezTo>
                    <a:pt x="850" y="0"/>
                    <a:pt x="1015" y="110"/>
                    <a:pt x="1078" y="323"/>
                  </a:cubicBezTo>
                  <a:cubicBezTo>
                    <a:pt x="1125" y="480"/>
                    <a:pt x="1149" y="637"/>
                    <a:pt x="1141" y="802"/>
                  </a:cubicBezTo>
                  <a:cubicBezTo>
                    <a:pt x="1141" y="983"/>
                    <a:pt x="1141" y="1117"/>
                    <a:pt x="1133" y="1211"/>
                  </a:cubicBezTo>
                  <a:cubicBezTo>
                    <a:pt x="1125" y="1369"/>
                    <a:pt x="1070" y="1526"/>
                    <a:pt x="968" y="1652"/>
                  </a:cubicBezTo>
                  <a:cubicBezTo>
                    <a:pt x="866" y="1746"/>
                    <a:pt x="732" y="1801"/>
                    <a:pt x="591" y="1785"/>
                  </a:cubicBezTo>
                  <a:lnTo>
                    <a:pt x="347" y="1785"/>
                  </a:lnTo>
                  <a:lnTo>
                    <a:pt x="347" y="2942"/>
                  </a:lnTo>
                  <a:lnTo>
                    <a:pt x="1" y="2942"/>
                  </a:lnTo>
                  <a:close/>
                  <a:moveTo>
                    <a:pt x="803" y="834"/>
                  </a:moveTo>
                  <a:cubicBezTo>
                    <a:pt x="811" y="684"/>
                    <a:pt x="795" y="543"/>
                    <a:pt x="756" y="401"/>
                  </a:cubicBezTo>
                  <a:cubicBezTo>
                    <a:pt x="724" y="323"/>
                    <a:pt x="654" y="267"/>
                    <a:pt x="567" y="275"/>
                  </a:cubicBezTo>
                  <a:lnTo>
                    <a:pt x="347" y="275"/>
                  </a:lnTo>
                  <a:lnTo>
                    <a:pt x="347" y="1502"/>
                  </a:lnTo>
                  <a:lnTo>
                    <a:pt x="559" y="1502"/>
                  </a:lnTo>
                  <a:cubicBezTo>
                    <a:pt x="646" y="1510"/>
                    <a:pt x="724" y="1455"/>
                    <a:pt x="756" y="1369"/>
                  </a:cubicBezTo>
                  <a:cubicBezTo>
                    <a:pt x="795" y="1211"/>
                    <a:pt x="811" y="1054"/>
                    <a:pt x="803" y="88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99"/>
            <p:cNvSpPr/>
            <p:nvPr/>
          </p:nvSpPr>
          <p:spPr>
            <a:xfrm>
              <a:off x="5526890" y="2978979"/>
              <a:ext cx="67509" cy="170482"/>
            </a:xfrm>
            <a:custGeom>
              <a:avLst/>
              <a:gdLst/>
              <a:ahLst/>
              <a:cxnLst/>
              <a:rect l="l" t="t" r="r" b="b"/>
              <a:pathLst>
                <a:path w="1165" h="2942" extrusionOk="0">
                  <a:moveTo>
                    <a:pt x="818" y="0"/>
                  </a:moveTo>
                  <a:lnTo>
                    <a:pt x="1164" y="0"/>
                  </a:lnTo>
                  <a:lnTo>
                    <a:pt x="1164" y="2942"/>
                  </a:lnTo>
                  <a:lnTo>
                    <a:pt x="818" y="2942"/>
                  </a:lnTo>
                  <a:lnTo>
                    <a:pt x="818" y="1518"/>
                  </a:lnTo>
                  <a:lnTo>
                    <a:pt x="346" y="1518"/>
                  </a:lnTo>
                  <a:lnTo>
                    <a:pt x="346" y="2942"/>
                  </a:lnTo>
                  <a:lnTo>
                    <a:pt x="0" y="2942"/>
                  </a:lnTo>
                  <a:lnTo>
                    <a:pt x="0" y="0"/>
                  </a:lnTo>
                  <a:lnTo>
                    <a:pt x="346" y="0"/>
                  </a:lnTo>
                  <a:lnTo>
                    <a:pt x="346" y="1235"/>
                  </a:lnTo>
                  <a:lnTo>
                    <a:pt x="818" y="123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99"/>
            <p:cNvSpPr/>
            <p:nvPr/>
          </p:nvSpPr>
          <p:spPr>
            <a:xfrm>
              <a:off x="5622155" y="2978979"/>
              <a:ext cx="66582" cy="170482"/>
            </a:xfrm>
            <a:custGeom>
              <a:avLst/>
              <a:gdLst/>
              <a:ahLst/>
              <a:cxnLst/>
              <a:rect l="l" t="t" r="r" b="b"/>
              <a:pathLst>
                <a:path w="1149" h="2942" extrusionOk="0">
                  <a:moveTo>
                    <a:pt x="8" y="0"/>
                  </a:moveTo>
                  <a:lnTo>
                    <a:pt x="598" y="0"/>
                  </a:lnTo>
                  <a:cubicBezTo>
                    <a:pt x="857" y="0"/>
                    <a:pt x="1023" y="110"/>
                    <a:pt x="1085" y="323"/>
                  </a:cubicBezTo>
                  <a:cubicBezTo>
                    <a:pt x="1133" y="480"/>
                    <a:pt x="1148" y="637"/>
                    <a:pt x="1148" y="802"/>
                  </a:cubicBezTo>
                  <a:cubicBezTo>
                    <a:pt x="1148" y="983"/>
                    <a:pt x="1148" y="1117"/>
                    <a:pt x="1133" y="1211"/>
                  </a:cubicBezTo>
                  <a:cubicBezTo>
                    <a:pt x="1125" y="1369"/>
                    <a:pt x="1070" y="1526"/>
                    <a:pt x="975" y="1652"/>
                  </a:cubicBezTo>
                  <a:cubicBezTo>
                    <a:pt x="873" y="1746"/>
                    <a:pt x="732" y="1801"/>
                    <a:pt x="598" y="1785"/>
                  </a:cubicBezTo>
                  <a:lnTo>
                    <a:pt x="346" y="1785"/>
                  </a:lnTo>
                  <a:lnTo>
                    <a:pt x="346" y="2942"/>
                  </a:lnTo>
                  <a:lnTo>
                    <a:pt x="0" y="2942"/>
                  </a:lnTo>
                  <a:close/>
                  <a:moveTo>
                    <a:pt x="802" y="834"/>
                  </a:moveTo>
                  <a:cubicBezTo>
                    <a:pt x="810" y="684"/>
                    <a:pt x="794" y="543"/>
                    <a:pt x="755" y="401"/>
                  </a:cubicBezTo>
                  <a:cubicBezTo>
                    <a:pt x="732" y="323"/>
                    <a:pt x="653" y="267"/>
                    <a:pt x="574" y="275"/>
                  </a:cubicBezTo>
                  <a:lnTo>
                    <a:pt x="354" y="275"/>
                  </a:lnTo>
                  <a:lnTo>
                    <a:pt x="354" y="1502"/>
                  </a:lnTo>
                  <a:lnTo>
                    <a:pt x="558" y="1502"/>
                  </a:lnTo>
                  <a:cubicBezTo>
                    <a:pt x="653" y="1510"/>
                    <a:pt x="732" y="1455"/>
                    <a:pt x="755" y="1369"/>
                  </a:cubicBezTo>
                  <a:cubicBezTo>
                    <a:pt x="802" y="1211"/>
                    <a:pt x="818" y="1054"/>
                    <a:pt x="810" y="88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9"/>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9"/>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9"/>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9"/>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9"/>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99"/>
            <p:cNvSpPr/>
            <p:nvPr/>
          </p:nvSpPr>
          <p:spPr>
            <a:xfrm>
              <a:off x="3851933" y="2113024"/>
              <a:ext cx="58411" cy="162311"/>
            </a:xfrm>
            <a:custGeom>
              <a:avLst/>
              <a:gdLst/>
              <a:ahLst/>
              <a:cxnLst/>
              <a:rect l="l" t="t" r="r" b="b"/>
              <a:pathLst>
                <a:path w="1008" h="2801" extrusionOk="0">
                  <a:moveTo>
                    <a:pt x="685" y="0"/>
                  </a:moveTo>
                  <a:lnTo>
                    <a:pt x="1007" y="0"/>
                  </a:lnTo>
                  <a:lnTo>
                    <a:pt x="1007" y="2092"/>
                  </a:lnTo>
                  <a:cubicBezTo>
                    <a:pt x="1007" y="2557"/>
                    <a:pt x="842" y="2792"/>
                    <a:pt x="520" y="2792"/>
                  </a:cubicBezTo>
                  <a:cubicBezTo>
                    <a:pt x="370" y="2800"/>
                    <a:pt x="229" y="2745"/>
                    <a:pt x="134" y="2635"/>
                  </a:cubicBezTo>
                  <a:cubicBezTo>
                    <a:pt x="40" y="2486"/>
                    <a:pt x="1" y="2321"/>
                    <a:pt x="9" y="2148"/>
                  </a:cubicBezTo>
                  <a:lnTo>
                    <a:pt x="9" y="1786"/>
                  </a:lnTo>
                  <a:lnTo>
                    <a:pt x="331" y="1786"/>
                  </a:lnTo>
                  <a:lnTo>
                    <a:pt x="331" y="2124"/>
                  </a:lnTo>
                  <a:cubicBezTo>
                    <a:pt x="323" y="2210"/>
                    <a:pt x="331" y="2297"/>
                    <a:pt x="347" y="2384"/>
                  </a:cubicBezTo>
                  <a:cubicBezTo>
                    <a:pt x="355" y="2407"/>
                    <a:pt x="370" y="2431"/>
                    <a:pt x="386" y="2454"/>
                  </a:cubicBezTo>
                  <a:cubicBezTo>
                    <a:pt x="410" y="2494"/>
                    <a:pt x="457" y="2517"/>
                    <a:pt x="512" y="2509"/>
                  </a:cubicBezTo>
                  <a:cubicBezTo>
                    <a:pt x="559" y="2517"/>
                    <a:pt x="606" y="2494"/>
                    <a:pt x="630" y="2454"/>
                  </a:cubicBezTo>
                  <a:cubicBezTo>
                    <a:pt x="661" y="2407"/>
                    <a:pt x="669" y="2360"/>
                    <a:pt x="677" y="2313"/>
                  </a:cubicBezTo>
                  <a:cubicBezTo>
                    <a:pt x="677" y="2250"/>
                    <a:pt x="685" y="2187"/>
                    <a:pt x="685" y="210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99"/>
            <p:cNvSpPr/>
            <p:nvPr/>
          </p:nvSpPr>
          <p:spPr>
            <a:xfrm>
              <a:off x="3929408" y="2113024"/>
              <a:ext cx="73014" cy="159587"/>
            </a:xfrm>
            <a:custGeom>
              <a:avLst/>
              <a:gdLst/>
              <a:ahLst/>
              <a:cxnLst/>
              <a:rect l="l" t="t" r="r" b="b"/>
              <a:pathLst>
                <a:path w="1260" h="2754" extrusionOk="0">
                  <a:moveTo>
                    <a:pt x="410" y="0"/>
                  </a:moveTo>
                  <a:lnTo>
                    <a:pt x="803" y="0"/>
                  </a:lnTo>
                  <a:lnTo>
                    <a:pt x="1259" y="2753"/>
                  </a:lnTo>
                  <a:lnTo>
                    <a:pt x="952" y="2753"/>
                  </a:lnTo>
                  <a:lnTo>
                    <a:pt x="874" y="2226"/>
                  </a:lnTo>
                  <a:lnTo>
                    <a:pt x="378" y="2226"/>
                  </a:lnTo>
                  <a:lnTo>
                    <a:pt x="307" y="2753"/>
                  </a:lnTo>
                  <a:lnTo>
                    <a:pt x="1" y="2753"/>
                  </a:lnTo>
                  <a:close/>
                  <a:moveTo>
                    <a:pt x="410" y="1967"/>
                  </a:moveTo>
                  <a:lnTo>
                    <a:pt x="834" y="1967"/>
                  </a:lnTo>
                  <a:lnTo>
                    <a:pt x="614" y="512"/>
                  </a:lnTo>
                  <a:lnTo>
                    <a:pt x="614" y="51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99"/>
            <p:cNvSpPr/>
            <p:nvPr/>
          </p:nvSpPr>
          <p:spPr>
            <a:xfrm>
              <a:off x="4009665" y="2113024"/>
              <a:ext cx="72956" cy="159587"/>
            </a:xfrm>
            <a:custGeom>
              <a:avLst/>
              <a:gdLst/>
              <a:ahLst/>
              <a:cxnLst/>
              <a:rect l="l" t="t" r="r" b="b"/>
              <a:pathLst>
                <a:path w="1259" h="2754" extrusionOk="0">
                  <a:moveTo>
                    <a:pt x="952" y="0"/>
                  </a:moveTo>
                  <a:lnTo>
                    <a:pt x="1258" y="0"/>
                  </a:lnTo>
                  <a:lnTo>
                    <a:pt x="834" y="2753"/>
                  </a:lnTo>
                  <a:lnTo>
                    <a:pt x="464" y="2753"/>
                  </a:lnTo>
                  <a:lnTo>
                    <a:pt x="0" y="0"/>
                  </a:lnTo>
                  <a:lnTo>
                    <a:pt x="307" y="0"/>
                  </a:lnTo>
                  <a:lnTo>
                    <a:pt x="496" y="1172"/>
                  </a:lnTo>
                  <a:lnTo>
                    <a:pt x="653" y="2195"/>
                  </a:lnTo>
                  <a:lnTo>
                    <a:pt x="653" y="2195"/>
                  </a:lnTo>
                  <a:lnTo>
                    <a:pt x="794" y="117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99"/>
            <p:cNvSpPr/>
            <p:nvPr/>
          </p:nvSpPr>
          <p:spPr>
            <a:xfrm>
              <a:off x="4090327" y="2113024"/>
              <a:ext cx="72956" cy="159587"/>
            </a:xfrm>
            <a:custGeom>
              <a:avLst/>
              <a:gdLst/>
              <a:ahLst/>
              <a:cxnLst/>
              <a:rect l="l" t="t" r="r" b="b"/>
              <a:pathLst>
                <a:path w="1259" h="2754" extrusionOk="0">
                  <a:moveTo>
                    <a:pt x="409" y="0"/>
                  </a:moveTo>
                  <a:lnTo>
                    <a:pt x="802" y="0"/>
                  </a:lnTo>
                  <a:lnTo>
                    <a:pt x="1259" y="2753"/>
                  </a:lnTo>
                  <a:lnTo>
                    <a:pt x="952" y="2753"/>
                  </a:lnTo>
                  <a:lnTo>
                    <a:pt x="881" y="2226"/>
                  </a:lnTo>
                  <a:lnTo>
                    <a:pt x="378" y="2226"/>
                  </a:lnTo>
                  <a:lnTo>
                    <a:pt x="307" y="2753"/>
                  </a:lnTo>
                  <a:lnTo>
                    <a:pt x="0" y="2753"/>
                  </a:lnTo>
                  <a:close/>
                  <a:moveTo>
                    <a:pt x="409" y="1967"/>
                  </a:moveTo>
                  <a:lnTo>
                    <a:pt x="834" y="1967"/>
                  </a:lnTo>
                  <a:lnTo>
                    <a:pt x="614" y="512"/>
                  </a:lnTo>
                  <a:lnTo>
                    <a:pt x="614" y="512"/>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9"/>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9"/>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9"/>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9"/>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99"/>
            <p:cNvSpPr/>
            <p:nvPr/>
          </p:nvSpPr>
          <p:spPr>
            <a:xfrm>
              <a:off x="3454533" y="2749684"/>
              <a:ext cx="380599" cy="380657"/>
            </a:xfrm>
            <a:custGeom>
              <a:avLst/>
              <a:gdLst/>
              <a:ahLst/>
              <a:cxnLst/>
              <a:rect l="l" t="t" r="r" b="b"/>
              <a:pathLst>
                <a:path w="6568" h="6569" extrusionOk="0">
                  <a:moveTo>
                    <a:pt x="6560" y="1000"/>
                  </a:moveTo>
                  <a:cubicBezTo>
                    <a:pt x="6560" y="449"/>
                    <a:pt x="6111" y="1"/>
                    <a:pt x="5561" y="1"/>
                  </a:cubicBezTo>
                  <a:lnTo>
                    <a:pt x="708" y="1"/>
                  </a:lnTo>
                  <a:cubicBezTo>
                    <a:pt x="441" y="1"/>
                    <a:pt x="189" y="103"/>
                    <a:pt x="0" y="292"/>
                  </a:cubicBezTo>
                  <a:lnTo>
                    <a:pt x="6269" y="6568"/>
                  </a:lnTo>
                  <a:cubicBezTo>
                    <a:pt x="6458" y="6380"/>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9"/>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99"/>
            <p:cNvSpPr/>
            <p:nvPr/>
          </p:nvSpPr>
          <p:spPr>
            <a:xfrm>
              <a:off x="3605832" y="2860478"/>
              <a:ext cx="62062" cy="176392"/>
            </a:xfrm>
            <a:custGeom>
              <a:avLst/>
              <a:gdLst/>
              <a:ahLst/>
              <a:cxnLst/>
              <a:rect l="l" t="t" r="r" b="b"/>
              <a:pathLst>
                <a:path w="1071" h="3044" extrusionOk="0">
                  <a:moveTo>
                    <a:pt x="756" y="0"/>
                  </a:moveTo>
                  <a:lnTo>
                    <a:pt x="1070" y="0"/>
                  </a:lnTo>
                  <a:lnTo>
                    <a:pt x="315" y="3044"/>
                  </a:lnTo>
                  <a:lnTo>
                    <a:pt x="0" y="3044"/>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9"/>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9"/>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9"/>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9"/>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9"/>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9"/>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9"/>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9"/>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99"/>
            <p:cNvSpPr/>
            <p:nvPr/>
          </p:nvSpPr>
          <p:spPr>
            <a:xfrm>
              <a:off x="5261609" y="3738719"/>
              <a:ext cx="78924" cy="220606"/>
            </a:xfrm>
            <a:custGeom>
              <a:avLst/>
              <a:gdLst/>
              <a:ahLst/>
              <a:cxnLst/>
              <a:rect l="l" t="t" r="r" b="b"/>
              <a:pathLst>
                <a:path w="1362" h="3807" extrusionOk="0">
                  <a:moveTo>
                    <a:pt x="921" y="0"/>
                  </a:moveTo>
                  <a:lnTo>
                    <a:pt x="1361" y="0"/>
                  </a:lnTo>
                  <a:lnTo>
                    <a:pt x="1361" y="2847"/>
                  </a:lnTo>
                  <a:cubicBezTo>
                    <a:pt x="1361" y="3484"/>
                    <a:pt x="1141" y="3807"/>
                    <a:pt x="693" y="3807"/>
                  </a:cubicBezTo>
                  <a:cubicBezTo>
                    <a:pt x="449" y="3807"/>
                    <a:pt x="276" y="3736"/>
                    <a:pt x="166" y="3587"/>
                  </a:cubicBezTo>
                  <a:cubicBezTo>
                    <a:pt x="56" y="3445"/>
                    <a:pt x="1" y="3225"/>
                    <a:pt x="1" y="2926"/>
                  </a:cubicBezTo>
                  <a:lnTo>
                    <a:pt x="1" y="2438"/>
                  </a:lnTo>
                  <a:lnTo>
                    <a:pt x="433" y="2438"/>
                  </a:lnTo>
                  <a:lnTo>
                    <a:pt x="433" y="2902"/>
                  </a:lnTo>
                  <a:cubicBezTo>
                    <a:pt x="425" y="3020"/>
                    <a:pt x="433" y="3138"/>
                    <a:pt x="457" y="3256"/>
                  </a:cubicBezTo>
                  <a:cubicBezTo>
                    <a:pt x="473" y="3288"/>
                    <a:pt x="488" y="3319"/>
                    <a:pt x="512" y="3351"/>
                  </a:cubicBezTo>
                  <a:cubicBezTo>
                    <a:pt x="551" y="3406"/>
                    <a:pt x="614" y="3429"/>
                    <a:pt x="677" y="3429"/>
                  </a:cubicBezTo>
                  <a:cubicBezTo>
                    <a:pt x="748" y="3429"/>
                    <a:pt x="811" y="3406"/>
                    <a:pt x="850" y="3351"/>
                  </a:cubicBezTo>
                  <a:cubicBezTo>
                    <a:pt x="882" y="3288"/>
                    <a:pt x="905" y="3217"/>
                    <a:pt x="905" y="3154"/>
                  </a:cubicBezTo>
                  <a:cubicBezTo>
                    <a:pt x="913" y="3075"/>
                    <a:pt x="921" y="2981"/>
                    <a:pt x="921" y="2863"/>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99"/>
            <p:cNvSpPr/>
            <p:nvPr/>
          </p:nvSpPr>
          <p:spPr>
            <a:xfrm>
              <a:off x="5370086" y="3735532"/>
              <a:ext cx="86226" cy="223388"/>
            </a:xfrm>
            <a:custGeom>
              <a:avLst/>
              <a:gdLst/>
              <a:ahLst/>
              <a:cxnLst/>
              <a:rect l="l" t="t" r="r" b="b"/>
              <a:pathLst>
                <a:path w="1488" h="3855" extrusionOk="0">
                  <a:moveTo>
                    <a:pt x="56" y="1219"/>
                  </a:moveTo>
                  <a:cubicBezTo>
                    <a:pt x="24" y="1109"/>
                    <a:pt x="16" y="999"/>
                    <a:pt x="16" y="889"/>
                  </a:cubicBezTo>
                  <a:cubicBezTo>
                    <a:pt x="1" y="669"/>
                    <a:pt x="56" y="441"/>
                    <a:pt x="166" y="244"/>
                  </a:cubicBezTo>
                  <a:cubicBezTo>
                    <a:pt x="268" y="79"/>
                    <a:pt x="457" y="0"/>
                    <a:pt x="740" y="0"/>
                  </a:cubicBezTo>
                  <a:cubicBezTo>
                    <a:pt x="1110" y="0"/>
                    <a:pt x="1322" y="181"/>
                    <a:pt x="1393" y="527"/>
                  </a:cubicBezTo>
                  <a:cubicBezTo>
                    <a:pt x="1424" y="716"/>
                    <a:pt x="1432" y="905"/>
                    <a:pt x="1432" y="1101"/>
                  </a:cubicBezTo>
                  <a:lnTo>
                    <a:pt x="1432" y="1321"/>
                  </a:lnTo>
                  <a:lnTo>
                    <a:pt x="1007" y="1321"/>
                  </a:lnTo>
                  <a:lnTo>
                    <a:pt x="1007" y="1070"/>
                  </a:lnTo>
                  <a:cubicBezTo>
                    <a:pt x="1015" y="905"/>
                    <a:pt x="999" y="747"/>
                    <a:pt x="976" y="590"/>
                  </a:cubicBezTo>
                  <a:cubicBezTo>
                    <a:pt x="960" y="527"/>
                    <a:pt x="929" y="464"/>
                    <a:pt x="881" y="417"/>
                  </a:cubicBezTo>
                  <a:cubicBezTo>
                    <a:pt x="842" y="393"/>
                    <a:pt x="795" y="378"/>
                    <a:pt x="740" y="378"/>
                  </a:cubicBezTo>
                  <a:cubicBezTo>
                    <a:pt x="653" y="370"/>
                    <a:pt x="559" y="417"/>
                    <a:pt x="512" y="496"/>
                  </a:cubicBezTo>
                  <a:cubicBezTo>
                    <a:pt x="457" y="606"/>
                    <a:pt x="433" y="724"/>
                    <a:pt x="441" y="850"/>
                  </a:cubicBezTo>
                  <a:cubicBezTo>
                    <a:pt x="433" y="960"/>
                    <a:pt x="457" y="1078"/>
                    <a:pt x="504" y="1188"/>
                  </a:cubicBezTo>
                  <a:cubicBezTo>
                    <a:pt x="551" y="1259"/>
                    <a:pt x="606" y="1329"/>
                    <a:pt x="661" y="1392"/>
                  </a:cubicBezTo>
                  <a:cubicBezTo>
                    <a:pt x="724" y="1455"/>
                    <a:pt x="764" y="1487"/>
                    <a:pt x="771" y="1502"/>
                  </a:cubicBezTo>
                  <a:lnTo>
                    <a:pt x="1023" y="1770"/>
                  </a:lnTo>
                  <a:cubicBezTo>
                    <a:pt x="1314" y="2053"/>
                    <a:pt x="1487" y="2446"/>
                    <a:pt x="1487" y="2855"/>
                  </a:cubicBezTo>
                  <a:cubicBezTo>
                    <a:pt x="1487" y="3178"/>
                    <a:pt x="1440" y="3429"/>
                    <a:pt x="1338" y="3602"/>
                  </a:cubicBezTo>
                  <a:cubicBezTo>
                    <a:pt x="1235" y="3768"/>
                    <a:pt x="1047" y="3854"/>
                    <a:pt x="764" y="3854"/>
                  </a:cubicBezTo>
                  <a:cubicBezTo>
                    <a:pt x="417" y="3854"/>
                    <a:pt x="205" y="3705"/>
                    <a:pt x="111" y="3406"/>
                  </a:cubicBezTo>
                  <a:cubicBezTo>
                    <a:pt x="56" y="3193"/>
                    <a:pt x="32" y="2973"/>
                    <a:pt x="32" y="2745"/>
                  </a:cubicBezTo>
                  <a:lnTo>
                    <a:pt x="32" y="2360"/>
                  </a:lnTo>
                  <a:lnTo>
                    <a:pt x="465" y="2360"/>
                  </a:lnTo>
                  <a:lnTo>
                    <a:pt x="465" y="2745"/>
                  </a:lnTo>
                  <a:cubicBezTo>
                    <a:pt x="457" y="2934"/>
                    <a:pt x="473" y="3130"/>
                    <a:pt x="528" y="3319"/>
                  </a:cubicBezTo>
                  <a:cubicBezTo>
                    <a:pt x="551" y="3414"/>
                    <a:pt x="646" y="3484"/>
                    <a:pt x="748" y="3477"/>
                  </a:cubicBezTo>
                  <a:cubicBezTo>
                    <a:pt x="826" y="3484"/>
                    <a:pt x="913" y="3461"/>
                    <a:pt x="976" y="3406"/>
                  </a:cubicBezTo>
                  <a:cubicBezTo>
                    <a:pt x="1023" y="3335"/>
                    <a:pt x="1047" y="3256"/>
                    <a:pt x="1047" y="3170"/>
                  </a:cubicBezTo>
                  <a:cubicBezTo>
                    <a:pt x="1055" y="3068"/>
                    <a:pt x="1055" y="2950"/>
                    <a:pt x="1055" y="2816"/>
                  </a:cubicBezTo>
                  <a:cubicBezTo>
                    <a:pt x="1047" y="2541"/>
                    <a:pt x="921" y="2273"/>
                    <a:pt x="708" y="2084"/>
                  </a:cubicBezTo>
                  <a:lnTo>
                    <a:pt x="465" y="1833"/>
                  </a:lnTo>
                  <a:cubicBezTo>
                    <a:pt x="276" y="1668"/>
                    <a:pt x="134" y="1455"/>
                    <a:pt x="56" y="12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99"/>
          <p:cNvSpPr/>
          <p:nvPr/>
        </p:nvSpPr>
        <p:spPr>
          <a:xfrm>
            <a:off x="3621200" y="1291763"/>
            <a:ext cx="1891200" cy="525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7" name="Google Shape;4807;p99"/>
          <p:cNvCxnSpPr>
            <a:stCxn id="4805" idx="3"/>
            <a:endCxn id="4606" idx="0"/>
          </p:cNvCxnSpPr>
          <p:nvPr/>
        </p:nvCxnSpPr>
        <p:spPr>
          <a:xfrm>
            <a:off x="5512400" y="1554263"/>
            <a:ext cx="1717800" cy="813000"/>
          </a:xfrm>
          <a:prstGeom prst="bentConnector2">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85AE80B1-7F16-E300-4AF1-3D8ED0DCD520}"/>
              </a:ext>
            </a:extLst>
          </p:cNvPr>
          <p:cNvSpPr txBox="1"/>
          <p:nvPr/>
        </p:nvSpPr>
        <p:spPr>
          <a:xfrm>
            <a:off x="3881138" y="1390422"/>
            <a:ext cx="1528438" cy="307777"/>
          </a:xfrm>
          <a:prstGeom prst="rect">
            <a:avLst/>
          </a:prstGeom>
          <a:noFill/>
        </p:spPr>
        <p:txBody>
          <a:bodyPr wrap="square" rtlCol="0">
            <a:spAutoFit/>
          </a:bodyPr>
          <a:lstStyle/>
          <a:p>
            <a:r>
              <a:rPr lang="en-US" b="1" dirty="0">
                <a:latin typeface="Quicksand" panose="020B0604020202020204" charset="0"/>
              </a:rPr>
              <a:t>Khi </a:t>
            </a:r>
            <a:r>
              <a:rPr lang="en-US" b="1" dirty="0" err="1">
                <a:latin typeface="Quicksand" panose="020B0604020202020204" charset="0"/>
              </a:rPr>
              <a:t>bài</a:t>
            </a:r>
            <a:r>
              <a:rPr lang="en-US" b="1" dirty="0">
                <a:latin typeface="Quicksand" panose="020B0604020202020204" charset="0"/>
              </a:rPr>
              <a:t> </a:t>
            </a:r>
            <a:r>
              <a:rPr lang="en-US" b="1" dirty="0" err="1">
                <a:latin typeface="Quicksand" panose="020B0604020202020204" charset="0"/>
              </a:rPr>
              <a:t>toán</a:t>
            </a:r>
            <a:r>
              <a:rPr lang="en-US" b="1" dirty="0">
                <a:latin typeface="Quicksand" panose="020B0604020202020204" charset="0"/>
              </a:rPr>
              <a:t> </a:t>
            </a:r>
            <a:r>
              <a:rPr lang="en-US" b="1" dirty="0" err="1">
                <a:latin typeface="Quicksand" panose="020B0604020202020204" charset="0"/>
              </a:rPr>
              <a:t>có</a:t>
            </a:r>
            <a:endParaRPr lang="en-US" b="1" dirty="0">
              <a:latin typeface="Quicksand" panose="020B0604020202020204" charset="0"/>
            </a:endParaRPr>
          </a:p>
        </p:txBody>
      </p:sp>
    </p:spTree>
    <p:extLst>
      <p:ext uri="{BB962C8B-B14F-4D97-AF65-F5344CB8AC3E}">
        <p14:creationId xmlns:p14="http://schemas.microsoft.com/office/powerpoint/2010/main" val="13250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00"/>
                                        </p:tgtEl>
                                        <p:attrNameLst>
                                          <p:attrName>style.visibility</p:attrName>
                                        </p:attrNameLst>
                                      </p:cBhvr>
                                      <p:to>
                                        <p:strVal val="visible"/>
                                      </p:to>
                                    </p:set>
                                    <p:anim calcmode="lin" valueType="num">
                                      <p:cBhvr additive="base">
                                        <p:cTn id="7" dur="1000"/>
                                        <p:tgtEl>
                                          <p:spTgt spid="46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602"/>
                                        </p:tgtEl>
                                        <p:attrNameLst>
                                          <p:attrName>style.visibility</p:attrName>
                                        </p:attrNameLst>
                                      </p:cBhvr>
                                      <p:to>
                                        <p:strVal val="visible"/>
                                      </p:to>
                                    </p:set>
                                    <p:animEffect transition="in" filter="fade">
                                      <p:cBhvr>
                                        <p:cTn id="10" dur="1000"/>
                                        <p:tgtEl>
                                          <p:spTgt spid="4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24"/>
                                        </p:tgtEl>
                                        <p:attrNameLst>
                                          <p:attrName>style.visibility</p:attrName>
                                        </p:attrNameLst>
                                      </p:cBhvr>
                                      <p:to>
                                        <p:strVal val="visible"/>
                                      </p:to>
                                    </p:set>
                                    <p:animEffect transition="in" filter="fade">
                                      <p:cBhvr>
                                        <p:cTn id="15" dur="1000"/>
                                        <p:tgtEl>
                                          <p:spTgt spid="46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05"/>
                                        </p:tgtEl>
                                        <p:attrNameLst>
                                          <p:attrName>style.visibility</p:attrName>
                                        </p:attrNameLst>
                                      </p:cBhvr>
                                      <p:to>
                                        <p:strVal val="visible"/>
                                      </p:to>
                                    </p:set>
                                    <p:animEffect transition="in" filter="fade">
                                      <p:cBhvr>
                                        <p:cTn id="20" dur="1000"/>
                                        <p:tgtEl>
                                          <p:spTgt spid="480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7"/>
                                        </p:tgtEl>
                                        <p:attrNameLst>
                                          <p:attrName>style.visibility</p:attrName>
                                        </p:attrNameLst>
                                      </p:cBhvr>
                                      <p:to>
                                        <p:strVal val="visible"/>
                                      </p:to>
                                    </p:set>
                                    <p:animEffect transition="in" filter="fade">
                                      <p:cBhvr>
                                        <p:cTn id="29" dur="1000"/>
                                        <p:tgtEl>
                                          <p:spTgt spid="4607"/>
                                        </p:tgtEl>
                                      </p:cBhvr>
                                    </p:animEffect>
                                  </p:childTnLst>
                                </p:cTn>
                              </p:par>
                              <p:par>
                                <p:cTn id="30" presetID="10" presetClass="entr" presetSubtype="0" fill="hold" nodeType="withEffect">
                                  <p:stCondLst>
                                    <p:cond delay="0"/>
                                  </p:stCondLst>
                                  <p:childTnLst>
                                    <p:set>
                                      <p:cBhvr>
                                        <p:cTn id="31" dur="1" fill="hold">
                                          <p:stCondLst>
                                            <p:cond delay="0"/>
                                          </p:stCondLst>
                                        </p:cTn>
                                        <p:tgtEl>
                                          <p:spTgt spid="4608"/>
                                        </p:tgtEl>
                                        <p:attrNameLst>
                                          <p:attrName>style.visibility</p:attrName>
                                        </p:attrNameLst>
                                      </p:cBhvr>
                                      <p:to>
                                        <p:strVal val="visible"/>
                                      </p:to>
                                    </p:set>
                                    <p:animEffect transition="in" filter="fade">
                                      <p:cBhvr>
                                        <p:cTn id="32" dur="1000"/>
                                        <p:tgtEl>
                                          <p:spTgt spid="4608"/>
                                        </p:tgtEl>
                                      </p:cBhvr>
                                    </p:animEffect>
                                  </p:childTnLst>
                                </p:cTn>
                              </p:par>
                              <p:par>
                                <p:cTn id="33" presetID="10" presetClass="entr" presetSubtype="0" fill="hold" nodeType="withEffect">
                                  <p:stCondLst>
                                    <p:cond delay="0"/>
                                  </p:stCondLst>
                                  <p:childTnLst>
                                    <p:set>
                                      <p:cBhvr>
                                        <p:cTn id="34" dur="1" fill="hold">
                                          <p:stCondLst>
                                            <p:cond delay="0"/>
                                          </p:stCondLst>
                                        </p:cTn>
                                        <p:tgtEl>
                                          <p:spTgt spid="4612"/>
                                        </p:tgtEl>
                                        <p:attrNameLst>
                                          <p:attrName>style.visibility</p:attrName>
                                        </p:attrNameLst>
                                      </p:cBhvr>
                                      <p:to>
                                        <p:strVal val="visible"/>
                                      </p:to>
                                    </p:set>
                                    <p:animEffect transition="in" filter="fade">
                                      <p:cBhvr>
                                        <p:cTn id="35" dur="1000"/>
                                        <p:tgtEl>
                                          <p:spTgt spid="46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606"/>
                                        </p:tgtEl>
                                        <p:attrNameLst>
                                          <p:attrName>style.visibility</p:attrName>
                                        </p:attrNameLst>
                                      </p:cBhvr>
                                      <p:to>
                                        <p:strVal val="visible"/>
                                      </p:to>
                                    </p:set>
                                    <p:animEffect transition="in" filter="fade">
                                      <p:cBhvr>
                                        <p:cTn id="40" dur="1000"/>
                                        <p:tgtEl>
                                          <p:spTgt spid="4606"/>
                                        </p:tgtEl>
                                      </p:cBhvr>
                                    </p:animEffect>
                                  </p:childTnLst>
                                </p:cTn>
                              </p:par>
                              <p:par>
                                <p:cTn id="41" presetID="10" presetClass="entr" presetSubtype="0" fill="hold" nodeType="withEffect">
                                  <p:stCondLst>
                                    <p:cond delay="0"/>
                                  </p:stCondLst>
                                  <p:childTnLst>
                                    <p:set>
                                      <p:cBhvr>
                                        <p:cTn id="42" dur="1" fill="hold">
                                          <p:stCondLst>
                                            <p:cond delay="0"/>
                                          </p:stCondLst>
                                        </p:cTn>
                                        <p:tgtEl>
                                          <p:spTgt spid="4610"/>
                                        </p:tgtEl>
                                        <p:attrNameLst>
                                          <p:attrName>style.visibility</p:attrName>
                                        </p:attrNameLst>
                                      </p:cBhvr>
                                      <p:to>
                                        <p:strVal val="visible"/>
                                      </p:to>
                                    </p:set>
                                    <p:animEffect transition="in" filter="fade">
                                      <p:cBhvr>
                                        <p:cTn id="43" dur="1000"/>
                                        <p:tgtEl>
                                          <p:spTgt spid="4610"/>
                                        </p:tgtEl>
                                      </p:cBhvr>
                                    </p:animEffect>
                                  </p:childTnLst>
                                </p:cTn>
                              </p:par>
                              <p:par>
                                <p:cTn id="44" presetID="10" presetClass="entr" presetSubtype="0" fill="hold" nodeType="withEffect">
                                  <p:stCondLst>
                                    <p:cond delay="0"/>
                                  </p:stCondLst>
                                  <p:childTnLst>
                                    <p:set>
                                      <p:cBhvr>
                                        <p:cTn id="45" dur="1" fill="hold">
                                          <p:stCondLst>
                                            <p:cond delay="0"/>
                                          </p:stCondLst>
                                        </p:cTn>
                                        <p:tgtEl>
                                          <p:spTgt spid="4807"/>
                                        </p:tgtEl>
                                        <p:attrNameLst>
                                          <p:attrName>style.visibility</p:attrName>
                                        </p:attrNameLst>
                                      </p:cBhvr>
                                      <p:to>
                                        <p:strVal val="visible"/>
                                      </p:to>
                                    </p:set>
                                    <p:animEffect transition="in" filter="fade">
                                      <p:cBhvr>
                                        <p:cTn id="46" dur="1000"/>
                                        <p:tgtEl>
                                          <p:spTgt spid="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488610" y="1638316"/>
            <a:ext cx="8047521" cy="1587312"/>
          </a:xfrm>
          <a:prstGeom prst="rect">
            <a:avLst/>
          </a:prstGeom>
        </p:spPr>
        <p:txBody>
          <a:bodyPr spcFirstLastPara="1" wrap="square" lIns="0" tIns="0" rIns="0" bIns="0" anchor="ctr" anchorCtr="0">
            <a:noAutofit/>
          </a:bodyPr>
          <a:lstStyle/>
          <a:p>
            <a:r>
              <a:rPr lang="en" sz="5500" b="1" dirty="0">
                <a:latin typeface="Microsoft Tai Le"/>
              </a:rPr>
              <a:t>Tại sao nên dùng quy hoạch động ?</a:t>
            </a:r>
            <a:endParaRPr lang="vi-VN" sz="5500" b="1" dirty="0">
              <a:latin typeface="Cambria"/>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74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ài 24: Fibonacci !!! – Vietnam Commodites Trading">
            <a:extLst>
              <a:ext uri="{FF2B5EF4-FFF2-40B4-BE49-F238E27FC236}">
                <a16:creationId xmlns:a16="http://schemas.microsoft.com/office/drawing/2014/main" id="{11350181-7426-EDA9-7335-74A68456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28" y="2041377"/>
            <a:ext cx="3303076" cy="1651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ỉ lệ vàng và những điều bạn chưa biết - Tỉ lệ vàng và những điều bạn chưa  biết - Diễn đàn vật lý kỹ thuật - Vật lý kỹ thuật">
            <a:extLst>
              <a:ext uri="{FF2B5EF4-FFF2-40B4-BE49-F238E27FC236}">
                <a16:creationId xmlns:a16="http://schemas.microsoft.com/office/drawing/2014/main" id="{A214B6C4-8A46-8293-8CE9-FD5EF284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747" y="1517865"/>
            <a:ext cx="3520540" cy="234799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198;p78">
            <a:extLst>
              <a:ext uri="{FF2B5EF4-FFF2-40B4-BE49-F238E27FC236}">
                <a16:creationId xmlns:a16="http://schemas.microsoft.com/office/drawing/2014/main" id="{3998848F-6519-6E42-7656-F9B76841257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9;p78">
            <a:extLst>
              <a:ext uri="{FF2B5EF4-FFF2-40B4-BE49-F238E27FC236}">
                <a16:creationId xmlns:a16="http://schemas.microsoft.com/office/drawing/2014/main" id="{C1763B37-411A-63F6-11B1-748F474293E1}"/>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Tìm Số FIBONACCI</a:t>
            </a:r>
            <a:endParaRPr dirty="0"/>
          </a:p>
        </p:txBody>
      </p:sp>
      <p:grpSp>
        <p:nvGrpSpPr>
          <p:cNvPr id="17" name="Google Shape;3200;p78">
            <a:extLst>
              <a:ext uri="{FF2B5EF4-FFF2-40B4-BE49-F238E27FC236}">
                <a16:creationId xmlns:a16="http://schemas.microsoft.com/office/drawing/2014/main" id="{E358E28F-71FE-A724-3263-EF4B3B731A2D}"/>
              </a:ext>
            </a:extLst>
          </p:cNvPr>
          <p:cNvGrpSpPr/>
          <p:nvPr/>
        </p:nvGrpSpPr>
        <p:grpSpPr>
          <a:xfrm>
            <a:off x="7631947" y="649144"/>
            <a:ext cx="636814" cy="120078"/>
            <a:chOff x="8209059" y="198000"/>
            <a:chExt cx="636814" cy="120078"/>
          </a:xfrm>
        </p:grpSpPr>
        <p:sp>
          <p:nvSpPr>
            <p:cNvPr id="18" name="Google Shape;3201;p78">
              <a:extLst>
                <a:ext uri="{FF2B5EF4-FFF2-40B4-BE49-F238E27FC236}">
                  <a16:creationId xmlns:a16="http://schemas.microsoft.com/office/drawing/2014/main" id="{F2C96D90-0F79-4CAE-7AC0-4140BDEB4DA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02;p78">
              <a:extLst>
                <a:ext uri="{FF2B5EF4-FFF2-40B4-BE49-F238E27FC236}">
                  <a16:creationId xmlns:a16="http://schemas.microsoft.com/office/drawing/2014/main" id="{3BF937EB-5B1F-0FED-5B75-1393641C11E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3;p78">
              <a:extLst>
                <a:ext uri="{FF2B5EF4-FFF2-40B4-BE49-F238E27FC236}">
                  <a16:creationId xmlns:a16="http://schemas.microsoft.com/office/drawing/2014/main" id="{0D273E21-609A-FC3D-E91B-357F0A971A1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69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0168FF94-FF98-5A11-25B9-5BEFEBEDB308}"/>
              </a:ext>
            </a:extLst>
          </p:cNvPr>
          <p:cNvPicPr>
            <a:picLocks noChangeAspect="1"/>
          </p:cNvPicPr>
          <p:nvPr/>
        </p:nvPicPr>
        <p:blipFill>
          <a:blip r:embed="rId2"/>
          <a:stretch>
            <a:fillRect/>
          </a:stretch>
        </p:blipFill>
        <p:spPr>
          <a:xfrm>
            <a:off x="1080294" y="1135874"/>
            <a:ext cx="4888889" cy="3200000"/>
          </a:xfrm>
          <a:prstGeom prst="rect">
            <a:avLst/>
          </a:prstGeom>
        </p:spPr>
      </p:pic>
      <p:sp>
        <p:nvSpPr>
          <p:cNvPr id="17" name="Google Shape;3198;p78">
            <a:extLst>
              <a:ext uri="{FF2B5EF4-FFF2-40B4-BE49-F238E27FC236}">
                <a16:creationId xmlns:a16="http://schemas.microsoft.com/office/drawing/2014/main" id="{341A547D-31D2-7563-AD40-F0ABABB251F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 name="Google Shape;3199;p78">
            <a:extLst>
              <a:ext uri="{FF2B5EF4-FFF2-40B4-BE49-F238E27FC236}">
                <a16:creationId xmlns:a16="http://schemas.microsoft.com/office/drawing/2014/main" id="{632FA688-9FFA-90DF-3AC2-E9F496650283}"/>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C</a:t>
            </a:r>
            <a:r>
              <a:rPr lang="en" dirty="0"/>
              <a:t>ách giải quyết thông thường</a:t>
            </a:r>
            <a:endParaRPr dirty="0"/>
          </a:p>
        </p:txBody>
      </p:sp>
      <p:grpSp>
        <p:nvGrpSpPr>
          <p:cNvPr id="19" name="Google Shape;3200;p78">
            <a:extLst>
              <a:ext uri="{FF2B5EF4-FFF2-40B4-BE49-F238E27FC236}">
                <a16:creationId xmlns:a16="http://schemas.microsoft.com/office/drawing/2014/main" id="{44E4C44D-3322-7399-D1A9-1CB9143FAE6F}"/>
              </a:ext>
            </a:extLst>
          </p:cNvPr>
          <p:cNvGrpSpPr/>
          <p:nvPr/>
        </p:nvGrpSpPr>
        <p:grpSpPr>
          <a:xfrm>
            <a:off x="7631947" y="649144"/>
            <a:ext cx="636814" cy="120078"/>
            <a:chOff x="8209059" y="198000"/>
            <a:chExt cx="636814" cy="120078"/>
          </a:xfrm>
        </p:grpSpPr>
        <p:sp>
          <p:nvSpPr>
            <p:cNvPr id="20" name="Google Shape;3201;p78">
              <a:extLst>
                <a:ext uri="{FF2B5EF4-FFF2-40B4-BE49-F238E27FC236}">
                  <a16:creationId xmlns:a16="http://schemas.microsoft.com/office/drawing/2014/main" id="{550D04CF-9083-D86C-ACFD-9E5F9421358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3202;p78">
              <a:extLst>
                <a:ext uri="{FF2B5EF4-FFF2-40B4-BE49-F238E27FC236}">
                  <a16:creationId xmlns:a16="http://schemas.microsoft.com/office/drawing/2014/main" id="{E29CDD2D-42FA-FEDF-9F89-E6746C35C5D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3203;p78">
              <a:extLst>
                <a:ext uri="{FF2B5EF4-FFF2-40B4-BE49-F238E27FC236}">
                  <a16:creationId xmlns:a16="http://schemas.microsoft.com/office/drawing/2014/main" id="{86FF3FB3-4E1D-7504-8E75-11C2910E784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5" name="Oval 24">
            <a:extLst>
              <a:ext uri="{FF2B5EF4-FFF2-40B4-BE49-F238E27FC236}">
                <a16:creationId xmlns:a16="http://schemas.microsoft.com/office/drawing/2014/main" id="{D7A9FBD3-F14E-318F-409E-071CE14786B9}"/>
              </a:ext>
            </a:extLst>
          </p:cNvPr>
          <p:cNvSpPr/>
          <p:nvPr/>
        </p:nvSpPr>
        <p:spPr>
          <a:xfrm>
            <a:off x="910183" y="2509226"/>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BC5A26AC-BC9A-7E2B-6102-BCEE7D04C02C}"/>
              </a:ext>
            </a:extLst>
          </p:cNvPr>
          <p:cNvSpPr/>
          <p:nvPr/>
        </p:nvSpPr>
        <p:spPr>
          <a:xfrm>
            <a:off x="4290366" y="1786303"/>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Google Shape;1532;p57">
            <a:extLst>
              <a:ext uri="{FF2B5EF4-FFF2-40B4-BE49-F238E27FC236}">
                <a16:creationId xmlns:a16="http://schemas.microsoft.com/office/drawing/2014/main" id="{DD06E482-96C4-3353-F821-9603E5C68C23}"/>
              </a:ext>
            </a:extLst>
          </p:cNvPr>
          <p:cNvSpPr/>
          <p:nvPr/>
        </p:nvSpPr>
        <p:spPr>
          <a:xfrm>
            <a:off x="6139294" y="1150941"/>
            <a:ext cx="2770874"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grpSp>
        <p:nvGrpSpPr>
          <p:cNvPr id="28" name="Google Shape;1533;p57">
            <a:extLst>
              <a:ext uri="{FF2B5EF4-FFF2-40B4-BE49-F238E27FC236}">
                <a16:creationId xmlns:a16="http://schemas.microsoft.com/office/drawing/2014/main" id="{A4DF6188-39C9-C540-8121-99BC07C4BD37}"/>
              </a:ext>
            </a:extLst>
          </p:cNvPr>
          <p:cNvGrpSpPr/>
          <p:nvPr/>
        </p:nvGrpSpPr>
        <p:grpSpPr>
          <a:xfrm>
            <a:off x="8376466" y="1218027"/>
            <a:ext cx="487481" cy="115904"/>
            <a:chOff x="8209059" y="198000"/>
            <a:chExt cx="636814" cy="120078"/>
          </a:xfrm>
        </p:grpSpPr>
        <p:sp>
          <p:nvSpPr>
            <p:cNvPr id="29" name="Google Shape;1534;p57">
              <a:extLst>
                <a:ext uri="{FF2B5EF4-FFF2-40B4-BE49-F238E27FC236}">
                  <a16:creationId xmlns:a16="http://schemas.microsoft.com/office/drawing/2014/main" id="{834FD541-A687-3E34-0C63-C0051E8BE6C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 name="Google Shape;1535;p57">
              <a:extLst>
                <a:ext uri="{FF2B5EF4-FFF2-40B4-BE49-F238E27FC236}">
                  <a16:creationId xmlns:a16="http://schemas.microsoft.com/office/drawing/2014/main" id="{E6080E36-80DF-C434-F4A9-A773F4BB69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6;p57">
              <a:extLst>
                <a:ext uri="{FF2B5EF4-FFF2-40B4-BE49-F238E27FC236}">
                  <a16:creationId xmlns:a16="http://schemas.microsoft.com/office/drawing/2014/main" id="{64D69A58-26BD-51E1-ED08-2483C65CF02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2" name="TextBox 31">
            <a:extLst>
              <a:ext uri="{FF2B5EF4-FFF2-40B4-BE49-F238E27FC236}">
                <a16:creationId xmlns:a16="http://schemas.microsoft.com/office/drawing/2014/main" id="{2E5D9585-E8A2-587C-1056-476D578822BB}"/>
              </a:ext>
            </a:extLst>
          </p:cNvPr>
          <p:cNvSpPr txBox="1"/>
          <p:nvPr/>
        </p:nvSpPr>
        <p:spPr>
          <a:xfrm>
            <a:off x="6076888" y="1141778"/>
            <a:ext cx="2887303" cy="1277273"/>
          </a:xfrm>
          <a:prstGeom prst="rect">
            <a:avLst/>
          </a:prstGeom>
          <a:noFill/>
        </p:spPr>
        <p:txBody>
          <a:bodyPr wrap="square">
            <a:spAutoFit/>
          </a:bodyPr>
          <a:lstStyle/>
          <a:p>
            <a:r>
              <a:rPr lang="en-US" sz="1100" b="1" dirty="0"/>
              <a:t> function Fib(n)</a:t>
            </a:r>
          </a:p>
          <a:p>
            <a:r>
              <a:rPr lang="en-US" sz="1100" b="1" dirty="0"/>
              <a:t>    if (n == 0)</a:t>
            </a:r>
          </a:p>
          <a:p>
            <a:r>
              <a:rPr lang="en-US" sz="1100" b="1" dirty="0"/>
              <a:t>       return 0</a:t>
            </a:r>
          </a:p>
          <a:p>
            <a:r>
              <a:rPr lang="en-US" sz="1100" b="1" dirty="0"/>
              <a:t>    if (n &lt;= 2)</a:t>
            </a:r>
          </a:p>
          <a:p>
            <a:r>
              <a:rPr lang="en-US" sz="1100" b="1" dirty="0"/>
              <a:t>       return 1</a:t>
            </a:r>
          </a:p>
          <a:p>
            <a:r>
              <a:rPr lang="en-US" sz="1100" b="1" dirty="0"/>
              <a:t>    return Fib(n-1) + Fib(n-2)</a:t>
            </a:r>
          </a:p>
          <a:p>
            <a:endParaRPr lang="en-US" sz="1100" b="1" dirty="0"/>
          </a:p>
        </p:txBody>
      </p:sp>
      <p:sp>
        <p:nvSpPr>
          <p:cNvPr id="35" name="TextBox 34">
            <a:extLst>
              <a:ext uri="{FF2B5EF4-FFF2-40B4-BE49-F238E27FC236}">
                <a16:creationId xmlns:a16="http://schemas.microsoft.com/office/drawing/2014/main" id="{86D9772E-4FA4-4B65-097E-317248419014}"/>
              </a:ext>
            </a:extLst>
          </p:cNvPr>
          <p:cNvSpPr txBox="1"/>
          <p:nvPr/>
        </p:nvSpPr>
        <p:spPr>
          <a:xfrm>
            <a:off x="6221731" y="2518389"/>
            <a:ext cx="2496303" cy="954107"/>
          </a:xfrm>
          <a:prstGeom prst="rect">
            <a:avLst/>
          </a:prstGeom>
          <a:noFill/>
        </p:spPr>
        <p:txBody>
          <a:bodyPr wrap="square" rtlCol="0">
            <a:spAutoFit/>
          </a:bodyPr>
          <a:lstStyle/>
          <a:p>
            <a:r>
              <a:rPr lang="en-US" b="1" dirty="0"/>
              <a:t>Ý </a:t>
            </a:r>
            <a:r>
              <a:rPr lang="en-US" b="1" dirty="0" err="1"/>
              <a:t>tưởng</a:t>
            </a:r>
            <a:r>
              <a:rPr lang="en-US" b="1" dirty="0"/>
              <a:t>: </a:t>
            </a:r>
            <a:r>
              <a:rPr lang="en-US" b="1" dirty="0" err="1"/>
              <a:t>Tạo</a:t>
            </a:r>
            <a:r>
              <a:rPr lang="en-US" b="1" dirty="0"/>
              <a:t> </a:t>
            </a:r>
            <a:r>
              <a:rPr lang="en-US" b="1" dirty="0" err="1"/>
              <a:t>ra</a:t>
            </a:r>
            <a:r>
              <a:rPr lang="en-US" b="1" dirty="0"/>
              <a:t> </a:t>
            </a:r>
            <a:r>
              <a:rPr lang="en-US" b="1" dirty="0" err="1"/>
              <a:t>mảng</a:t>
            </a:r>
            <a:r>
              <a:rPr lang="en-US" b="1" dirty="0"/>
              <a:t> </a:t>
            </a:r>
            <a:r>
              <a:rPr lang="en-US" b="1" dirty="0" err="1"/>
              <a:t>để</a:t>
            </a:r>
            <a:r>
              <a:rPr lang="en-US" b="1" dirty="0"/>
              <a:t> </a:t>
            </a:r>
            <a:r>
              <a:rPr lang="en-US" b="1" dirty="0" err="1"/>
              <a:t>lưu</a:t>
            </a:r>
            <a:r>
              <a:rPr lang="en-US" b="1" dirty="0"/>
              <a:t> </a:t>
            </a:r>
            <a:r>
              <a:rPr lang="en-US" b="1" dirty="0" err="1"/>
              <a:t>trữ</a:t>
            </a:r>
            <a:r>
              <a:rPr lang="en-US" b="1" dirty="0"/>
              <a:t> </a:t>
            </a:r>
            <a:r>
              <a:rPr lang="en-US" b="1" dirty="0" err="1"/>
              <a:t>những</a:t>
            </a:r>
            <a:r>
              <a:rPr lang="en-US" b="1" dirty="0"/>
              <a:t> </a:t>
            </a:r>
            <a:r>
              <a:rPr lang="en-US" b="1" dirty="0" err="1"/>
              <a:t>kết</a:t>
            </a:r>
            <a:r>
              <a:rPr lang="en-US" b="1" dirty="0"/>
              <a:t> </a:t>
            </a:r>
            <a:r>
              <a:rPr lang="en-US" b="1" dirty="0" err="1"/>
              <a:t>quả</a:t>
            </a:r>
            <a:r>
              <a:rPr lang="en-US" b="1" dirty="0"/>
              <a:t> </a:t>
            </a:r>
            <a:r>
              <a:rPr lang="en-US" b="1" dirty="0" err="1"/>
              <a:t>đã</a:t>
            </a:r>
            <a:r>
              <a:rPr lang="en-US" b="1" dirty="0"/>
              <a:t> </a:t>
            </a:r>
            <a:r>
              <a:rPr lang="en-US" b="1" dirty="0" err="1"/>
              <a:t>tính</a:t>
            </a:r>
            <a:r>
              <a:rPr lang="en-US" b="1" dirty="0"/>
              <a:t> </a:t>
            </a:r>
            <a:r>
              <a:rPr lang="en-US" b="1" dirty="0" err="1"/>
              <a:t>từ</a:t>
            </a:r>
            <a:r>
              <a:rPr lang="en-US" b="1" dirty="0"/>
              <a:t> </a:t>
            </a:r>
            <a:r>
              <a:rPr lang="en-US" b="1" dirty="0" err="1"/>
              <a:t>trước</a:t>
            </a:r>
            <a:r>
              <a:rPr lang="en-US" b="1" dirty="0"/>
              <a:t> -&gt; Quy </a:t>
            </a:r>
            <a:r>
              <a:rPr lang="en-US" b="1" dirty="0" err="1"/>
              <a:t>hoạch</a:t>
            </a:r>
            <a:r>
              <a:rPr lang="en-US" b="1" dirty="0"/>
              <a:t> </a:t>
            </a:r>
            <a:r>
              <a:rPr lang="en-US" b="1" dirty="0" err="1"/>
              <a:t>động</a:t>
            </a:r>
            <a:endParaRPr lang="en-US" b="1" dirty="0"/>
          </a:p>
        </p:txBody>
      </p:sp>
    </p:spTree>
    <p:extLst>
      <p:ext uri="{BB962C8B-B14F-4D97-AF65-F5344CB8AC3E}">
        <p14:creationId xmlns:p14="http://schemas.microsoft.com/office/powerpoint/2010/main" val="22435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2"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91D2D85B-4630-9E32-09EA-3764818347CC}"/>
              </a:ext>
            </a:extLst>
          </p:cNvPr>
          <p:cNvSpPr/>
          <p:nvPr/>
        </p:nvSpPr>
        <p:spPr>
          <a:xfrm>
            <a:off x="2100021" y="3482565"/>
            <a:ext cx="1557579" cy="364210"/>
          </a:xfrm>
          <a:prstGeom prst="roundRect">
            <a:avLst/>
          </a:prstGeom>
          <a:solidFill>
            <a:srgbClr val="879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7" name="Straight Arrow Connector 46">
            <a:extLst>
              <a:ext uri="{FF2B5EF4-FFF2-40B4-BE49-F238E27FC236}">
                <a16:creationId xmlns:a16="http://schemas.microsoft.com/office/drawing/2014/main" id="{77B3579D-2B33-7137-AA4A-45124DAC87B5}"/>
              </a:ext>
            </a:extLst>
          </p:cNvPr>
          <p:cNvCxnSpPr>
            <a:cxnSpLocks/>
          </p:cNvCxnSpPr>
          <p:nvPr/>
        </p:nvCxnSpPr>
        <p:spPr>
          <a:xfrm>
            <a:off x="3657600" y="3653046"/>
            <a:ext cx="534692" cy="0"/>
          </a:xfrm>
          <a:prstGeom prst="straightConnector1">
            <a:avLst/>
          </a:prstGeom>
          <a:ln>
            <a:solidFill>
              <a:srgbClr val="00CFBE"/>
            </a:solidFill>
            <a:tailEnd type="triangle"/>
          </a:ln>
        </p:spPr>
        <p:style>
          <a:lnRef idx="1">
            <a:schemeClr val="accent1"/>
          </a:lnRef>
          <a:fillRef idx="0">
            <a:schemeClr val="accent1"/>
          </a:fillRef>
          <a:effectRef idx="0">
            <a:schemeClr val="accent1"/>
          </a:effectRef>
          <a:fontRef idx="minor">
            <a:schemeClr val="tx1"/>
          </a:fontRef>
        </p:style>
      </p:cxnSp>
      <p:sp>
        <p:nvSpPr>
          <p:cNvPr id="1532" name="Google Shape;1532;p57"/>
          <p:cNvSpPr/>
          <p:nvPr/>
        </p:nvSpPr>
        <p:spPr>
          <a:xfrm>
            <a:off x="700563" y="565090"/>
            <a:ext cx="4626243"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Các số Fibonacci</a:t>
            </a:r>
            <a:r>
              <a:rPr lang="en-US" b="1" dirty="0"/>
              <a:t> </a:t>
            </a:r>
            <a:r>
              <a:rPr lang="vi-VN" b="1" dirty="0"/>
              <a:t>0, 1, 1, 2, 3, 5, 8, 13, 21, 34, ...,</a:t>
            </a:r>
            <a:endParaRPr lang="en-US" b="1" dirty="0"/>
          </a:p>
          <a:p>
            <a:pPr marL="0" lvl="0" indent="0" algn="l" rtl="0">
              <a:spcBef>
                <a:spcPts val="0"/>
              </a:spcBef>
              <a:spcAft>
                <a:spcPts val="0"/>
              </a:spcAft>
              <a:buNone/>
            </a:pPr>
            <a:r>
              <a:rPr lang="vi-VN" b="1" dirty="0"/>
              <a:t> </a:t>
            </a:r>
            <a:endParaRPr lang="en-US" b="1" dirty="0"/>
          </a:p>
          <a:p>
            <a:pPr marL="0" lvl="0" indent="0" algn="l" rtl="0">
              <a:spcBef>
                <a:spcPts val="0"/>
              </a:spcBef>
              <a:spcAft>
                <a:spcPts val="0"/>
              </a:spcAft>
              <a:buNone/>
            </a:pPr>
            <a:r>
              <a:rPr lang="en-US" b="1" dirty="0"/>
              <a:t>C</a:t>
            </a:r>
            <a:r>
              <a:rPr lang="vi-VN" b="1" dirty="0"/>
              <a:t>ông thức đệ quy đơn giản F (</a:t>
            </a:r>
            <a:r>
              <a:rPr lang="en-US" b="1" dirty="0"/>
              <a:t>N</a:t>
            </a:r>
            <a:r>
              <a:rPr lang="vi-VN" b="1" dirty="0"/>
              <a:t>) = F (</a:t>
            </a:r>
            <a:r>
              <a:rPr lang="en-US" b="1" dirty="0"/>
              <a:t>N</a:t>
            </a:r>
            <a:r>
              <a:rPr lang="vi-VN" b="1" dirty="0"/>
              <a:t> - 1) + F (</a:t>
            </a:r>
            <a:r>
              <a:rPr lang="en-US" b="1" dirty="0"/>
              <a:t>N</a:t>
            </a:r>
            <a:r>
              <a:rPr lang="vi-VN" b="1" dirty="0"/>
              <a:t> - 2) với </a:t>
            </a:r>
            <a:r>
              <a:rPr lang="en-US" b="1" dirty="0"/>
              <a:t>N</a:t>
            </a:r>
            <a:r>
              <a:rPr lang="vi-VN" b="1" dirty="0"/>
              <a:t> &gt; 1 </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err="1"/>
              <a:t>Với</a:t>
            </a:r>
            <a:r>
              <a:rPr lang="en-US" b="1" dirty="0"/>
              <a:t> </a:t>
            </a:r>
            <a:r>
              <a:rPr lang="en-US" b="1" dirty="0" err="1"/>
              <a:t>điều</a:t>
            </a:r>
            <a:r>
              <a:rPr lang="en-US" b="1" dirty="0"/>
              <a:t> </a:t>
            </a:r>
            <a:r>
              <a:rPr lang="en-US" b="1" dirty="0" err="1"/>
              <a:t>kiện</a:t>
            </a:r>
            <a:r>
              <a:rPr lang="en-US" b="1" dirty="0"/>
              <a:t> ban </a:t>
            </a:r>
            <a:r>
              <a:rPr lang="en-US" b="1" dirty="0" err="1"/>
              <a:t>đầu</a:t>
            </a:r>
            <a:r>
              <a:rPr lang="en-US" b="1" dirty="0"/>
              <a:t> </a:t>
            </a:r>
            <a:r>
              <a:rPr lang="vi-VN" b="1" dirty="0"/>
              <a:t>F (0) = 0, F (1) = 1.</a:t>
            </a:r>
            <a:endParaRPr b="1" dirty="0"/>
          </a:p>
        </p:txBody>
      </p:sp>
      <p:grpSp>
        <p:nvGrpSpPr>
          <p:cNvPr id="1533" name="Google Shape;1533;p57"/>
          <p:cNvGrpSpPr/>
          <p:nvPr/>
        </p:nvGrpSpPr>
        <p:grpSpPr>
          <a:xfrm>
            <a:off x="4553483" y="64351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4" name="Google Shape;4524;p97">
            <a:extLst>
              <a:ext uri="{FF2B5EF4-FFF2-40B4-BE49-F238E27FC236}">
                <a16:creationId xmlns:a16="http://schemas.microsoft.com/office/drawing/2014/main" id="{74B81A19-778B-0376-D7DD-AF6CDAE2198D}"/>
              </a:ext>
            </a:extLst>
          </p:cNvPr>
          <p:cNvSpPr/>
          <p:nvPr/>
        </p:nvSpPr>
        <p:spPr>
          <a:xfrm>
            <a:off x="730361" y="2707778"/>
            <a:ext cx="7538400" cy="572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aphicFrame>
        <p:nvGraphicFramePr>
          <p:cNvPr id="5" name="Google Shape;4531;p97">
            <a:extLst>
              <a:ext uri="{FF2B5EF4-FFF2-40B4-BE49-F238E27FC236}">
                <a16:creationId xmlns:a16="http://schemas.microsoft.com/office/drawing/2014/main" id="{DFAE6D4F-CAC2-F863-FBCB-7226005D3F3B}"/>
              </a:ext>
            </a:extLst>
          </p:cNvPr>
          <p:cNvGraphicFramePr/>
          <p:nvPr>
            <p:extLst>
              <p:ext uri="{D42A27DB-BD31-4B8C-83A1-F6EECF244321}">
                <p14:modId xmlns:p14="http://schemas.microsoft.com/office/powerpoint/2010/main" val="4086638525"/>
              </p:ext>
            </p:extLst>
          </p:nvPr>
        </p:nvGraphicFramePr>
        <p:xfrm>
          <a:off x="700563" y="2699187"/>
          <a:ext cx="7538377" cy="1349675"/>
        </p:xfrm>
        <a:graphic>
          <a:graphicData uri="http://schemas.openxmlformats.org/drawingml/2006/table">
            <a:tbl>
              <a:tblPr>
                <a:noFill/>
                <a:tableStyleId>{B3356E6B-52D6-4A0A-AFC1-D65799314CCF}</a:tableStyleId>
              </a:tblPr>
              <a:tblGrid>
                <a:gridCol w="1076911">
                  <a:extLst>
                    <a:ext uri="{9D8B030D-6E8A-4147-A177-3AD203B41FA5}">
                      <a16:colId xmlns:a16="http://schemas.microsoft.com/office/drawing/2014/main" val="20000"/>
                    </a:ext>
                  </a:extLst>
                </a:gridCol>
                <a:gridCol w="1076911">
                  <a:extLst>
                    <a:ext uri="{9D8B030D-6E8A-4147-A177-3AD203B41FA5}">
                      <a16:colId xmlns:a16="http://schemas.microsoft.com/office/drawing/2014/main" val="20001"/>
                    </a:ext>
                  </a:extLst>
                </a:gridCol>
                <a:gridCol w="1076911">
                  <a:extLst>
                    <a:ext uri="{9D8B030D-6E8A-4147-A177-3AD203B41FA5}">
                      <a16:colId xmlns:a16="http://schemas.microsoft.com/office/drawing/2014/main" val="20002"/>
                    </a:ext>
                  </a:extLst>
                </a:gridCol>
                <a:gridCol w="1076911">
                  <a:extLst>
                    <a:ext uri="{9D8B030D-6E8A-4147-A177-3AD203B41FA5}">
                      <a16:colId xmlns:a16="http://schemas.microsoft.com/office/drawing/2014/main" val="20003"/>
                    </a:ext>
                  </a:extLst>
                </a:gridCol>
                <a:gridCol w="1076911">
                  <a:extLst>
                    <a:ext uri="{9D8B030D-6E8A-4147-A177-3AD203B41FA5}">
                      <a16:colId xmlns:a16="http://schemas.microsoft.com/office/drawing/2014/main" val="20004"/>
                    </a:ext>
                  </a:extLst>
                </a:gridCol>
                <a:gridCol w="1076911">
                  <a:extLst>
                    <a:ext uri="{9D8B030D-6E8A-4147-A177-3AD203B41FA5}">
                      <a16:colId xmlns:a16="http://schemas.microsoft.com/office/drawing/2014/main" val="3120928936"/>
                    </a:ext>
                  </a:extLst>
                </a:gridCol>
                <a:gridCol w="1076911">
                  <a:extLst>
                    <a:ext uri="{9D8B030D-6E8A-4147-A177-3AD203B41FA5}">
                      <a16:colId xmlns:a16="http://schemas.microsoft.com/office/drawing/2014/main" val="4128061044"/>
                    </a:ext>
                  </a:extLst>
                </a:gridCol>
              </a:tblGrid>
              <a:tr h="572050">
                <a:tc>
                  <a:txBody>
                    <a:bodyPr/>
                    <a:lstStyle/>
                    <a:p>
                      <a:pPr marL="0" lvl="0" indent="0" algn="ctr" rtl="0">
                        <a:spcBef>
                          <a:spcPts val="0"/>
                        </a:spcBef>
                        <a:spcAft>
                          <a:spcPts val="0"/>
                        </a:spcAft>
                        <a:buNone/>
                      </a:pPr>
                      <a:r>
                        <a:rPr lang="en-US" sz="2200" dirty="0">
                          <a:solidFill>
                            <a:schemeClr val="accent4"/>
                          </a:solidFill>
                          <a:latin typeface="UTM Bebas" panose="02040603050506020204" pitchFamily="18" charset="0"/>
                          <a:ea typeface="Bebas Neue"/>
                          <a:cs typeface="Bebas Neue"/>
                          <a:sym typeface="Bebas Neue"/>
                        </a:rPr>
                        <a:t>N</a:t>
                      </a:r>
                      <a:endParaRPr sz="2200" dirty="0">
                        <a:solidFill>
                          <a:schemeClr val="accent4"/>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0</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1</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2</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3</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4</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5</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777625">
                <a:tc>
                  <a:txBody>
                    <a:bodyPr/>
                    <a:lstStyle/>
                    <a:p>
                      <a:pPr marL="0" lvl="0" indent="0" algn="ctr" rtl="0">
                        <a:spcBef>
                          <a:spcPts val="0"/>
                        </a:spcBef>
                        <a:spcAft>
                          <a:spcPts val="0"/>
                        </a:spcAft>
                        <a:buNone/>
                      </a:pPr>
                      <a:r>
                        <a:rPr lang="en" sz="2200" dirty="0">
                          <a:solidFill>
                            <a:schemeClr val="accent4"/>
                          </a:solidFill>
                          <a:latin typeface="UTM Bebas" panose="02040603050506020204" pitchFamily="18" charset="0"/>
                          <a:ea typeface="Bebas Neue"/>
                          <a:cs typeface="Bebas Neue"/>
                          <a:sym typeface="Bebas Neue"/>
                        </a:rPr>
                        <a:t>FIB(N)</a:t>
                      </a:r>
                      <a:endParaRPr dirty="0">
                        <a:solidFill>
                          <a:schemeClr val="accent3"/>
                        </a:solidFill>
                        <a:latin typeface="Work Sans"/>
                        <a:ea typeface="Work Sans"/>
                        <a:cs typeface="Work Sans"/>
                        <a:sym typeface="Work Sans"/>
                      </a:endParaRPr>
                    </a:p>
                  </a:txBody>
                  <a:tcPr marL="91425" marR="91425" marT="91425" marB="91425" anchor="ctr">
                    <a:lnL w="12700" cap="flat" cmpd="sng" algn="ctr">
                      <a:noFill/>
                      <a:prstDash val="solid"/>
                      <a:round/>
                      <a:headEnd type="none" w="med" len="med"/>
                      <a:tailEnd type="none" w="med" len="med"/>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0</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2</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3</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5</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 name="Google Shape;1532;p57">
            <a:extLst>
              <a:ext uri="{FF2B5EF4-FFF2-40B4-BE49-F238E27FC236}">
                <a16:creationId xmlns:a16="http://schemas.microsoft.com/office/drawing/2014/main" id="{3A599305-001F-96EC-5281-F9FB381C34E8}"/>
              </a:ext>
            </a:extLst>
          </p:cNvPr>
          <p:cNvSpPr/>
          <p:nvPr/>
        </p:nvSpPr>
        <p:spPr>
          <a:xfrm>
            <a:off x="5556153" y="572023"/>
            <a:ext cx="2970289"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29" name="Google Shape;1533;p57">
            <a:extLst>
              <a:ext uri="{FF2B5EF4-FFF2-40B4-BE49-F238E27FC236}">
                <a16:creationId xmlns:a16="http://schemas.microsoft.com/office/drawing/2014/main" id="{091356AC-8914-3B78-C013-812AFCE851B0}"/>
              </a:ext>
            </a:extLst>
          </p:cNvPr>
          <p:cNvGrpSpPr/>
          <p:nvPr/>
        </p:nvGrpSpPr>
        <p:grpSpPr>
          <a:xfrm>
            <a:off x="7950631" y="643513"/>
            <a:ext cx="522564" cy="123278"/>
            <a:chOff x="8209059" y="198000"/>
            <a:chExt cx="636814" cy="120078"/>
          </a:xfrm>
        </p:grpSpPr>
        <p:sp>
          <p:nvSpPr>
            <p:cNvPr id="30" name="Google Shape;1534;p57">
              <a:extLst>
                <a:ext uri="{FF2B5EF4-FFF2-40B4-BE49-F238E27FC236}">
                  <a16:creationId xmlns:a16="http://schemas.microsoft.com/office/drawing/2014/main" id="{5E37DB04-1E76-A929-FE06-BC86E0D222D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5;p57">
              <a:extLst>
                <a:ext uri="{FF2B5EF4-FFF2-40B4-BE49-F238E27FC236}">
                  <a16:creationId xmlns:a16="http://schemas.microsoft.com/office/drawing/2014/main" id="{DCF4A99A-EAC2-F4D1-3481-A4C32F100CC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 name="Google Shape;1536;p57">
              <a:extLst>
                <a:ext uri="{FF2B5EF4-FFF2-40B4-BE49-F238E27FC236}">
                  <a16:creationId xmlns:a16="http://schemas.microsoft.com/office/drawing/2014/main" id="{98C23DD4-D37C-016C-E845-93CA7139814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3" name="AutoShape 2" descr="Fibonacci: Top-Down vs Bottom-Up Dynamic Programming | Baeldung on Computer  Science">
            <a:extLst>
              <a:ext uri="{FF2B5EF4-FFF2-40B4-BE49-F238E27FC236}">
                <a16:creationId xmlns:a16="http://schemas.microsoft.com/office/drawing/2014/main" id="{8F49D9B5-E295-EBDD-B2E4-606146018E2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5" name="AutoShape 6" descr="Fibonacci: Top-Down vs Bottom-Up Dynamic Programming | Baeldung on Computer  Science">
            <a:extLst>
              <a:ext uri="{FF2B5EF4-FFF2-40B4-BE49-F238E27FC236}">
                <a16:creationId xmlns:a16="http://schemas.microsoft.com/office/drawing/2014/main" id="{EBD23226-04D1-D3F4-EB29-3F72C0174EE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pic>
        <p:nvPicPr>
          <p:cNvPr id="37" name="Graphic 36">
            <a:extLst>
              <a:ext uri="{FF2B5EF4-FFF2-40B4-BE49-F238E27FC236}">
                <a16:creationId xmlns:a16="http://schemas.microsoft.com/office/drawing/2014/main" id="{1EA335B8-B063-06CC-A276-46AD9CEF4E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375" b="1895"/>
          <a:stretch/>
        </p:blipFill>
        <p:spPr>
          <a:xfrm>
            <a:off x="5464633" y="674874"/>
            <a:ext cx="3968088" cy="1814323"/>
          </a:xfrm>
          <a:prstGeom prst="rect">
            <a:avLst/>
          </a:prstGeom>
        </p:spPr>
      </p:pic>
    </p:spTree>
    <p:extLst>
      <p:ext uri="{BB962C8B-B14F-4D97-AF65-F5344CB8AC3E}">
        <p14:creationId xmlns:p14="http://schemas.microsoft.com/office/powerpoint/2010/main" val="378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4.32099E-6 L 0.11441 -0.00216 " pathEditMode="relative" rAng="0" ptsTypes="AA">
                                      <p:cBhvr>
                                        <p:cTn id="6" dur="2000" fill="hold"/>
                                        <p:tgtEl>
                                          <p:spTgt spid="45"/>
                                        </p:tgtEl>
                                        <p:attrNameLst>
                                          <p:attrName>ppt_x</p:attrName>
                                          <p:attrName>ppt_y</p:attrName>
                                        </p:attrNameLst>
                                      </p:cBhvr>
                                      <p:rCtr x="5712" y="-123"/>
                                    </p:animMotion>
                                  </p:childTnLst>
                                </p:cTn>
                              </p:par>
                              <p:par>
                                <p:cTn id="7" presetID="63" presetClass="path" presetSubtype="0" accel="50000" decel="50000" fill="hold" nodeType="withEffect">
                                  <p:stCondLst>
                                    <p:cond delay="0"/>
                                  </p:stCondLst>
                                  <p:childTnLst>
                                    <p:animMotion origin="layout" path="M 3.33333E-6 4.81481E-6 L 0.11406 4.81481E-6 " pathEditMode="relative" rAng="0" ptsTypes="AA">
                                      <p:cBhvr>
                                        <p:cTn id="8" dur="2000" fill="hold"/>
                                        <p:tgtEl>
                                          <p:spTgt spid="47"/>
                                        </p:tgtEl>
                                        <p:attrNameLst>
                                          <p:attrName>ppt_x</p:attrName>
                                          <p:attrName>ppt_y</p:attrName>
                                        </p:attrNameLst>
                                      </p:cBhvr>
                                      <p:rCtr x="5694"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11441 -0.00216 L 0.22847 -0.00216 " pathEditMode="relative" rAng="0" ptsTypes="AA">
                                      <p:cBhvr>
                                        <p:cTn id="12" dur="2000" fill="hold"/>
                                        <p:tgtEl>
                                          <p:spTgt spid="45"/>
                                        </p:tgtEl>
                                        <p:attrNameLst>
                                          <p:attrName>ppt_x</p:attrName>
                                          <p:attrName>ppt_y</p:attrName>
                                        </p:attrNameLst>
                                      </p:cBhvr>
                                      <p:rCtr x="5694" y="0"/>
                                    </p:animMotion>
                                  </p:childTnLst>
                                </p:cTn>
                              </p:par>
                              <p:par>
                                <p:cTn id="13" presetID="63" presetClass="path" presetSubtype="0" accel="50000" decel="50000" fill="hold" nodeType="withEffect">
                                  <p:stCondLst>
                                    <p:cond delay="0"/>
                                  </p:stCondLst>
                                  <p:childTnLst>
                                    <p:animMotion origin="layout" path="M 0.11406 4.81481E-6 L 0.22604 4.81481E-6 " pathEditMode="relative" rAng="0" ptsTypes="AA">
                                      <p:cBhvr>
                                        <p:cTn id="14" dur="2000" fill="hold"/>
                                        <p:tgtEl>
                                          <p:spTgt spid="47"/>
                                        </p:tgtEl>
                                        <p:attrNameLst>
                                          <p:attrName>ppt_x</p:attrName>
                                          <p:attrName>ppt_y</p:attrName>
                                        </p:attrNameLst>
                                      </p:cBhvr>
                                      <p:rCtr x="559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22847 -0.00216 L 0.34045 -0.00216 " pathEditMode="relative" rAng="0" ptsTypes="AA">
                                      <p:cBhvr>
                                        <p:cTn id="18" dur="2000" fill="hold"/>
                                        <p:tgtEl>
                                          <p:spTgt spid="45"/>
                                        </p:tgtEl>
                                        <p:attrNameLst>
                                          <p:attrName>ppt_x</p:attrName>
                                          <p:attrName>ppt_y</p:attrName>
                                        </p:attrNameLst>
                                      </p:cBhvr>
                                      <p:rCtr x="5590" y="0"/>
                                    </p:animMotion>
                                  </p:childTnLst>
                                </p:cTn>
                              </p:par>
                              <p:par>
                                <p:cTn id="19" presetID="63" presetClass="path" presetSubtype="0" accel="50000" decel="50000" fill="hold" nodeType="withEffect">
                                  <p:stCondLst>
                                    <p:cond delay="0"/>
                                  </p:stCondLst>
                                  <p:childTnLst>
                                    <p:animMotion origin="layout" path="M 0.22604 4.81481E-6 L 0.34045 4.81481E-6 " pathEditMode="relative" rAng="0" ptsTypes="AA">
                                      <p:cBhvr>
                                        <p:cTn id="20" dur="2000" fill="hold"/>
                                        <p:tgtEl>
                                          <p:spTgt spid="47"/>
                                        </p:tgtEl>
                                        <p:attrNameLst>
                                          <p:attrName>ppt_x</p:attrName>
                                          <p:attrName>ppt_y</p:attrName>
                                        </p:attrNameLst>
                                      </p:cBhvr>
                                      <p:rCtr x="57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Lst>
  </p:timing>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1" ma:contentTypeDescription="Tạo tài liệu mới." ma:contentTypeScope="" ma:versionID="cf8624359923c3916f746ed0f21c6d52">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599498b0a11bd2c03d9e73a5c7ae2ed"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832A06-2319-465B-B5F1-70D01D761B5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D4ACCD-D8A5-4130-BD8D-800A6AF2A335}">
  <ds:schemaRefs>
    <ds:schemaRef ds:uri="http://schemas.microsoft.com/sharepoint/v3/contenttype/forms"/>
  </ds:schemaRefs>
</ds:datastoreItem>
</file>

<file path=customXml/itemProps3.xml><?xml version="1.0" encoding="utf-8"?>
<ds:datastoreItem xmlns:ds="http://schemas.openxmlformats.org/officeDocument/2006/customXml" ds:itemID="{AABDA3AB-E616-4710-9A82-6CD1A6EA28AE}">
  <ds:schemaRefs>
    <ds:schemaRef ds:uri="http://purl.org/dc/terms/"/>
    <ds:schemaRef ds:uri="http://purl.org/dc/dcmitype/"/>
    <ds:schemaRef ds:uri="http://schemas.openxmlformats.org/package/2006/metadata/core-properties"/>
    <ds:schemaRef ds:uri="86b2c21e-bc8a-47d8-90cc-43181eba94ed"/>
    <ds:schemaRef ds:uri="http://www.w3.org/XML/1998/namespace"/>
    <ds:schemaRef ds:uri="http://schemas.microsoft.com/office/2006/documentManagement/types"/>
    <ds:schemaRef ds:uri="81e90ab8-9e7d-4b67-ba12-d147179b0223"/>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408</TotalTime>
  <Words>2398</Words>
  <Application>Microsoft Office PowerPoint</Application>
  <PresentationFormat>On-screen Show (16:9)</PresentationFormat>
  <Paragraphs>408</Paragraphs>
  <Slides>29</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UTM Bebas</vt:lpstr>
      <vt:lpstr>Cambria</vt:lpstr>
      <vt:lpstr>Quicksand</vt:lpstr>
      <vt:lpstr>Cambria Math</vt:lpstr>
      <vt:lpstr>Bebas Neue</vt:lpstr>
      <vt:lpstr>Work Sans</vt:lpstr>
      <vt:lpstr>Microsoft Tai Le</vt:lpstr>
      <vt:lpstr>Arial</vt:lpstr>
      <vt:lpstr>Livvic</vt:lpstr>
      <vt:lpstr>Roboto Condensed Light</vt:lpstr>
      <vt:lpstr>International Programmers Day XL by Slidesgo</vt:lpstr>
      <vt:lpstr>dynamic programming DIScuss</vt:lpstr>
      <vt:lpstr>Nội dung bài học</vt:lpstr>
      <vt:lpstr>Tổng quan  Quy hoạch động</vt:lpstr>
      <vt:lpstr>Quy hoạch động là gì?</vt:lpstr>
      <vt:lpstr>Khi nào nên dùng Quy hoạch động ?</vt:lpstr>
      <vt:lpstr>Tại sao nên dùng quy hoạch động ?</vt:lpstr>
      <vt:lpstr>Tìm Số FIBONACCI</vt:lpstr>
      <vt:lpstr>Cách giải quyết thông thường</vt:lpstr>
      <vt:lpstr>PowerPoint Presentation</vt:lpstr>
      <vt:lpstr>    </vt:lpstr>
      <vt:lpstr>Tổng kết phần 1</vt:lpstr>
      <vt:lpstr>Phần 2  các phương pháp chính để triển khai quy hoạch động </vt:lpstr>
      <vt:lpstr>Các phương pháp chính để triển khai quy hoạch động</vt:lpstr>
      <vt:lpstr>Các bước triển khai bottom-Up</vt:lpstr>
      <vt:lpstr>Các bước triển khai Top-DOWN</vt:lpstr>
      <vt:lpstr>PowerPoint Presentation</vt:lpstr>
      <vt:lpstr>Các bước giải</vt:lpstr>
      <vt:lpstr>PowerPoint Presentation</vt:lpstr>
      <vt:lpstr>Các bước giải</vt:lpstr>
      <vt:lpstr>PowerPoint Presentation</vt:lpstr>
      <vt:lpstr>PowerPoint Presentation</vt:lpstr>
      <vt:lpstr>Ví dụ về Quy hoạch động</vt:lpstr>
      <vt:lpstr>PowerPoint Presentation</vt:lpstr>
      <vt:lpstr>01</vt:lpstr>
      <vt:lpstr>PowerPoint Presentation</vt:lpstr>
      <vt:lpstr>PowerPoint Presentation</vt:lpstr>
      <vt:lpstr>PowerPoint Presentation</vt:lpstr>
      <vt:lpstr>Hướng tiếp cận Bottom-up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DIScuss</dc:title>
  <dc:creator>Phuong Dinh</dc:creator>
  <cp:lastModifiedBy>Nguyễn Duy Thái</cp:lastModifiedBy>
  <cp:revision>3</cp:revision>
  <dcterms:modified xsi:type="dcterms:W3CDTF">2023-04-18T16:37:58Z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