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Lst>
  <p:notesMasterIdLst>
    <p:notesMasterId r:id="rId40"/>
  </p:notesMasterIdLst>
  <p:sldIdLst>
    <p:sldId id="256" r:id="rId5"/>
    <p:sldId id="368" r:id="rId6"/>
    <p:sldId id="365" r:id="rId7"/>
    <p:sldId id="342" r:id="rId8"/>
    <p:sldId id="364" r:id="rId9"/>
    <p:sldId id="374" r:id="rId10"/>
    <p:sldId id="357" r:id="rId11"/>
    <p:sldId id="346" r:id="rId12"/>
    <p:sldId id="358" r:id="rId13"/>
    <p:sldId id="347" r:id="rId14"/>
    <p:sldId id="370" r:id="rId15"/>
    <p:sldId id="348" r:id="rId16"/>
    <p:sldId id="349" r:id="rId17"/>
    <p:sldId id="350" r:id="rId18"/>
    <p:sldId id="344" r:id="rId19"/>
    <p:sldId id="353" r:id="rId20"/>
    <p:sldId id="354" r:id="rId21"/>
    <p:sldId id="355" r:id="rId22"/>
    <p:sldId id="352" r:id="rId23"/>
    <p:sldId id="356" r:id="rId24"/>
    <p:sldId id="367" r:id="rId25"/>
    <p:sldId id="379" r:id="rId26"/>
    <p:sldId id="380" r:id="rId27"/>
    <p:sldId id="359" r:id="rId28"/>
    <p:sldId id="360" r:id="rId29"/>
    <p:sldId id="361" r:id="rId30"/>
    <p:sldId id="351" r:id="rId31"/>
    <p:sldId id="345" r:id="rId32"/>
    <p:sldId id="363" r:id="rId33"/>
    <p:sldId id="381" r:id="rId34"/>
    <p:sldId id="378" r:id="rId35"/>
    <p:sldId id="377" r:id="rId36"/>
    <p:sldId id="375" r:id="rId37"/>
    <p:sldId id="376" r:id="rId38"/>
    <p:sldId id="315" r:id="rId39"/>
  </p:sldIdLst>
  <p:sldSz cx="9144000" cy="5143500" type="screen16x9"/>
  <p:notesSz cx="6858000" cy="9144000"/>
  <p:embeddedFontLst>
    <p:embeddedFont>
      <p:font typeface="Bebas Neue" panose="020B0606020202050201" pitchFamily="34" charset="0"/>
      <p:regular r:id="rId41"/>
    </p:embeddedFont>
    <p:embeddedFont>
      <p:font typeface="Calibri" panose="020F0502020204030204" pitchFamily="34" charset="0"/>
      <p:regular r:id="rId42"/>
      <p:bold r:id="rId43"/>
      <p:italic r:id="rId44"/>
      <p:boldItalic r:id="rId45"/>
    </p:embeddedFont>
    <p:embeddedFont>
      <p:font typeface="Cambria" panose="02040503050406030204" pitchFamily="18" charset="0"/>
      <p:regular r:id="rId46"/>
      <p:bold r:id="rId47"/>
      <p:italic r:id="rId48"/>
      <p:boldItalic r:id="rId49"/>
    </p:embeddedFont>
    <p:embeddedFont>
      <p:font typeface="Cambria Math" panose="02040503050406030204" pitchFamily="18" charset="0"/>
      <p:regular r:id="rId50"/>
    </p:embeddedFont>
    <p:embeddedFont>
      <p:font typeface="Livvic" pitchFamily="2" charset="0"/>
      <p:regular r:id="rId51"/>
      <p:bold r:id="rId52"/>
      <p:italic r:id="rId53"/>
      <p:boldItalic r:id="rId54"/>
    </p:embeddedFont>
    <p:embeddedFont>
      <p:font typeface="Nunito" pitchFamily="2" charset="0"/>
      <p:regular r:id="rId55"/>
      <p:bold r:id="rId56"/>
      <p:italic r:id="rId57"/>
      <p:boldItalic r:id="rId58"/>
    </p:embeddedFont>
    <p:embeddedFont>
      <p:font typeface="Quicksand" panose="020B0604020202020204" charset="0"/>
      <p:regular r:id="rId59"/>
      <p:bold r:id="rId60"/>
    </p:embeddedFont>
    <p:embeddedFont>
      <p:font typeface="Roboto Condensed Light" panose="02000000000000000000" pitchFamily="2" charset="0"/>
      <p:regular r:id="rId61"/>
      <p:italic r:id="rId62"/>
    </p:embeddedFont>
    <p:embeddedFont>
      <p:font typeface="UTM Bebas" panose="02040603050506020204" pitchFamily="18" charset="0"/>
      <p:regular r:id="rId63"/>
    </p:embeddedFont>
    <p:embeddedFont>
      <p:font typeface="Work Sans"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A06AACC-96ED-4604-A12B-574114FBCD2F}">
          <p14:sldIdLst>
            <p14:sldId id="256"/>
          </p14:sldIdLst>
        </p14:section>
        <p14:section name="Untitled Section" id="{C5D158B7-4011-4A1E-90C6-9DE2AF9E69E0}">
          <p14:sldIdLst>
            <p14:sldId id="368"/>
            <p14:sldId id="365"/>
            <p14:sldId id="342"/>
            <p14:sldId id="364"/>
            <p14:sldId id="374"/>
            <p14:sldId id="357"/>
            <p14:sldId id="346"/>
            <p14:sldId id="358"/>
            <p14:sldId id="347"/>
            <p14:sldId id="370"/>
            <p14:sldId id="348"/>
            <p14:sldId id="349"/>
            <p14:sldId id="350"/>
            <p14:sldId id="344"/>
            <p14:sldId id="353"/>
            <p14:sldId id="354"/>
            <p14:sldId id="355"/>
            <p14:sldId id="352"/>
            <p14:sldId id="356"/>
            <p14:sldId id="367"/>
            <p14:sldId id="379"/>
            <p14:sldId id="380"/>
            <p14:sldId id="359"/>
            <p14:sldId id="360"/>
            <p14:sldId id="361"/>
            <p14:sldId id="351"/>
            <p14:sldId id="345"/>
            <p14:sldId id="363"/>
            <p14:sldId id="381"/>
            <p14:sldId id="378"/>
            <p14:sldId id="377"/>
            <p14:sldId id="375"/>
            <p14:sldId id="376"/>
            <p14:sldId id="31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3A809"/>
    <a:srgbClr val="87F9F9"/>
    <a:srgbClr val="00CFBE"/>
    <a:srgbClr val="B3D7EE"/>
    <a:srgbClr val="F4DC90"/>
    <a:srgbClr val="BEBEBE"/>
    <a:srgbClr val="BABABA"/>
    <a:srgbClr val="879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B809A-171C-469B-9FD7-CAFD32B40132}" v="161" dt="2023-05-12T03:24:32.816"/>
    <p1510:client id="{785410CE-E1AF-4E38-BF09-5AC565353657}" v="1" dt="2023-05-12T05:56:21.863"/>
  </p1510:revLst>
</p1510:revInfo>
</file>

<file path=ppt/tableStyles.xml><?xml version="1.0" encoding="utf-8"?>
<a:tblStyleLst xmlns:a="http://schemas.openxmlformats.org/drawingml/2006/main" def="{B3356E6B-52D6-4A0A-AFC1-D65799314CCF}">
  <a:tblStyle styleId="{B3356E6B-52D6-4A0A-AFC1-D65799314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60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5" Type="http://schemas.openxmlformats.org/officeDocument/2006/relationships/slide" Target="slides/slide1.xml"/><Relationship Id="rId61" Type="http://schemas.openxmlformats.org/officeDocument/2006/relationships/font" Target="fonts/font2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1.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10.fntdata"/><Relationship Id="rId5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54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8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1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5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4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57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dd05aefd11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dd05aefd11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26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dcdb6fa7cc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dcdb6fa7cc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09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935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26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593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6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2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4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6"/>
        <p:cNvGrpSpPr/>
        <p:nvPr/>
      </p:nvGrpSpPr>
      <p:grpSpPr>
        <a:xfrm>
          <a:off x="0" y="0"/>
          <a:ext cx="0" cy="0"/>
          <a:chOff x="0" y="0"/>
          <a:chExt cx="0" cy="0"/>
        </a:xfrm>
      </p:grpSpPr>
      <p:sp>
        <p:nvSpPr>
          <p:cNvPr id="4597" name="Google Shape;4597;gdd05aefd11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8" name="Google Shape;4598;gdd05aefd11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7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61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af55115641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af55115641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5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0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65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atin typeface="UTM Bebas" panose="020406030505060202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CUSTOM_10">
    <p:spTree>
      <p:nvGrpSpPr>
        <p:cNvPr id="1" name="Shape 334"/>
        <p:cNvGrpSpPr/>
        <p:nvPr/>
      </p:nvGrpSpPr>
      <p:grpSpPr>
        <a:xfrm>
          <a:off x="0" y="0"/>
          <a:ext cx="0" cy="0"/>
          <a:chOff x="0" y="0"/>
          <a:chExt cx="0" cy="0"/>
        </a:xfrm>
      </p:grpSpPr>
      <p:sp>
        <p:nvSpPr>
          <p:cNvPr id="335" name="Google Shape;335;p15"/>
          <p:cNvSpPr txBox="1">
            <a:spLocks noGrp="1"/>
          </p:cNvSpPr>
          <p:nvPr>
            <p:ph type="subTitle" idx="1"/>
          </p:nvPr>
        </p:nvSpPr>
        <p:spPr>
          <a:xfrm>
            <a:off x="1548175" y="1555543"/>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6" name="Google Shape;336;p15"/>
          <p:cNvSpPr txBox="1">
            <a:spLocks noGrp="1"/>
          </p:cNvSpPr>
          <p:nvPr>
            <p:ph type="subTitle" idx="2"/>
          </p:nvPr>
        </p:nvSpPr>
        <p:spPr>
          <a:xfrm>
            <a:off x="1548175" y="1938625"/>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37" name="Google Shape;337;p15"/>
          <p:cNvSpPr txBox="1">
            <a:spLocks noGrp="1"/>
          </p:cNvSpPr>
          <p:nvPr>
            <p:ph type="title" hasCustomPrompt="1"/>
          </p:nvPr>
        </p:nvSpPr>
        <p:spPr>
          <a:xfrm>
            <a:off x="855222" y="174090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38" name="Google Shape;338;p15"/>
          <p:cNvSpPr txBox="1">
            <a:spLocks noGrp="1"/>
          </p:cNvSpPr>
          <p:nvPr>
            <p:ph type="subTitle" idx="3"/>
          </p:nvPr>
        </p:nvSpPr>
        <p:spPr>
          <a:xfrm>
            <a:off x="4092150"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9" name="Google Shape;339;p15"/>
          <p:cNvSpPr txBox="1">
            <a:spLocks noGrp="1"/>
          </p:cNvSpPr>
          <p:nvPr>
            <p:ph type="subTitle" idx="4"/>
          </p:nvPr>
        </p:nvSpPr>
        <p:spPr>
          <a:xfrm>
            <a:off x="4092158"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0" name="Google Shape;340;p15"/>
          <p:cNvSpPr txBox="1">
            <a:spLocks noGrp="1"/>
          </p:cNvSpPr>
          <p:nvPr>
            <p:ph type="title" idx="5" hasCustomPrompt="1"/>
          </p:nvPr>
        </p:nvSpPr>
        <p:spPr>
          <a:xfrm>
            <a:off x="3398341"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1" name="Google Shape;341;p15"/>
          <p:cNvSpPr txBox="1">
            <a:spLocks noGrp="1"/>
          </p:cNvSpPr>
          <p:nvPr>
            <p:ph type="subTitle" idx="6"/>
          </p:nvPr>
        </p:nvSpPr>
        <p:spPr>
          <a:xfrm>
            <a:off x="6725125" y="1560985"/>
            <a:ext cx="1577700" cy="316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2" name="Google Shape;342;p15"/>
          <p:cNvSpPr txBox="1">
            <a:spLocks noGrp="1"/>
          </p:cNvSpPr>
          <p:nvPr>
            <p:ph type="subTitle" idx="7"/>
          </p:nvPr>
        </p:nvSpPr>
        <p:spPr>
          <a:xfrm>
            <a:off x="6725133" y="1946704"/>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3" name="Google Shape;343;p15"/>
          <p:cNvSpPr txBox="1">
            <a:spLocks noGrp="1"/>
          </p:cNvSpPr>
          <p:nvPr>
            <p:ph type="title" idx="8" hasCustomPrompt="1"/>
          </p:nvPr>
        </p:nvSpPr>
        <p:spPr>
          <a:xfrm>
            <a:off x="6032173" y="174992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4" name="Google Shape;344;p15"/>
          <p:cNvSpPr txBox="1">
            <a:spLocks noGrp="1"/>
          </p:cNvSpPr>
          <p:nvPr>
            <p:ph type="subTitle" idx="9"/>
          </p:nvPr>
        </p:nvSpPr>
        <p:spPr>
          <a:xfrm>
            <a:off x="1548050" y="3214518"/>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5" name="Google Shape;345;p15"/>
          <p:cNvSpPr txBox="1">
            <a:spLocks noGrp="1"/>
          </p:cNvSpPr>
          <p:nvPr>
            <p:ph type="subTitle" idx="13"/>
          </p:nvPr>
        </p:nvSpPr>
        <p:spPr>
          <a:xfrm>
            <a:off x="1548070" y="3586493"/>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6" name="Google Shape;346;p15"/>
          <p:cNvSpPr txBox="1">
            <a:spLocks noGrp="1"/>
          </p:cNvSpPr>
          <p:nvPr>
            <p:ph type="title" idx="14" hasCustomPrompt="1"/>
          </p:nvPr>
        </p:nvSpPr>
        <p:spPr>
          <a:xfrm>
            <a:off x="855214" y="3399717"/>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47" name="Google Shape;347;p15"/>
          <p:cNvSpPr txBox="1">
            <a:spLocks noGrp="1"/>
          </p:cNvSpPr>
          <p:nvPr>
            <p:ph type="subTitle" idx="15"/>
          </p:nvPr>
        </p:nvSpPr>
        <p:spPr>
          <a:xfrm>
            <a:off x="409214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48" name="Google Shape;348;p15"/>
          <p:cNvSpPr txBox="1">
            <a:spLocks noGrp="1"/>
          </p:cNvSpPr>
          <p:nvPr>
            <p:ph type="subTitle" idx="16"/>
          </p:nvPr>
        </p:nvSpPr>
        <p:spPr>
          <a:xfrm>
            <a:off x="4092158"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49" name="Google Shape;349;p15"/>
          <p:cNvSpPr txBox="1">
            <a:spLocks noGrp="1"/>
          </p:cNvSpPr>
          <p:nvPr>
            <p:ph type="title" idx="17" hasCustomPrompt="1"/>
          </p:nvPr>
        </p:nvSpPr>
        <p:spPr>
          <a:xfrm>
            <a:off x="3398341"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50" name="Google Shape;350;p15"/>
          <p:cNvSpPr txBox="1">
            <a:spLocks noGrp="1"/>
          </p:cNvSpPr>
          <p:nvPr>
            <p:ph type="subTitle" idx="18"/>
          </p:nvPr>
        </p:nvSpPr>
        <p:spPr>
          <a:xfrm>
            <a:off x="6725122" y="3219865"/>
            <a:ext cx="1577700" cy="311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51" name="Google Shape;351;p15"/>
          <p:cNvSpPr txBox="1">
            <a:spLocks noGrp="1"/>
          </p:cNvSpPr>
          <p:nvPr>
            <p:ph type="subTitle" idx="19"/>
          </p:nvPr>
        </p:nvSpPr>
        <p:spPr>
          <a:xfrm>
            <a:off x="6725133" y="3594567"/>
            <a:ext cx="15777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52" name="Google Shape;352;p15"/>
          <p:cNvSpPr txBox="1">
            <a:spLocks noGrp="1"/>
          </p:cNvSpPr>
          <p:nvPr>
            <p:ph type="title" idx="20" hasCustomPrompt="1"/>
          </p:nvPr>
        </p:nvSpPr>
        <p:spPr>
          <a:xfrm>
            <a:off x="6032173" y="3408751"/>
            <a:ext cx="492600" cy="525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2500">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353" name="Google Shape;353;p15"/>
          <p:cNvGrpSpPr/>
          <p:nvPr/>
        </p:nvGrpSpPr>
        <p:grpSpPr>
          <a:xfrm>
            <a:off x="-7" y="0"/>
            <a:ext cx="625763" cy="3288755"/>
            <a:chOff x="-7" y="0"/>
            <a:chExt cx="625763" cy="3288755"/>
          </a:xfrm>
        </p:grpSpPr>
        <p:sp>
          <p:nvSpPr>
            <p:cNvPr id="354" name="Google Shape;354;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5"/>
          <p:cNvGrpSpPr/>
          <p:nvPr/>
        </p:nvGrpSpPr>
        <p:grpSpPr>
          <a:xfrm>
            <a:off x="8431104" y="1818952"/>
            <a:ext cx="712884" cy="3324549"/>
            <a:chOff x="8431104" y="1818952"/>
            <a:chExt cx="712884" cy="3324549"/>
          </a:xfrm>
        </p:grpSpPr>
        <p:sp>
          <p:nvSpPr>
            <p:cNvPr id="364" name="Google Shape;364;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5"/>
          <p:cNvGrpSpPr/>
          <p:nvPr/>
        </p:nvGrpSpPr>
        <p:grpSpPr>
          <a:xfrm>
            <a:off x="818699" y="4915675"/>
            <a:ext cx="616750" cy="78715"/>
            <a:chOff x="818699" y="4915675"/>
            <a:chExt cx="616750" cy="78715"/>
          </a:xfrm>
        </p:grpSpPr>
        <p:sp>
          <p:nvSpPr>
            <p:cNvPr id="374" name="Google Shape;374;p15"/>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259675" y="4807625"/>
            <a:ext cx="425883" cy="216100"/>
            <a:chOff x="259675" y="4807625"/>
            <a:chExt cx="425883" cy="216100"/>
          </a:xfrm>
        </p:grpSpPr>
        <p:sp>
          <p:nvSpPr>
            <p:cNvPr id="378" name="Google Shape;378;p1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5"/>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r>
              <a:rPr lang="en-US"/>
              <a:t>Click to edit Master title style</a:t>
            </a:r>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atin typeface="UTM Bebas" panose="02040603050506020204" pitchFamily="18" charset="0"/>
              </a:defRPr>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501"/>
        <p:cNvGrpSpPr/>
        <p:nvPr/>
      </p:nvGrpSpPr>
      <p:grpSpPr>
        <a:xfrm>
          <a:off x="0" y="0"/>
          <a:ext cx="0" cy="0"/>
          <a:chOff x="0" y="0"/>
          <a:chExt cx="0" cy="0"/>
        </a:xfrm>
      </p:grpSpPr>
      <p:sp>
        <p:nvSpPr>
          <p:cNvPr id="502" name="Google Shape;502;p19"/>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503" name="Google Shape;503;p19"/>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04" name="Google Shape;504;p19"/>
          <p:cNvSpPr txBox="1">
            <a:spLocks noGrp="1"/>
          </p:cNvSpPr>
          <p:nvPr>
            <p:ph type="title" idx="2" hasCustomPrompt="1"/>
          </p:nvPr>
        </p:nvSpPr>
        <p:spPr>
          <a:xfrm>
            <a:off x="1748513" y="12891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05" name="Google Shape;505;p19"/>
          <p:cNvGrpSpPr/>
          <p:nvPr/>
        </p:nvGrpSpPr>
        <p:grpSpPr>
          <a:xfrm flipH="1">
            <a:off x="8559523" y="1128258"/>
            <a:ext cx="584466" cy="3281784"/>
            <a:chOff x="8559523" y="1128258"/>
            <a:chExt cx="584466" cy="3281784"/>
          </a:xfrm>
        </p:grpSpPr>
        <p:sp>
          <p:nvSpPr>
            <p:cNvPr id="506" name="Google Shape;506;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9"/>
          <p:cNvGrpSpPr/>
          <p:nvPr/>
        </p:nvGrpSpPr>
        <p:grpSpPr>
          <a:xfrm>
            <a:off x="-7" y="0"/>
            <a:ext cx="1295404" cy="3623066"/>
            <a:chOff x="-7" y="0"/>
            <a:chExt cx="1295404" cy="3623066"/>
          </a:xfrm>
        </p:grpSpPr>
        <p:grpSp>
          <p:nvGrpSpPr>
            <p:cNvPr id="516" name="Google Shape;516;p19"/>
            <p:cNvGrpSpPr/>
            <p:nvPr/>
          </p:nvGrpSpPr>
          <p:grpSpPr>
            <a:xfrm>
              <a:off x="-7" y="0"/>
              <a:ext cx="643914" cy="3623066"/>
              <a:chOff x="-7" y="0"/>
              <a:chExt cx="643914" cy="3623066"/>
            </a:xfrm>
          </p:grpSpPr>
          <p:sp>
            <p:nvSpPr>
              <p:cNvPr id="517" name="Google Shape;517;p19"/>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9"/>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19"/>
          <p:cNvGrpSpPr/>
          <p:nvPr/>
        </p:nvGrpSpPr>
        <p:grpSpPr>
          <a:xfrm>
            <a:off x="294125" y="4807625"/>
            <a:ext cx="425883" cy="216100"/>
            <a:chOff x="259675" y="4807625"/>
            <a:chExt cx="425883" cy="216100"/>
          </a:xfrm>
        </p:grpSpPr>
        <p:sp>
          <p:nvSpPr>
            <p:cNvPr id="532" name="Google Shape;532;p1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9"/>
          <p:cNvSpPr/>
          <p:nvPr/>
        </p:nvSpPr>
        <p:spPr>
          <a:xfrm>
            <a:off x="1217100" y="872100"/>
            <a:ext cx="6709800" cy="339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13"/>
        <p:cNvGrpSpPr/>
        <p:nvPr/>
      </p:nvGrpSpPr>
      <p:grpSpPr>
        <a:xfrm>
          <a:off x="0" y="0"/>
          <a:ext cx="0" cy="0"/>
          <a:chOff x="0" y="0"/>
          <a:chExt cx="0" cy="0"/>
        </a:xfrm>
      </p:grpSpPr>
      <p:sp>
        <p:nvSpPr>
          <p:cNvPr id="614" name="Google Shape;614;p22"/>
          <p:cNvSpPr txBox="1">
            <a:spLocks noGrp="1"/>
          </p:cNvSpPr>
          <p:nvPr>
            <p:ph type="title"/>
          </p:nvPr>
        </p:nvSpPr>
        <p:spPr>
          <a:xfrm>
            <a:off x="3904400" y="1886713"/>
            <a:ext cx="2729400" cy="6312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solidFill>
                  <a:schemeClr val="dk1"/>
                </a:solidFill>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615" name="Google Shape;615;p22"/>
          <p:cNvSpPr txBox="1">
            <a:spLocks noGrp="1"/>
          </p:cNvSpPr>
          <p:nvPr>
            <p:ph type="subTitle" idx="1"/>
          </p:nvPr>
        </p:nvSpPr>
        <p:spPr>
          <a:xfrm>
            <a:off x="3904388" y="2625593"/>
            <a:ext cx="2729400" cy="63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616" name="Google Shape;616;p22"/>
          <p:cNvSpPr txBox="1">
            <a:spLocks noGrp="1"/>
          </p:cNvSpPr>
          <p:nvPr>
            <p:ph type="title" idx="2" hasCustomPrompt="1"/>
          </p:nvPr>
        </p:nvSpPr>
        <p:spPr>
          <a:xfrm>
            <a:off x="2275150" y="1929450"/>
            <a:ext cx="1261500" cy="12846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sz="9100">
                <a:solidFill>
                  <a:schemeClr val="dk1"/>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617" name="Google Shape;617;p22"/>
          <p:cNvGrpSpPr/>
          <p:nvPr/>
        </p:nvGrpSpPr>
        <p:grpSpPr>
          <a:xfrm flipH="1">
            <a:off x="8559523" y="1128258"/>
            <a:ext cx="584466" cy="3281784"/>
            <a:chOff x="8559523" y="1128258"/>
            <a:chExt cx="584466" cy="3281784"/>
          </a:xfrm>
        </p:grpSpPr>
        <p:sp>
          <p:nvSpPr>
            <p:cNvPr id="618" name="Google Shape;618;p22"/>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2"/>
          <p:cNvGrpSpPr/>
          <p:nvPr/>
        </p:nvGrpSpPr>
        <p:grpSpPr>
          <a:xfrm>
            <a:off x="-7" y="0"/>
            <a:ext cx="1295404" cy="3623066"/>
            <a:chOff x="-7" y="0"/>
            <a:chExt cx="1295404" cy="3623066"/>
          </a:xfrm>
        </p:grpSpPr>
        <p:grpSp>
          <p:nvGrpSpPr>
            <p:cNvPr id="628" name="Google Shape;628;p22"/>
            <p:cNvGrpSpPr/>
            <p:nvPr/>
          </p:nvGrpSpPr>
          <p:grpSpPr>
            <a:xfrm>
              <a:off x="-7" y="0"/>
              <a:ext cx="643914" cy="3623066"/>
              <a:chOff x="-7" y="0"/>
              <a:chExt cx="643914" cy="3623066"/>
            </a:xfrm>
          </p:grpSpPr>
          <p:sp>
            <p:nvSpPr>
              <p:cNvPr id="629" name="Google Shape;629;p22"/>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2"/>
          <p:cNvGrpSpPr/>
          <p:nvPr/>
        </p:nvGrpSpPr>
        <p:grpSpPr>
          <a:xfrm>
            <a:off x="294125" y="4807625"/>
            <a:ext cx="425883" cy="216100"/>
            <a:chOff x="259675" y="4807625"/>
            <a:chExt cx="425883" cy="216100"/>
          </a:xfrm>
        </p:grpSpPr>
        <p:sp>
          <p:nvSpPr>
            <p:cNvPr id="644" name="Google Shape;644;p22"/>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atin typeface="UTM Bebas" panose="02040603050506020204" pitchFamily="18" charset="0"/>
              </a:defRPr>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1011"/>
        <p:cNvGrpSpPr/>
        <p:nvPr/>
      </p:nvGrpSpPr>
      <p:grpSpPr>
        <a:xfrm>
          <a:off x="0" y="0"/>
          <a:ext cx="0" cy="0"/>
          <a:chOff x="0" y="0"/>
          <a:chExt cx="0" cy="0"/>
        </a:xfrm>
      </p:grpSpPr>
      <p:grpSp>
        <p:nvGrpSpPr>
          <p:cNvPr id="1012" name="Google Shape;1012;p39"/>
          <p:cNvGrpSpPr/>
          <p:nvPr/>
        </p:nvGrpSpPr>
        <p:grpSpPr>
          <a:xfrm rot="10800000">
            <a:off x="-29671" y="11222"/>
            <a:ext cx="1758614" cy="3882110"/>
            <a:chOff x="7444711" y="1171313"/>
            <a:chExt cx="1758614" cy="3882110"/>
          </a:xfrm>
        </p:grpSpPr>
        <p:sp>
          <p:nvSpPr>
            <p:cNvPr id="1013" name="Google Shape;1013;p3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39"/>
          <p:cNvSpPr txBox="1">
            <a:spLocks noGrp="1"/>
          </p:cNvSpPr>
          <p:nvPr>
            <p:ph type="title"/>
          </p:nvPr>
        </p:nvSpPr>
        <p:spPr>
          <a:xfrm>
            <a:off x="699848" y="1712950"/>
            <a:ext cx="2617800" cy="1610700"/>
          </a:xfrm>
          <a:prstGeom prst="rect">
            <a:avLst/>
          </a:prstGeom>
        </p:spPr>
        <p:txBody>
          <a:bodyPr spcFirstLastPara="1" wrap="square" lIns="0" tIns="0" rIns="0" bIns="0" anchor="ctr" anchorCtr="0">
            <a:noAutofit/>
          </a:bodyPr>
          <a:lstStyle>
            <a:lvl1pPr lvl="0" algn="l" rtl="0">
              <a:spcBef>
                <a:spcPts val="0"/>
              </a:spcBef>
              <a:spcAft>
                <a:spcPts val="0"/>
              </a:spcAft>
              <a:buSzPts val="4800"/>
              <a:buNone/>
              <a:defRPr>
                <a:solidFill>
                  <a:schemeClr val="dk2"/>
                </a:solidFill>
                <a:latin typeface="UTM Bebas" panose="020406030505060202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atin typeface="UTM Bebas" panose="02040603050506020204" pitchFamily="18" charset="0"/>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latin typeface="UTM Bebas" panose="02040603050506020204" pitchFamily="18" charset="0"/>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latin typeface="UTM Bebas" panose="020406030505060202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pPr lvl="0"/>
            <a:r>
              <a:rPr lang="en-US"/>
              <a:t>Click to edit Master text styles</a:t>
            </a: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r>
              <a:rPr lang="en-US"/>
              <a:t>Click to edit Master subtitle style</a:t>
            </a:r>
            <a:endParaRPr/>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r>
              <a:rPr lang="en-US"/>
              <a:t>Click to edit Master subtitle style</a:t>
            </a:r>
            <a:endParaRPr/>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grpSp>
        <p:nvGrpSpPr>
          <p:cNvPr id="211" name="Google Shape;211;p11"/>
          <p:cNvGrpSpPr/>
          <p:nvPr/>
        </p:nvGrpSpPr>
        <p:grpSpPr>
          <a:xfrm>
            <a:off x="8589197" y="11222"/>
            <a:ext cx="584466" cy="3946393"/>
            <a:chOff x="8559523" y="791447"/>
            <a:chExt cx="584466" cy="3946393"/>
          </a:xfrm>
        </p:grpSpPr>
        <p:sp>
          <p:nvSpPr>
            <p:cNvPr id="212" name="Google Shape;212;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flipH="1">
            <a:off x="-29671" y="1261388"/>
            <a:ext cx="1758614" cy="3882110"/>
            <a:chOff x="7444711" y="1171313"/>
            <a:chExt cx="1758614" cy="3882110"/>
          </a:xfrm>
        </p:grpSpPr>
        <p:sp>
          <p:nvSpPr>
            <p:cNvPr id="224" name="Google Shape;224;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13250" y="110887"/>
            <a:ext cx="2758303" cy="193976"/>
            <a:chOff x="-344350" y="4817800"/>
            <a:chExt cx="2758303" cy="193976"/>
          </a:xfrm>
        </p:grpSpPr>
        <p:sp>
          <p:nvSpPr>
            <p:cNvPr id="241" name="Google Shape;241;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atin typeface="UTM Bebas" panose="02040603050506020204" pitchFamily="18" charset="0"/>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46" name="Google Shape;246;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latin typeface="UTM Bebas" panose="020406030505060202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UTM Bebas" panose="02040603050506020204" pitchFamily="18" charset="0"/>
                <a:ea typeface="UTM Bebas" panose="02040603050506020204" pitchFamily="18" charset="0"/>
                <a:cs typeface="UTM Bebas" panose="02040603050506020204" pitchFamily="18" charset="0"/>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r>
              <a:rPr lang="en-US"/>
              <a:t>Click to edit Master subtitle style</a:t>
            </a:r>
            <a:endParaRPr/>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latin typeface="UTM Bebas" panose="020406030505060202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 id="2147483659" r:id="rId8"/>
    <p:sldLayoutId id="2147483660" r:id="rId9"/>
    <p:sldLayoutId id="2147483661" r:id="rId10"/>
    <p:sldLayoutId id="2147483662" r:id="rId11"/>
    <p:sldLayoutId id="2147483665" r:id="rId12"/>
    <p:sldLayoutId id="2147483668" r:id="rId13"/>
    <p:sldLayoutId id="2147483669" r:id="rId14"/>
    <p:sldLayoutId id="2147483685" r:id="rId15"/>
    <p:sldLayoutId id="2147483689" r:id="rId16"/>
    <p:sldLayoutId id="2147483690" r:id="rId17"/>
    <p:sldLayoutId id="2147483691" r:id="rId18"/>
    <p:sldLayoutId id="2147483692" r:id="rId19"/>
    <p:sldLayoutId id="2147483693"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UTM Bebas" panose="02040603050506020204" pitchFamily="18" charset="0"/>
          <a:ea typeface="UTM Bebas" panose="02040603050506020204" pitchFamily="18"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image" Target="../media/image12.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geeksforgeeks.org/count-number-of-ways-to-cover-a-distance/" TargetMode="External"/><Relationship Id="rId3" Type="http://schemas.openxmlformats.org/officeDocument/2006/relationships/hyperlink" Target="https://www.geeksforgeeks.org/dynamic-programming-set-4-longest-common-subsequence/" TargetMode="External"/><Relationship Id="rId7" Type="http://schemas.openxmlformats.org/officeDocument/2006/relationships/hyperlink" Target="https://www.geeksforgeeks.org/dynamic-programming-set-32-word-break-proble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geeksforgeeks.org/shortest-common-supersequence/" TargetMode="External"/><Relationship Id="rId5" Type="http://schemas.openxmlformats.org/officeDocument/2006/relationships/hyperlink" Target="https://www.geeksforgeeks.org/find-the-longest-path-in-a-matrix-with-given-constraints/" TargetMode="External"/><Relationship Id="rId10" Type="http://schemas.openxmlformats.org/officeDocument/2006/relationships/hyperlink" Target="https://www.techiedelight.com/levenshtein-distance-edit-distance-problem/" TargetMode="External"/><Relationship Id="rId4" Type="http://schemas.openxmlformats.org/officeDocument/2006/relationships/hyperlink" Target="https://www.geeksforgeeks.org/dynamic-programming-set-10-0-1-knapsack-problem/" TargetMode="External"/><Relationship Id="rId9" Type="http://schemas.openxmlformats.org/officeDocument/2006/relationships/hyperlink" Target="https://www.techiedelight.com/coin-change-making-problem-unlimited-supply-coin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mailto:21522581@gm.uit.edu.vn"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hyperlink" Target="mailto:21522414@gm.uit.edu.v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462016" y="296690"/>
            <a:ext cx="4705527" cy="380027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7000" dirty="0">
                <a:solidFill>
                  <a:schemeClr val="accent5"/>
                </a:solidFill>
                <a:latin typeface="UTM Bebas" panose="02040603050506020204"/>
              </a:rPr>
              <a:t>DYNAMIC PROGRAMMING</a:t>
            </a:r>
            <a:r>
              <a:rPr lang="en-US" sz="7000" dirty="0">
                <a:solidFill>
                  <a:schemeClr val="lt2"/>
                </a:solidFill>
                <a:latin typeface="UTM Bebas" panose="02040603050506020204"/>
              </a:rPr>
              <a:t> </a:t>
            </a:r>
            <a:r>
              <a:rPr lang="en-US" sz="7000" dirty="0">
                <a:solidFill>
                  <a:schemeClr val="dk2"/>
                </a:solidFill>
                <a:latin typeface="UTM Bebas" panose="02040603050506020204"/>
              </a:rPr>
              <a:t>DISCUSS</a:t>
            </a:r>
          </a:p>
        </p:txBody>
      </p:sp>
      <p:sp>
        <p:nvSpPr>
          <p:cNvPr id="1257" name="Google Shape;1257;p52"/>
          <p:cNvSpPr/>
          <p:nvPr/>
        </p:nvSpPr>
        <p:spPr>
          <a:xfrm>
            <a:off x="3125404" y="3580807"/>
            <a:ext cx="2049900" cy="9824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3184232" y="3735377"/>
            <a:ext cx="1877700" cy="878832"/>
          </a:xfrm>
          <a:prstGeom prst="rect">
            <a:avLst/>
          </a:prstGeom>
        </p:spPr>
        <p:txBody>
          <a:bodyPr spcFirstLastPara="1" wrap="square" lIns="0" tIns="0" rIns="0" bIns="0" anchor="ctr" anchorCtr="0">
            <a:noAutofit/>
          </a:bodyPr>
          <a:lstStyle/>
          <a:p>
            <a:pPr marL="0" indent="0"/>
            <a:r>
              <a:rPr lang="en" b="1"/>
              <a:t>Group 9</a:t>
            </a:r>
            <a:br>
              <a:rPr lang="en" b="1"/>
            </a:br>
            <a:r>
              <a:rPr lang="en" b="1"/>
              <a:t>Nguyễn Duy Thái</a:t>
            </a:r>
            <a:br>
              <a:rPr lang="en" b="1"/>
            </a:br>
            <a:r>
              <a:rPr lang="en" b="1"/>
              <a:t>Đinh Vũ M</a:t>
            </a:r>
            <a:r>
              <a:rPr lang="en-US" b="1" err="1"/>
              <a:t>inh</a:t>
            </a:r>
            <a:r>
              <a:rPr lang="en-US" b="1"/>
              <a:t> </a:t>
            </a:r>
            <a:r>
              <a:rPr lang="en-US" b="1" err="1"/>
              <a:t>Nhật</a:t>
            </a:r>
            <a:br>
              <a:rPr lang="en-US" b="1"/>
            </a:br>
            <a:r>
              <a:rPr lang="en-US" b="1"/>
              <a:t> Vũ Nam </a:t>
            </a:r>
            <a:r>
              <a:rPr lang="en-US" b="1" err="1"/>
              <a:t>Phương</a:t>
            </a:r>
            <a:br>
              <a:rPr lang="en-US" b="1"/>
            </a:br>
            <a:endParaRPr lang="vi-VN" b="1"/>
          </a:p>
        </p:txBody>
      </p:sp>
      <p:grpSp>
        <p:nvGrpSpPr>
          <p:cNvPr id="1259" name="Google Shape;1259;p52"/>
          <p:cNvGrpSpPr/>
          <p:nvPr/>
        </p:nvGrpSpPr>
        <p:grpSpPr>
          <a:xfrm>
            <a:off x="4451350" y="529291"/>
            <a:ext cx="5580356" cy="3990947"/>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78" y="1686350"/>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078068" y="1448079"/>
              <a:ext cx="1387690" cy="1117269"/>
            </a:xfrm>
            <a:prstGeom prst="rect">
              <a:avLst/>
            </a:prstGeom>
            <a:noFill/>
            <a:ln>
              <a:noFill/>
            </a:ln>
          </p:spPr>
          <p:txBody>
            <a:bodyPr spcFirstLastPara="1" wrap="square" lIns="91425" tIns="91425" rIns="91425" bIns="91425" anchor="ctr" anchorCtr="0">
              <a:noAutofit/>
            </a:bodyPr>
            <a:lstStyle/>
            <a:p>
              <a:pPr algn="ctr"/>
              <a:r>
                <a:rPr lang="en" sz="2000">
                  <a:solidFill>
                    <a:schemeClr val="accent6"/>
                  </a:solidFill>
                  <a:latin typeface="UTM Bebas" panose="02040603050506020204" pitchFamily="18" charset="0"/>
                </a:rPr>
                <a:t>Use</a:t>
              </a:r>
            </a:p>
            <a:p>
              <a:pPr algn="ctr"/>
              <a:r>
                <a:rPr lang="en" sz="2000">
                  <a:solidFill>
                    <a:schemeClr val="accent6"/>
                  </a:solidFill>
                  <a:latin typeface="UTM Bebas" panose="02040603050506020204" pitchFamily="18" charset="0"/>
                </a:rPr>
                <a:t>Least</a:t>
              </a:r>
            </a:p>
          </p:txBody>
        </p:sp>
        <p:sp>
          <p:nvSpPr>
            <p:cNvPr id="1432" name="Google Shape;1432;p52"/>
            <p:cNvSpPr txBox="1"/>
            <p:nvPr/>
          </p:nvSpPr>
          <p:spPr>
            <a:xfrm>
              <a:off x="5945584" y="1468859"/>
              <a:ext cx="797502" cy="4965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rPr>
                <a:t>DP</a:t>
              </a:r>
            </a:p>
          </p:txBody>
        </p:sp>
        <p:sp>
          <p:nvSpPr>
            <p:cNvPr id="1433" name="Google Shape;1433;p52"/>
            <p:cNvSpPr txBox="1"/>
            <p:nvPr/>
          </p:nvSpPr>
          <p:spPr>
            <a:xfrm>
              <a:off x="5915386" y="3346311"/>
              <a:ext cx="1141251" cy="5955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UTM Bebas" panose="02040603050506020204" pitchFamily="18" charset="0"/>
                  <a:ea typeface="Bebas Neue"/>
                  <a:cs typeface="Bebas Neue"/>
                  <a:sym typeface="Bebas Neue"/>
                </a:rPr>
                <a:t>Bottom-up</a:t>
              </a:r>
              <a:endParaRPr lang="vi-VN">
                <a:solidFill>
                  <a:schemeClr val="accent6"/>
                </a:solidFill>
                <a:latin typeface="Bebas Neue"/>
                <a:ea typeface="Bebas Neue"/>
                <a:cs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UTM Bebas" panose="02040603050506020204" pitchFamily="18" charset="0"/>
                  <a:ea typeface="Bebas Neue"/>
                  <a:cs typeface="Bebas Neue"/>
                  <a:sym typeface="Bebas Neue"/>
                </a:rPr>
                <a:t>&lt;/&gt;</a:t>
              </a:r>
              <a:endParaRPr sz="2200">
                <a:solidFill>
                  <a:schemeClr val="accent6"/>
                </a:solidFill>
                <a:latin typeface="UTM Bebas" panose="02040603050506020204" pitchFamily="18" charset="0"/>
                <a:ea typeface="Bebas Neue"/>
                <a:cs typeface="Bebas Neue"/>
                <a:sym typeface="Bebas Neue"/>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74"/>
    </mc:Choice>
    <mc:Fallback xmlns="">
      <p:transition spd="slow" advTm="3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91D2D85B-4630-9E32-09EA-3764818347CC}"/>
              </a:ext>
            </a:extLst>
          </p:cNvPr>
          <p:cNvSpPr/>
          <p:nvPr/>
        </p:nvSpPr>
        <p:spPr>
          <a:xfrm>
            <a:off x="2100021" y="3482565"/>
            <a:ext cx="1557579" cy="364210"/>
          </a:xfrm>
          <a:prstGeom prst="roundRect">
            <a:avLst/>
          </a:prstGeom>
          <a:solidFill>
            <a:srgbClr val="879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47" name="Straight Arrow Connector 46">
            <a:extLst>
              <a:ext uri="{FF2B5EF4-FFF2-40B4-BE49-F238E27FC236}">
                <a16:creationId xmlns:a16="http://schemas.microsoft.com/office/drawing/2014/main" id="{77B3579D-2B33-7137-AA4A-45124DAC87B5}"/>
              </a:ext>
            </a:extLst>
          </p:cNvPr>
          <p:cNvCxnSpPr>
            <a:cxnSpLocks/>
          </p:cNvCxnSpPr>
          <p:nvPr/>
        </p:nvCxnSpPr>
        <p:spPr>
          <a:xfrm>
            <a:off x="3657600" y="3653046"/>
            <a:ext cx="534692" cy="0"/>
          </a:xfrm>
          <a:prstGeom prst="straightConnector1">
            <a:avLst/>
          </a:prstGeom>
          <a:ln>
            <a:solidFill>
              <a:srgbClr val="00CFBE"/>
            </a:solidFill>
            <a:tailEnd type="triangle"/>
          </a:ln>
        </p:spPr>
        <p:style>
          <a:lnRef idx="1">
            <a:schemeClr val="accent1"/>
          </a:lnRef>
          <a:fillRef idx="0">
            <a:schemeClr val="accent1"/>
          </a:fillRef>
          <a:effectRef idx="0">
            <a:schemeClr val="accent1"/>
          </a:effectRef>
          <a:fontRef idx="minor">
            <a:schemeClr val="tx1"/>
          </a:fontRef>
        </p:style>
      </p:cxnSp>
      <p:sp>
        <p:nvSpPr>
          <p:cNvPr id="1532" name="Google Shape;1532;p57"/>
          <p:cNvSpPr/>
          <p:nvPr/>
        </p:nvSpPr>
        <p:spPr>
          <a:xfrm>
            <a:off x="700563" y="565090"/>
            <a:ext cx="4626243"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b="1"/>
              <a:t>Các số Fibonacci 0, 1, 1, 2, 3, 5, 8, 13, 21, 34, ...,</a:t>
            </a:r>
          </a:p>
          <a:p>
            <a:pPr marL="0" lvl="0" indent="0" algn="l" rtl="0">
              <a:spcBef>
                <a:spcPts val="0"/>
              </a:spcBef>
              <a:spcAft>
                <a:spcPts val="0"/>
              </a:spcAft>
              <a:buNone/>
            </a:pPr>
            <a:r>
              <a:rPr lang="vi-VN" b="1"/>
              <a:t> </a:t>
            </a:r>
          </a:p>
          <a:p>
            <a:pPr marL="0" lvl="0" indent="0" algn="l" rtl="0">
              <a:spcBef>
                <a:spcPts val="0"/>
              </a:spcBef>
              <a:spcAft>
                <a:spcPts val="0"/>
              </a:spcAft>
              <a:buNone/>
            </a:pPr>
            <a:r>
              <a:rPr lang="vi-VN" b="1"/>
              <a:t>Công thức: F (N) = F (N - 1) + F (N - 2) với N &gt; 1 </a:t>
            </a:r>
          </a:p>
          <a:p>
            <a:pPr marL="0" lvl="0" indent="0" algn="l" rtl="0">
              <a:spcBef>
                <a:spcPts val="0"/>
              </a:spcBef>
              <a:spcAft>
                <a:spcPts val="0"/>
              </a:spcAft>
              <a:buNone/>
            </a:pPr>
            <a:endParaRPr lang="vi-VN" b="1"/>
          </a:p>
          <a:p>
            <a:pPr marL="0" lvl="0" indent="0" algn="l" rtl="0">
              <a:spcBef>
                <a:spcPts val="0"/>
              </a:spcBef>
              <a:spcAft>
                <a:spcPts val="0"/>
              </a:spcAft>
              <a:buNone/>
            </a:pPr>
            <a:r>
              <a:rPr lang="vi-VN" b="1" err="1"/>
              <a:t>Với</a:t>
            </a:r>
            <a:r>
              <a:rPr lang="vi-VN" b="1"/>
              <a:t> </a:t>
            </a:r>
            <a:r>
              <a:rPr lang="vi-VN" b="1" err="1"/>
              <a:t>điều</a:t>
            </a:r>
            <a:r>
              <a:rPr lang="vi-VN" b="1"/>
              <a:t> </a:t>
            </a:r>
            <a:r>
              <a:rPr lang="vi-VN" b="1" err="1"/>
              <a:t>kiện</a:t>
            </a:r>
            <a:r>
              <a:rPr lang="vi-VN" b="1"/>
              <a:t> ban </a:t>
            </a:r>
            <a:r>
              <a:rPr lang="vi-VN" b="1" err="1"/>
              <a:t>đầu</a:t>
            </a:r>
            <a:r>
              <a:rPr lang="vi-VN" b="1"/>
              <a:t> F (0) = 0, F (1) = 1.</a:t>
            </a:r>
          </a:p>
        </p:txBody>
      </p:sp>
      <p:grpSp>
        <p:nvGrpSpPr>
          <p:cNvPr id="1533" name="Google Shape;1533;p57"/>
          <p:cNvGrpSpPr/>
          <p:nvPr/>
        </p:nvGrpSpPr>
        <p:grpSpPr>
          <a:xfrm>
            <a:off x="4553483" y="64351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4" name="Google Shape;4524;p97">
            <a:extLst>
              <a:ext uri="{FF2B5EF4-FFF2-40B4-BE49-F238E27FC236}">
                <a16:creationId xmlns:a16="http://schemas.microsoft.com/office/drawing/2014/main" id="{74B81A19-778B-0376-D7DD-AF6CDAE2198D}"/>
              </a:ext>
            </a:extLst>
          </p:cNvPr>
          <p:cNvSpPr/>
          <p:nvPr/>
        </p:nvSpPr>
        <p:spPr>
          <a:xfrm>
            <a:off x="730361" y="2707778"/>
            <a:ext cx="7538400" cy="5727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aphicFrame>
        <p:nvGraphicFramePr>
          <p:cNvPr id="5" name="Google Shape;4531;p97">
            <a:extLst>
              <a:ext uri="{FF2B5EF4-FFF2-40B4-BE49-F238E27FC236}">
                <a16:creationId xmlns:a16="http://schemas.microsoft.com/office/drawing/2014/main" id="{DFAE6D4F-CAC2-F863-FBCB-7226005D3F3B}"/>
              </a:ext>
            </a:extLst>
          </p:cNvPr>
          <p:cNvGraphicFramePr/>
          <p:nvPr>
            <p:extLst>
              <p:ext uri="{D42A27DB-BD31-4B8C-83A1-F6EECF244321}">
                <p14:modId xmlns:p14="http://schemas.microsoft.com/office/powerpoint/2010/main" val="4086638525"/>
              </p:ext>
            </p:extLst>
          </p:nvPr>
        </p:nvGraphicFramePr>
        <p:xfrm>
          <a:off x="700563" y="2699187"/>
          <a:ext cx="7538377" cy="1349675"/>
        </p:xfrm>
        <a:graphic>
          <a:graphicData uri="http://schemas.openxmlformats.org/drawingml/2006/table">
            <a:tbl>
              <a:tblPr>
                <a:noFill/>
                <a:tableStyleId>{B3356E6B-52D6-4A0A-AFC1-D65799314CCF}</a:tableStyleId>
              </a:tblPr>
              <a:tblGrid>
                <a:gridCol w="1076911">
                  <a:extLst>
                    <a:ext uri="{9D8B030D-6E8A-4147-A177-3AD203B41FA5}">
                      <a16:colId xmlns:a16="http://schemas.microsoft.com/office/drawing/2014/main" val="20000"/>
                    </a:ext>
                  </a:extLst>
                </a:gridCol>
                <a:gridCol w="1076911">
                  <a:extLst>
                    <a:ext uri="{9D8B030D-6E8A-4147-A177-3AD203B41FA5}">
                      <a16:colId xmlns:a16="http://schemas.microsoft.com/office/drawing/2014/main" val="20001"/>
                    </a:ext>
                  </a:extLst>
                </a:gridCol>
                <a:gridCol w="1076911">
                  <a:extLst>
                    <a:ext uri="{9D8B030D-6E8A-4147-A177-3AD203B41FA5}">
                      <a16:colId xmlns:a16="http://schemas.microsoft.com/office/drawing/2014/main" val="20002"/>
                    </a:ext>
                  </a:extLst>
                </a:gridCol>
                <a:gridCol w="1076911">
                  <a:extLst>
                    <a:ext uri="{9D8B030D-6E8A-4147-A177-3AD203B41FA5}">
                      <a16:colId xmlns:a16="http://schemas.microsoft.com/office/drawing/2014/main" val="20003"/>
                    </a:ext>
                  </a:extLst>
                </a:gridCol>
                <a:gridCol w="1076911">
                  <a:extLst>
                    <a:ext uri="{9D8B030D-6E8A-4147-A177-3AD203B41FA5}">
                      <a16:colId xmlns:a16="http://schemas.microsoft.com/office/drawing/2014/main" val="20004"/>
                    </a:ext>
                  </a:extLst>
                </a:gridCol>
                <a:gridCol w="1076911">
                  <a:extLst>
                    <a:ext uri="{9D8B030D-6E8A-4147-A177-3AD203B41FA5}">
                      <a16:colId xmlns:a16="http://schemas.microsoft.com/office/drawing/2014/main" val="3120928936"/>
                    </a:ext>
                  </a:extLst>
                </a:gridCol>
                <a:gridCol w="1076911">
                  <a:extLst>
                    <a:ext uri="{9D8B030D-6E8A-4147-A177-3AD203B41FA5}">
                      <a16:colId xmlns:a16="http://schemas.microsoft.com/office/drawing/2014/main" val="4128061044"/>
                    </a:ext>
                  </a:extLst>
                </a:gridCol>
              </a:tblGrid>
              <a:tr h="572050">
                <a:tc>
                  <a:txBody>
                    <a:bodyPr/>
                    <a:lstStyle/>
                    <a:p>
                      <a:pPr marL="0" lvl="0" indent="0" algn="ctr" rtl="0">
                        <a:spcBef>
                          <a:spcPts val="0"/>
                        </a:spcBef>
                        <a:spcAft>
                          <a:spcPts val="0"/>
                        </a:spcAft>
                        <a:buNone/>
                      </a:pPr>
                      <a:r>
                        <a:rPr lang="en-US" sz="2200" dirty="0">
                          <a:solidFill>
                            <a:schemeClr val="accent4"/>
                          </a:solidFill>
                          <a:latin typeface="UTM Bebas" panose="02040603050506020204" pitchFamily="18" charset="0"/>
                          <a:ea typeface="Bebas Neue"/>
                          <a:cs typeface="Bebas Neue"/>
                          <a:sym typeface="Bebas Neue"/>
                        </a:rPr>
                        <a:t>N</a:t>
                      </a:r>
                      <a:endParaRPr sz="2200" dirty="0">
                        <a:solidFill>
                          <a:schemeClr val="accent4"/>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0</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1</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2</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2200" dirty="0">
                          <a:solidFill>
                            <a:schemeClr val="dk1"/>
                          </a:solidFill>
                          <a:latin typeface="UTM Bebas" panose="02040603050506020204" pitchFamily="18" charset="0"/>
                          <a:ea typeface="Bebas Neue"/>
                          <a:cs typeface="Bebas Neue"/>
                          <a:sym typeface="Bebas Neue"/>
                        </a:rPr>
                        <a:t>3</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4</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solidFill>
                            <a:schemeClr val="dk1"/>
                          </a:solidFill>
                          <a:latin typeface="UTM Bebas" panose="02040603050506020204" pitchFamily="18" charset="0"/>
                          <a:ea typeface="Bebas Neue"/>
                          <a:cs typeface="Bebas Neue"/>
                          <a:sym typeface="Bebas Neue"/>
                        </a:rPr>
                        <a:t>5</a:t>
                      </a:r>
                      <a:endParaRPr sz="2200" dirty="0">
                        <a:solidFill>
                          <a:schemeClr val="dk1"/>
                        </a:solidFill>
                        <a:latin typeface="UTM Bebas" panose="02040603050506020204" pitchFamily="18" charset="0"/>
                        <a:ea typeface="Bebas Neue"/>
                        <a:cs typeface="Bebas Neue"/>
                        <a:sym typeface="Bebas Neue"/>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777625">
                <a:tc>
                  <a:txBody>
                    <a:bodyPr/>
                    <a:lstStyle/>
                    <a:p>
                      <a:pPr marL="0" lvl="0" indent="0" algn="ctr" rtl="0">
                        <a:spcBef>
                          <a:spcPts val="0"/>
                        </a:spcBef>
                        <a:spcAft>
                          <a:spcPts val="0"/>
                        </a:spcAft>
                        <a:buNone/>
                      </a:pPr>
                      <a:r>
                        <a:rPr lang="en" sz="2200" dirty="0">
                          <a:solidFill>
                            <a:schemeClr val="accent4"/>
                          </a:solidFill>
                          <a:latin typeface="UTM Bebas" panose="02040603050506020204" pitchFamily="18" charset="0"/>
                          <a:ea typeface="Bebas Neue"/>
                          <a:cs typeface="Bebas Neue"/>
                          <a:sym typeface="Bebas Neue"/>
                        </a:rPr>
                        <a:t>FIB(N)</a:t>
                      </a:r>
                      <a:endParaRPr dirty="0">
                        <a:solidFill>
                          <a:schemeClr val="accent3"/>
                        </a:solidFill>
                        <a:latin typeface="Work Sans"/>
                        <a:ea typeface="Work Sans"/>
                        <a:cs typeface="Work Sans"/>
                        <a:sym typeface="Work Sans"/>
                      </a:endParaRPr>
                    </a:p>
                  </a:txBody>
                  <a:tcPr marL="91425" marR="91425" marT="91425" marB="91425" anchor="ctr">
                    <a:lnL w="12700" cap="flat" cmpd="sng" algn="ctr">
                      <a:noFill/>
                      <a:prstDash val="solid"/>
                      <a:round/>
                      <a:headEnd type="none" w="med" len="med"/>
                      <a:tailEnd type="none" w="med" len="med"/>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0</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1</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2</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a:solidFill>
                            <a:schemeClr val="accent3"/>
                          </a:solidFill>
                          <a:latin typeface="Work Sans"/>
                          <a:ea typeface="Work Sans"/>
                          <a:cs typeface="Work Sans"/>
                          <a:sym typeface="Work Sans"/>
                        </a:rPr>
                        <a:t>3</a:t>
                      </a:r>
                      <a:endParaRPr sz="200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2000" dirty="0">
                          <a:solidFill>
                            <a:schemeClr val="accent3"/>
                          </a:solidFill>
                          <a:latin typeface="Work Sans"/>
                          <a:ea typeface="Work Sans"/>
                          <a:cs typeface="Work Sans"/>
                          <a:sym typeface="Work Sans"/>
                        </a:rPr>
                        <a:t>5</a:t>
                      </a:r>
                      <a:endParaRPr sz="2000" dirty="0">
                        <a:solidFill>
                          <a:schemeClr val="accent3"/>
                        </a:solidFill>
                        <a:latin typeface="Work Sans"/>
                        <a:ea typeface="Work Sans"/>
                        <a:cs typeface="Work Sans"/>
                        <a:sym typeface="Work Sans"/>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 name="Google Shape;1532;p57">
            <a:extLst>
              <a:ext uri="{FF2B5EF4-FFF2-40B4-BE49-F238E27FC236}">
                <a16:creationId xmlns:a16="http://schemas.microsoft.com/office/drawing/2014/main" id="{3A599305-001F-96EC-5281-F9FB381C34E8}"/>
              </a:ext>
            </a:extLst>
          </p:cNvPr>
          <p:cNvSpPr/>
          <p:nvPr/>
        </p:nvSpPr>
        <p:spPr>
          <a:xfrm>
            <a:off x="5556153" y="572023"/>
            <a:ext cx="2970289" cy="1947813"/>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pSp>
        <p:nvGrpSpPr>
          <p:cNvPr id="29" name="Google Shape;1533;p57">
            <a:extLst>
              <a:ext uri="{FF2B5EF4-FFF2-40B4-BE49-F238E27FC236}">
                <a16:creationId xmlns:a16="http://schemas.microsoft.com/office/drawing/2014/main" id="{091356AC-8914-3B78-C013-812AFCE851B0}"/>
              </a:ext>
            </a:extLst>
          </p:cNvPr>
          <p:cNvGrpSpPr/>
          <p:nvPr/>
        </p:nvGrpSpPr>
        <p:grpSpPr>
          <a:xfrm>
            <a:off x="7950605" y="643513"/>
            <a:ext cx="522562" cy="123278"/>
            <a:chOff x="8209059" y="198000"/>
            <a:chExt cx="636814" cy="120078"/>
          </a:xfrm>
        </p:grpSpPr>
        <p:sp>
          <p:nvSpPr>
            <p:cNvPr id="30" name="Google Shape;1534;p57">
              <a:extLst>
                <a:ext uri="{FF2B5EF4-FFF2-40B4-BE49-F238E27FC236}">
                  <a16:creationId xmlns:a16="http://schemas.microsoft.com/office/drawing/2014/main" id="{5E37DB04-1E76-A929-FE06-BC86E0D222D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5;p57">
              <a:extLst>
                <a:ext uri="{FF2B5EF4-FFF2-40B4-BE49-F238E27FC236}">
                  <a16:creationId xmlns:a16="http://schemas.microsoft.com/office/drawing/2014/main" id="{DCF4A99A-EAC2-F4D1-3481-A4C32F100CC2}"/>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 name="Google Shape;1536;p57">
              <a:extLst>
                <a:ext uri="{FF2B5EF4-FFF2-40B4-BE49-F238E27FC236}">
                  <a16:creationId xmlns:a16="http://schemas.microsoft.com/office/drawing/2014/main" id="{98C23DD4-D37C-016C-E845-93CA7139814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3" name="AutoShape 2" descr="Fibonacci: Top-Down vs Bottom-Up Dynamic Programming | Baeldung on Computer  Science">
            <a:extLst>
              <a:ext uri="{FF2B5EF4-FFF2-40B4-BE49-F238E27FC236}">
                <a16:creationId xmlns:a16="http://schemas.microsoft.com/office/drawing/2014/main" id="{8F49D9B5-E295-EBDD-B2E4-606146018E2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35" name="AutoShape 6" descr="Fibonacci: Top-Down vs Bottom-Up Dynamic Programming | Baeldung on Computer  Science">
            <a:extLst>
              <a:ext uri="{FF2B5EF4-FFF2-40B4-BE49-F238E27FC236}">
                <a16:creationId xmlns:a16="http://schemas.microsoft.com/office/drawing/2014/main" id="{EBD23226-04D1-D3F4-EB29-3F72C0174EE9}"/>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pic>
        <p:nvPicPr>
          <p:cNvPr id="37" name="Graphic 36">
            <a:extLst>
              <a:ext uri="{FF2B5EF4-FFF2-40B4-BE49-F238E27FC236}">
                <a16:creationId xmlns:a16="http://schemas.microsoft.com/office/drawing/2014/main" id="{1EA335B8-B063-06CC-A276-46AD9CEF4E3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1375" b="1895"/>
          <a:stretch/>
        </p:blipFill>
        <p:spPr>
          <a:xfrm>
            <a:off x="5464633" y="674874"/>
            <a:ext cx="3968088" cy="1814323"/>
          </a:xfrm>
          <a:prstGeom prst="rect">
            <a:avLst/>
          </a:prstGeom>
        </p:spPr>
      </p:pic>
    </p:spTree>
    <p:extLst>
      <p:ext uri="{BB962C8B-B14F-4D97-AF65-F5344CB8AC3E}">
        <p14:creationId xmlns:p14="http://schemas.microsoft.com/office/powerpoint/2010/main" val="37851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4.32099E-6 L 0.11441 -0.00216 " pathEditMode="relative" rAng="0" ptsTypes="AA">
                                      <p:cBhvr>
                                        <p:cTn id="6" dur="2000" fill="hold"/>
                                        <p:tgtEl>
                                          <p:spTgt spid="45"/>
                                        </p:tgtEl>
                                        <p:attrNameLst>
                                          <p:attrName>ppt_x</p:attrName>
                                          <p:attrName>ppt_y</p:attrName>
                                        </p:attrNameLst>
                                      </p:cBhvr>
                                      <p:rCtr x="5712" y="-123"/>
                                    </p:animMotion>
                                  </p:childTnLst>
                                </p:cTn>
                              </p:par>
                              <p:par>
                                <p:cTn id="7" presetID="63" presetClass="path" presetSubtype="0" accel="50000" decel="50000" fill="hold" nodeType="withEffect">
                                  <p:stCondLst>
                                    <p:cond delay="0"/>
                                  </p:stCondLst>
                                  <p:childTnLst>
                                    <p:animMotion origin="layout" path="M 3.33333E-6 4.81481E-6 L 0.11406 4.81481E-6 " pathEditMode="relative" rAng="0" ptsTypes="AA">
                                      <p:cBhvr>
                                        <p:cTn id="8" dur="2000" fill="hold"/>
                                        <p:tgtEl>
                                          <p:spTgt spid="47"/>
                                        </p:tgtEl>
                                        <p:attrNameLst>
                                          <p:attrName>ppt_x</p:attrName>
                                          <p:attrName>ppt_y</p:attrName>
                                        </p:attrNameLst>
                                      </p:cBhvr>
                                      <p:rCtr x="5694"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11441 -0.00216 L 0.22847 -0.00216 " pathEditMode="relative" rAng="0" ptsTypes="AA">
                                      <p:cBhvr>
                                        <p:cTn id="12" dur="2000" fill="hold"/>
                                        <p:tgtEl>
                                          <p:spTgt spid="45"/>
                                        </p:tgtEl>
                                        <p:attrNameLst>
                                          <p:attrName>ppt_x</p:attrName>
                                          <p:attrName>ppt_y</p:attrName>
                                        </p:attrNameLst>
                                      </p:cBhvr>
                                      <p:rCtr x="5694" y="0"/>
                                    </p:animMotion>
                                  </p:childTnLst>
                                </p:cTn>
                              </p:par>
                              <p:par>
                                <p:cTn id="13" presetID="63" presetClass="path" presetSubtype="0" accel="50000" decel="50000" fill="hold" nodeType="withEffect">
                                  <p:stCondLst>
                                    <p:cond delay="0"/>
                                  </p:stCondLst>
                                  <p:childTnLst>
                                    <p:animMotion origin="layout" path="M 0.11406 4.81481E-6 L 0.22604 4.81481E-6 " pathEditMode="relative" rAng="0" ptsTypes="AA">
                                      <p:cBhvr>
                                        <p:cTn id="14" dur="2000" fill="hold"/>
                                        <p:tgtEl>
                                          <p:spTgt spid="47"/>
                                        </p:tgtEl>
                                        <p:attrNameLst>
                                          <p:attrName>ppt_x</p:attrName>
                                          <p:attrName>ppt_y</p:attrName>
                                        </p:attrNameLst>
                                      </p:cBhvr>
                                      <p:rCtr x="5590"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22847 -0.00216 L 0.34045 -0.00216 " pathEditMode="relative" rAng="0" ptsTypes="AA">
                                      <p:cBhvr>
                                        <p:cTn id="18" dur="2000" fill="hold"/>
                                        <p:tgtEl>
                                          <p:spTgt spid="45"/>
                                        </p:tgtEl>
                                        <p:attrNameLst>
                                          <p:attrName>ppt_x</p:attrName>
                                          <p:attrName>ppt_y</p:attrName>
                                        </p:attrNameLst>
                                      </p:cBhvr>
                                      <p:rCtr x="5590" y="0"/>
                                    </p:animMotion>
                                  </p:childTnLst>
                                </p:cTn>
                              </p:par>
                              <p:par>
                                <p:cTn id="19" presetID="63" presetClass="path" presetSubtype="0" accel="50000" decel="50000" fill="hold" nodeType="withEffect">
                                  <p:stCondLst>
                                    <p:cond delay="0"/>
                                  </p:stCondLst>
                                  <p:childTnLst>
                                    <p:animMotion origin="layout" path="M 0.22604 4.81481E-6 L 0.34045 4.81481E-6 " pathEditMode="relative" rAng="0" ptsTypes="AA">
                                      <p:cBhvr>
                                        <p:cTn id="20" dur="2000" fill="hold"/>
                                        <p:tgtEl>
                                          <p:spTgt spid="47"/>
                                        </p:tgtEl>
                                        <p:attrNameLst>
                                          <p:attrName>ppt_x</p:attrName>
                                          <p:attrName>ppt_y</p:attrName>
                                        </p:attrNameLst>
                                      </p:cBhvr>
                                      <p:rCtr x="57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92014" y="474832"/>
            <a:ext cx="6386036"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t>Tổng kết phần 1</a:t>
            </a:r>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sz="1600" b="1" dirty="0"/>
              <a:t>Tổng quan Quy hoạch động</a:t>
            </a:r>
          </a:p>
          <a:p>
            <a:pPr>
              <a:buFont typeface="Quicksand"/>
              <a:buChar char="●"/>
            </a:pPr>
            <a:r>
              <a:rPr lang="vi-VN" sz="1600" b="1" dirty="0"/>
              <a:t>Quy hoạch động là một kỹ thuật để giải quyết các vấn đề với các bài toán con chồng chéo và có cấu trúc con tối ưu.</a:t>
            </a:r>
            <a:endParaRPr lang="en-US" sz="1600" b="1" dirty="0"/>
          </a:p>
          <a:p>
            <a:pPr>
              <a:buFont typeface="Quicksand"/>
              <a:buChar char="●"/>
            </a:pPr>
            <a:r>
              <a:rPr lang="en-US" sz="1600" b="1" dirty="0" err="1"/>
              <a:t>Kết</a:t>
            </a:r>
            <a:r>
              <a:rPr lang="en-US" sz="1600" b="1" dirty="0"/>
              <a:t> </a:t>
            </a:r>
            <a:r>
              <a:rPr lang="en-US" sz="1600" b="1" dirty="0" err="1"/>
              <a:t>quả</a:t>
            </a:r>
            <a:r>
              <a:rPr lang="en-US" sz="1600" b="1" dirty="0"/>
              <a:t> </a:t>
            </a:r>
            <a:r>
              <a:rPr lang="en-US" sz="1600" b="1" dirty="0" err="1"/>
              <a:t>bài</a:t>
            </a:r>
            <a:r>
              <a:rPr lang="en-US" sz="1600" b="1" dirty="0"/>
              <a:t> </a:t>
            </a:r>
            <a:r>
              <a:rPr lang="en-US" sz="1600" b="1" dirty="0" err="1"/>
              <a:t>toán</a:t>
            </a:r>
            <a:r>
              <a:rPr lang="en-US" sz="1600" b="1" dirty="0"/>
              <a:t> con </a:t>
            </a:r>
            <a:r>
              <a:rPr lang="en-US" sz="1600" b="1" dirty="0" err="1"/>
              <a:t>thường</a:t>
            </a:r>
            <a:r>
              <a:rPr lang="en-US" sz="1600" b="1" dirty="0"/>
              <a:t> </a:t>
            </a:r>
            <a:r>
              <a:rPr lang="en-US" sz="1600" b="1" dirty="0" err="1"/>
              <a:t>dùng</a:t>
            </a:r>
            <a:r>
              <a:rPr lang="en-US" sz="1600" b="1" dirty="0"/>
              <a:t> “</a:t>
            </a:r>
            <a:r>
              <a:rPr lang="en-US" sz="1600" b="1" dirty="0" err="1"/>
              <a:t>memoization</a:t>
            </a:r>
            <a:r>
              <a:rPr lang="en-US" sz="1600" b="1" dirty="0"/>
              <a:t> table” </a:t>
            </a:r>
            <a:r>
              <a:rPr lang="en-US" sz="1600" b="1" dirty="0" err="1"/>
              <a:t>để</a:t>
            </a:r>
            <a:r>
              <a:rPr lang="en-US" sz="1600" b="1" dirty="0"/>
              <a:t> </a:t>
            </a:r>
            <a:r>
              <a:rPr lang="en-US" sz="1600" b="1" dirty="0" err="1"/>
              <a:t>lưu</a:t>
            </a:r>
            <a:r>
              <a:rPr lang="en-US" sz="1600" b="1" dirty="0"/>
              <a:t> </a:t>
            </a:r>
            <a:r>
              <a:rPr lang="en-US" sz="1600" b="1" dirty="0" err="1"/>
              <a:t>trữ</a:t>
            </a:r>
            <a:r>
              <a:rPr lang="en-US" sz="1600" b="1" dirty="0"/>
              <a:t>.</a:t>
            </a:r>
          </a:p>
          <a:p>
            <a:pPr marL="152400" indent="0">
              <a:buNone/>
            </a:pPr>
            <a:endParaRPr lang="vi-VN" sz="1600" b="1" dirty="0"/>
          </a:p>
          <a:p>
            <a:pPr marL="457200" lvl="0" indent="-304800" algn="l" rtl="0">
              <a:spcBef>
                <a:spcPts val="0"/>
              </a:spcBef>
              <a:spcAft>
                <a:spcPts val="0"/>
              </a:spcAft>
              <a:buSzPts val="1200"/>
              <a:buFont typeface="Quicksand"/>
              <a:buChar char="●"/>
            </a:pPr>
            <a:r>
              <a:rPr lang="en-US" sz="1600" b="1" dirty="0" err="1"/>
              <a:t>Lợi</a:t>
            </a:r>
            <a:r>
              <a:rPr lang="en-US" sz="1600" b="1" dirty="0"/>
              <a:t> </a:t>
            </a:r>
            <a:r>
              <a:rPr lang="en-US" sz="1600" b="1" dirty="0" err="1"/>
              <a:t>ích</a:t>
            </a:r>
            <a:r>
              <a:rPr lang="en-US" sz="1600" b="1" dirty="0"/>
              <a:t> </a:t>
            </a:r>
            <a:r>
              <a:rPr lang="en-US" sz="1600" b="1" dirty="0" err="1"/>
              <a:t>của</a:t>
            </a:r>
            <a:r>
              <a:rPr lang="vi-VN" sz="1600" b="1" dirty="0"/>
              <a:t> Quy hoạch động: </a:t>
            </a:r>
          </a:p>
          <a:p>
            <a:pPr marL="914400" lvl="0" indent="-304800" algn="l" rtl="0">
              <a:spcBef>
                <a:spcPts val="0"/>
              </a:spcBef>
              <a:spcAft>
                <a:spcPts val="0"/>
              </a:spcAft>
              <a:buSzPts val="1200"/>
              <a:buFont typeface="Quicksand"/>
              <a:buChar char="●"/>
            </a:pPr>
            <a:r>
              <a:rPr lang="vi-VN" sz="1600" b="1" dirty="0"/>
              <a:t>Giải pháp tối ưu.</a:t>
            </a:r>
          </a:p>
          <a:p>
            <a:pPr marL="914400" lvl="0" indent="-304800" algn="l" rtl="0">
              <a:spcBef>
                <a:spcPts val="0"/>
              </a:spcBef>
              <a:spcAft>
                <a:spcPts val="0"/>
              </a:spcAft>
              <a:buSzPts val="1200"/>
              <a:buFont typeface="Quicksand"/>
              <a:buChar char="●"/>
            </a:pPr>
            <a:r>
              <a:rPr lang="vi-VN" sz="1600" b="1" dirty="0"/>
              <a:t>Tối ưu độ phức tạp thời gian. </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530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2" name="Google Shape;1992;p64"/>
          <p:cNvSpPr/>
          <p:nvPr/>
        </p:nvSpPr>
        <p:spPr>
          <a:xfrm>
            <a:off x="6120700"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2204025" y="185542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txBox="1">
            <a:spLocks noGrp="1"/>
          </p:cNvSpPr>
          <p:nvPr>
            <p:ph type="title"/>
          </p:nvPr>
        </p:nvSpPr>
        <p:spPr>
          <a:xfrm>
            <a:off x="1144746" y="458438"/>
            <a:ext cx="6945370" cy="756109"/>
          </a:xfrm>
          <a:prstGeom prst="rect">
            <a:avLst/>
          </a:prstGeom>
        </p:spPr>
        <p:txBody>
          <a:bodyPr spcFirstLastPara="1" wrap="square" lIns="0" tIns="0" rIns="0" bIns="0" anchor="t" anchorCtr="0">
            <a:noAutofit/>
          </a:bodyPr>
          <a:lstStyle/>
          <a:p>
            <a:pPr lvl="0"/>
            <a:r>
              <a:rPr lang="vi-VN" sz="3000"/>
              <a:t>Các phương pháp chính để triển khai quy hoạch động</a:t>
            </a:r>
          </a:p>
        </p:txBody>
      </p:sp>
      <p:sp>
        <p:nvSpPr>
          <p:cNvPr id="2000" name="Google Shape;2000;p64"/>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Bottom-up</a:t>
            </a:r>
            <a:endParaRPr/>
          </a:p>
        </p:txBody>
      </p:sp>
      <p:sp>
        <p:nvSpPr>
          <p:cNvPr id="2001" name="Google Shape;2001;p64"/>
          <p:cNvSpPr txBox="1">
            <a:spLocks noGrp="1"/>
          </p:cNvSpPr>
          <p:nvPr>
            <p:ph type="subTitle" idx="2"/>
          </p:nvPr>
        </p:nvSpPr>
        <p:spPr>
          <a:xfrm>
            <a:off x="1354270" y="3632920"/>
            <a:ext cx="2518500" cy="863400"/>
          </a:xfrm>
          <a:prstGeom prst="rect">
            <a:avLst/>
          </a:prstGeom>
        </p:spPr>
        <p:txBody>
          <a:bodyPr spcFirstLastPara="1" wrap="square" lIns="0" tIns="0" rIns="0" bIns="0" anchor="t" anchorCtr="0">
            <a:noAutofit/>
          </a:bodyPr>
          <a:lstStyle/>
          <a:p>
            <a:pPr marL="0" lvl="0" indent="0"/>
            <a:r>
              <a:rPr lang="vi-VN" b="1"/>
              <a:t>Bắt đầu giải quyết các bài toán con đơn giản hơn trước </a:t>
            </a:r>
            <a:r>
              <a:rPr lang="vi-VN" b="1" err="1"/>
              <a:t>sau</a:t>
            </a:r>
            <a:r>
              <a:rPr lang="vi-VN" b="1"/>
              <a:t> </a:t>
            </a:r>
            <a:r>
              <a:rPr lang="vi-VN" b="1" err="1"/>
              <a:t>đó</a:t>
            </a:r>
            <a:r>
              <a:rPr lang="vi-VN" b="1"/>
              <a:t> </a:t>
            </a:r>
            <a:r>
              <a:rPr lang="vi-VN" b="1" err="1"/>
              <a:t>mới</a:t>
            </a:r>
            <a:r>
              <a:rPr lang="vi-VN" b="1"/>
              <a:t> </a:t>
            </a:r>
            <a:r>
              <a:rPr lang="vi-VN" b="1" err="1"/>
              <a:t>giải</a:t>
            </a:r>
            <a:r>
              <a:rPr lang="vi-VN" b="1"/>
              <a:t> </a:t>
            </a:r>
            <a:r>
              <a:rPr lang="vi-VN" b="1" err="1"/>
              <a:t>quyết</a:t>
            </a:r>
            <a:r>
              <a:rPr lang="vi-VN" b="1"/>
              <a:t> </a:t>
            </a:r>
            <a:r>
              <a:rPr lang="vi-VN" b="1" err="1"/>
              <a:t>bài</a:t>
            </a:r>
            <a:r>
              <a:rPr lang="vi-VN" b="1"/>
              <a:t> </a:t>
            </a:r>
            <a:r>
              <a:rPr lang="vi-VN" b="1" err="1"/>
              <a:t>toán</a:t>
            </a:r>
            <a:r>
              <a:rPr lang="vi-VN" b="1"/>
              <a:t> </a:t>
            </a:r>
            <a:r>
              <a:rPr lang="vi-VN" b="1" err="1"/>
              <a:t>phức</a:t>
            </a:r>
            <a:r>
              <a:rPr lang="vi-VN" b="1"/>
              <a:t> </a:t>
            </a:r>
            <a:r>
              <a:rPr lang="vi-VN" b="1" err="1"/>
              <a:t>tạp</a:t>
            </a:r>
            <a:endParaRPr lang="vi-VN" b="1"/>
          </a:p>
        </p:txBody>
      </p:sp>
      <p:sp>
        <p:nvSpPr>
          <p:cNvPr id="2002" name="Google Shape;2002;p64"/>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p>
            <a:pPr marL="0" lvl="0" indent="0"/>
            <a:r>
              <a:rPr lang="vi-VN"/>
              <a:t>Phương pháp </a:t>
            </a:r>
            <a:r>
              <a:rPr lang="vi-VN" err="1"/>
              <a:t>Top-down</a:t>
            </a:r>
            <a:endParaRPr/>
          </a:p>
        </p:txBody>
      </p:sp>
      <p:sp>
        <p:nvSpPr>
          <p:cNvPr id="2003" name="Google Shape;2003;p64"/>
          <p:cNvSpPr txBox="1">
            <a:spLocks noGrp="1"/>
          </p:cNvSpPr>
          <p:nvPr>
            <p:ph type="subTitle" idx="4"/>
          </p:nvPr>
        </p:nvSpPr>
        <p:spPr>
          <a:xfrm>
            <a:off x="5218362" y="3672617"/>
            <a:ext cx="2659425" cy="875754"/>
          </a:xfrm>
          <a:prstGeom prst="rect">
            <a:avLst/>
          </a:prstGeom>
        </p:spPr>
        <p:txBody>
          <a:bodyPr spcFirstLastPara="1" wrap="square" lIns="0" tIns="0" rIns="0" bIns="0" anchor="t" anchorCtr="0">
            <a:noAutofit/>
          </a:bodyPr>
          <a:lstStyle/>
          <a:p>
            <a:pPr marL="0" lvl="0" indent="0"/>
            <a:r>
              <a:rPr lang="en-US" b="1" err="1"/>
              <a:t>Bắt</a:t>
            </a:r>
            <a:r>
              <a:rPr lang="en-US" b="1"/>
              <a:t> </a:t>
            </a:r>
            <a:r>
              <a:rPr lang="en-US" b="1" err="1"/>
              <a:t>đầu</a:t>
            </a:r>
            <a:r>
              <a:rPr lang="en-US" b="1"/>
              <a:t> </a:t>
            </a:r>
            <a:r>
              <a:rPr lang="en-US" b="1" err="1"/>
              <a:t>từ</a:t>
            </a:r>
            <a:r>
              <a:rPr lang="en-US" b="1"/>
              <a:t> </a:t>
            </a:r>
            <a:r>
              <a:rPr lang="en-US" b="1" err="1"/>
              <a:t>bài</a:t>
            </a:r>
            <a:r>
              <a:rPr lang="en-US" b="1"/>
              <a:t> </a:t>
            </a:r>
            <a:r>
              <a:rPr lang="en-US" b="1" err="1"/>
              <a:t>toán</a:t>
            </a:r>
            <a:r>
              <a:rPr lang="en-US" b="1"/>
              <a:t> </a:t>
            </a:r>
            <a:r>
              <a:rPr lang="en-US" b="1" err="1"/>
              <a:t>lớn</a:t>
            </a:r>
            <a:r>
              <a:rPr lang="en-US" b="1"/>
              <a:t> </a:t>
            </a:r>
            <a:r>
              <a:rPr lang="en-US" b="1" err="1"/>
              <a:t>và</a:t>
            </a:r>
            <a:r>
              <a:rPr lang="en-US" b="1"/>
              <a:t> </a:t>
            </a:r>
            <a:r>
              <a:rPr lang="en-US" b="1" err="1"/>
              <a:t>giải</a:t>
            </a:r>
            <a:r>
              <a:rPr lang="en-US" b="1"/>
              <a:t> </a:t>
            </a:r>
            <a:r>
              <a:rPr lang="en-US" b="1" err="1"/>
              <a:t>quyết</a:t>
            </a:r>
            <a:r>
              <a:rPr lang="en-US" b="1"/>
              <a:t> </a:t>
            </a:r>
            <a:r>
              <a:rPr lang="en-US" b="1" err="1"/>
              <a:t>nó</a:t>
            </a:r>
            <a:r>
              <a:rPr lang="en-US" b="1"/>
              <a:t> </a:t>
            </a:r>
            <a:r>
              <a:rPr lang="en-US" b="1" err="1"/>
              <a:t>bằng</a:t>
            </a:r>
            <a:r>
              <a:rPr lang="en-US" b="1"/>
              <a:t> </a:t>
            </a:r>
            <a:r>
              <a:rPr lang="en-US" b="1" err="1"/>
              <a:t>cách</a:t>
            </a:r>
            <a:r>
              <a:rPr lang="en-US" b="1"/>
              <a:t> </a:t>
            </a:r>
            <a:r>
              <a:rPr lang="en-US" b="1" err="1"/>
              <a:t>sử</a:t>
            </a:r>
            <a:r>
              <a:rPr lang="en-US" b="1"/>
              <a:t> </a:t>
            </a:r>
            <a:r>
              <a:rPr lang="en-US" b="1" err="1"/>
              <a:t>dụng</a:t>
            </a:r>
            <a:r>
              <a:rPr lang="en-US" b="1"/>
              <a:t> </a:t>
            </a:r>
            <a:r>
              <a:rPr lang="en-US" b="1" err="1"/>
              <a:t>kết</a:t>
            </a:r>
            <a:r>
              <a:rPr lang="en-US" b="1"/>
              <a:t> </a:t>
            </a:r>
            <a:r>
              <a:rPr lang="en-US" b="1" err="1"/>
              <a:t>quả</a:t>
            </a:r>
            <a:r>
              <a:rPr lang="en-US" b="1"/>
              <a:t> </a:t>
            </a:r>
            <a:r>
              <a:rPr lang="en-US" b="1" err="1"/>
              <a:t>của</a:t>
            </a:r>
            <a:r>
              <a:rPr lang="en-US" b="1"/>
              <a:t> </a:t>
            </a:r>
            <a:r>
              <a:rPr lang="en-US" b="1" err="1"/>
              <a:t>các</a:t>
            </a:r>
            <a:r>
              <a:rPr lang="en-US" b="1"/>
              <a:t> </a:t>
            </a:r>
            <a:r>
              <a:rPr lang="en-US" b="1" err="1"/>
              <a:t>bài</a:t>
            </a:r>
            <a:r>
              <a:rPr lang="en-US" b="1"/>
              <a:t> </a:t>
            </a:r>
            <a:r>
              <a:rPr lang="en-US" b="1" err="1"/>
              <a:t>toán</a:t>
            </a:r>
            <a:r>
              <a:rPr lang="en-US" b="1"/>
              <a:t> con (</a:t>
            </a:r>
            <a:r>
              <a:rPr lang="en-US" b="1" err="1"/>
              <a:t>sử</a:t>
            </a:r>
            <a:r>
              <a:rPr lang="en-US" b="1"/>
              <a:t> </a:t>
            </a:r>
            <a:r>
              <a:rPr lang="en-US" b="1" err="1"/>
              <a:t>dụng</a:t>
            </a:r>
            <a:r>
              <a:rPr lang="en-US" b="1"/>
              <a:t> </a:t>
            </a:r>
            <a:r>
              <a:rPr lang="en-US" b="1" err="1"/>
              <a:t>đệ</a:t>
            </a:r>
            <a:r>
              <a:rPr lang="en-US" b="1"/>
              <a:t> </a:t>
            </a:r>
            <a:r>
              <a:rPr lang="en-US" b="1" err="1"/>
              <a:t>quy</a:t>
            </a:r>
            <a:r>
              <a:rPr lang="en-US" b="1"/>
              <a:t>)</a:t>
            </a:r>
          </a:p>
        </p:txBody>
      </p:sp>
      <p:grpSp>
        <p:nvGrpSpPr>
          <p:cNvPr id="2016" name="Google Shape;2016;p64"/>
          <p:cNvGrpSpPr/>
          <p:nvPr/>
        </p:nvGrpSpPr>
        <p:grpSpPr>
          <a:xfrm>
            <a:off x="2350956" y="2035849"/>
            <a:ext cx="525435" cy="458461"/>
            <a:chOff x="2419975" y="1894800"/>
            <a:chExt cx="386975" cy="337675"/>
          </a:xfrm>
        </p:grpSpPr>
        <p:sp>
          <p:nvSpPr>
            <p:cNvPr id="2017" name="Google Shape;2017;p64"/>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858;p112">
            <a:extLst>
              <a:ext uri="{FF2B5EF4-FFF2-40B4-BE49-F238E27FC236}">
                <a16:creationId xmlns:a16="http://schemas.microsoft.com/office/drawing/2014/main" id="{656B29B1-4463-06FB-7119-2196EBDB4158}"/>
              </a:ext>
            </a:extLst>
          </p:cNvPr>
          <p:cNvGrpSpPr/>
          <p:nvPr/>
        </p:nvGrpSpPr>
        <p:grpSpPr>
          <a:xfrm>
            <a:off x="6264633" y="2017922"/>
            <a:ext cx="531433" cy="448369"/>
            <a:chOff x="4427225" y="1894800"/>
            <a:chExt cx="386750" cy="326300"/>
          </a:xfrm>
        </p:grpSpPr>
        <p:sp>
          <p:nvSpPr>
            <p:cNvPr id="3" name="Google Shape;5859;p112">
              <a:extLst>
                <a:ext uri="{FF2B5EF4-FFF2-40B4-BE49-F238E27FC236}">
                  <a16:creationId xmlns:a16="http://schemas.microsoft.com/office/drawing/2014/main" id="{EBD45305-E7AE-7BA9-0B00-58655DA8B953}"/>
                </a:ext>
              </a:extLst>
            </p:cNvPr>
            <p:cNvSpPr/>
            <p:nvPr/>
          </p:nvSpPr>
          <p:spPr>
            <a:xfrm>
              <a:off x="4434125" y="2141000"/>
              <a:ext cx="74075" cy="74075"/>
            </a:xfrm>
            <a:custGeom>
              <a:avLst/>
              <a:gdLst/>
              <a:ahLst/>
              <a:cxnLst/>
              <a:rect l="l" t="t" r="r" b="b"/>
              <a:pathLst>
                <a:path w="2963" h="2963" extrusionOk="0">
                  <a:moveTo>
                    <a:pt x="1" y="1"/>
                  </a:moveTo>
                  <a:lnTo>
                    <a:pt x="1" y="2963"/>
                  </a:lnTo>
                  <a:lnTo>
                    <a:pt x="2962" y="2963"/>
                  </a:lnTo>
                  <a:lnTo>
                    <a:pt x="2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860;p112">
              <a:extLst>
                <a:ext uri="{FF2B5EF4-FFF2-40B4-BE49-F238E27FC236}">
                  <a16:creationId xmlns:a16="http://schemas.microsoft.com/office/drawing/2014/main" id="{1D876F5B-86DF-CAD9-396A-AE0661E471D7}"/>
                </a:ext>
              </a:extLst>
            </p:cNvPr>
            <p:cNvSpPr/>
            <p:nvPr/>
          </p:nvSpPr>
          <p:spPr>
            <a:xfrm>
              <a:off x="4533825" y="2141000"/>
              <a:ext cx="73850" cy="74075"/>
            </a:xfrm>
            <a:custGeom>
              <a:avLst/>
              <a:gdLst/>
              <a:ahLst/>
              <a:cxnLst/>
              <a:rect l="l" t="t" r="r" b="b"/>
              <a:pathLst>
                <a:path w="2954" h="2963" extrusionOk="0">
                  <a:moveTo>
                    <a:pt x="0" y="1"/>
                  </a:moveTo>
                  <a:lnTo>
                    <a:pt x="0" y="723"/>
                  </a:lnTo>
                  <a:lnTo>
                    <a:pt x="0" y="2963"/>
                  </a:lnTo>
                  <a:lnTo>
                    <a:pt x="2953" y="2963"/>
                  </a:lnTo>
                  <a:lnTo>
                    <a:pt x="2953" y="1"/>
                  </a:lnTo>
                  <a:close/>
                </a:path>
              </a:pathLst>
            </a:custGeom>
            <a:solidFill>
              <a:srgbClr val="FF8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61;p112">
              <a:extLst>
                <a:ext uri="{FF2B5EF4-FFF2-40B4-BE49-F238E27FC236}">
                  <a16:creationId xmlns:a16="http://schemas.microsoft.com/office/drawing/2014/main" id="{0461936B-7243-2B9C-887E-D2FAED988C31}"/>
                </a:ext>
              </a:extLst>
            </p:cNvPr>
            <p:cNvSpPr/>
            <p:nvPr/>
          </p:nvSpPr>
          <p:spPr>
            <a:xfrm>
              <a:off x="4732975" y="2141000"/>
              <a:ext cx="74075" cy="74075"/>
            </a:xfrm>
            <a:custGeom>
              <a:avLst/>
              <a:gdLst/>
              <a:ahLst/>
              <a:cxnLst/>
              <a:rect l="l" t="t" r="r" b="b"/>
              <a:pathLst>
                <a:path w="2963" h="2963" extrusionOk="0">
                  <a:moveTo>
                    <a:pt x="1" y="1"/>
                  </a:moveTo>
                  <a:lnTo>
                    <a:pt x="1" y="2963"/>
                  </a:lnTo>
                  <a:lnTo>
                    <a:pt x="2963" y="2963"/>
                  </a:lnTo>
                  <a:lnTo>
                    <a:pt x="29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62;p112">
              <a:extLst>
                <a:ext uri="{FF2B5EF4-FFF2-40B4-BE49-F238E27FC236}">
                  <a16:creationId xmlns:a16="http://schemas.microsoft.com/office/drawing/2014/main" id="{5254D281-BFA7-EB67-F406-116FE961C5D1}"/>
                </a:ext>
              </a:extLst>
            </p:cNvPr>
            <p:cNvSpPr/>
            <p:nvPr/>
          </p:nvSpPr>
          <p:spPr>
            <a:xfrm>
              <a:off x="4633500" y="2141000"/>
              <a:ext cx="73850" cy="74075"/>
            </a:xfrm>
            <a:custGeom>
              <a:avLst/>
              <a:gdLst/>
              <a:ahLst/>
              <a:cxnLst/>
              <a:rect l="l" t="t" r="r" b="b"/>
              <a:pathLst>
                <a:path w="2954" h="2963" extrusionOk="0">
                  <a:moveTo>
                    <a:pt x="1" y="1"/>
                  </a:moveTo>
                  <a:lnTo>
                    <a:pt x="1" y="2963"/>
                  </a:lnTo>
                  <a:lnTo>
                    <a:pt x="2954" y="2963"/>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63;p112">
              <a:extLst>
                <a:ext uri="{FF2B5EF4-FFF2-40B4-BE49-F238E27FC236}">
                  <a16:creationId xmlns:a16="http://schemas.microsoft.com/office/drawing/2014/main" id="{BF0D3E48-0101-BD60-13F5-68EF8FFEDFBC}"/>
                </a:ext>
              </a:extLst>
            </p:cNvPr>
            <p:cNvSpPr/>
            <p:nvPr/>
          </p:nvSpPr>
          <p:spPr>
            <a:xfrm>
              <a:off x="4434125" y="2040650"/>
              <a:ext cx="173550" cy="73850"/>
            </a:xfrm>
            <a:custGeom>
              <a:avLst/>
              <a:gdLst/>
              <a:ahLst/>
              <a:cxnLst/>
              <a:rect l="l" t="t" r="r" b="b"/>
              <a:pathLst>
                <a:path w="6942" h="2954" extrusionOk="0">
                  <a:moveTo>
                    <a:pt x="1" y="0"/>
                  </a:moveTo>
                  <a:lnTo>
                    <a:pt x="1" y="2953"/>
                  </a:lnTo>
                  <a:lnTo>
                    <a:pt x="6941" y="2953"/>
                  </a:lnTo>
                  <a:lnTo>
                    <a:pt x="6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64;p112">
              <a:extLst>
                <a:ext uri="{FF2B5EF4-FFF2-40B4-BE49-F238E27FC236}">
                  <a16:creationId xmlns:a16="http://schemas.microsoft.com/office/drawing/2014/main" id="{8DB65B78-E97E-0B58-5293-2E83979B9CE6}"/>
                </a:ext>
              </a:extLst>
            </p:cNvPr>
            <p:cNvSpPr/>
            <p:nvPr/>
          </p:nvSpPr>
          <p:spPr>
            <a:xfrm>
              <a:off x="4633500" y="2040650"/>
              <a:ext cx="173550" cy="73850"/>
            </a:xfrm>
            <a:custGeom>
              <a:avLst/>
              <a:gdLst/>
              <a:ahLst/>
              <a:cxnLst/>
              <a:rect l="l" t="t" r="r" b="b"/>
              <a:pathLst>
                <a:path w="6942" h="2954" extrusionOk="0">
                  <a:moveTo>
                    <a:pt x="1" y="0"/>
                  </a:moveTo>
                  <a:lnTo>
                    <a:pt x="1" y="2953"/>
                  </a:lnTo>
                  <a:lnTo>
                    <a:pt x="6942" y="2953"/>
                  </a:lnTo>
                  <a:lnTo>
                    <a:pt x="6942" y="848"/>
                  </a:lnTo>
                  <a:lnTo>
                    <a:pt x="6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65;p112">
              <a:extLst>
                <a:ext uri="{FF2B5EF4-FFF2-40B4-BE49-F238E27FC236}">
                  <a16:creationId xmlns:a16="http://schemas.microsoft.com/office/drawing/2014/main" id="{0F1BBDF5-97CF-0D5C-3AA8-0ADF9299D38A}"/>
                </a:ext>
              </a:extLst>
            </p:cNvPr>
            <p:cNvSpPr/>
            <p:nvPr/>
          </p:nvSpPr>
          <p:spPr>
            <a:xfrm>
              <a:off x="4434125" y="1901700"/>
              <a:ext cx="373825" cy="113325"/>
            </a:xfrm>
            <a:custGeom>
              <a:avLst/>
              <a:gdLst/>
              <a:ahLst/>
              <a:cxnLst/>
              <a:rect l="l" t="t" r="r" b="b"/>
              <a:pathLst>
                <a:path w="14953" h="4533" extrusionOk="0">
                  <a:moveTo>
                    <a:pt x="1" y="1"/>
                  </a:moveTo>
                  <a:lnTo>
                    <a:pt x="1" y="4532"/>
                  </a:lnTo>
                  <a:lnTo>
                    <a:pt x="14952" y="4532"/>
                  </a:lnTo>
                  <a:lnTo>
                    <a:pt x="149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66;p112">
              <a:extLst>
                <a:ext uri="{FF2B5EF4-FFF2-40B4-BE49-F238E27FC236}">
                  <a16:creationId xmlns:a16="http://schemas.microsoft.com/office/drawing/2014/main" id="{9AFF4B38-0899-A8D3-866C-7FE0255E2FB3}"/>
                </a:ext>
              </a:extLst>
            </p:cNvPr>
            <p:cNvSpPr/>
            <p:nvPr/>
          </p:nvSpPr>
          <p:spPr>
            <a:xfrm>
              <a:off x="4598725" y="1901700"/>
              <a:ext cx="209225" cy="113325"/>
            </a:xfrm>
            <a:custGeom>
              <a:avLst/>
              <a:gdLst/>
              <a:ahLst/>
              <a:cxnLst/>
              <a:rect l="l" t="t" r="r" b="b"/>
              <a:pathLst>
                <a:path w="8369" h="4533" extrusionOk="0">
                  <a:moveTo>
                    <a:pt x="1267" y="1"/>
                  </a:moveTo>
                  <a:lnTo>
                    <a:pt x="0" y="4532"/>
                  </a:lnTo>
                  <a:lnTo>
                    <a:pt x="8368" y="4532"/>
                  </a:lnTo>
                  <a:lnTo>
                    <a:pt x="8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67;p112">
              <a:extLst>
                <a:ext uri="{FF2B5EF4-FFF2-40B4-BE49-F238E27FC236}">
                  <a16:creationId xmlns:a16="http://schemas.microsoft.com/office/drawing/2014/main" id="{9A3CFDA5-B2CB-6AAC-5839-33CE444D0611}"/>
                </a:ext>
              </a:extLst>
            </p:cNvPr>
            <p:cNvSpPr/>
            <p:nvPr/>
          </p:nvSpPr>
          <p:spPr>
            <a:xfrm>
              <a:off x="446467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8;p112">
              <a:extLst>
                <a:ext uri="{FF2B5EF4-FFF2-40B4-BE49-F238E27FC236}">
                  <a16:creationId xmlns:a16="http://schemas.microsoft.com/office/drawing/2014/main" id="{E0FE4166-016F-4F44-7647-CBB327431378}"/>
                </a:ext>
              </a:extLst>
            </p:cNvPr>
            <p:cNvSpPr/>
            <p:nvPr/>
          </p:nvSpPr>
          <p:spPr>
            <a:xfrm>
              <a:off x="4564375" y="2141000"/>
              <a:ext cx="43300" cy="74075"/>
            </a:xfrm>
            <a:custGeom>
              <a:avLst/>
              <a:gdLst/>
              <a:ahLst/>
              <a:cxnLst/>
              <a:rect l="l" t="t" r="r" b="b"/>
              <a:pathLst>
                <a:path w="1732" h="2963" extrusionOk="0">
                  <a:moveTo>
                    <a:pt x="830" y="1"/>
                  </a:moveTo>
                  <a:lnTo>
                    <a:pt x="0" y="2963"/>
                  </a:lnTo>
                  <a:lnTo>
                    <a:pt x="1731" y="2963"/>
                  </a:lnTo>
                  <a:lnTo>
                    <a:pt x="1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9;p112">
              <a:extLst>
                <a:ext uri="{FF2B5EF4-FFF2-40B4-BE49-F238E27FC236}">
                  <a16:creationId xmlns:a16="http://schemas.microsoft.com/office/drawing/2014/main" id="{574A5489-71F6-0B17-BF02-E103F02806B9}"/>
                </a:ext>
              </a:extLst>
            </p:cNvPr>
            <p:cNvSpPr/>
            <p:nvPr/>
          </p:nvSpPr>
          <p:spPr>
            <a:xfrm>
              <a:off x="4663850" y="2141000"/>
              <a:ext cx="43500" cy="74075"/>
            </a:xfrm>
            <a:custGeom>
              <a:avLst/>
              <a:gdLst/>
              <a:ahLst/>
              <a:cxnLst/>
              <a:rect l="l" t="t" r="r" b="b"/>
              <a:pathLst>
                <a:path w="1740" h="2963" extrusionOk="0">
                  <a:moveTo>
                    <a:pt x="830" y="1"/>
                  </a:moveTo>
                  <a:lnTo>
                    <a:pt x="0" y="2963"/>
                  </a:lnTo>
                  <a:lnTo>
                    <a:pt x="1740" y="2963"/>
                  </a:lnTo>
                  <a:lnTo>
                    <a:pt x="1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0;p112">
              <a:extLst>
                <a:ext uri="{FF2B5EF4-FFF2-40B4-BE49-F238E27FC236}">
                  <a16:creationId xmlns:a16="http://schemas.microsoft.com/office/drawing/2014/main" id="{F335AF43-5413-1FC4-8B8B-C5B109622160}"/>
                </a:ext>
              </a:extLst>
            </p:cNvPr>
            <p:cNvSpPr/>
            <p:nvPr/>
          </p:nvSpPr>
          <p:spPr>
            <a:xfrm>
              <a:off x="4764425" y="2141000"/>
              <a:ext cx="43525" cy="74075"/>
            </a:xfrm>
            <a:custGeom>
              <a:avLst/>
              <a:gdLst/>
              <a:ahLst/>
              <a:cxnLst/>
              <a:rect l="l" t="t" r="r" b="b"/>
              <a:pathLst>
                <a:path w="1741" h="2963" extrusionOk="0">
                  <a:moveTo>
                    <a:pt x="830" y="1"/>
                  </a:moveTo>
                  <a:lnTo>
                    <a:pt x="1" y="2963"/>
                  </a:lnTo>
                  <a:lnTo>
                    <a:pt x="1740" y="2963"/>
                  </a:lnTo>
                  <a:lnTo>
                    <a:pt x="17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1;p112">
              <a:extLst>
                <a:ext uri="{FF2B5EF4-FFF2-40B4-BE49-F238E27FC236}">
                  <a16:creationId xmlns:a16="http://schemas.microsoft.com/office/drawing/2014/main" id="{EDD77122-960E-EC12-AE47-E96143C80C37}"/>
                </a:ext>
              </a:extLst>
            </p:cNvPr>
            <p:cNvSpPr/>
            <p:nvPr/>
          </p:nvSpPr>
          <p:spPr>
            <a:xfrm>
              <a:off x="4509500" y="2040650"/>
              <a:ext cx="98175" cy="73850"/>
            </a:xfrm>
            <a:custGeom>
              <a:avLst/>
              <a:gdLst/>
              <a:ahLst/>
              <a:cxnLst/>
              <a:rect l="l" t="t" r="r" b="b"/>
              <a:pathLst>
                <a:path w="3927" h="2954" extrusionOk="0">
                  <a:moveTo>
                    <a:pt x="831" y="0"/>
                  </a:moveTo>
                  <a:lnTo>
                    <a:pt x="1" y="2953"/>
                  </a:lnTo>
                  <a:lnTo>
                    <a:pt x="3926" y="2953"/>
                  </a:lnTo>
                  <a:lnTo>
                    <a:pt x="3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2;p112">
              <a:extLst>
                <a:ext uri="{FF2B5EF4-FFF2-40B4-BE49-F238E27FC236}">
                  <a16:creationId xmlns:a16="http://schemas.microsoft.com/office/drawing/2014/main" id="{004C08E2-8366-FE3B-1E9B-01890533FE7C}"/>
                </a:ext>
              </a:extLst>
            </p:cNvPr>
            <p:cNvSpPr/>
            <p:nvPr/>
          </p:nvSpPr>
          <p:spPr>
            <a:xfrm>
              <a:off x="4709575" y="2040650"/>
              <a:ext cx="98375" cy="73850"/>
            </a:xfrm>
            <a:custGeom>
              <a:avLst/>
              <a:gdLst/>
              <a:ahLst/>
              <a:cxnLst/>
              <a:rect l="l" t="t" r="r" b="b"/>
              <a:pathLst>
                <a:path w="3935" h="2954" extrusionOk="0">
                  <a:moveTo>
                    <a:pt x="830" y="0"/>
                  </a:moveTo>
                  <a:lnTo>
                    <a:pt x="0" y="2953"/>
                  </a:lnTo>
                  <a:lnTo>
                    <a:pt x="3934" y="2953"/>
                  </a:lnTo>
                  <a:lnTo>
                    <a:pt x="39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73;p112">
              <a:extLst>
                <a:ext uri="{FF2B5EF4-FFF2-40B4-BE49-F238E27FC236}">
                  <a16:creationId xmlns:a16="http://schemas.microsoft.com/office/drawing/2014/main" id="{61831557-FE4F-EA82-C51E-18CB4FF41740}"/>
                </a:ext>
              </a:extLst>
            </p:cNvPr>
            <p:cNvSpPr/>
            <p:nvPr/>
          </p:nvSpPr>
          <p:spPr>
            <a:xfrm>
              <a:off x="4427225" y="1894800"/>
              <a:ext cx="386750" cy="326300"/>
            </a:xfrm>
            <a:custGeom>
              <a:avLst/>
              <a:gdLst/>
              <a:ahLst/>
              <a:cxnLst/>
              <a:rect l="l" t="t" r="r" b="b"/>
              <a:pathLst>
                <a:path w="15470" h="13052" extrusionOk="0">
                  <a:moveTo>
                    <a:pt x="6949" y="6102"/>
                  </a:moveTo>
                  <a:lnTo>
                    <a:pt x="6949" y="8546"/>
                  </a:lnTo>
                  <a:lnTo>
                    <a:pt x="517" y="8546"/>
                  </a:lnTo>
                  <a:lnTo>
                    <a:pt x="517" y="6102"/>
                  </a:lnTo>
                  <a:close/>
                  <a:moveTo>
                    <a:pt x="13471" y="9064"/>
                  </a:moveTo>
                  <a:lnTo>
                    <a:pt x="13471" y="9581"/>
                  </a:lnTo>
                  <a:lnTo>
                    <a:pt x="12249" y="9581"/>
                  </a:lnTo>
                  <a:cubicBezTo>
                    <a:pt x="12106" y="9581"/>
                    <a:pt x="11990" y="9697"/>
                    <a:pt x="11990" y="9840"/>
                  </a:cubicBezTo>
                  <a:lnTo>
                    <a:pt x="11990" y="11053"/>
                  </a:lnTo>
                  <a:lnTo>
                    <a:pt x="11481" y="11053"/>
                  </a:lnTo>
                  <a:lnTo>
                    <a:pt x="11481" y="9840"/>
                  </a:lnTo>
                  <a:cubicBezTo>
                    <a:pt x="11481" y="9697"/>
                    <a:pt x="11365" y="9581"/>
                    <a:pt x="11223" y="9581"/>
                  </a:cubicBezTo>
                  <a:lnTo>
                    <a:pt x="10000" y="9581"/>
                  </a:lnTo>
                  <a:lnTo>
                    <a:pt x="10000" y="9064"/>
                  </a:lnTo>
                  <a:close/>
                  <a:moveTo>
                    <a:pt x="2962" y="10090"/>
                  </a:moveTo>
                  <a:lnTo>
                    <a:pt x="2962" y="12534"/>
                  </a:lnTo>
                  <a:lnTo>
                    <a:pt x="517" y="12534"/>
                  </a:lnTo>
                  <a:lnTo>
                    <a:pt x="517" y="10090"/>
                  </a:lnTo>
                  <a:close/>
                  <a:moveTo>
                    <a:pt x="5469" y="9064"/>
                  </a:moveTo>
                  <a:lnTo>
                    <a:pt x="5469" y="9581"/>
                  </a:lnTo>
                  <a:lnTo>
                    <a:pt x="4273" y="9581"/>
                  </a:lnTo>
                  <a:cubicBezTo>
                    <a:pt x="4130" y="9581"/>
                    <a:pt x="4014" y="9679"/>
                    <a:pt x="4006" y="9822"/>
                  </a:cubicBezTo>
                  <a:cubicBezTo>
                    <a:pt x="3997" y="9965"/>
                    <a:pt x="4113" y="10090"/>
                    <a:pt x="4255" y="10090"/>
                  </a:cubicBezTo>
                  <a:lnTo>
                    <a:pt x="6949" y="10090"/>
                  </a:lnTo>
                  <a:lnTo>
                    <a:pt x="6949" y="12534"/>
                  </a:lnTo>
                  <a:lnTo>
                    <a:pt x="4505" y="12534"/>
                  </a:lnTo>
                  <a:lnTo>
                    <a:pt x="4505" y="10580"/>
                  </a:lnTo>
                  <a:cubicBezTo>
                    <a:pt x="4505" y="10438"/>
                    <a:pt x="4398" y="10322"/>
                    <a:pt x="4264" y="10313"/>
                  </a:cubicBezTo>
                  <a:cubicBezTo>
                    <a:pt x="4259" y="10312"/>
                    <a:pt x="4253" y="10312"/>
                    <a:pt x="4248" y="10312"/>
                  </a:cubicBezTo>
                  <a:cubicBezTo>
                    <a:pt x="4104" y="10312"/>
                    <a:pt x="3988" y="10425"/>
                    <a:pt x="3988" y="10571"/>
                  </a:cubicBezTo>
                  <a:lnTo>
                    <a:pt x="3988" y="11053"/>
                  </a:lnTo>
                  <a:lnTo>
                    <a:pt x="3479" y="11053"/>
                  </a:lnTo>
                  <a:lnTo>
                    <a:pt x="3479" y="9840"/>
                  </a:lnTo>
                  <a:cubicBezTo>
                    <a:pt x="3479" y="9697"/>
                    <a:pt x="3363" y="9581"/>
                    <a:pt x="3220" y="9581"/>
                  </a:cubicBezTo>
                  <a:lnTo>
                    <a:pt x="1998" y="9581"/>
                  </a:lnTo>
                  <a:lnTo>
                    <a:pt x="1998" y="9064"/>
                  </a:lnTo>
                  <a:close/>
                  <a:moveTo>
                    <a:pt x="10964" y="10090"/>
                  </a:moveTo>
                  <a:lnTo>
                    <a:pt x="10964" y="12534"/>
                  </a:lnTo>
                  <a:lnTo>
                    <a:pt x="8520" y="12534"/>
                  </a:lnTo>
                  <a:lnTo>
                    <a:pt x="8520" y="10090"/>
                  </a:lnTo>
                  <a:close/>
                  <a:moveTo>
                    <a:pt x="14952" y="10090"/>
                  </a:moveTo>
                  <a:lnTo>
                    <a:pt x="14952" y="12534"/>
                  </a:lnTo>
                  <a:lnTo>
                    <a:pt x="12507" y="12534"/>
                  </a:lnTo>
                  <a:lnTo>
                    <a:pt x="12507" y="10090"/>
                  </a:lnTo>
                  <a:close/>
                  <a:moveTo>
                    <a:pt x="259" y="0"/>
                  </a:moveTo>
                  <a:cubicBezTo>
                    <a:pt x="116" y="0"/>
                    <a:pt x="0" y="116"/>
                    <a:pt x="0" y="259"/>
                  </a:cubicBezTo>
                  <a:lnTo>
                    <a:pt x="0" y="4817"/>
                  </a:lnTo>
                  <a:cubicBezTo>
                    <a:pt x="0" y="4960"/>
                    <a:pt x="116" y="5076"/>
                    <a:pt x="259" y="5076"/>
                  </a:cubicBezTo>
                  <a:lnTo>
                    <a:pt x="3479" y="5076"/>
                  </a:lnTo>
                  <a:lnTo>
                    <a:pt x="3479" y="5593"/>
                  </a:lnTo>
                  <a:lnTo>
                    <a:pt x="259" y="5593"/>
                  </a:lnTo>
                  <a:cubicBezTo>
                    <a:pt x="116" y="5593"/>
                    <a:pt x="0" y="5709"/>
                    <a:pt x="0" y="5852"/>
                  </a:cubicBezTo>
                  <a:lnTo>
                    <a:pt x="0" y="8805"/>
                  </a:lnTo>
                  <a:cubicBezTo>
                    <a:pt x="0" y="8948"/>
                    <a:pt x="116" y="9064"/>
                    <a:pt x="259" y="9064"/>
                  </a:cubicBezTo>
                  <a:lnTo>
                    <a:pt x="1481" y="9064"/>
                  </a:lnTo>
                  <a:lnTo>
                    <a:pt x="1481" y="9581"/>
                  </a:lnTo>
                  <a:lnTo>
                    <a:pt x="259" y="9581"/>
                  </a:lnTo>
                  <a:cubicBezTo>
                    <a:pt x="116" y="9581"/>
                    <a:pt x="0" y="9697"/>
                    <a:pt x="0" y="9840"/>
                  </a:cubicBezTo>
                  <a:lnTo>
                    <a:pt x="0" y="12793"/>
                  </a:lnTo>
                  <a:cubicBezTo>
                    <a:pt x="0" y="12935"/>
                    <a:pt x="116" y="13051"/>
                    <a:pt x="259" y="13051"/>
                  </a:cubicBezTo>
                  <a:lnTo>
                    <a:pt x="3220" y="13051"/>
                  </a:lnTo>
                  <a:cubicBezTo>
                    <a:pt x="3363" y="13051"/>
                    <a:pt x="3479" y="12935"/>
                    <a:pt x="3479" y="12793"/>
                  </a:cubicBezTo>
                  <a:lnTo>
                    <a:pt x="3479" y="11571"/>
                  </a:lnTo>
                  <a:lnTo>
                    <a:pt x="4023" y="11571"/>
                  </a:lnTo>
                  <a:lnTo>
                    <a:pt x="4023" y="12793"/>
                  </a:lnTo>
                  <a:cubicBezTo>
                    <a:pt x="4023" y="12935"/>
                    <a:pt x="4139" y="13051"/>
                    <a:pt x="4282" y="13051"/>
                  </a:cubicBezTo>
                  <a:lnTo>
                    <a:pt x="7235" y="13051"/>
                  </a:lnTo>
                  <a:cubicBezTo>
                    <a:pt x="7378" y="13051"/>
                    <a:pt x="7494" y="12935"/>
                    <a:pt x="7494" y="12793"/>
                  </a:cubicBezTo>
                  <a:lnTo>
                    <a:pt x="7494" y="9840"/>
                  </a:lnTo>
                  <a:cubicBezTo>
                    <a:pt x="7494" y="9697"/>
                    <a:pt x="7378" y="9581"/>
                    <a:pt x="7235" y="9581"/>
                  </a:cubicBezTo>
                  <a:lnTo>
                    <a:pt x="6013" y="9581"/>
                  </a:lnTo>
                  <a:lnTo>
                    <a:pt x="6013" y="9064"/>
                  </a:lnTo>
                  <a:lnTo>
                    <a:pt x="7235" y="9064"/>
                  </a:lnTo>
                  <a:cubicBezTo>
                    <a:pt x="7378" y="9064"/>
                    <a:pt x="7494" y="8948"/>
                    <a:pt x="7494" y="8805"/>
                  </a:cubicBezTo>
                  <a:lnTo>
                    <a:pt x="7494" y="5852"/>
                  </a:lnTo>
                  <a:cubicBezTo>
                    <a:pt x="7494" y="5709"/>
                    <a:pt x="7378" y="5593"/>
                    <a:pt x="7235" y="5593"/>
                  </a:cubicBezTo>
                  <a:lnTo>
                    <a:pt x="4023" y="5593"/>
                  </a:lnTo>
                  <a:lnTo>
                    <a:pt x="4023" y="5076"/>
                  </a:lnTo>
                  <a:lnTo>
                    <a:pt x="11481" y="5076"/>
                  </a:lnTo>
                  <a:lnTo>
                    <a:pt x="11481" y="5593"/>
                  </a:lnTo>
                  <a:lnTo>
                    <a:pt x="8270" y="5593"/>
                  </a:lnTo>
                  <a:cubicBezTo>
                    <a:pt x="8127" y="5593"/>
                    <a:pt x="8002" y="5709"/>
                    <a:pt x="8002" y="5852"/>
                  </a:cubicBezTo>
                  <a:lnTo>
                    <a:pt x="8002" y="8805"/>
                  </a:lnTo>
                  <a:cubicBezTo>
                    <a:pt x="8002" y="8948"/>
                    <a:pt x="8127" y="9064"/>
                    <a:pt x="8270" y="9064"/>
                  </a:cubicBezTo>
                  <a:lnTo>
                    <a:pt x="9483" y="9064"/>
                  </a:lnTo>
                  <a:lnTo>
                    <a:pt x="9483" y="9581"/>
                  </a:lnTo>
                  <a:lnTo>
                    <a:pt x="8270" y="9581"/>
                  </a:lnTo>
                  <a:cubicBezTo>
                    <a:pt x="8127" y="9581"/>
                    <a:pt x="8002" y="9697"/>
                    <a:pt x="8002" y="9840"/>
                  </a:cubicBezTo>
                  <a:lnTo>
                    <a:pt x="8002" y="12793"/>
                  </a:lnTo>
                  <a:cubicBezTo>
                    <a:pt x="8002" y="12935"/>
                    <a:pt x="8127" y="13051"/>
                    <a:pt x="8270" y="13051"/>
                  </a:cubicBezTo>
                  <a:lnTo>
                    <a:pt x="11223" y="13051"/>
                  </a:lnTo>
                  <a:cubicBezTo>
                    <a:pt x="11365" y="13051"/>
                    <a:pt x="11481" y="12935"/>
                    <a:pt x="11481" y="12793"/>
                  </a:cubicBezTo>
                  <a:lnTo>
                    <a:pt x="11481" y="11571"/>
                  </a:lnTo>
                  <a:lnTo>
                    <a:pt x="11990" y="11571"/>
                  </a:lnTo>
                  <a:lnTo>
                    <a:pt x="11990" y="12793"/>
                  </a:lnTo>
                  <a:cubicBezTo>
                    <a:pt x="11990" y="12935"/>
                    <a:pt x="12106" y="13051"/>
                    <a:pt x="12249" y="13051"/>
                  </a:cubicBezTo>
                  <a:lnTo>
                    <a:pt x="15210" y="13051"/>
                  </a:lnTo>
                  <a:cubicBezTo>
                    <a:pt x="15353" y="13051"/>
                    <a:pt x="15469" y="12935"/>
                    <a:pt x="15469" y="12793"/>
                  </a:cubicBezTo>
                  <a:lnTo>
                    <a:pt x="15469" y="9840"/>
                  </a:lnTo>
                  <a:cubicBezTo>
                    <a:pt x="15469" y="9697"/>
                    <a:pt x="15353" y="9581"/>
                    <a:pt x="15210" y="9581"/>
                  </a:cubicBezTo>
                  <a:lnTo>
                    <a:pt x="13988" y="9581"/>
                  </a:lnTo>
                  <a:lnTo>
                    <a:pt x="13988" y="9064"/>
                  </a:lnTo>
                  <a:lnTo>
                    <a:pt x="15210" y="9064"/>
                  </a:lnTo>
                  <a:cubicBezTo>
                    <a:pt x="15353" y="9064"/>
                    <a:pt x="15469" y="8948"/>
                    <a:pt x="15469" y="8805"/>
                  </a:cubicBezTo>
                  <a:lnTo>
                    <a:pt x="15469" y="6682"/>
                  </a:lnTo>
                  <a:cubicBezTo>
                    <a:pt x="15469" y="6548"/>
                    <a:pt x="15362" y="6423"/>
                    <a:pt x="15228" y="6414"/>
                  </a:cubicBezTo>
                  <a:cubicBezTo>
                    <a:pt x="15223" y="6414"/>
                    <a:pt x="15218" y="6414"/>
                    <a:pt x="15213" y="6414"/>
                  </a:cubicBezTo>
                  <a:cubicBezTo>
                    <a:pt x="15068" y="6414"/>
                    <a:pt x="14952" y="6535"/>
                    <a:pt x="14952" y="6673"/>
                  </a:cubicBezTo>
                  <a:lnTo>
                    <a:pt x="14952" y="8546"/>
                  </a:lnTo>
                  <a:lnTo>
                    <a:pt x="8520" y="8546"/>
                  </a:lnTo>
                  <a:lnTo>
                    <a:pt x="8520" y="6102"/>
                  </a:lnTo>
                  <a:lnTo>
                    <a:pt x="15121" y="6102"/>
                  </a:lnTo>
                  <a:cubicBezTo>
                    <a:pt x="15264" y="6102"/>
                    <a:pt x="15380" y="6004"/>
                    <a:pt x="15389" y="5861"/>
                  </a:cubicBezTo>
                  <a:cubicBezTo>
                    <a:pt x="15398" y="5709"/>
                    <a:pt x="15282" y="5593"/>
                    <a:pt x="15130" y="5593"/>
                  </a:cubicBezTo>
                  <a:lnTo>
                    <a:pt x="11990" y="5593"/>
                  </a:lnTo>
                  <a:lnTo>
                    <a:pt x="11990" y="5076"/>
                  </a:lnTo>
                  <a:lnTo>
                    <a:pt x="15210" y="5076"/>
                  </a:lnTo>
                  <a:cubicBezTo>
                    <a:pt x="15353" y="5076"/>
                    <a:pt x="15469" y="4960"/>
                    <a:pt x="15469" y="4817"/>
                  </a:cubicBezTo>
                  <a:lnTo>
                    <a:pt x="15469" y="259"/>
                  </a:lnTo>
                  <a:cubicBezTo>
                    <a:pt x="15469" y="116"/>
                    <a:pt x="15353" y="0"/>
                    <a:pt x="15210" y="0"/>
                  </a:cubicBezTo>
                  <a:lnTo>
                    <a:pt x="2542" y="0"/>
                  </a:lnTo>
                  <a:cubicBezTo>
                    <a:pt x="2400" y="0"/>
                    <a:pt x="2284" y="107"/>
                    <a:pt x="2275" y="241"/>
                  </a:cubicBezTo>
                  <a:cubicBezTo>
                    <a:pt x="2266" y="393"/>
                    <a:pt x="2382" y="517"/>
                    <a:pt x="2534" y="517"/>
                  </a:cubicBezTo>
                  <a:lnTo>
                    <a:pt x="14952" y="517"/>
                  </a:lnTo>
                  <a:lnTo>
                    <a:pt x="14952" y="4532"/>
                  </a:lnTo>
                  <a:lnTo>
                    <a:pt x="517" y="4532"/>
                  </a:lnTo>
                  <a:lnTo>
                    <a:pt x="517" y="517"/>
                  </a:lnTo>
                  <a:lnTo>
                    <a:pt x="1499" y="517"/>
                  </a:lnTo>
                  <a:cubicBezTo>
                    <a:pt x="1633" y="517"/>
                    <a:pt x="1757" y="410"/>
                    <a:pt x="1766" y="277"/>
                  </a:cubicBezTo>
                  <a:cubicBezTo>
                    <a:pt x="1775" y="125"/>
                    <a:pt x="1659" y="0"/>
                    <a:pt x="1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1270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 calcmode="lin" valueType="num">
                                      <p:cBhvr additive="base">
                                        <p:cTn id="7" dur="1000"/>
                                        <p:tgtEl>
                                          <p:spTgt spid="1994"/>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99"/>
                                        </p:tgtEl>
                                        <p:attrNameLst>
                                          <p:attrName>style.visibility</p:attrName>
                                        </p:attrNameLst>
                                      </p:cBhvr>
                                      <p:to>
                                        <p:strVal val="visible"/>
                                      </p:to>
                                    </p:set>
                                    <p:animEffect transition="in" filter="fade">
                                      <p:cBhvr>
                                        <p:cTn id="10" dur="1000"/>
                                        <p:tgtEl>
                                          <p:spTgt spid="19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3"/>
                                        </p:tgtEl>
                                        <p:attrNameLst>
                                          <p:attrName>style.visibility</p:attrName>
                                        </p:attrNameLst>
                                      </p:cBhvr>
                                      <p:to>
                                        <p:strVal val="visible"/>
                                      </p:to>
                                    </p:set>
                                    <p:animEffect transition="in" filter="fade">
                                      <p:cBhvr>
                                        <p:cTn id="15" dur="1000"/>
                                        <p:tgtEl>
                                          <p:spTgt spid="1993"/>
                                        </p:tgtEl>
                                      </p:cBhvr>
                                    </p:animEffect>
                                  </p:childTnLst>
                                </p:cTn>
                              </p:par>
                              <p:par>
                                <p:cTn id="16" presetID="10" presetClass="entr" presetSubtype="0" fill="hold" nodeType="withEffect">
                                  <p:stCondLst>
                                    <p:cond delay="0"/>
                                  </p:stCondLst>
                                  <p:childTnLst>
                                    <p:set>
                                      <p:cBhvr>
                                        <p:cTn id="17" dur="1" fill="hold">
                                          <p:stCondLst>
                                            <p:cond delay="0"/>
                                          </p:stCondLst>
                                        </p:cTn>
                                        <p:tgtEl>
                                          <p:spTgt spid="2000"/>
                                        </p:tgtEl>
                                        <p:attrNameLst>
                                          <p:attrName>style.visibility</p:attrName>
                                        </p:attrNameLst>
                                      </p:cBhvr>
                                      <p:to>
                                        <p:strVal val="visible"/>
                                      </p:to>
                                    </p:set>
                                    <p:animEffect transition="in" filter="fade">
                                      <p:cBhvr>
                                        <p:cTn id="18" dur="1000"/>
                                        <p:tgtEl>
                                          <p:spTgt spid="2000"/>
                                        </p:tgtEl>
                                      </p:cBhvr>
                                    </p:animEffect>
                                  </p:childTnLst>
                                </p:cTn>
                              </p:par>
                              <p:par>
                                <p:cTn id="19" presetID="10" presetClass="entr" presetSubtype="0" fill="hold" nodeType="withEffect">
                                  <p:stCondLst>
                                    <p:cond delay="0"/>
                                  </p:stCondLst>
                                  <p:childTnLst>
                                    <p:set>
                                      <p:cBhvr>
                                        <p:cTn id="20" dur="1" fill="hold">
                                          <p:stCondLst>
                                            <p:cond delay="0"/>
                                          </p:stCondLst>
                                        </p:cTn>
                                        <p:tgtEl>
                                          <p:spTgt spid="2001"/>
                                        </p:tgtEl>
                                        <p:attrNameLst>
                                          <p:attrName>style.visibility</p:attrName>
                                        </p:attrNameLst>
                                      </p:cBhvr>
                                      <p:to>
                                        <p:strVal val="visible"/>
                                      </p:to>
                                    </p:set>
                                    <p:animEffect transition="in" filter="fade">
                                      <p:cBhvr>
                                        <p:cTn id="21" dur="1000"/>
                                        <p:tgtEl>
                                          <p:spTgt spid="2001"/>
                                        </p:tgtEl>
                                      </p:cBhvr>
                                    </p:animEffect>
                                  </p:childTnLst>
                                </p:cTn>
                              </p:par>
                              <p:par>
                                <p:cTn id="22" presetID="10" presetClass="entr" presetSubtype="0" fill="hold" nodeType="withEffect">
                                  <p:stCondLst>
                                    <p:cond delay="0"/>
                                  </p:stCondLst>
                                  <p:childTnLst>
                                    <p:set>
                                      <p:cBhvr>
                                        <p:cTn id="23" dur="1" fill="hold">
                                          <p:stCondLst>
                                            <p:cond delay="0"/>
                                          </p:stCondLst>
                                        </p:cTn>
                                        <p:tgtEl>
                                          <p:spTgt spid="2016"/>
                                        </p:tgtEl>
                                        <p:attrNameLst>
                                          <p:attrName>style.visibility</p:attrName>
                                        </p:attrNameLst>
                                      </p:cBhvr>
                                      <p:to>
                                        <p:strVal val="visible"/>
                                      </p:to>
                                    </p:set>
                                    <p:animEffect transition="in" filter="fade">
                                      <p:cBhvr>
                                        <p:cTn id="24" dur="1000"/>
                                        <p:tgtEl>
                                          <p:spTgt spid="20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92"/>
                                        </p:tgtEl>
                                        <p:attrNameLst>
                                          <p:attrName>style.visibility</p:attrName>
                                        </p:attrNameLst>
                                      </p:cBhvr>
                                      <p:to>
                                        <p:strVal val="visible"/>
                                      </p:to>
                                    </p:set>
                                    <p:animEffect transition="in" filter="fade">
                                      <p:cBhvr>
                                        <p:cTn id="29" dur="1000"/>
                                        <p:tgtEl>
                                          <p:spTgt spid="1992"/>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par>
                                <p:cTn id="33" presetID="10" presetClass="entr" presetSubtype="0" fill="hold" nodeType="withEffect">
                                  <p:stCondLst>
                                    <p:cond delay="0"/>
                                  </p:stCondLst>
                                  <p:childTnLst>
                                    <p:set>
                                      <p:cBhvr>
                                        <p:cTn id="34" dur="1" fill="hold">
                                          <p:stCondLst>
                                            <p:cond delay="0"/>
                                          </p:stCondLst>
                                        </p:cTn>
                                        <p:tgtEl>
                                          <p:spTgt spid="2002"/>
                                        </p:tgtEl>
                                        <p:attrNameLst>
                                          <p:attrName>style.visibility</p:attrName>
                                        </p:attrNameLst>
                                      </p:cBhvr>
                                      <p:to>
                                        <p:strVal val="visible"/>
                                      </p:to>
                                    </p:set>
                                    <p:animEffect transition="in" filter="fade">
                                      <p:cBhvr>
                                        <p:cTn id="35" dur="1000"/>
                                        <p:tgtEl>
                                          <p:spTgt spid="2002"/>
                                        </p:tgtEl>
                                      </p:cBhvr>
                                    </p:animEffect>
                                  </p:childTnLst>
                                </p:cTn>
                              </p:par>
                              <p:par>
                                <p:cTn id="36" presetID="10" presetClass="entr" presetSubtype="0" fill="hold" nodeType="withEffect">
                                  <p:stCondLst>
                                    <p:cond delay="0"/>
                                  </p:stCondLst>
                                  <p:childTnLst>
                                    <p:set>
                                      <p:cBhvr>
                                        <p:cTn id="37" dur="1" fill="hold">
                                          <p:stCondLst>
                                            <p:cond delay="0"/>
                                          </p:stCondLst>
                                        </p:cTn>
                                        <p:tgtEl>
                                          <p:spTgt spid="2003"/>
                                        </p:tgtEl>
                                        <p:attrNameLst>
                                          <p:attrName>style.visibility</p:attrName>
                                        </p:attrNameLst>
                                      </p:cBhvr>
                                      <p:to>
                                        <p:strVal val="visible"/>
                                      </p:to>
                                    </p:set>
                                    <p:animEffect transition="in" filter="fade">
                                      <p:cBhvr>
                                        <p:cTn id="38" dur="1000"/>
                                        <p:tgtEl>
                                          <p:spTgt spid="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Các bước triển khai bottom-Up</a:t>
            </a:r>
            <a:endParaRPr sz="320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a:t>Tạo một bảng để lưu trữ các giá trị </a:t>
            </a:r>
            <a:endParaRPr b="1">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a:t>Xác định bài toán con cơ bản</a:t>
            </a:r>
            <a:endParaRPr lang="vi-VN" b="1">
              <a:solidFill>
                <a:schemeClr val="dk2"/>
              </a:solidFill>
              <a:latin typeface="Quicksand"/>
              <a:ea typeface="Quicksand"/>
              <a:cs typeface="Quicksand"/>
              <a:sym typeface="Quicksand"/>
            </a:endParaRPr>
          </a:p>
        </p:txBody>
      </p:sp>
      <p:sp>
        <p:nvSpPr>
          <p:cNvPr id="3208" name="Google Shape;3208;p78"/>
          <p:cNvSpPr txBox="1"/>
          <p:nvPr/>
        </p:nvSpPr>
        <p:spPr>
          <a:xfrm>
            <a:off x="5315768" y="1787253"/>
            <a:ext cx="1614777" cy="591300"/>
          </a:xfrm>
          <a:prstGeom prst="rect">
            <a:avLst/>
          </a:prstGeom>
          <a:noFill/>
          <a:ln>
            <a:noFill/>
          </a:ln>
        </p:spPr>
        <p:txBody>
          <a:bodyPr spcFirstLastPara="1" wrap="square" lIns="0" tIns="0" rIns="0" bIns="0" anchor="t" anchorCtr="0">
            <a:noAutofit/>
          </a:bodyPr>
          <a:lstStyle/>
          <a:p>
            <a:pPr lvl="0" algn="just"/>
            <a:r>
              <a:rPr lang="vi-VN" sz="1200" b="1"/>
              <a:t>Giải quyết các bài toán con đơn giản trước và lưu</a:t>
            </a:r>
            <a:r>
              <a:rPr lang="en-US" sz="1200" b="1"/>
              <a:t> </a:t>
            </a:r>
            <a:r>
              <a:rPr lang="vi-VN" sz="1200" b="1"/>
              <a:t>giữ kết quả của chúng trong bảng</a:t>
            </a:r>
            <a:endParaRPr sz="1200" b="1">
              <a:solidFill>
                <a:schemeClr val="dk2"/>
              </a:solidFill>
              <a:latin typeface="Quicksand"/>
              <a:ea typeface="Quicksand"/>
              <a:cs typeface="Quicksand"/>
              <a:sym typeface="Quicksand"/>
            </a:endParaRPr>
          </a:p>
        </p:txBody>
      </p:sp>
      <p:sp>
        <p:nvSpPr>
          <p:cNvPr id="3211" name="Google Shape;3211;p78"/>
          <p:cNvSpPr txBox="1"/>
          <p:nvPr/>
        </p:nvSpPr>
        <p:spPr>
          <a:xfrm>
            <a:off x="2291221" y="2075138"/>
            <a:ext cx="1531200" cy="591300"/>
          </a:xfrm>
          <a:prstGeom prst="rect">
            <a:avLst/>
          </a:prstGeom>
          <a:noFill/>
          <a:ln>
            <a:noFill/>
          </a:ln>
        </p:spPr>
        <p:txBody>
          <a:bodyPr spcFirstLastPara="1" wrap="square" lIns="0" tIns="0" rIns="0" bIns="0" anchor="t" anchorCtr="0">
            <a:noAutofit/>
          </a:bodyPr>
          <a:lstStyle/>
          <a:p>
            <a:pPr lvl="0" algn="ctr"/>
            <a:r>
              <a:rPr lang="vi-VN" b="1"/>
              <a:t>Định nghĩa các trường hợp cơ bản</a:t>
            </a:r>
            <a:endParaRPr b="1">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vi-VN" sz="1200" b="1"/>
              <a:t>Sử dụng các giá trị đã lưu trữ trong bảng để giải quyết các bài toán con phức tạp hơn</a:t>
            </a:r>
            <a:endParaRPr sz="1200" b="1">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1</a:t>
            </a:r>
            <a:endParaRPr sz="1600" b="1">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2</a:t>
            </a:r>
            <a:endParaRPr sz="1600" b="1">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3</a:t>
            </a:r>
            <a:endParaRPr sz="1600" b="1">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4</a:t>
            </a:r>
            <a:endParaRPr sz="1600" b="1">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5</a:t>
            </a:r>
            <a:endParaRPr sz="1600" b="1">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6</a:t>
            </a:r>
            <a:endParaRPr sz="1600" b="1">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err="1"/>
              <a:t>Trả</a:t>
            </a:r>
            <a:r>
              <a:rPr lang="en-US" b="1"/>
              <a:t> </a:t>
            </a:r>
            <a:r>
              <a:rPr lang="en-US" b="1" err="1"/>
              <a:t>về</a:t>
            </a:r>
            <a:r>
              <a:rPr lang="en-US" b="1"/>
              <a:t> </a:t>
            </a:r>
            <a:r>
              <a:rPr lang="en-US" b="1" err="1"/>
              <a:t>kết</a:t>
            </a:r>
            <a:r>
              <a:rPr lang="en-US" b="1"/>
              <a:t> </a:t>
            </a:r>
            <a:r>
              <a:rPr lang="en-US" b="1" err="1"/>
              <a:t>quả</a:t>
            </a:r>
            <a:r>
              <a:rPr lang="en-US" b="1"/>
              <a:t> </a:t>
            </a:r>
            <a:r>
              <a:rPr lang="en-US" b="1" err="1"/>
              <a:t>bài</a:t>
            </a:r>
            <a:r>
              <a:rPr lang="en-US" b="1"/>
              <a:t> </a:t>
            </a:r>
            <a:r>
              <a:rPr lang="en-US" b="1" err="1"/>
              <a:t>toán</a:t>
            </a:r>
            <a:endParaRPr b="1">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2744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08"/>
                                        </p:tgtEl>
                                        <p:attrNameLst>
                                          <p:attrName>style.visibility</p:attrName>
                                        </p:attrNameLst>
                                      </p:cBhvr>
                                      <p:to>
                                        <p:strVal val="visible"/>
                                      </p:to>
                                    </p:set>
                                    <p:animEffect transition="in" filter="fade">
                                      <p:cBhvr>
                                        <p:cTn id="62" dur="1000"/>
                                        <p:tgtEl>
                                          <p:spTgt spid="3208"/>
                                        </p:tgtEl>
                                      </p:cBhvr>
                                    </p:animEffect>
                                  </p:childTnLst>
                                </p:cTn>
                              </p:par>
                              <p:par>
                                <p:cTn id="63" presetID="10" presetClass="entr" presetSubtype="0" fill="hold" nodeType="withEffect">
                                  <p:stCondLst>
                                    <p:cond delay="0"/>
                                  </p:stCondLst>
                                  <p:childTnLst>
                                    <p:set>
                                      <p:cBhvr>
                                        <p:cTn id="64" dur="1" fill="hold">
                                          <p:stCondLst>
                                            <p:cond delay="0"/>
                                          </p:stCondLst>
                                        </p:cTn>
                                        <p:tgtEl>
                                          <p:spTgt spid="3219"/>
                                        </p:tgtEl>
                                        <p:attrNameLst>
                                          <p:attrName>style.visibility</p:attrName>
                                        </p:attrNameLst>
                                      </p:cBhvr>
                                      <p:to>
                                        <p:strVal val="visible"/>
                                      </p:to>
                                    </p:set>
                                    <p:animEffect transition="in" filter="fade">
                                      <p:cBhvr>
                                        <p:cTn id="65" dur="1000"/>
                                        <p:tgtEl>
                                          <p:spTgt spid="3219"/>
                                        </p:tgtEl>
                                      </p:cBhvr>
                                    </p:animEffect>
                                  </p:childTnLst>
                                </p:cTn>
                              </p:par>
                              <p:par>
                                <p:cTn id="66" presetID="10" presetClass="entr" presetSubtype="0" fill="hold" nodeType="withEffect">
                                  <p:stCondLst>
                                    <p:cond delay="0"/>
                                  </p:stCondLst>
                                  <p:childTnLst>
                                    <p:set>
                                      <p:cBhvr>
                                        <p:cTn id="67" dur="1" fill="hold">
                                          <p:stCondLst>
                                            <p:cond delay="0"/>
                                          </p:stCondLst>
                                        </p:cTn>
                                        <p:tgtEl>
                                          <p:spTgt spid="3220"/>
                                        </p:tgtEl>
                                        <p:attrNameLst>
                                          <p:attrName>style.visibility</p:attrName>
                                        </p:attrNameLst>
                                      </p:cBhvr>
                                      <p:to>
                                        <p:strVal val="visible"/>
                                      </p:to>
                                    </p:set>
                                    <p:animEffect transition="in" filter="fade">
                                      <p:cBhvr>
                                        <p:cTn id="68" dur="1000"/>
                                        <p:tgtEl>
                                          <p:spTgt spid="3220"/>
                                        </p:tgtEl>
                                      </p:cBhvr>
                                    </p:animEffect>
                                  </p:childTnLst>
                                </p:cTn>
                              </p:par>
                              <p:par>
                                <p:cTn id="69" presetID="10" presetClass="entr" presetSubtype="0" fill="hold" nodeType="withEffect">
                                  <p:stCondLst>
                                    <p:cond delay="0"/>
                                  </p:stCondLst>
                                  <p:childTnLst>
                                    <p:set>
                                      <p:cBhvr>
                                        <p:cTn id="70" dur="1" fill="hold">
                                          <p:stCondLst>
                                            <p:cond delay="0"/>
                                          </p:stCondLst>
                                        </p:cTn>
                                        <p:tgtEl>
                                          <p:spTgt spid="3342"/>
                                        </p:tgtEl>
                                        <p:attrNameLst>
                                          <p:attrName>style.visibility</p:attrName>
                                        </p:attrNameLst>
                                      </p:cBhvr>
                                      <p:to>
                                        <p:strVal val="visible"/>
                                      </p:to>
                                    </p:set>
                                    <p:animEffect transition="in" filter="fade">
                                      <p:cBhvr>
                                        <p:cTn id="71" dur="1000"/>
                                        <p:tgtEl>
                                          <p:spTgt spid="3342"/>
                                        </p:tgtEl>
                                      </p:cBhvr>
                                    </p:animEffect>
                                  </p:childTnLst>
                                </p:cTn>
                              </p:par>
                              <p:par>
                                <p:cTn id="72" presetID="10" presetClass="entr" presetSubtype="0" fill="hold" nodeType="withEffect">
                                  <p:stCondLst>
                                    <p:cond delay="0"/>
                                  </p:stCondLst>
                                  <p:childTnLst>
                                    <p:set>
                                      <p:cBhvr>
                                        <p:cTn id="73" dur="1" fill="hold">
                                          <p:stCondLst>
                                            <p:cond delay="0"/>
                                          </p:stCondLst>
                                        </p:cTn>
                                        <p:tgtEl>
                                          <p:spTgt spid="3343"/>
                                        </p:tgtEl>
                                        <p:attrNameLst>
                                          <p:attrName>style.visibility</p:attrName>
                                        </p:attrNameLst>
                                      </p:cBhvr>
                                      <p:to>
                                        <p:strVal val="visible"/>
                                      </p:to>
                                    </p:set>
                                    <p:animEffect transition="in" filter="fade">
                                      <p:cBhvr>
                                        <p:cTn id="74" dur="1000"/>
                                        <p:tgtEl>
                                          <p:spTgt spid="3343"/>
                                        </p:tgtEl>
                                      </p:cBhvr>
                                    </p:animEffect>
                                  </p:childTnLst>
                                </p:cTn>
                              </p:par>
                              <p:par>
                                <p:cTn id="75" presetID="10" presetClass="entr" presetSubtype="0" fill="hold" nodeType="withEffect">
                                  <p:stCondLst>
                                    <p:cond delay="0"/>
                                  </p:stCondLst>
                                  <p:childTnLst>
                                    <p:set>
                                      <p:cBhvr>
                                        <p:cTn id="76" dur="1" fill="hold">
                                          <p:stCondLst>
                                            <p:cond delay="0"/>
                                          </p:stCondLst>
                                        </p:cTn>
                                        <p:tgtEl>
                                          <p:spTgt spid="3213"/>
                                        </p:tgtEl>
                                        <p:attrNameLst>
                                          <p:attrName>style.visibility</p:attrName>
                                        </p:attrNameLst>
                                      </p:cBhvr>
                                      <p:to>
                                        <p:strVal val="visible"/>
                                      </p:to>
                                    </p:set>
                                    <p:animEffect transition="in" filter="fade">
                                      <p:cBhvr>
                                        <p:cTn id="77" dur="1000"/>
                                        <p:tgtEl>
                                          <p:spTgt spid="3213"/>
                                        </p:tgtEl>
                                      </p:cBhvr>
                                    </p:animEffect>
                                  </p:childTnLst>
                                </p:cTn>
                              </p:par>
                              <p:par>
                                <p:cTn id="78" presetID="10" presetClass="entr" presetSubtype="0" fill="hold" nodeType="withEffect">
                                  <p:stCondLst>
                                    <p:cond delay="0"/>
                                  </p:stCondLst>
                                  <p:childTnLst>
                                    <p:set>
                                      <p:cBhvr>
                                        <p:cTn id="79" dur="1" fill="hold">
                                          <p:stCondLst>
                                            <p:cond delay="0"/>
                                          </p:stCondLst>
                                        </p:cTn>
                                        <p:tgtEl>
                                          <p:spTgt spid="3217"/>
                                        </p:tgtEl>
                                        <p:attrNameLst>
                                          <p:attrName>style.visibility</p:attrName>
                                        </p:attrNameLst>
                                      </p:cBhvr>
                                      <p:to>
                                        <p:strVal val="visible"/>
                                      </p:to>
                                    </p:set>
                                    <p:animEffect transition="in" filter="fade">
                                      <p:cBhvr>
                                        <p:cTn id="80" dur="1000"/>
                                        <p:tgtEl>
                                          <p:spTgt spid="3217"/>
                                        </p:tgtEl>
                                      </p:cBhvr>
                                    </p:animEffect>
                                  </p:childTnLst>
                                </p:cTn>
                              </p:par>
                              <p:par>
                                <p:cTn id="81" presetID="10" presetClass="entr" presetSubtype="0" fill="hold" nodeType="withEffect">
                                  <p:stCondLst>
                                    <p:cond delay="0"/>
                                  </p:stCondLst>
                                  <p:childTnLst>
                                    <p:set>
                                      <p:cBhvr>
                                        <p:cTn id="82" dur="1" fill="hold">
                                          <p:stCondLst>
                                            <p:cond delay="0"/>
                                          </p:stCondLst>
                                        </p:cTn>
                                        <p:tgtEl>
                                          <p:spTgt spid="3249"/>
                                        </p:tgtEl>
                                        <p:attrNameLst>
                                          <p:attrName>style.visibility</p:attrName>
                                        </p:attrNameLst>
                                      </p:cBhvr>
                                      <p:to>
                                        <p:strVal val="visible"/>
                                      </p:to>
                                    </p:set>
                                    <p:animEffect transition="in" filter="fade">
                                      <p:cBhvr>
                                        <p:cTn id="83" dur="1000"/>
                                        <p:tgtEl>
                                          <p:spTgt spid="3249"/>
                                        </p:tgtEl>
                                      </p:cBhvr>
                                    </p:animEffect>
                                  </p:childTnLst>
                                </p:cTn>
                              </p:par>
                              <p:par>
                                <p:cTn id="84" presetID="10" presetClass="entr" presetSubtype="0" fill="hold" nodeType="withEffect">
                                  <p:stCondLst>
                                    <p:cond delay="0"/>
                                  </p:stCondLst>
                                  <p:childTnLst>
                                    <p:set>
                                      <p:cBhvr>
                                        <p:cTn id="85" dur="1" fill="hold">
                                          <p:stCondLst>
                                            <p:cond delay="0"/>
                                          </p:stCondLst>
                                        </p:cTn>
                                        <p:tgtEl>
                                          <p:spTgt spid="3339"/>
                                        </p:tgtEl>
                                        <p:attrNameLst>
                                          <p:attrName>style.visibility</p:attrName>
                                        </p:attrNameLst>
                                      </p:cBhvr>
                                      <p:to>
                                        <p:strVal val="visible"/>
                                      </p:to>
                                    </p:set>
                                    <p:animEffect transition="in" filter="fade">
                                      <p:cBhvr>
                                        <p:cTn id="86" dur="1000"/>
                                        <p:tgtEl>
                                          <p:spTgt spid="3339"/>
                                        </p:tgtEl>
                                      </p:cBhvr>
                                    </p:animEffect>
                                  </p:childTnLst>
                                </p:cTn>
                              </p:par>
                              <p:par>
                                <p:cTn id="87" presetID="10" presetClass="entr" presetSubtype="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1000"/>
                                        <p:tgtEl>
                                          <p:spTgt spid="13"/>
                                        </p:tgtEl>
                                      </p:cBhvr>
                                    </p:animEffect>
                                  </p:childTnLst>
                                </p:cTn>
                              </p:par>
                              <p:par>
                                <p:cTn id="93" presetID="10"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childTnLst>
                                </p:cTn>
                              </p:par>
                              <p:par>
                                <p:cTn id="96" presetID="10"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par>
                                <p:cTn id="99" presetID="10" presetClass="entr" presetSubtype="0" fill="hold" nodeType="withEffect">
                                  <p:stCondLst>
                                    <p:cond delay="0"/>
                                  </p:stCondLst>
                                  <p:childTnLst>
                                    <p:set>
                                      <p:cBhvr>
                                        <p:cTn id="100" dur="1" fill="hold">
                                          <p:stCondLst>
                                            <p:cond delay="0"/>
                                          </p:stCondLst>
                                        </p:cTn>
                                        <p:tgtEl>
                                          <p:spTgt spid="3336"/>
                                        </p:tgtEl>
                                        <p:attrNameLst>
                                          <p:attrName>style.visibility</p:attrName>
                                        </p:attrNameLst>
                                      </p:cBhvr>
                                      <p:to>
                                        <p:strVal val="visible"/>
                                      </p:to>
                                    </p:set>
                                    <p:animEffect transition="in" filter="fade">
                                      <p:cBhvr>
                                        <p:cTn id="101" dur="500"/>
                                        <p:tgtEl>
                                          <p:spTgt spid="3336"/>
                                        </p:tgtEl>
                                      </p:cBhvr>
                                    </p:animEffect>
                                  </p:childTnLst>
                                </p:cTn>
                              </p:par>
                              <p:par>
                                <p:cTn id="102" presetID="10" presetClass="entr" presetSubtype="0" fill="hold" nodeType="withEffect">
                                  <p:stCondLst>
                                    <p:cond delay="0"/>
                                  </p:stCondLst>
                                  <p:childTnLst>
                                    <p:set>
                                      <p:cBhvr>
                                        <p:cTn id="103" dur="1" fill="hold">
                                          <p:stCondLst>
                                            <p:cond delay="0"/>
                                          </p:stCondLst>
                                        </p:cTn>
                                        <p:tgtEl>
                                          <p:spTgt spid="3338"/>
                                        </p:tgtEl>
                                        <p:attrNameLst>
                                          <p:attrName>style.visibility</p:attrName>
                                        </p:attrNameLst>
                                      </p:cBhvr>
                                      <p:to>
                                        <p:strVal val="visible"/>
                                      </p:to>
                                    </p:set>
                                    <p:animEffect transition="in" filter="fade">
                                      <p:cBhvr>
                                        <p:cTn id="104" dur="5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Các bước triển khai Top-DOWN</a:t>
            </a:r>
            <a:endParaRPr sz="3200"/>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5" name="Google Shape;3205;p78"/>
          <p:cNvSpPr txBox="1"/>
          <p:nvPr/>
        </p:nvSpPr>
        <p:spPr>
          <a:xfrm>
            <a:off x="3794671" y="3600234"/>
            <a:ext cx="1531200" cy="500700"/>
          </a:xfrm>
          <a:prstGeom prst="rect">
            <a:avLst/>
          </a:prstGeom>
          <a:noFill/>
          <a:ln>
            <a:noFill/>
          </a:ln>
        </p:spPr>
        <p:txBody>
          <a:bodyPr spcFirstLastPara="1" wrap="square" lIns="0" tIns="0" rIns="0" bIns="0" anchor="t" anchorCtr="0">
            <a:noAutofit/>
          </a:bodyPr>
          <a:lstStyle/>
          <a:p>
            <a:pPr lvl="0" algn="ctr"/>
            <a:r>
              <a:rPr lang="vi-VN" b="1"/>
              <a:t>Tạo một bảng để lưu trữ các giá trị </a:t>
            </a:r>
            <a:endParaRPr b="1">
              <a:solidFill>
                <a:schemeClr val="dk2"/>
              </a:solidFill>
              <a:latin typeface="Quicksand"/>
              <a:ea typeface="Quicksand"/>
              <a:cs typeface="Quicksand"/>
              <a:sym typeface="Quicksand"/>
            </a:endParaRPr>
          </a:p>
        </p:txBody>
      </p:sp>
      <p:sp>
        <p:nvSpPr>
          <p:cNvPr id="3207" name="Google Shape;3207;p78"/>
          <p:cNvSpPr txBox="1"/>
          <p:nvPr/>
        </p:nvSpPr>
        <p:spPr>
          <a:xfrm>
            <a:off x="730434" y="3581047"/>
            <a:ext cx="1531200" cy="500700"/>
          </a:xfrm>
          <a:prstGeom prst="rect">
            <a:avLst/>
          </a:prstGeom>
          <a:noFill/>
          <a:ln>
            <a:noFill/>
          </a:ln>
        </p:spPr>
        <p:txBody>
          <a:bodyPr spcFirstLastPara="1" wrap="square" lIns="0" tIns="0" rIns="0" bIns="0" anchor="t" anchorCtr="0">
            <a:noAutofit/>
          </a:bodyPr>
          <a:lstStyle/>
          <a:p>
            <a:pPr lvl="0" algn="ctr"/>
            <a:r>
              <a:rPr lang="vi-VN" b="1"/>
              <a:t>Xác định bài toán con cơ bản</a:t>
            </a:r>
            <a:endParaRPr lang="vi-VN" b="1">
              <a:solidFill>
                <a:schemeClr val="dk2"/>
              </a:solidFill>
              <a:latin typeface="Quicksand"/>
              <a:ea typeface="Quicksand"/>
              <a:cs typeface="Quicksand"/>
              <a:sym typeface="Quicksand"/>
            </a:endParaRPr>
          </a:p>
        </p:txBody>
      </p:sp>
      <p:sp>
        <p:nvSpPr>
          <p:cNvPr id="3208" name="Google Shape;3208;p78"/>
          <p:cNvSpPr txBox="1"/>
          <p:nvPr/>
        </p:nvSpPr>
        <p:spPr>
          <a:xfrm>
            <a:off x="5101676" y="1920071"/>
            <a:ext cx="1903907" cy="591300"/>
          </a:xfrm>
          <a:prstGeom prst="rect">
            <a:avLst/>
          </a:prstGeom>
          <a:noFill/>
          <a:ln>
            <a:noFill/>
          </a:ln>
        </p:spPr>
        <p:txBody>
          <a:bodyPr spcFirstLastPara="1" wrap="square" lIns="0" tIns="0" rIns="0" bIns="0" anchor="t" anchorCtr="0">
            <a:noAutofit/>
          </a:bodyPr>
          <a:lstStyle/>
          <a:p>
            <a:pPr lvl="0" algn="ctr"/>
            <a:r>
              <a:rPr lang="en-US" b="1" err="1"/>
              <a:t>Viết</a:t>
            </a:r>
            <a:r>
              <a:rPr lang="en-US" b="1"/>
              <a:t> </a:t>
            </a:r>
            <a:r>
              <a:rPr lang="en-US" b="1" err="1"/>
              <a:t>hàm</a:t>
            </a:r>
            <a:r>
              <a:rPr lang="en-US" b="1"/>
              <a:t> </a:t>
            </a:r>
            <a:r>
              <a:rPr lang="en-US" b="1" err="1"/>
              <a:t>đệ</a:t>
            </a:r>
            <a:r>
              <a:rPr lang="en-US" b="1"/>
              <a:t> </a:t>
            </a:r>
            <a:r>
              <a:rPr lang="en-US" b="1" err="1"/>
              <a:t>quy</a:t>
            </a:r>
            <a:r>
              <a:rPr lang="en-US" b="1"/>
              <a:t> </a:t>
            </a:r>
            <a:r>
              <a:rPr lang="en-US" b="1" err="1"/>
              <a:t>để</a:t>
            </a:r>
            <a:r>
              <a:rPr lang="en-US" b="1"/>
              <a:t> </a:t>
            </a:r>
            <a:r>
              <a:rPr lang="en-US" b="1" err="1"/>
              <a:t>giải</a:t>
            </a:r>
            <a:r>
              <a:rPr lang="en-US" b="1"/>
              <a:t> </a:t>
            </a:r>
            <a:r>
              <a:rPr lang="en-US" b="1" err="1"/>
              <a:t>quyết</a:t>
            </a:r>
            <a:r>
              <a:rPr lang="en-US" b="1"/>
              <a:t> </a:t>
            </a:r>
            <a:r>
              <a:rPr lang="en-US" b="1" err="1"/>
              <a:t>bài</a:t>
            </a:r>
            <a:r>
              <a:rPr lang="en-US" b="1"/>
              <a:t> </a:t>
            </a:r>
            <a:r>
              <a:rPr lang="en-US" b="1" err="1"/>
              <a:t>toán</a:t>
            </a:r>
            <a:r>
              <a:rPr lang="en-US" b="1"/>
              <a:t> </a:t>
            </a:r>
            <a:r>
              <a:rPr lang="en-US" b="1" err="1"/>
              <a:t>chính</a:t>
            </a:r>
            <a:endParaRPr b="1">
              <a:solidFill>
                <a:schemeClr val="dk2"/>
              </a:solidFill>
              <a:latin typeface="Quicksand"/>
              <a:ea typeface="Quicksand"/>
              <a:cs typeface="Quicksand"/>
              <a:sym typeface="Quicksand"/>
            </a:endParaRPr>
          </a:p>
        </p:txBody>
      </p:sp>
      <p:sp>
        <p:nvSpPr>
          <p:cNvPr id="3211" name="Google Shape;3211;p78"/>
          <p:cNvSpPr txBox="1"/>
          <p:nvPr/>
        </p:nvSpPr>
        <p:spPr>
          <a:xfrm>
            <a:off x="2291221" y="1844918"/>
            <a:ext cx="1531200" cy="591300"/>
          </a:xfrm>
          <a:prstGeom prst="rect">
            <a:avLst/>
          </a:prstGeom>
          <a:noFill/>
          <a:ln>
            <a:noFill/>
          </a:ln>
        </p:spPr>
        <p:txBody>
          <a:bodyPr spcFirstLastPara="1" wrap="square" lIns="0" tIns="0" rIns="0" bIns="0" anchor="t" anchorCtr="0">
            <a:noAutofit/>
          </a:bodyPr>
          <a:lstStyle/>
          <a:p>
            <a:pPr lvl="0" algn="ctr"/>
            <a:r>
              <a:rPr lang="vi-VN" b="1"/>
              <a:t>Định nghĩa các trường hợp cơ bản</a:t>
            </a:r>
            <a:endParaRPr b="1">
              <a:solidFill>
                <a:schemeClr val="dk2"/>
              </a:solidFill>
              <a:latin typeface="Quicksand"/>
              <a:ea typeface="Quicksand"/>
              <a:cs typeface="Quicksand"/>
              <a:sym typeface="Quicksand"/>
            </a:endParaRPr>
          </a:p>
        </p:txBody>
      </p:sp>
      <p:sp>
        <p:nvSpPr>
          <p:cNvPr id="3213" name="Google Shape;3213;p78"/>
          <p:cNvSpPr txBox="1"/>
          <p:nvPr/>
        </p:nvSpPr>
        <p:spPr>
          <a:xfrm>
            <a:off x="6887599" y="3667451"/>
            <a:ext cx="1531200" cy="500700"/>
          </a:xfrm>
          <a:prstGeom prst="rect">
            <a:avLst/>
          </a:prstGeom>
          <a:noFill/>
          <a:ln>
            <a:noFill/>
          </a:ln>
        </p:spPr>
        <p:txBody>
          <a:bodyPr spcFirstLastPara="1" wrap="square" lIns="0" tIns="0" rIns="0" bIns="0" anchor="t" anchorCtr="0">
            <a:noAutofit/>
          </a:bodyPr>
          <a:lstStyle/>
          <a:p>
            <a:pPr lvl="0" algn="just"/>
            <a:r>
              <a:rPr lang="en-US" sz="1200" b="1" err="1"/>
              <a:t>Kiểm</a:t>
            </a:r>
            <a:r>
              <a:rPr lang="en-US" sz="1200" b="1"/>
              <a:t> </a:t>
            </a:r>
            <a:r>
              <a:rPr lang="en-US" sz="1200" b="1" err="1"/>
              <a:t>tra</a:t>
            </a:r>
            <a:r>
              <a:rPr lang="en-US" sz="1200" b="1"/>
              <a:t> </a:t>
            </a:r>
            <a:r>
              <a:rPr lang="en-US" sz="1200" b="1" err="1"/>
              <a:t>giá</a:t>
            </a:r>
            <a:r>
              <a:rPr lang="en-US" sz="1200" b="1"/>
              <a:t> </a:t>
            </a:r>
            <a:r>
              <a:rPr lang="en-US" sz="1200" b="1" err="1"/>
              <a:t>trị</a:t>
            </a:r>
            <a:r>
              <a:rPr lang="en-US" sz="1200" b="1"/>
              <a:t> </a:t>
            </a:r>
            <a:r>
              <a:rPr lang="en-US" sz="1200" b="1" err="1"/>
              <a:t>đã</a:t>
            </a:r>
            <a:r>
              <a:rPr lang="en-US" sz="1200" b="1"/>
              <a:t> </a:t>
            </a:r>
            <a:r>
              <a:rPr lang="en-US" sz="1200" b="1" err="1"/>
              <a:t>được</a:t>
            </a:r>
            <a:r>
              <a:rPr lang="en-US" sz="1200" b="1"/>
              <a:t> </a:t>
            </a:r>
            <a:r>
              <a:rPr lang="en-US" sz="1200" b="1" err="1"/>
              <a:t>tính</a:t>
            </a:r>
            <a:r>
              <a:rPr lang="en-US" sz="1200" b="1"/>
              <a:t> </a:t>
            </a:r>
            <a:r>
              <a:rPr lang="en-US" sz="1200" b="1" err="1"/>
              <a:t>toán</a:t>
            </a:r>
            <a:r>
              <a:rPr lang="en-US" sz="1200" b="1"/>
              <a:t> </a:t>
            </a:r>
            <a:r>
              <a:rPr lang="en-US" sz="1200" b="1" err="1"/>
              <a:t>chưa</a:t>
            </a:r>
            <a:r>
              <a:rPr lang="en-US" sz="1200" b="1"/>
              <a:t> </a:t>
            </a:r>
            <a:r>
              <a:rPr lang="en-US" sz="1200" b="1" err="1"/>
              <a:t>hoặc</a:t>
            </a:r>
            <a:r>
              <a:rPr lang="en-US" sz="1200" b="1"/>
              <a:t> </a:t>
            </a:r>
            <a:r>
              <a:rPr lang="en-US" sz="1200" b="1" err="1"/>
              <a:t>tính</a:t>
            </a:r>
            <a:r>
              <a:rPr lang="en-US" sz="1200" b="1"/>
              <a:t> </a:t>
            </a:r>
            <a:r>
              <a:rPr lang="en-US" sz="1200" b="1" err="1"/>
              <a:t>toán</a:t>
            </a:r>
            <a:r>
              <a:rPr lang="en-US" sz="1200" b="1"/>
              <a:t> </a:t>
            </a:r>
            <a:r>
              <a:rPr lang="en-US" sz="1200" b="1" err="1"/>
              <a:t>và</a:t>
            </a:r>
            <a:r>
              <a:rPr lang="en-US" sz="1200" b="1"/>
              <a:t> </a:t>
            </a:r>
            <a:r>
              <a:rPr lang="en-US" sz="1200" b="1" err="1"/>
              <a:t>lưu</a:t>
            </a:r>
            <a:r>
              <a:rPr lang="en-US" sz="1200" b="1"/>
              <a:t> </a:t>
            </a:r>
            <a:r>
              <a:rPr lang="en-US" sz="1200" b="1" err="1"/>
              <a:t>trữ</a:t>
            </a:r>
            <a:r>
              <a:rPr lang="en-US" sz="1200" b="1"/>
              <a:t> </a:t>
            </a:r>
            <a:r>
              <a:rPr lang="en-US" sz="1200" b="1" err="1"/>
              <a:t>kết</a:t>
            </a:r>
            <a:r>
              <a:rPr lang="en-US" sz="1200" b="1"/>
              <a:t> </a:t>
            </a:r>
            <a:r>
              <a:rPr lang="en-US" sz="1200" b="1" err="1"/>
              <a:t>quả</a:t>
            </a:r>
            <a:r>
              <a:rPr lang="en-US" sz="1200" b="1"/>
              <a:t>  </a:t>
            </a:r>
            <a:endParaRPr sz="1200" b="1">
              <a:solidFill>
                <a:schemeClr val="dk2"/>
              </a:solidFill>
              <a:latin typeface="Quicksand"/>
              <a:ea typeface="Quicksand"/>
              <a:cs typeface="Quicksand"/>
              <a:sym typeface="Quicksand"/>
            </a:endParaRPr>
          </a:p>
        </p:txBody>
      </p:sp>
      <p:cxnSp>
        <p:nvCxnSpPr>
          <p:cNvPr id="3214" name="Google Shape;3214;p78"/>
          <p:cNvCxnSpPr>
            <a:cxnSpLocks/>
          </p:cNvCxnSpPr>
          <p:nvPr/>
        </p:nvCxnSpPr>
        <p:spPr>
          <a:xfrm>
            <a:off x="732000" y="3168625"/>
            <a:ext cx="6905334" cy="10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6" name="Google Shape;3216;p78"/>
          <p:cNvSpPr/>
          <p:nvPr/>
        </p:nvSpPr>
        <p:spPr>
          <a:xfrm>
            <a:off x="4229900" y="198259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7" name="Google Shape;3217;p78"/>
          <p:cNvSpPr/>
          <p:nvPr/>
        </p:nvSpPr>
        <p:spPr>
          <a:xfrm>
            <a:off x="7146500" y="199141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8" name="Google Shape;3218;p78"/>
          <p:cNvSpPr/>
          <p:nvPr/>
        </p:nvSpPr>
        <p:spPr>
          <a:xfrm>
            <a:off x="26987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19" name="Google Shape;3219;p78"/>
          <p:cNvSpPr/>
          <p:nvPr/>
        </p:nvSpPr>
        <p:spPr>
          <a:xfrm>
            <a:off x="5761100" y="367890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220" name="Google Shape;3220;p78"/>
          <p:cNvGrpSpPr/>
          <p:nvPr/>
        </p:nvGrpSpPr>
        <p:grpSpPr>
          <a:xfrm>
            <a:off x="5867103" y="384257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49" name="Google Shape;3249;p78"/>
          <p:cNvGrpSpPr/>
          <p:nvPr/>
        </p:nvGrpSpPr>
        <p:grpSpPr>
          <a:xfrm>
            <a:off x="7252504" y="2155102"/>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73" name="Google Shape;3273;p78"/>
          <p:cNvGrpSpPr/>
          <p:nvPr/>
        </p:nvGrpSpPr>
        <p:grpSpPr>
          <a:xfrm>
            <a:off x="4341113" y="214628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295" name="Google Shape;3295;p78"/>
          <p:cNvGrpSpPr/>
          <p:nvPr/>
        </p:nvGrpSpPr>
        <p:grpSpPr>
          <a:xfrm>
            <a:off x="1273530" y="212951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313" name="Google Shape;3313;p78"/>
          <p:cNvGrpSpPr/>
          <p:nvPr/>
        </p:nvGrpSpPr>
        <p:grpSpPr>
          <a:xfrm>
            <a:off x="2804602" y="384261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3334" name="Google Shape;3334;p78"/>
          <p:cNvCxnSpPr>
            <a:cxnSpLocks/>
            <a:endCxn id="3335" idx="2"/>
          </p:cNvCxnSpPr>
          <p:nvPr/>
        </p:nvCxnSpPr>
        <p:spPr>
          <a:xfrm rot="10800000">
            <a:off x="15044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cxnSpLocks/>
            <a:endCxn id="3337" idx="2"/>
          </p:cNvCxnSpPr>
          <p:nvPr/>
        </p:nvCxnSpPr>
        <p:spPr>
          <a:xfrm rot="10800000">
            <a:off x="45668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cxnSpLocks/>
            <a:endCxn id="3339" idx="2"/>
          </p:cNvCxnSpPr>
          <p:nvPr/>
        </p:nvCxnSpPr>
        <p:spPr>
          <a:xfrm rot="10800000">
            <a:off x="7629200" y="331476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cxnSpLocks/>
            <a:endCxn id="3341" idx="0"/>
          </p:cNvCxnSpPr>
          <p:nvPr/>
        </p:nvCxnSpPr>
        <p:spPr>
          <a:xfrm>
            <a:off x="3035600" y="265863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cxnSpLocks/>
            <a:endCxn id="3343" idx="0"/>
          </p:cNvCxnSpPr>
          <p:nvPr/>
        </p:nvCxnSpPr>
        <p:spPr>
          <a:xfrm>
            <a:off x="6098000" y="265864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1</a:t>
            </a:r>
            <a:endParaRPr sz="1600" b="1">
              <a:latin typeface="UTM Bebas" panose="02040603050506020204" pitchFamily="18" charset="0"/>
              <a:ea typeface="Bebas Neue"/>
              <a:cs typeface="Bebas Neue"/>
              <a:sym typeface="Bebas Neue"/>
            </a:endParaRPr>
          </a:p>
        </p:txBody>
      </p:sp>
      <p:sp>
        <p:nvSpPr>
          <p:cNvPr id="3341" name="Google Shape;3341;p78"/>
          <p:cNvSpPr/>
          <p:nvPr/>
        </p:nvSpPr>
        <p:spPr>
          <a:xfrm>
            <a:off x="28898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2</a:t>
            </a:r>
            <a:endParaRPr sz="1600" b="1">
              <a:latin typeface="UTM Bebas" panose="02040603050506020204" pitchFamily="18" charset="0"/>
              <a:ea typeface="Bebas Neue"/>
              <a:cs typeface="Bebas Neue"/>
              <a:sym typeface="Bebas Neue"/>
            </a:endParaRPr>
          </a:p>
        </p:txBody>
      </p:sp>
      <p:sp>
        <p:nvSpPr>
          <p:cNvPr id="3337" name="Google Shape;3337;p78"/>
          <p:cNvSpPr/>
          <p:nvPr/>
        </p:nvSpPr>
        <p:spPr>
          <a:xfrm>
            <a:off x="44210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3</a:t>
            </a:r>
            <a:endParaRPr sz="1600" b="1">
              <a:latin typeface="UTM Bebas" panose="02040603050506020204" pitchFamily="18" charset="0"/>
              <a:ea typeface="Bebas Neue"/>
              <a:cs typeface="Bebas Neue"/>
              <a:sym typeface="Bebas Neue"/>
            </a:endParaRPr>
          </a:p>
        </p:txBody>
      </p:sp>
      <p:sp>
        <p:nvSpPr>
          <p:cNvPr id="3343" name="Google Shape;3343;p78"/>
          <p:cNvSpPr/>
          <p:nvPr/>
        </p:nvSpPr>
        <p:spPr>
          <a:xfrm>
            <a:off x="59522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4</a:t>
            </a:r>
            <a:endParaRPr sz="1600" b="1">
              <a:latin typeface="UTM Bebas" panose="02040603050506020204" pitchFamily="18" charset="0"/>
              <a:ea typeface="Bebas Neue"/>
              <a:cs typeface="Bebas Neue"/>
              <a:sym typeface="Bebas Neue"/>
            </a:endParaRPr>
          </a:p>
        </p:txBody>
      </p:sp>
      <p:sp>
        <p:nvSpPr>
          <p:cNvPr id="3339" name="Google Shape;3339;p78"/>
          <p:cNvSpPr/>
          <p:nvPr/>
        </p:nvSpPr>
        <p:spPr>
          <a:xfrm>
            <a:off x="7483400" y="302277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5</a:t>
            </a:r>
            <a:endParaRPr sz="1600" b="1">
              <a:latin typeface="UTM Bebas" panose="02040603050506020204" pitchFamily="18" charset="0"/>
              <a:ea typeface="Bebas Neue"/>
              <a:cs typeface="Bebas Neue"/>
              <a:sym typeface="Bebas Neue"/>
            </a:endParaRPr>
          </a:p>
        </p:txBody>
      </p:sp>
      <p:cxnSp>
        <p:nvCxnSpPr>
          <p:cNvPr id="11" name="Straight Arrow Connector 10">
            <a:extLst>
              <a:ext uri="{FF2B5EF4-FFF2-40B4-BE49-F238E27FC236}">
                <a16:creationId xmlns:a16="http://schemas.microsoft.com/office/drawing/2014/main" id="{7ADCB0C5-030A-5DA1-F51C-7EBBE75CF6A7}"/>
              </a:ext>
            </a:extLst>
          </p:cNvPr>
          <p:cNvCxnSpPr>
            <a:stCxn id="3339" idx="3"/>
          </p:cNvCxnSpPr>
          <p:nvPr/>
        </p:nvCxnSpPr>
        <p:spPr>
          <a:xfrm>
            <a:off x="7775000" y="3168725"/>
            <a:ext cx="493761" cy="647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3343;p78">
            <a:extLst>
              <a:ext uri="{FF2B5EF4-FFF2-40B4-BE49-F238E27FC236}">
                <a16:creationId xmlns:a16="http://schemas.microsoft.com/office/drawing/2014/main" id="{2EA92052-8141-0862-3117-0A3BF222EAF1}"/>
              </a:ext>
            </a:extLst>
          </p:cNvPr>
          <p:cNvSpPr/>
          <p:nvPr/>
        </p:nvSpPr>
        <p:spPr>
          <a:xfrm>
            <a:off x="8268761" y="3021069"/>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UTM Bebas" panose="02040603050506020204" pitchFamily="18" charset="0"/>
                <a:ea typeface="Bebas Neue"/>
                <a:cs typeface="Bebas Neue"/>
                <a:sym typeface="Bebas Neue"/>
              </a:rPr>
              <a:t>6</a:t>
            </a:r>
            <a:endParaRPr sz="1600" b="1">
              <a:latin typeface="UTM Bebas" panose="02040603050506020204" pitchFamily="18" charset="0"/>
              <a:ea typeface="Bebas Neue"/>
              <a:cs typeface="Bebas Neue"/>
              <a:sym typeface="Bebas Neue"/>
            </a:endParaRPr>
          </a:p>
        </p:txBody>
      </p:sp>
      <p:cxnSp>
        <p:nvCxnSpPr>
          <p:cNvPr id="13" name="Google Shape;3342;p78">
            <a:extLst>
              <a:ext uri="{FF2B5EF4-FFF2-40B4-BE49-F238E27FC236}">
                <a16:creationId xmlns:a16="http://schemas.microsoft.com/office/drawing/2014/main" id="{35C74CDB-56DF-FFCA-5C76-45117C701551}"/>
              </a:ext>
            </a:extLst>
          </p:cNvPr>
          <p:cNvCxnSpPr>
            <a:cxnSpLocks/>
          </p:cNvCxnSpPr>
          <p:nvPr/>
        </p:nvCxnSpPr>
        <p:spPr>
          <a:xfrm>
            <a:off x="8414561" y="2656397"/>
            <a:ext cx="0" cy="364200"/>
          </a:xfrm>
          <a:prstGeom prst="straightConnector1">
            <a:avLst/>
          </a:prstGeom>
          <a:noFill/>
          <a:ln w="9525" cap="flat" cmpd="sng">
            <a:solidFill>
              <a:schemeClr val="dk2"/>
            </a:solidFill>
            <a:prstDash val="solid"/>
            <a:round/>
            <a:headEnd type="diamond" w="med" len="med"/>
            <a:tailEnd type="none" w="med" len="med"/>
          </a:ln>
        </p:spPr>
      </p:cxnSp>
      <p:sp>
        <p:nvSpPr>
          <p:cNvPr id="14" name="Google Shape;3211;p78">
            <a:extLst>
              <a:ext uri="{FF2B5EF4-FFF2-40B4-BE49-F238E27FC236}">
                <a16:creationId xmlns:a16="http://schemas.microsoft.com/office/drawing/2014/main" id="{BF1F51DB-4737-A6F9-1863-9B27AAB4CE1E}"/>
              </a:ext>
            </a:extLst>
          </p:cNvPr>
          <p:cNvSpPr txBox="1"/>
          <p:nvPr/>
        </p:nvSpPr>
        <p:spPr>
          <a:xfrm>
            <a:off x="7818537" y="2152886"/>
            <a:ext cx="1249773" cy="370700"/>
          </a:xfrm>
          <a:prstGeom prst="rect">
            <a:avLst/>
          </a:prstGeom>
          <a:noFill/>
          <a:ln>
            <a:noFill/>
          </a:ln>
        </p:spPr>
        <p:txBody>
          <a:bodyPr spcFirstLastPara="1" wrap="square" lIns="0" tIns="0" rIns="0" bIns="0" anchor="t" anchorCtr="0">
            <a:noAutofit/>
          </a:bodyPr>
          <a:lstStyle/>
          <a:p>
            <a:pPr lvl="0" algn="ctr"/>
            <a:r>
              <a:rPr lang="en-US" b="1" err="1"/>
              <a:t>Trả</a:t>
            </a:r>
            <a:r>
              <a:rPr lang="en-US" b="1"/>
              <a:t> </a:t>
            </a:r>
            <a:r>
              <a:rPr lang="en-US" b="1" err="1"/>
              <a:t>về</a:t>
            </a:r>
            <a:r>
              <a:rPr lang="en-US" b="1"/>
              <a:t> </a:t>
            </a:r>
            <a:r>
              <a:rPr lang="en-US" b="1" err="1"/>
              <a:t>kết</a:t>
            </a:r>
            <a:r>
              <a:rPr lang="en-US" b="1"/>
              <a:t> </a:t>
            </a:r>
            <a:r>
              <a:rPr lang="en-US" b="1" err="1"/>
              <a:t>quả</a:t>
            </a:r>
            <a:r>
              <a:rPr lang="en-US" b="1"/>
              <a:t> </a:t>
            </a:r>
            <a:r>
              <a:rPr lang="en-US" b="1" err="1"/>
              <a:t>bài</a:t>
            </a:r>
            <a:r>
              <a:rPr lang="en-US" b="1"/>
              <a:t> </a:t>
            </a:r>
            <a:r>
              <a:rPr lang="en-US" b="1" err="1"/>
              <a:t>toán</a:t>
            </a:r>
            <a:endParaRPr b="1">
              <a:solidFill>
                <a:schemeClr val="dk2"/>
              </a:solidFill>
              <a:latin typeface="Quicksand"/>
              <a:ea typeface="Quicksand"/>
              <a:cs typeface="Quicksand"/>
              <a:sym typeface="Quicksand"/>
            </a:endParaRPr>
          </a:p>
        </p:txBody>
      </p:sp>
    </p:spTree>
    <p:extLst>
      <p:ext uri="{BB962C8B-B14F-4D97-AF65-F5344CB8AC3E}">
        <p14:creationId xmlns:p14="http://schemas.microsoft.com/office/powerpoint/2010/main" val="40978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98"/>
                                        </p:tgtEl>
                                        <p:attrNameLst>
                                          <p:attrName>style.visibility</p:attrName>
                                        </p:attrNameLst>
                                      </p:cBhvr>
                                      <p:to>
                                        <p:strVal val="visible"/>
                                      </p:to>
                                    </p:set>
                                    <p:anim calcmode="lin" valueType="num">
                                      <p:cBhvr additive="base">
                                        <p:cTn id="7" dur="1000"/>
                                        <p:tgtEl>
                                          <p:spTgt spid="31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Effect transition="in" filter="fade">
                                      <p:cBhvr>
                                        <p:cTn id="10" dur="1000"/>
                                        <p:tgtEl>
                                          <p:spTgt spid="320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214"/>
                                        </p:tgtEl>
                                        <p:attrNameLst>
                                          <p:attrName>style.visibility</p:attrName>
                                        </p:attrNameLst>
                                      </p:cBhvr>
                                      <p:to>
                                        <p:strVal val="visible"/>
                                      </p:to>
                                    </p:set>
                                    <p:anim calcmode="lin" valueType="num">
                                      <p:cBhvr additive="base">
                                        <p:cTn id="15" dur="1000"/>
                                        <p:tgtEl>
                                          <p:spTgt spid="321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207"/>
                                        </p:tgtEl>
                                        <p:attrNameLst>
                                          <p:attrName>style.visibility</p:attrName>
                                        </p:attrNameLst>
                                      </p:cBhvr>
                                      <p:to>
                                        <p:strVal val="visible"/>
                                      </p:to>
                                    </p:set>
                                    <p:animEffect transition="in" filter="fade">
                                      <p:cBhvr>
                                        <p:cTn id="18" dur="1000"/>
                                        <p:tgtEl>
                                          <p:spTgt spid="3207"/>
                                        </p:tgtEl>
                                      </p:cBhvr>
                                    </p:animEffect>
                                  </p:childTnLst>
                                </p:cTn>
                              </p:par>
                              <p:par>
                                <p:cTn id="19" presetID="10" presetClass="entr" presetSubtype="0" fill="hold" nodeType="withEffect">
                                  <p:stCondLst>
                                    <p:cond delay="0"/>
                                  </p:stCondLst>
                                  <p:childTnLst>
                                    <p:set>
                                      <p:cBhvr>
                                        <p:cTn id="20" dur="1" fill="hold">
                                          <p:stCondLst>
                                            <p:cond delay="0"/>
                                          </p:stCondLst>
                                        </p:cTn>
                                        <p:tgtEl>
                                          <p:spTgt spid="3215"/>
                                        </p:tgtEl>
                                        <p:attrNameLst>
                                          <p:attrName>style.visibility</p:attrName>
                                        </p:attrNameLst>
                                      </p:cBhvr>
                                      <p:to>
                                        <p:strVal val="visible"/>
                                      </p:to>
                                    </p:set>
                                    <p:animEffect transition="in" filter="fade">
                                      <p:cBhvr>
                                        <p:cTn id="21" dur="1000"/>
                                        <p:tgtEl>
                                          <p:spTgt spid="3215"/>
                                        </p:tgtEl>
                                      </p:cBhvr>
                                    </p:animEffect>
                                  </p:childTnLst>
                                </p:cTn>
                              </p:par>
                              <p:par>
                                <p:cTn id="22" presetID="10" presetClass="entr" presetSubtype="0" fill="hold" nodeType="withEffect">
                                  <p:stCondLst>
                                    <p:cond delay="0"/>
                                  </p:stCondLst>
                                  <p:childTnLst>
                                    <p:set>
                                      <p:cBhvr>
                                        <p:cTn id="23" dur="1" fill="hold">
                                          <p:stCondLst>
                                            <p:cond delay="0"/>
                                          </p:stCondLst>
                                        </p:cTn>
                                        <p:tgtEl>
                                          <p:spTgt spid="3295"/>
                                        </p:tgtEl>
                                        <p:attrNameLst>
                                          <p:attrName>style.visibility</p:attrName>
                                        </p:attrNameLst>
                                      </p:cBhvr>
                                      <p:to>
                                        <p:strVal val="visible"/>
                                      </p:to>
                                    </p:set>
                                    <p:animEffect transition="in" filter="fade">
                                      <p:cBhvr>
                                        <p:cTn id="24" dur="1000"/>
                                        <p:tgtEl>
                                          <p:spTgt spid="3295"/>
                                        </p:tgtEl>
                                      </p:cBhvr>
                                    </p:animEffect>
                                  </p:childTnLst>
                                </p:cTn>
                              </p:par>
                              <p:par>
                                <p:cTn id="25" presetID="10" presetClass="entr" presetSubtype="0" fill="hold" nodeType="withEffect">
                                  <p:stCondLst>
                                    <p:cond delay="0"/>
                                  </p:stCondLst>
                                  <p:childTnLst>
                                    <p:set>
                                      <p:cBhvr>
                                        <p:cTn id="26" dur="1" fill="hold">
                                          <p:stCondLst>
                                            <p:cond delay="0"/>
                                          </p:stCondLst>
                                        </p:cTn>
                                        <p:tgtEl>
                                          <p:spTgt spid="3334"/>
                                        </p:tgtEl>
                                        <p:attrNameLst>
                                          <p:attrName>style.visibility</p:attrName>
                                        </p:attrNameLst>
                                      </p:cBhvr>
                                      <p:to>
                                        <p:strVal val="visible"/>
                                      </p:to>
                                    </p:set>
                                    <p:animEffect transition="in" filter="fade">
                                      <p:cBhvr>
                                        <p:cTn id="27" dur="1000"/>
                                        <p:tgtEl>
                                          <p:spTgt spid="3334"/>
                                        </p:tgtEl>
                                      </p:cBhvr>
                                    </p:animEffect>
                                  </p:childTnLst>
                                </p:cTn>
                              </p:par>
                              <p:par>
                                <p:cTn id="28" presetID="10" presetClass="entr" presetSubtype="0" fill="hold" nodeType="withEffect">
                                  <p:stCondLst>
                                    <p:cond delay="0"/>
                                  </p:stCondLst>
                                  <p:childTnLst>
                                    <p:set>
                                      <p:cBhvr>
                                        <p:cTn id="29" dur="1" fill="hold">
                                          <p:stCondLst>
                                            <p:cond delay="0"/>
                                          </p:stCondLst>
                                        </p:cTn>
                                        <p:tgtEl>
                                          <p:spTgt spid="3335"/>
                                        </p:tgtEl>
                                        <p:attrNameLst>
                                          <p:attrName>style.visibility</p:attrName>
                                        </p:attrNameLst>
                                      </p:cBhvr>
                                      <p:to>
                                        <p:strVal val="visible"/>
                                      </p:to>
                                    </p:set>
                                    <p:animEffect transition="in" filter="fade">
                                      <p:cBhvr>
                                        <p:cTn id="30" dur="1000"/>
                                        <p:tgtEl>
                                          <p:spTgt spid="3335"/>
                                        </p:tgtEl>
                                      </p:cBhvr>
                                    </p:animEffect>
                                  </p:childTnLst>
                                </p:cTn>
                              </p:par>
                              <p:par>
                                <p:cTn id="31" presetID="10" presetClass="entr" presetSubtype="0" fill="hold" nodeType="withEffect">
                                  <p:stCondLst>
                                    <p:cond delay="0"/>
                                  </p:stCondLst>
                                  <p:childTnLst>
                                    <p:set>
                                      <p:cBhvr>
                                        <p:cTn id="32" dur="1" fill="hold">
                                          <p:stCondLst>
                                            <p:cond delay="0"/>
                                          </p:stCondLst>
                                        </p:cTn>
                                        <p:tgtEl>
                                          <p:spTgt spid="3211"/>
                                        </p:tgtEl>
                                        <p:attrNameLst>
                                          <p:attrName>style.visibility</p:attrName>
                                        </p:attrNameLst>
                                      </p:cBhvr>
                                      <p:to>
                                        <p:strVal val="visible"/>
                                      </p:to>
                                    </p:set>
                                    <p:animEffect transition="in" filter="fade">
                                      <p:cBhvr>
                                        <p:cTn id="33" dur="1000"/>
                                        <p:tgtEl>
                                          <p:spTgt spid="3211"/>
                                        </p:tgtEl>
                                      </p:cBhvr>
                                    </p:animEffect>
                                  </p:childTnLst>
                                </p:cTn>
                              </p:par>
                              <p:par>
                                <p:cTn id="34" presetID="10" presetClass="entr" presetSubtype="0" fill="hold" nodeType="withEffect">
                                  <p:stCondLst>
                                    <p:cond delay="0"/>
                                  </p:stCondLst>
                                  <p:childTnLst>
                                    <p:set>
                                      <p:cBhvr>
                                        <p:cTn id="35" dur="1" fill="hold">
                                          <p:stCondLst>
                                            <p:cond delay="0"/>
                                          </p:stCondLst>
                                        </p:cTn>
                                        <p:tgtEl>
                                          <p:spTgt spid="3218"/>
                                        </p:tgtEl>
                                        <p:attrNameLst>
                                          <p:attrName>style.visibility</p:attrName>
                                        </p:attrNameLst>
                                      </p:cBhvr>
                                      <p:to>
                                        <p:strVal val="visible"/>
                                      </p:to>
                                    </p:set>
                                    <p:animEffect transition="in" filter="fade">
                                      <p:cBhvr>
                                        <p:cTn id="36" dur="1000"/>
                                        <p:tgtEl>
                                          <p:spTgt spid="3218"/>
                                        </p:tgtEl>
                                      </p:cBhvr>
                                    </p:animEffect>
                                  </p:childTnLst>
                                </p:cTn>
                              </p:par>
                              <p:par>
                                <p:cTn id="37" presetID="10" presetClass="entr" presetSubtype="0" fill="hold" nodeType="withEffect">
                                  <p:stCondLst>
                                    <p:cond delay="0"/>
                                  </p:stCondLst>
                                  <p:childTnLst>
                                    <p:set>
                                      <p:cBhvr>
                                        <p:cTn id="38" dur="1" fill="hold">
                                          <p:stCondLst>
                                            <p:cond delay="0"/>
                                          </p:stCondLst>
                                        </p:cTn>
                                        <p:tgtEl>
                                          <p:spTgt spid="3313"/>
                                        </p:tgtEl>
                                        <p:attrNameLst>
                                          <p:attrName>style.visibility</p:attrName>
                                        </p:attrNameLst>
                                      </p:cBhvr>
                                      <p:to>
                                        <p:strVal val="visible"/>
                                      </p:to>
                                    </p:set>
                                    <p:animEffect transition="in" filter="fade">
                                      <p:cBhvr>
                                        <p:cTn id="39" dur="1000"/>
                                        <p:tgtEl>
                                          <p:spTgt spid="3313"/>
                                        </p:tgtEl>
                                      </p:cBhvr>
                                    </p:animEffect>
                                  </p:childTnLst>
                                </p:cTn>
                              </p:par>
                              <p:par>
                                <p:cTn id="40" presetID="10" presetClass="entr" presetSubtype="0" fill="hold" nodeType="withEffect">
                                  <p:stCondLst>
                                    <p:cond delay="0"/>
                                  </p:stCondLst>
                                  <p:childTnLst>
                                    <p:set>
                                      <p:cBhvr>
                                        <p:cTn id="41" dur="1" fill="hold">
                                          <p:stCondLst>
                                            <p:cond delay="0"/>
                                          </p:stCondLst>
                                        </p:cTn>
                                        <p:tgtEl>
                                          <p:spTgt spid="3340"/>
                                        </p:tgtEl>
                                        <p:attrNameLst>
                                          <p:attrName>style.visibility</p:attrName>
                                        </p:attrNameLst>
                                      </p:cBhvr>
                                      <p:to>
                                        <p:strVal val="visible"/>
                                      </p:to>
                                    </p:set>
                                    <p:animEffect transition="in" filter="fade">
                                      <p:cBhvr>
                                        <p:cTn id="42" dur="1000"/>
                                        <p:tgtEl>
                                          <p:spTgt spid="3340"/>
                                        </p:tgtEl>
                                      </p:cBhvr>
                                    </p:animEffect>
                                  </p:childTnLst>
                                </p:cTn>
                              </p:par>
                              <p:par>
                                <p:cTn id="43" presetID="10" presetClass="entr" presetSubtype="0" fill="hold" nodeType="withEffect">
                                  <p:stCondLst>
                                    <p:cond delay="0"/>
                                  </p:stCondLst>
                                  <p:childTnLst>
                                    <p:set>
                                      <p:cBhvr>
                                        <p:cTn id="44" dur="1" fill="hold">
                                          <p:stCondLst>
                                            <p:cond delay="0"/>
                                          </p:stCondLst>
                                        </p:cTn>
                                        <p:tgtEl>
                                          <p:spTgt spid="3341"/>
                                        </p:tgtEl>
                                        <p:attrNameLst>
                                          <p:attrName>style.visibility</p:attrName>
                                        </p:attrNameLst>
                                      </p:cBhvr>
                                      <p:to>
                                        <p:strVal val="visible"/>
                                      </p:to>
                                    </p:set>
                                    <p:animEffect transition="in" filter="fade">
                                      <p:cBhvr>
                                        <p:cTn id="45" dur="1000"/>
                                        <p:tgtEl>
                                          <p:spTgt spid="3341"/>
                                        </p:tgtEl>
                                      </p:cBhvr>
                                    </p:animEffect>
                                  </p:childTnLst>
                                </p:cTn>
                              </p:par>
                              <p:par>
                                <p:cTn id="46" presetID="10" presetClass="entr" presetSubtype="0" fill="hold" nodeType="withEffect">
                                  <p:stCondLst>
                                    <p:cond delay="0"/>
                                  </p:stCondLst>
                                  <p:childTnLst>
                                    <p:set>
                                      <p:cBhvr>
                                        <p:cTn id="47" dur="1" fill="hold">
                                          <p:stCondLst>
                                            <p:cond delay="0"/>
                                          </p:stCondLst>
                                        </p:cTn>
                                        <p:tgtEl>
                                          <p:spTgt spid="3205"/>
                                        </p:tgtEl>
                                        <p:attrNameLst>
                                          <p:attrName>style.visibility</p:attrName>
                                        </p:attrNameLst>
                                      </p:cBhvr>
                                      <p:to>
                                        <p:strVal val="visible"/>
                                      </p:to>
                                    </p:set>
                                    <p:animEffect transition="in" filter="fade">
                                      <p:cBhvr>
                                        <p:cTn id="48" dur="1000"/>
                                        <p:tgtEl>
                                          <p:spTgt spid="3205"/>
                                        </p:tgtEl>
                                      </p:cBhvr>
                                    </p:animEffect>
                                  </p:childTnLst>
                                </p:cTn>
                              </p:par>
                              <p:par>
                                <p:cTn id="49" presetID="10" presetClass="entr" presetSubtype="0" fill="hold" nodeType="withEffect">
                                  <p:stCondLst>
                                    <p:cond delay="0"/>
                                  </p:stCondLst>
                                  <p:childTnLst>
                                    <p:set>
                                      <p:cBhvr>
                                        <p:cTn id="50" dur="1" fill="hold">
                                          <p:stCondLst>
                                            <p:cond delay="0"/>
                                          </p:stCondLst>
                                        </p:cTn>
                                        <p:tgtEl>
                                          <p:spTgt spid="3216"/>
                                        </p:tgtEl>
                                        <p:attrNameLst>
                                          <p:attrName>style.visibility</p:attrName>
                                        </p:attrNameLst>
                                      </p:cBhvr>
                                      <p:to>
                                        <p:strVal val="visible"/>
                                      </p:to>
                                    </p:set>
                                    <p:animEffect transition="in" filter="fade">
                                      <p:cBhvr>
                                        <p:cTn id="51" dur="1000"/>
                                        <p:tgtEl>
                                          <p:spTgt spid="3216"/>
                                        </p:tgtEl>
                                      </p:cBhvr>
                                    </p:animEffect>
                                  </p:childTnLst>
                                </p:cTn>
                              </p:par>
                              <p:par>
                                <p:cTn id="52" presetID="10" presetClass="entr" presetSubtype="0" fill="hold" nodeType="withEffect">
                                  <p:stCondLst>
                                    <p:cond delay="0"/>
                                  </p:stCondLst>
                                  <p:childTnLst>
                                    <p:set>
                                      <p:cBhvr>
                                        <p:cTn id="53" dur="1" fill="hold">
                                          <p:stCondLst>
                                            <p:cond delay="0"/>
                                          </p:stCondLst>
                                        </p:cTn>
                                        <p:tgtEl>
                                          <p:spTgt spid="3273"/>
                                        </p:tgtEl>
                                        <p:attrNameLst>
                                          <p:attrName>style.visibility</p:attrName>
                                        </p:attrNameLst>
                                      </p:cBhvr>
                                      <p:to>
                                        <p:strVal val="visible"/>
                                      </p:to>
                                    </p:set>
                                    <p:animEffect transition="in" filter="fade">
                                      <p:cBhvr>
                                        <p:cTn id="54" dur="1000"/>
                                        <p:tgtEl>
                                          <p:spTgt spid="3273"/>
                                        </p:tgtEl>
                                      </p:cBhvr>
                                    </p:animEffect>
                                  </p:childTnLst>
                                </p:cTn>
                              </p:par>
                              <p:par>
                                <p:cTn id="55" presetID="10" presetClass="entr" presetSubtype="0" fill="hold" nodeType="withEffect">
                                  <p:stCondLst>
                                    <p:cond delay="0"/>
                                  </p:stCondLst>
                                  <p:childTnLst>
                                    <p:set>
                                      <p:cBhvr>
                                        <p:cTn id="56" dur="1" fill="hold">
                                          <p:stCondLst>
                                            <p:cond delay="0"/>
                                          </p:stCondLst>
                                        </p:cTn>
                                        <p:tgtEl>
                                          <p:spTgt spid="3337"/>
                                        </p:tgtEl>
                                        <p:attrNameLst>
                                          <p:attrName>style.visibility</p:attrName>
                                        </p:attrNameLst>
                                      </p:cBhvr>
                                      <p:to>
                                        <p:strVal val="visible"/>
                                      </p:to>
                                    </p:set>
                                    <p:animEffect transition="in" filter="fade">
                                      <p:cBhvr>
                                        <p:cTn id="57" dur="1000"/>
                                        <p:tgtEl>
                                          <p:spTgt spid="3337"/>
                                        </p:tgtEl>
                                      </p:cBhvr>
                                    </p:animEffect>
                                  </p:childTnLst>
                                </p:cTn>
                              </p:par>
                              <p:par>
                                <p:cTn id="58" presetID="1" presetClass="entr" presetSubtype="0" fill="hold" nodeType="withEffect">
                                  <p:stCondLst>
                                    <p:cond delay="0"/>
                                  </p:stCondLst>
                                  <p:childTnLst>
                                    <p:set>
                                      <p:cBhvr>
                                        <p:cTn id="59" dur="1" fill="hold">
                                          <p:stCondLst>
                                            <p:cond delay="0"/>
                                          </p:stCondLst>
                                        </p:cTn>
                                        <p:tgtEl>
                                          <p:spTgt spid="33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208"/>
                                        </p:tgtEl>
                                        <p:attrNameLst>
                                          <p:attrName>style.visibility</p:attrName>
                                        </p:attrNameLst>
                                      </p:cBhvr>
                                      <p:to>
                                        <p:strVal val="visible"/>
                                      </p:to>
                                    </p:set>
                                    <p:animEffect transition="in" filter="fade">
                                      <p:cBhvr>
                                        <p:cTn id="64" dur="1000"/>
                                        <p:tgtEl>
                                          <p:spTgt spid="3208"/>
                                        </p:tgtEl>
                                      </p:cBhvr>
                                    </p:animEffect>
                                  </p:childTnLst>
                                </p:cTn>
                              </p:par>
                              <p:par>
                                <p:cTn id="65" presetID="10" presetClass="entr" presetSubtype="0" fill="hold" nodeType="withEffect">
                                  <p:stCondLst>
                                    <p:cond delay="0"/>
                                  </p:stCondLst>
                                  <p:childTnLst>
                                    <p:set>
                                      <p:cBhvr>
                                        <p:cTn id="66" dur="1" fill="hold">
                                          <p:stCondLst>
                                            <p:cond delay="0"/>
                                          </p:stCondLst>
                                        </p:cTn>
                                        <p:tgtEl>
                                          <p:spTgt spid="3219"/>
                                        </p:tgtEl>
                                        <p:attrNameLst>
                                          <p:attrName>style.visibility</p:attrName>
                                        </p:attrNameLst>
                                      </p:cBhvr>
                                      <p:to>
                                        <p:strVal val="visible"/>
                                      </p:to>
                                    </p:set>
                                    <p:animEffect transition="in" filter="fade">
                                      <p:cBhvr>
                                        <p:cTn id="67" dur="1000"/>
                                        <p:tgtEl>
                                          <p:spTgt spid="3219"/>
                                        </p:tgtEl>
                                      </p:cBhvr>
                                    </p:animEffect>
                                  </p:childTnLst>
                                </p:cTn>
                              </p:par>
                              <p:par>
                                <p:cTn id="68" presetID="10" presetClass="entr" presetSubtype="0" fill="hold" nodeType="withEffect">
                                  <p:stCondLst>
                                    <p:cond delay="0"/>
                                  </p:stCondLst>
                                  <p:childTnLst>
                                    <p:set>
                                      <p:cBhvr>
                                        <p:cTn id="69" dur="1" fill="hold">
                                          <p:stCondLst>
                                            <p:cond delay="0"/>
                                          </p:stCondLst>
                                        </p:cTn>
                                        <p:tgtEl>
                                          <p:spTgt spid="3220"/>
                                        </p:tgtEl>
                                        <p:attrNameLst>
                                          <p:attrName>style.visibility</p:attrName>
                                        </p:attrNameLst>
                                      </p:cBhvr>
                                      <p:to>
                                        <p:strVal val="visible"/>
                                      </p:to>
                                    </p:set>
                                    <p:animEffect transition="in" filter="fade">
                                      <p:cBhvr>
                                        <p:cTn id="70" dur="1000"/>
                                        <p:tgtEl>
                                          <p:spTgt spid="3220"/>
                                        </p:tgtEl>
                                      </p:cBhvr>
                                    </p:animEffect>
                                  </p:childTnLst>
                                </p:cTn>
                              </p:par>
                              <p:par>
                                <p:cTn id="71" presetID="10" presetClass="entr" presetSubtype="0" fill="hold" nodeType="withEffect">
                                  <p:stCondLst>
                                    <p:cond delay="0"/>
                                  </p:stCondLst>
                                  <p:childTnLst>
                                    <p:set>
                                      <p:cBhvr>
                                        <p:cTn id="72" dur="1" fill="hold">
                                          <p:stCondLst>
                                            <p:cond delay="0"/>
                                          </p:stCondLst>
                                        </p:cTn>
                                        <p:tgtEl>
                                          <p:spTgt spid="3342"/>
                                        </p:tgtEl>
                                        <p:attrNameLst>
                                          <p:attrName>style.visibility</p:attrName>
                                        </p:attrNameLst>
                                      </p:cBhvr>
                                      <p:to>
                                        <p:strVal val="visible"/>
                                      </p:to>
                                    </p:set>
                                    <p:animEffect transition="in" filter="fade">
                                      <p:cBhvr>
                                        <p:cTn id="73" dur="1000"/>
                                        <p:tgtEl>
                                          <p:spTgt spid="3342"/>
                                        </p:tgtEl>
                                      </p:cBhvr>
                                    </p:animEffect>
                                  </p:childTnLst>
                                </p:cTn>
                              </p:par>
                              <p:par>
                                <p:cTn id="74" presetID="10" presetClass="entr" presetSubtype="0" fill="hold" nodeType="withEffect">
                                  <p:stCondLst>
                                    <p:cond delay="0"/>
                                  </p:stCondLst>
                                  <p:childTnLst>
                                    <p:set>
                                      <p:cBhvr>
                                        <p:cTn id="75" dur="1" fill="hold">
                                          <p:stCondLst>
                                            <p:cond delay="0"/>
                                          </p:stCondLst>
                                        </p:cTn>
                                        <p:tgtEl>
                                          <p:spTgt spid="3343"/>
                                        </p:tgtEl>
                                        <p:attrNameLst>
                                          <p:attrName>style.visibility</p:attrName>
                                        </p:attrNameLst>
                                      </p:cBhvr>
                                      <p:to>
                                        <p:strVal val="visible"/>
                                      </p:to>
                                    </p:set>
                                    <p:animEffect transition="in" filter="fade">
                                      <p:cBhvr>
                                        <p:cTn id="76" dur="1000"/>
                                        <p:tgtEl>
                                          <p:spTgt spid="3343"/>
                                        </p:tgtEl>
                                      </p:cBhvr>
                                    </p:animEffect>
                                  </p:childTnLst>
                                </p:cTn>
                              </p:par>
                              <p:par>
                                <p:cTn id="77" presetID="10" presetClass="entr" presetSubtype="0" fill="hold" nodeType="withEffect">
                                  <p:stCondLst>
                                    <p:cond delay="0"/>
                                  </p:stCondLst>
                                  <p:childTnLst>
                                    <p:set>
                                      <p:cBhvr>
                                        <p:cTn id="78" dur="1" fill="hold">
                                          <p:stCondLst>
                                            <p:cond delay="0"/>
                                          </p:stCondLst>
                                        </p:cTn>
                                        <p:tgtEl>
                                          <p:spTgt spid="3213"/>
                                        </p:tgtEl>
                                        <p:attrNameLst>
                                          <p:attrName>style.visibility</p:attrName>
                                        </p:attrNameLst>
                                      </p:cBhvr>
                                      <p:to>
                                        <p:strVal val="visible"/>
                                      </p:to>
                                    </p:set>
                                    <p:animEffect transition="in" filter="fade">
                                      <p:cBhvr>
                                        <p:cTn id="79" dur="1000"/>
                                        <p:tgtEl>
                                          <p:spTgt spid="3213"/>
                                        </p:tgtEl>
                                      </p:cBhvr>
                                    </p:animEffect>
                                  </p:childTnLst>
                                </p:cTn>
                              </p:par>
                              <p:par>
                                <p:cTn id="80" presetID="10" presetClass="entr" presetSubtype="0" fill="hold" nodeType="withEffect">
                                  <p:stCondLst>
                                    <p:cond delay="0"/>
                                  </p:stCondLst>
                                  <p:childTnLst>
                                    <p:set>
                                      <p:cBhvr>
                                        <p:cTn id="81" dur="1" fill="hold">
                                          <p:stCondLst>
                                            <p:cond delay="0"/>
                                          </p:stCondLst>
                                        </p:cTn>
                                        <p:tgtEl>
                                          <p:spTgt spid="3217"/>
                                        </p:tgtEl>
                                        <p:attrNameLst>
                                          <p:attrName>style.visibility</p:attrName>
                                        </p:attrNameLst>
                                      </p:cBhvr>
                                      <p:to>
                                        <p:strVal val="visible"/>
                                      </p:to>
                                    </p:set>
                                    <p:animEffect transition="in" filter="fade">
                                      <p:cBhvr>
                                        <p:cTn id="82" dur="1000"/>
                                        <p:tgtEl>
                                          <p:spTgt spid="3217"/>
                                        </p:tgtEl>
                                      </p:cBhvr>
                                    </p:animEffect>
                                  </p:childTnLst>
                                </p:cTn>
                              </p:par>
                              <p:par>
                                <p:cTn id="83" presetID="10" presetClass="entr" presetSubtype="0" fill="hold" nodeType="withEffect">
                                  <p:stCondLst>
                                    <p:cond delay="0"/>
                                  </p:stCondLst>
                                  <p:childTnLst>
                                    <p:set>
                                      <p:cBhvr>
                                        <p:cTn id="84" dur="1" fill="hold">
                                          <p:stCondLst>
                                            <p:cond delay="0"/>
                                          </p:stCondLst>
                                        </p:cTn>
                                        <p:tgtEl>
                                          <p:spTgt spid="3249"/>
                                        </p:tgtEl>
                                        <p:attrNameLst>
                                          <p:attrName>style.visibility</p:attrName>
                                        </p:attrNameLst>
                                      </p:cBhvr>
                                      <p:to>
                                        <p:strVal val="visible"/>
                                      </p:to>
                                    </p:set>
                                    <p:animEffect transition="in" filter="fade">
                                      <p:cBhvr>
                                        <p:cTn id="85" dur="1000"/>
                                        <p:tgtEl>
                                          <p:spTgt spid="3249"/>
                                        </p:tgtEl>
                                      </p:cBhvr>
                                    </p:animEffect>
                                  </p:childTnLst>
                                </p:cTn>
                              </p:par>
                              <p:par>
                                <p:cTn id="86" presetID="10" presetClass="entr" presetSubtype="0" fill="hold" nodeType="withEffect">
                                  <p:stCondLst>
                                    <p:cond delay="0"/>
                                  </p:stCondLst>
                                  <p:childTnLst>
                                    <p:set>
                                      <p:cBhvr>
                                        <p:cTn id="87" dur="1" fill="hold">
                                          <p:stCondLst>
                                            <p:cond delay="0"/>
                                          </p:stCondLst>
                                        </p:cTn>
                                        <p:tgtEl>
                                          <p:spTgt spid="3339"/>
                                        </p:tgtEl>
                                        <p:attrNameLst>
                                          <p:attrName>style.visibility</p:attrName>
                                        </p:attrNameLst>
                                      </p:cBhvr>
                                      <p:to>
                                        <p:strVal val="visible"/>
                                      </p:to>
                                    </p:set>
                                    <p:animEffect transition="in" filter="fade">
                                      <p:cBhvr>
                                        <p:cTn id="88" dur="1000"/>
                                        <p:tgtEl>
                                          <p:spTgt spid="3339"/>
                                        </p:tgtEl>
                                      </p:cBhvr>
                                    </p:animEffect>
                                  </p:childTnLst>
                                </p:cTn>
                              </p:par>
                              <p:par>
                                <p:cTn id="89" presetID="10" presetClass="entr" presetSubtype="0"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childTnLst>
                                </p:cTn>
                              </p:par>
                              <p:par>
                                <p:cTn id="92" presetID="10" presetClass="entr" presetSubtype="0" fill="hold"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childTnLst>
                                </p:cTn>
                              </p:par>
                              <p:par>
                                <p:cTn id="95" presetID="10"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1000"/>
                                        <p:tgtEl>
                                          <p:spTgt spid="14"/>
                                        </p:tgtEl>
                                      </p:cBhvr>
                                    </p:animEffect>
                                  </p:childTnLst>
                                </p:cTn>
                              </p:par>
                              <p:par>
                                <p:cTn id="98" presetID="10" presetClass="entr" presetSubtype="0" fill="hold" nodeType="withEffect">
                                  <p:stCondLst>
                                    <p:cond delay="0"/>
                                  </p:stCondLst>
                                  <p:childTnLst>
                                    <p:set>
                                      <p:cBhvr>
                                        <p:cTn id="99" dur="1" fill="hold">
                                          <p:stCondLst>
                                            <p:cond delay="0"/>
                                          </p:stCondLst>
                                        </p:cTn>
                                        <p:tgtEl>
                                          <p:spTgt spid="3338"/>
                                        </p:tgtEl>
                                        <p:attrNameLst>
                                          <p:attrName>style.visibility</p:attrName>
                                        </p:attrNameLst>
                                      </p:cBhvr>
                                      <p:to>
                                        <p:strVal val="visible"/>
                                      </p:to>
                                    </p:set>
                                    <p:animEffect transition="in" filter="fade">
                                      <p:cBhvr>
                                        <p:cTn id="100" dur="500"/>
                                        <p:tgtEl>
                                          <p:spTgt spid="33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medium confidence">
            <a:extLst>
              <a:ext uri="{FF2B5EF4-FFF2-40B4-BE49-F238E27FC236}">
                <a16:creationId xmlns:a16="http://schemas.microsoft.com/office/drawing/2014/main" id="{A23F1436-12CB-9862-CC69-E8A6F2A71EC1}"/>
              </a:ext>
            </a:extLst>
          </p:cNvPr>
          <p:cNvPicPr>
            <a:picLocks noChangeAspect="1"/>
          </p:cNvPicPr>
          <p:nvPr/>
        </p:nvPicPr>
        <p:blipFill>
          <a:blip r:embed="rId2"/>
          <a:stretch>
            <a:fillRect/>
          </a:stretch>
        </p:blipFill>
        <p:spPr>
          <a:xfrm>
            <a:off x="4265181" y="2059338"/>
            <a:ext cx="2043747" cy="1812189"/>
          </a:xfrm>
          <a:prstGeom prst="rect">
            <a:avLst/>
          </a:prstGeom>
        </p:spPr>
      </p:pic>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9720"/>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Change Making</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5108801" y="1080633"/>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chemeClr val="bg2"/>
                </a:solidFill>
              </a:rPr>
              <a:t>Của</a:t>
            </a:r>
            <a:r>
              <a:rPr lang="en-US" b="1">
                <a:solidFill>
                  <a:schemeClr val="bg2"/>
                </a:solidFill>
              </a:rPr>
              <a:t> </a:t>
            </a:r>
            <a:r>
              <a:rPr lang="en-US" b="1" err="1">
                <a:solidFill>
                  <a:schemeClr val="bg2"/>
                </a:solidFill>
              </a:rPr>
              <a:t>quý</a:t>
            </a:r>
            <a:r>
              <a:rPr lang="en-US" b="1">
                <a:solidFill>
                  <a:schemeClr val="bg2"/>
                </a:solidFill>
              </a:rPr>
              <a:t> </a:t>
            </a:r>
            <a:r>
              <a:rPr lang="en-US" b="1" err="1">
                <a:solidFill>
                  <a:schemeClr val="bg2"/>
                </a:solidFill>
              </a:rPr>
              <a:t>khách</a:t>
            </a:r>
            <a:r>
              <a:rPr lang="en-US" b="1">
                <a:solidFill>
                  <a:schemeClr val="bg2"/>
                </a:solidFill>
              </a:rPr>
              <a:t> </a:t>
            </a:r>
            <a:r>
              <a:rPr lang="en-US" b="1" err="1">
                <a:solidFill>
                  <a:schemeClr val="bg2"/>
                </a:solidFill>
              </a:rPr>
              <a:t>hết</a:t>
            </a:r>
            <a:r>
              <a:rPr lang="en-US" b="1">
                <a:solidFill>
                  <a:schemeClr val="bg2"/>
                </a:solidFill>
              </a:rPr>
              <a:t> xxx$. </a:t>
            </a:r>
            <a:r>
              <a:rPr lang="en-US" b="1" err="1">
                <a:solidFill>
                  <a:schemeClr val="bg2"/>
                </a:solidFill>
              </a:rPr>
              <a:t>Phải</a:t>
            </a:r>
            <a:r>
              <a:rPr lang="en-US" b="1">
                <a:solidFill>
                  <a:schemeClr val="bg2"/>
                </a:solidFill>
              </a:rPr>
              <a:t> </a:t>
            </a:r>
            <a:r>
              <a:rPr lang="en-US" b="1" err="1">
                <a:solidFill>
                  <a:schemeClr val="bg2"/>
                </a:solidFill>
              </a:rPr>
              <a:t>thối</a:t>
            </a:r>
            <a:r>
              <a:rPr lang="en-US" b="1">
                <a:solidFill>
                  <a:schemeClr val="bg2"/>
                </a:solidFill>
              </a:rPr>
              <a:t> </a:t>
            </a:r>
            <a:r>
              <a:rPr lang="en-US" b="1" err="1">
                <a:solidFill>
                  <a:schemeClr val="bg2"/>
                </a:solidFill>
              </a:rPr>
              <a:t>lại</a:t>
            </a:r>
            <a:r>
              <a:rPr lang="en-US" b="1">
                <a:solidFill>
                  <a:schemeClr val="bg2"/>
                </a:solidFill>
              </a:rPr>
              <a:t> 6$.</a:t>
            </a:r>
          </a:p>
        </p:txBody>
      </p:sp>
      <p:pic>
        <p:nvPicPr>
          <p:cNvPr id="7" name="Picture 6">
            <a:extLst>
              <a:ext uri="{FF2B5EF4-FFF2-40B4-BE49-F238E27FC236}">
                <a16:creationId xmlns:a16="http://schemas.microsoft.com/office/drawing/2014/main" id="{D2BC7856-92DB-5200-C3FB-1C5584F54926}"/>
              </a:ext>
            </a:extLst>
          </p:cNvPr>
          <p:cNvPicPr>
            <a:picLocks noChangeAspect="1"/>
          </p:cNvPicPr>
          <p:nvPr/>
        </p:nvPicPr>
        <p:blipFill>
          <a:blip r:embed="rId3"/>
          <a:stretch>
            <a:fillRect/>
          </a:stretch>
        </p:blipFill>
        <p:spPr>
          <a:xfrm>
            <a:off x="7179336" y="2926238"/>
            <a:ext cx="572700" cy="572700"/>
          </a:xfrm>
          <a:prstGeom prst="rect">
            <a:avLst/>
          </a:prstGeom>
        </p:spPr>
      </p:pic>
      <p:pic>
        <p:nvPicPr>
          <p:cNvPr id="9" name="Picture 8">
            <a:extLst>
              <a:ext uri="{FF2B5EF4-FFF2-40B4-BE49-F238E27FC236}">
                <a16:creationId xmlns:a16="http://schemas.microsoft.com/office/drawing/2014/main" id="{E5E14F35-8490-CECF-1683-8AE183B8B837}"/>
              </a:ext>
            </a:extLst>
          </p:cNvPr>
          <p:cNvPicPr>
            <a:picLocks noChangeAspect="1"/>
          </p:cNvPicPr>
          <p:nvPr/>
        </p:nvPicPr>
        <p:blipFill>
          <a:blip r:embed="rId3"/>
          <a:stretch>
            <a:fillRect/>
          </a:stretch>
        </p:blipFill>
        <p:spPr>
          <a:xfrm>
            <a:off x="7174065" y="3607703"/>
            <a:ext cx="572700" cy="572700"/>
          </a:xfrm>
          <a:prstGeom prst="rect">
            <a:avLst/>
          </a:prstGeom>
        </p:spPr>
      </p:pic>
      <p:pic>
        <p:nvPicPr>
          <p:cNvPr id="11" name="Picture 10">
            <a:extLst>
              <a:ext uri="{FF2B5EF4-FFF2-40B4-BE49-F238E27FC236}">
                <a16:creationId xmlns:a16="http://schemas.microsoft.com/office/drawing/2014/main" id="{7C07B6FD-214F-2418-332A-BFD754F85954}"/>
              </a:ext>
            </a:extLst>
          </p:cNvPr>
          <p:cNvPicPr>
            <a:picLocks noChangeAspect="1"/>
          </p:cNvPicPr>
          <p:nvPr/>
        </p:nvPicPr>
        <p:blipFill>
          <a:blip r:embed="rId3"/>
          <a:stretch>
            <a:fillRect/>
          </a:stretch>
        </p:blipFill>
        <p:spPr>
          <a:xfrm>
            <a:off x="7174065" y="4286213"/>
            <a:ext cx="572700" cy="572700"/>
          </a:xfrm>
          <a:prstGeom prst="rect">
            <a:avLst/>
          </a:prstGeom>
        </p:spPr>
      </p:pic>
      <p:sp>
        <p:nvSpPr>
          <p:cNvPr id="12" name="TextBox 11">
            <a:extLst>
              <a:ext uri="{FF2B5EF4-FFF2-40B4-BE49-F238E27FC236}">
                <a16:creationId xmlns:a16="http://schemas.microsoft.com/office/drawing/2014/main" id="{7EFE5D50-A97E-D0B5-D9AD-171807C6ABC9}"/>
              </a:ext>
            </a:extLst>
          </p:cNvPr>
          <p:cNvSpPr txBox="1"/>
          <p:nvPr/>
        </p:nvSpPr>
        <p:spPr>
          <a:xfrm>
            <a:off x="7782174" y="3058699"/>
            <a:ext cx="572700" cy="307777"/>
          </a:xfrm>
          <a:prstGeom prst="rect">
            <a:avLst/>
          </a:prstGeom>
          <a:noFill/>
        </p:spPr>
        <p:txBody>
          <a:bodyPr wrap="square" rtlCol="0">
            <a:spAutoFit/>
          </a:bodyPr>
          <a:lstStyle/>
          <a:p>
            <a:r>
              <a:rPr lang="en-US" b="1"/>
              <a:t>1$</a:t>
            </a:r>
          </a:p>
        </p:txBody>
      </p:sp>
      <p:sp>
        <p:nvSpPr>
          <p:cNvPr id="13" name="TextBox 12">
            <a:extLst>
              <a:ext uri="{FF2B5EF4-FFF2-40B4-BE49-F238E27FC236}">
                <a16:creationId xmlns:a16="http://schemas.microsoft.com/office/drawing/2014/main" id="{B7952298-9DAE-52B9-03DD-F4228724B23A}"/>
              </a:ext>
            </a:extLst>
          </p:cNvPr>
          <p:cNvSpPr txBox="1"/>
          <p:nvPr/>
        </p:nvSpPr>
        <p:spPr>
          <a:xfrm>
            <a:off x="7801226" y="3740164"/>
            <a:ext cx="572700" cy="307777"/>
          </a:xfrm>
          <a:prstGeom prst="rect">
            <a:avLst/>
          </a:prstGeom>
          <a:noFill/>
        </p:spPr>
        <p:txBody>
          <a:bodyPr wrap="square" rtlCol="0">
            <a:spAutoFit/>
          </a:bodyPr>
          <a:lstStyle/>
          <a:p>
            <a:r>
              <a:rPr lang="en-US" b="1"/>
              <a:t>3$</a:t>
            </a:r>
          </a:p>
        </p:txBody>
      </p:sp>
      <p:sp>
        <p:nvSpPr>
          <p:cNvPr id="14" name="TextBox 13">
            <a:extLst>
              <a:ext uri="{FF2B5EF4-FFF2-40B4-BE49-F238E27FC236}">
                <a16:creationId xmlns:a16="http://schemas.microsoft.com/office/drawing/2014/main" id="{2489158A-18EF-784B-72C9-156234CB9FED}"/>
              </a:ext>
            </a:extLst>
          </p:cNvPr>
          <p:cNvSpPr txBox="1"/>
          <p:nvPr/>
        </p:nvSpPr>
        <p:spPr>
          <a:xfrm>
            <a:off x="7790067" y="4418674"/>
            <a:ext cx="572700" cy="307777"/>
          </a:xfrm>
          <a:prstGeom prst="rect">
            <a:avLst/>
          </a:prstGeom>
          <a:noFill/>
        </p:spPr>
        <p:txBody>
          <a:bodyPr wrap="square" rtlCol="0">
            <a:spAutoFit/>
          </a:bodyPr>
          <a:lstStyle/>
          <a:p>
            <a:r>
              <a:rPr lang="en-US" b="1"/>
              <a:t>4$</a:t>
            </a:r>
          </a:p>
        </p:txBody>
      </p:sp>
      <p:pic>
        <p:nvPicPr>
          <p:cNvPr id="20" name="Picture 19" descr="A picture containing text&#10;&#10;Description automatically generated">
            <a:extLst>
              <a:ext uri="{FF2B5EF4-FFF2-40B4-BE49-F238E27FC236}">
                <a16:creationId xmlns:a16="http://schemas.microsoft.com/office/drawing/2014/main" id="{542314CC-74B2-A7F4-B75C-6FAB822CD8DE}"/>
              </a:ext>
            </a:extLst>
          </p:cNvPr>
          <p:cNvPicPr>
            <a:picLocks noChangeAspect="1"/>
          </p:cNvPicPr>
          <p:nvPr/>
        </p:nvPicPr>
        <p:blipFill>
          <a:blip r:embed="rId4"/>
          <a:stretch>
            <a:fillRect/>
          </a:stretch>
        </p:blipFill>
        <p:spPr>
          <a:xfrm>
            <a:off x="1122721" y="2228518"/>
            <a:ext cx="2880713" cy="1643009"/>
          </a:xfrm>
          <a:prstGeom prst="rect">
            <a:avLst/>
          </a:prstGeom>
        </p:spPr>
      </p:pic>
      <p:sp>
        <p:nvSpPr>
          <p:cNvPr id="25" name="Speech Bubble: Rectangle with Corners Rounded 24">
            <a:extLst>
              <a:ext uri="{FF2B5EF4-FFF2-40B4-BE49-F238E27FC236}">
                <a16:creationId xmlns:a16="http://schemas.microsoft.com/office/drawing/2014/main" id="{E8963676-B2B0-9D81-90F9-49F421AB6688}"/>
              </a:ext>
            </a:extLst>
          </p:cNvPr>
          <p:cNvSpPr/>
          <p:nvPr/>
        </p:nvSpPr>
        <p:spPr>
          <a:xfrm>
            <a:off x="1217611" y="1297786"/>
            <a:ext cx="1542081" cy="999399"/>
          </a:xfrm>
          <a:custGeom>
            <a:avLst/>
            <a:gdLst>
              <a:gd name="connsiteX0" fmla="*/ 0 w 1542081"/>
              <a:gd name="connsiteY0" fmla="*/ 146914 h 881467"/>
              <a:gd name="connsiteX1" fmla="*/ 146914 w 1542081"/>
              <a:gd name="connsiteY1" fmla="*/ 0 h 881467"/>
              <a:gd name="connsiteX2" fmla="*/ 257014 w 1542081"/>
              <a:gd name="connsiteY2" fmla="*/ 0 h 881467"/>
              <a:gd name="connsiteX3" fmla="*/ 257014 w 1542081"/>
              <a:gd name="connsiteY3" fmla="*/ 0 h 881467"/>
              <a:gd name="connsiteX4" fmla="*/ 642534 w 1542081"/>
              <a:gd name="connsiteY4" fmla="*/ 0 h 881467"/>
              <a:gd name="connsiteX5" fmla="*/ 1395167 w 1542081"/>
              <a:gd name="connsiteY5" fmla="*/ 0 h 881467"/>
              <a:gd name="connsiteX6" fmla="*/ 1542081 w 1542081"/>
              <a:gd name="connsiteY6" fmla="*/ 146914 h 881467"/>
              <a:gd name="connsiteX7" fmla="*/ 1542081 w 1542081"/>
              <a:gd name="connsiteY7" fmla="*/ 514189 h 881467"/>
              <a:gd name="connsiteX8" fmla="*/ 1542081 w 1542081"/>
              <a:gd name="connsiteY8" fmla="*/ 514189 h 881467"/>
              <a:gd name="connsiteX9" fmla="*/ 1542081 w 1542081"/>
              <a:gd name="connsiteY9" fmla="*/ 734556 h 881467"/>
              <a:gd name="connsiteX10" fmla="*/ 1542081 w 1542081"/>
              <a:gd name="connsiteY10" fmla="*/ 734553 h 881467"/>
              <a:gd name="connsiteX11" fmla="*/ 1395167 w 1542081"/>
              <a:gd name="connsiteY11" fmla="*/ 881467 h 881467"/>
              <a:gd name="connsiteX12" fmla="*/ 642534 w 1542081"/>
              <a:gd name="connsiteY12" fmla="*/ 881467 h 881467"/>
              <a:gd name="connsiteX13" fmla="*/ 449779 w 1542081"/>
              <a:gd name="connsiteY13" fmla="*/ 991650 h 881467"/>
              <a:gd name="connsiteX14" fmla="*/ 257014 w 1542081"/>
              <a:gd name="connsiteY14" fmla="*/ 881467 h 881467"/>
              <a:gd name="connsiteX15" fmla="*/ 146914 w 1542081"/>
              <a:gd name="connsiteY15" fmla="*/ 881467 h 881467"/>
              <a:gd name="connsiteX16" fmla="*/ 0 w 1542081"/>
              <a:gd name="connsiteY16" fmla="*/ 734553 h 881467"/>
              <a:gd name="connsiteX17" fmla="*/ 0 w 1542081"/>
              <a:gd name="connsiteY17" fmla="*/ 734556 h 881467"/>
              <a:gd name="connsiteX18" fmla="*/ 0 w 1542081"/>
              <a:gd name="connsiteY18" fmla="*/ 514189 h 881467"/>
              <a:gd name="connsiteX19" fmla="*/ 0 w 1542081"/>
              <a:gd name="connsiteY19" fmla="*/ 514189 h 881467"/>
              <a:gd name="connsiteX20" fmla="*/ 0 w 1542081"/>
              <a:gd name="connsiteY20" fmla="*/ 146914 h 881467"/>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642534 w 1542081"/>
              <a:gd name="connsiteY12" fmla="*/ 881467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257014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22702 w 1542081"/>
              <a:gd name="connsiteY14" fmla="*/ 881467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 name="connsiteX0" fmla="*/ 0 w 1542081"/>
              <a:gd name="connsiteY0" fmla="*/ 146914 h 999399"/>
              <a:gd name="connsiteX1" fmla="*/ 146914 w 1542081"/>
              <a:gd name="connsiteY1" fmla="*/ 0 h 999399"/>
              <a:gd name="connsiteX2" fmla="*/ 257014 w 1542081"/>
              <a:gd name="connsiteY2" fmla="*/ 0 h 999399"/>
              <a:gd name="connsiteX3" fmla="*/ 257014 w 1542081"/>
              <a:gd name="connsiteY3" fmla="*/ 0 h 999399"/>
              <a:gd name="connsiteX4" fmla="*/ 642534 w 1542081"/>
              <a:gd name="connsiteY4" fmla="*/ 0 h 999399"/>
              <a:gd name="connsiteX5" fmla="*/ 1395167 w 1542081"/>
              <a:gd name="connsiteY5" fmla="*/ 0 h 999399"/>
              <a:gd name="connsiteX6" fmla="*/ 1542081 w 1542081"/>
              <a:gd name="connsiteY6" fmla="*/ 146914 h 999399"/>
              <a:gd name="connsiteX7" fmla="*/ 1542081 w 1542081"/>
              <a:gd name="connsiteY7" fmla="*/ 514189 h 999399"/>
              <a:gd name="connsiteX8" fmla="*/ 1542081 w 1542081"/>
              <a:gd name="connsiteY8" fmla="*/ 514189 h 999399"/>
              <a:gd name="connsiteX9" fmla="*/ 1542081 w 1542081"/>
              <a:gd name="connsiteY9" fmla="*/ 734556 h 999399"/>
              <a:gd name="connsiteX10" fmla="*/ 1542081 w 1542081"/>
              <a:gd name="connsiteY10" fmla="*/ 734553 h 999399"/>
              <a:gd name="connsiteX11" fmla="*/ 1395167 w 1542081"/>
              <a:gd name="connsiteY11" fmla="*/ 881467 h 999399"/>
              <a:gd name="connsiteX12" fmla="*/ 1262466 w 1542081"/>
              <a:gd name="connsiteY12" fmla="*/ 920213 h 999399"/>
              <a:gd name="connsiteX13" fmla="*/ 1038714 w 1542081"/>
              <a:gd name="connsiteY13" fmla="*/ 999399 h 999399"/>
              <a:gd name="connsiteX14" fmla="*/ 884695 w 1542081"/>
              <a:gd name="connsiteY14" fmla="*/ 927962 h 999399"/>
              <a:gd name="connsiteX15" fmla="*/ 146914 w 1542081"/>
              <a:gd name="connsiteY15" fmla="*/ 881467 h 999399"/>
              <a:gd name="connsiteX16" fmla="*/ 0 w 1542081"/>
              <a:gd name="connsiteY16" fmla="*/ 734553 h 999399"/>
              <a:gd name="connsiteX17" fmla="*/ 0 w 1542081"/>
              <a:gd name="connsiteY17" fmla="*/ 734556 h 999399"/>
              <a:gd name="connsiteX18" fmla="*/ 0 w 1542081"/>
              <a:gd name="connsiteY18" fmla="*/ 514189 h 999399"/>
              <a:gd name="connsiteX19" fmla="*/ 0 w 1542081"/>
              <a:gd name="connsiteY19" fmla="*/ 514189 h 999399"/>
              <a:gd name="connsiteX20" fmla="*/ 0 w 1542081"/>
              <a:gd name="connsiteY20" fmla="*/ 146914 h 99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081" h="999399">
                <a:moveTo>
                  <a:pt x="0" y="146914"/>
                </a:moveTo>
                <a:cubicBezTo>
                  <a:pt x="0" y="65776"/>
                  <a:pt x="65776" y="0"/>
                  <a:pt x="146914" y="0"/>
                </a:cubicBezTo>
                <a:lnTo>
                  <a:pt x="257014" y="0"/>
                </a:lnTo>
                <a:lnTo>
                  <a:pt x="257014" y="0"/>
                </a:lnTo>
                <a:lnTo>
                  <a:pt x="642534" y="0"/>
                </a:lnTo>
                <a:lnTo>
                  <a:pt x="1395167" y="0"/>
                </a:lnTo>
                <a:cubicBezTo>
                  <a:pt x="1476305" y="0"/>
                  <a:pt x="1542081" y="65776"/>
                  <a:pt x="1542081" y="146914"/>
                </a:cubicBezTo>
                <a:lnTo>
                  <a:pt x="1542081" y="514189"/>
                </a:lnTo>
                <a:lnTo>
                  <a:pt x="1542081" y="514189"/>
                </a:lnTo>
                <a:lnTo>
                  <a:pt x="1542081" y="734556"/>
                </a:lnTo>
                <a:lnTo>
                  <a:pt x="1542081" y="734553"/>
                </a:lnTo>
                <a:cubicBezTo>
                  <a:pt x="1542081" y="815691"/>
                  <a:pt x="1476305" y="881467"/>
                  <a:pt x="1395167" y="881467"/>
                </a:cubicBezTo>
                <a:lnTo>
                  <a:pt x="1262466" y="920213"/>
                </a:lnTo>
                <a:lnTo>
                  <a:pt x="1038714" y="999399"/>
                </a:lnTo>
                <a:lnTo>
                  <a:pt x="884695" y="927962"/>
                </a:lnTo>
                <a:lnTo>
                  <a:pt x="146914" y="881467"/>
                </a:lnTo>
                <a:cubicBezTo>
                  <a:pt x="65776" y="881467"/>
                  <a:pt x="0" y="815691"/>
                  <a:pt x="0" y="734553"/>
                </a:cubicBezTo>
                <a:lnTo>
                  <a:pt x="0" y="734556"/>
                </a:lnTo>
                <a:lnTo>
                  <a:pt x="0" y="514189"/>
                </a:lnTo>
                <a:lnTo>
                  <a:pt x="0" y="514189"/>
                </a:lnTo>
                <a:lnTo>
                  <a:pt x="0" y="1469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chemeClr val="bg2"/>
                </a:solidFill>
              </a:rPr>
              <a:t>Hãy</a:t>
            </a:r>
            <a:r>
              <a:rPr lang="en-US" b="1">
                <a:solidFill>
                  <a:schemeClr val="bg2"/>
                </a:solidFill>
              </a:rPr>
              <a:t> </a:t>
            </a:r>
            <a:r>
              <a:rPr lang="en-US" b="1" err="1">
                <a:solidFill>
                  <a:schemeClr val="bg2"/>
                </a:solidFill>
              </a:rPr>
              <a:t>thối</a:t>
            </a:r>
            <a:r>
              <a:rPr lang="en-US" b="1">
                <a:solidFill>
                  <a:schemeClr val="bg2"/>
                </a:solidFill>
              </a:rPr>
              <a:t> </a:t>
            </a:r>
            <a:r>
              <a:rPr lang="en-US" b="1" err="1">
                <a:solidFill>
                  <a:schemeClr val="bg2"/>
                </a:solidFill>
              </a:rPr>
              <a:t>lại</a:t>
            </a:r>
            <a:r>
              <a:rPr lang="en-US" b="1">
                <a:solidFill>
                  <a:schemeClr val="bg2"/>
                </a:solidFill>
              </a:rPr>
              <a:t> </a:t>
            </a:r>
            <a:r>
              <a:rPr lang="en-US" b="1" err="1">
                <a:solidFill>
                  <a:schemeClr val="bg2"/>
                </a:solidFill>
              </a:rPr>
              <a:t>tôi</a:t>
            </a:r>
            <a:r>
              <a:rPr lang="en-US" b="1">
                <a:solidFill>
                  <a:schemeClr val="bg2"/>
                </a:solidFill>
              </a:rPr>
              <a:t> </a:t>
            </a:r>
            <a:r>
              <a:rPr lang="en-US" b="1" err="1">
                <a:solidFill>
                  <a:schemeClr val="bg2"/>
                </a:solidFill>
              </a:rPr>
              <a:t>ít</a:t>
            </a:r>
            <a:r>
              <a:rPr lang="en-US" b="1">
                <a:solidFill>
                  <a:schemeClr val="bg2"/>
                </a:solidFill>
              </a:rPr>
              <a:t> </a:t>
            </a:r>
            <a:r>
              <a:rPr lang="en-US" b="1" err="1">
                <a:solidFill>
                  <a:schemeClr val="bg2"/>
                </a:solidFill>
              </a:rPr>
              <a:t>tờ</a:t>
            </a:r>
            <a:r>
              <a:rPr lang="en-US" b="1">
                <a:solidFill>
                  <a:schemeClr val="bg2"/>
                </a:solidFill>
              </a:rPr>
              <a:t> </a:t>
            </a:r>
            <a:r>
              <a:rPr lang="en-US" b="1" err="1">
                <a:solidFill>
                  <a:schemeClr val="bg2"/>
                </a:solidFill>
              </a:rPr>
              <a:t>tiền</a:t>
            </a:r>
            <a:r>
              <a:rPr lang="en-US" b="1">
                <a:solidFill>
                  <a:schemeClr val="bg2"/>
                </a:solidFill>
              </a:rPr>
              <a:t> </a:t>
            </a:r>
            <a:r>
              <a:rPr lang="en-US" b="1" err="1">
                <a:solidFill>
                  <a:schemeClr val="bg2"/>
                </a:solidFill>
              </a:rPr>
              <a:t>nhất</a:t>
            </a:r>
            <a:r>
              <a:rPr lang="en-US" b="1">
                <a:solidFill>
                  <a:schemeClr val="bg2"/>
                </a:solidFill>
              </a:rPr>
              <a:t> </a:t>
            </a:r>
            <a:r>
              <a:rPr lang="en-US" b="1" err="1">
                <a:solidFill>
                  <a:schemeClr val="bg2"/>
                </a:solidFill>
              </a:rPr>
              <a:t>có</a:t>
            </a:r>
            <a:r>
              <a:rPr lang="en-US" b="1">
                <a:solidFill>
                  <a:schemeClr val="bg2"/>
                </a:solidFill>
              </a:rPr>
              <a:t> </a:t>
            </a:r>
            <a:r>
              <a:rPr lang="en-US" b="1" err="1">
                <a:solidFill>
                  <a:schemeClr val="bg2"/>
                </a:solidFill>
              </a:rPr>
              <a:t>thể</a:t>
            </a:r>
            <a:r>
              <a:rPr lang="en-US" b="1">
                <a:solidFill>
                  <a:schemeClr val="bg2"/>
                </a:solidFill>
              </a:rPr>
              <a:t>. </a:t>
            </a:r>
          </a:p>
        </p:txBody>
      </p:sp>
      <p:sp>
        <p:nvSpPr>
          <p:cNvPr id="2" name="TextBox 1">
            <a:extLst>
              <a:ext uri="{FF2B5EF4-FFF2-40B4-BE49-F238E27FC236}">
                <a16:creationId xmlns:a16="http://schemas.microsoft.com/office/drawing/2014/main" id="{724BA017-4E8C-D430-519F-09990BEA4741}"/>
              </a:ext>
            </a:extLst>
          </p:cNvPr>
          <p:cNvSpPr txBox="1"/>
          <p:nvPr/>
        </p:nvSpPr>
        <p:spPr>
          <a:xfrm>
            <a:off x="6720343" y="2163268"/>
            <a:ext cx="1348181" cy="738664"/>
          </a:xfrm>
          <a:prstGeom prst="rect">
            <a:avLst/>
          </a:prstGeom>
          <a:noFill/>
        </p:spPr>
        <p:txBody>
          <a:bodyPr wrap="square" rtlCol="0">
            <a:spAutoFit/>
          </a:bodyPr>
          <a:lstStyle/>
          <a:p>
            <a:r>
              <a:rPr lang="en-US" b="1" err="1"/>
              <a:t>Chỉ</a:t>
            </a:r>
            <a:r>
              <a:rPr lang="en-US" b="1"/>
              <a:t> </a:t>
            </a:r>
            <a:r>
              <a:rPr lang="en-US" b="1" err="1"/>
              <a:t>có</a:t>
            </a:r>
            <a:r>
              <a:rPr lang="en-US" b="1"/>
              <a:t> </a:t>
            </a:r>
            <a:r>
              <a:rPr lang="en-US" b="1" err="1"/>
              <a:t>những</a:t>
            </a:r>
            <a:r>
              <a:rPr lang="en-US" b="1"/>
              <a:t> </a:t>
            </a:r>
            <a:r>
              <a:rPr lang="en-US" b="1" err="1"/>
              <a:t>tờ</a:t>
            </a:r>
            <a:r>
              <a:rPr lang="en-US" b="1"/>
              <a:t> </a:t>
            </a:r>
            <a:r>
              <a:rPr lang="en-US" b="1" err="1"/>
              <a:t>tiền</a:t>
            </a:r>
            <a:r>
              <a:rPr lang="en-US" b="1"/>
              <a:t> </a:t>
            </a:r>
            <a:r>
              <a:rPr lang="en-US" b="1" err="1"/>
              <a:t>mệnh</a:t>
            </a:r>
            <a:r>
              <a:rPr lang="en-US" b="1"/>
              <a:t> </a:t>
            </a:r>
            <a:r>
              <a:rPr lang="en-US" b="1" err="1"/>
              <a:t>giá</a:t>
            </a:r>
            <a:r>
              <a:rPr lang="en-US" b="1"/>
              <a:t> </a:t>
            </a:r>
            <a:r>
              <a:rPr lang="en-US" b="1" err="1"/>
              <a:t>sau</a:t>
            </a:r>
            <a:r>
              <a:rPr lang="en-US" b="1"/>
              <a:t>:</a:t>
            </a:r>
          </a:p>
        </p:txBody>
      </p:sp>
    </p:spTree>
    <p:extLst>
      <p:ext uri="{BB962C8B-B14F-4D97-AF65-F5344CB8AC3E}">
        <p14:creationId xmlns:p14="http://schemas.microsoft.com/office/powerpoint/2010/main" val="17737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a:t>Xác định bài toán con cơ bản</a:t>
            </a: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a:t>Tạo một bảng để lưu trữ các giá trị đã tính toán. </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a:t>Định nghĩa các trường hợp cơ bản có thể giải</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4" name="Google Shape;1477;p55">
                <a:extLst>
                  <a:ext uri="{FF2B5EF4-FFF2-40B4-BE49-F238E27FC236}">
                    <a16:creationId xmlns:a16="http://schemas.microsoft.com/office/drawing/2014/main" id="{C47A34D9-F124-115E-BDE7-37600EAA86BE}"/>
                  </a:ext>
                </a:extLst>
              </p:cNvPr>
              <p:cNvSpPr>
                <a:spLocks noGrp="1" noRot="1" noMove="1" noResize="1" noEditPoints="1" noAdjustHandles="1" noChangeArrowheads="1" noChangeShapeType="1"/>
              </p:cNvSpPr>
              <p:nvPr/>
            </p:nvSpPr>
            <p:spPr>
              <a:xfrm>
                <a:off x="3376512" y="2025264"/>
                <a:ext cx="5022072" cy="168921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a:t>Giả </a:t>
                </a:r>
                <a:r>
                  <a:rPr lang="en-US" err="1"/>
                  <a:t>sử</a:t>
                </a:r>
                <a:r>
                  <a:rPr lang="en-US"/>
                  <a:t> ta </a:t>
                </a:r>
                <a:r>
                  <a:rPr lang="en-US" err="1"/>
                  <a:t>chỉ</a:t>
                </a:r>
                <a:r>
                  <a:rPr lang="en-US"/>
                  <a:t> </a:t>
                </a:r>
                <a:r>
                  <a:rPr lang="en-US" err="1"/>
                  <a:t>phải</a:t>
                </a:r>
                <a:r>
                  <a:rPr lang="en-US"/>
                  <a:t> </a:t>
                </a:r>
                <a:r>
                  <a:rPr lang="en-US" err="1"/>
                  <a:t>thối</a:t>
                </a:r>
                <a:r>
                  <a:rPr lang="en-US"/>
                  <a:t> </a:t>
                </a:r>
                <a:r>
                  <a:rPr lang="en-US" err="1"/>
                  <a:t>lại</a:t>
                </a:r>
                <a:r>
                  <a:rPr lang="en-US"/>
                  <a:t> </a:t>
                </a:r>
                <a14:m>
                  <m:oMath xmlns:m="http://schemas.openxmlformats.org/officeDocument/2006/math">
                    <m:r>
                      <a:rPr lang="en-US" i="1" dirty="0" smtClean="0">
                        <a:latin typeface="Cambria Math" panose="02040503050406030204" pitchFamily="18" charset="0"/>
                      </a:rPr>
                      <m:t>𝑖</m:t>
                    </m:r>
                  </m:oMath>
                </a14:m>
                <a:r>
                  <a:rPr lang="en-US"/>
                  <a:t> $ </a:t>
                </a:r>
                <a:r>
                  <a:rPr lang="en-US" err="1"/>
                  <a:t>với</a:t>
                </a:r>
                <a:r>
                  <a:rPr lang="en-US"/>
                  <a:t>  </a:t>
                </a:r>
                <a14:m>
                  <m:oMath xmlns:m="http://schemas.openxmlformats.org/officeDocument/2006/math">
                    <m:r>
                      <a:rPr lang="en-US" b="0" i="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a:t>.</a:t>
                </a:r>
              </a:p>
              <a:p>
                <a:pPr marL="285750" lvl="0" indent="-285750">
                  <a:buFont typeface="Arial" panose="020B0604020202020204" pitchFamily="34" charset="0"/>
                  <a:buChar char="•"/>
                </a:pPr>
                <a:r>
                  <a:rPr lang="en-US"/>
                  <a:t>Với </a:t>
                </a:r>
                <a:r>
                  <a:rPr lang="en-US" err="1"/>
                  <a:t>mỗi</a:t>
                </a:r>
                <a:r>
                  <a:rPr lang="en-US"/>
                  <a:t> </a:t>
                </a:r>
                <a14:m>
                  <m:oMath xmlns:m="http://schemas.openxmlformats.org/officeDocument/2006/math">
                    <m:r>
                      <a:rPr lang="en-US" i="1" dirty="0">
                        <a:latin typeface="Cambria Math" panose="02040503050406030204" pitchFamily="18" charset="0"/>
                      </a:rPr>
                      <m:t>𝑖</m:t>
                    </m:r>
                  </m:oMath>
                </a14:m>
                <a:r>
                  <a:rPr lang="en-US"/>
                  <a:t> $  </a:t>
                </a:r>
                <a:r>
                  <a:rPr lang="en-US" err="1"/>
                  <a:t>phải</a:t>
                </a:r>
                <a:r>
                  <a:rPr lang="en-US"/>
                  <a:t> </a:t>
                </a:r>
                <a:r>
                  <a:rPr lang="en-US" err="1"/>
                  <a:t>thối</a:t>
                </a:r>
                <a:r>
                  <a:rPr lang="en-US"/>
                  <a:t> </a:t>
                </a:r>
                <a:r>
                  <a:rPr lang="en-US" err="1"/>
                  <a:t>lại</a:t>
                </a:r>
                <a:r>
                  <a:rPr lang="en-US"/>
                  <a:t> </a:t>
                </a:r>
                <a:r>
                  <a:rPr lang="en-US" err="1"/>
                  <a:t>số</a:t>
                </a:r>
                <a:r>
                  <a:rPr lang="en-US"/>
                  <a:t> </a:t>
                </a:r>
                <a:r>
                  <a:rPr lang="en-US" err="1"/>
                  <a:t>lượng</a:t>
                </a:r>
                <a:r>
                  <a:rPr lang="en-US"/>
                  <a:t> </a:t>
                </a:r>
                <a:r>
                  <a:rPr lang="en-US" err="1"/>
                  <a:t>tờ</a:t>
                </a:r>
                <a:r>
                  <a:rPr lang="en-US"/>
                  <a:t> </a:t>
                </a:r>
                <a:r>
                  <a:rPr lang="en-US" err="1"/>
                  <a:t>tiền</a:t>
                </a:r>
                <a:r>
                  <a:rPr lang="en-US"/>
                  <a:t> </a:t>
                </a:r>
                <a:r>
                  <a:rPr lang="en-US" err="1"/>
                  <a:t>nhỏ</a:t>
                </a:r>
                <a:r>
                  <a:rPr lang="en-US"/>
                  <a:t> </a:t>
                </a:r>
                <a:r>
                  <a:rPr lang="en-US" err="1"/>
                  <a:t>nhất</a:t>
                </a:r>
                <a:r>
                  <a:rPr lang="en-US"/>
                  <a:t>.</a:t>
                </a:r>
                <a:endParaRPr/>
              </a:p>
            </p:txBody>
          </p:sp>
        </mc:Choice>
        <mc:Fallback xmlns="">
          <p:sp>
            <p:nvSpPr>
              <p:cNvPr id="14" name="Google Shape;1477;p55">
                <a:extLst>
                  <a:ext uri="{FF2B5EF4-FFF2-40B4-BE49-F238E27FC236}">
                    <a16:creationId xmlns:a16="http://schemas.microsoft.com/office/drawing/2014/main" id="{C47A34D9-F124-115E-BDE7-37600EAA86BE}"/>
                  </a:ext>
                </a:extLst>
              </p:cNvPr>
              <p:cNvSpPr>
                <a:spLocks noGrp="1" noRot="1" noChangeAspect="1" noMove="1" noResize="1" noEditPoints="1" noAdjustHandles="1" noChangeArrowheads="1" noChangeShapeType="1" noTextEdit="1"/>
              </p:cNvSpPr>
              <p:nvPr/>
            </p:nvSpPr>
            <p:spPr>
              <a:xfrm>
                <a:off x="3376512" y="2025264"/>
                <a:ext cx="5022072" cy="1689210"/>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15" name="Google Shape;1490;p55">
            <a:extLst>
              <a:ext uri="{FF2B5EF4-FFF2-40B4-BE49-F238E27FC236}">
                <a16:creationId xmlns:a16="http://schemas.microsoft.com/office/drawing/2014/main" id="{8127AD06-74C4-FF67-202A-29ED305C982F}"/>
              </a:ext>
            </a:extLst>
          </p:cNvPr>
          <p:cNvGrpSpPr/>
          <p:nvPr/>
        </p:nvGrpSpPr>
        <p:grpSpPr>
          <a:xfrm>
            <a:off x="7513225" y="2146957"/>
            <a:ext cx="636814" cy="120078"/>
            <a:chOff x="8209059" y="198000"/>
            <a:chExt cx="636814" cy="120078"/>
          </a:xfrm>
        </p:grpSpPr>
        <p:sp>
          <p:nvSpPr>
            <p:cNvPr id="16" name="Google Shape;1491;p55">
              <a:extLst>
                <a:ext uri="{FF2B5EF4-FFF2-40B4-BE49-F238E27FC236}">
                  <a16:creationId xmlns:a16="http://schemas.microsoft.com/office/drawing/2014/main" id="{E9D222BF-7103-BD3C-4744-98654AF7AA3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2;p55">
              <a:extLst>
                <a:ext uri="{FF2B5EF4-FFF2-40B4-BE49-F238E27FC236}">
                  <a16:creationId xmlns:a16="http://schemas.microsoft.com/office/drawing/2014/main" id="{1F11643E-3985-E406-884D-84358C796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3;p55">
              <a:extLst>
                <a:ext uri="{FF2B5EF4-FFF2-40B4-BE49-F238E27FC236}">
                  <a16:creationId xmlns:a16="http://schemas.microsoft.com/office/drawing/2014/main" id="{A8902E5C-E014-C2FE-82BE-21B2FB82DE0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9" name="Google Shape;1477;p55">
                <a:extLst>
                  <a:ext uri="{FF2B5EF4-FFF2-40B4-BE49-F238E27FC236}">
                    <a16:creationId xmlns:a16="http://schemas.microsoft.com/office/drawing/2014/main" id="{7BEBD705-F3B9-B94B-C294-38FE21D4688F}"/>
                  </a:ext>
                </a:extLst>
              </p:cNvPr>
              <p:cNvSpPr/>
              <p:nvPr/>
            </p:nvSpPr>
            <p:spPr>
              <a:xfrm>
                <a:off x="2310275" y="3873349"/>
                <a:ext cx="4337268" cy="1127459"/>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𝑚𝑖𝑛</m:t>
                                </m:r>
                              </m:e>
                              <m:sub>
                                <m:r>
                                  <a:rPr lang="en-US" i="1">
                                    <a:latin typeface="Cambria Math" panose="02040503050406030204" pitchFamily="18" charset="0"/>
                                  </a:rPr>
                                  <m:t>𝑖</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𝑛</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e>
                                </m:d>
                                <m:r>
                                  <a:rPr lang="en-US" i="1">
                                    <a:latin typeface="Cambria Math" panose="02040503050406030204" pitchFamily="18" charset="0"/>
                                  </a:rPr>
                                  <m:t>+1</m:t>
                                </m:r>
                              </m:e>
                            </m:d>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&gt;0</m:t>
                            </m:r>
                            <m:r>
                              <m:rPr>
                                <m:nor/>
                              </m:rPr>
                              <a:rPr lang="en-US" dirty="0"/>
                              <m:t> </m:t>
                            </m:r>
                          </m:e>
                          <m:e>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=0  </m:t>
                            </m:r>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=0</m:t>
                            </m:r>
                          </m:e>
                        </m:eqArr>
                      </m:e>
                    </m:d>
                    <m:r>
                      <a:rPr lang="en-US" i="1">
                        <a:latin typeface="Cambria Math" panose="02040503050406030204" pitchFamily="18" charset="0"/>
                      </a:rPr>
                      <m:t> </m:t>
                    </m:r>
                  </m:oMath>
                </a14:m>
                <a:endParaRPr lang="en-US" i="1" dirty="0">
                  <a:latin typeface="Cambria Math" panose="02040503050406030204" pitchFamily="18" charset="0"/>
                </a:endParaRPr>
              </a:p>
              <a:p>
                <a:pPr marL="285750" lvl="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r>
                          <a:rPr lang="en-US" b="0" i="1" smtClean="0">
                            <a:latin typeface="Cambria Math" panose="02040503050406030204" pitchFamily="18" charset="0"/>
                          </a:rPr>
                          <m:t>ớ</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𝑑</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à </m:t>
                    </m:r>
                    <m:r>
                      <a:rPr lang="en-US" b="0" i="1" smtClean="0">
                        <a:latin typeface="Cambria Math" panose="02040503050406030204" pitchFamily="18" charset="0"/>
                      </a:rPr>
                      <m:t>𝑚</m:t>
                    </m:r>
                    <m:r>
                      <a:rPr lang="en-US" b="0" i="1" smtClean="0">
                        <a:latin typeface="Cambria Math" panose="02040503050406030204" pitchFamily="18" charset="0"/>
                      </a:rPr>
                      <m:t>ệ</m:t>
                    </m:r>
                    <m:r>
                      <a:rPr lang="en-US" b="0" i="1" smtClean="0">
                        <a:latin typeface="Cambria Math" panose="02040503050406030204" pitchFamily="18" charset="0"/>
                      </a:rPr>
                      <m:t>𝑛h</m:t>
                    </m:r>
                    <m:r>
                      <a:rPr lang="en-US" b="0" i="1" smtClean="0">
                        <a:latin typeface="Cambria Math" panose="02040503050406030204" pitchFamily="18" charset="0"/>
                      </a:rPr>
                      <m:t> </m:t>
                    </m:r>
                    <m:r>
                      <a:rPr lang="en-US" b="0" i="1" smtClean="0">
                        <a:latin typeface="Cambria Math" panose="02040503050406030204" pitchFamily="18" charset="0"/>
                      </a:rPr>
                      <m:t>𝑔𝑖</m:t>
                    </m:r>
                    <m:r>
                      <a:rPr lang="en-US" b="0" i="1" smtClean="0">
                        <a:latin typeface="Cambria Math" panose="02040503050406030204" pitchFamily="18" charset="0"/>
                      </a:rPr>
                      <m:t>á </m:t>
                    </m:r>
                    <m:r>
                      <a:rPr lang="en-US" b="0" i="1" smtClean="0">
                        <a:latin typeface="Cambria Math" panose="02040503050406030204" pitchFamily="18" charset="0"/>
                      </a:rPr>
                      <m:t>𝑐</m:t>
                    </m:r>
                    <m:r>
                      <a:rPr lang="en-US" b="0" i="1" smtClean="0">
                        <a:latin typeface="Cambria Math" panose="02040503050406030204" pitchFamily="18" charset="0"/>
                      </a:rPr>
                      <m:t>ủ</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á</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ờ </m:t>
                    </m:r>
                    <m:r>
                      <a:rPr lang="en-US" b="0" i="1" smtClean="0">
                        <a:latin typeface="Cambria Math" panose="02040503050406030204" pitchFamily="18" charset="0"/>
                      </a:rPr>
                      <m:t>𝑡𝑖</m:t>
                    </m:r>
                    <m:r>
                      <a:rPr lang="en-US" b="0" i="1" smtClean="0">
                        <a:latin typeface="Cambria Math" panose="02040503050406030204" pitchFamily="18" charset="0"/>
                      </a:rPr>
                      <m:t>ề</m:t>
                    </m:r>
                    <m:r>
                      <a:rPr lang="en-US" b="0" i="1" smtClean="0">
                        <a:latin typeface="Cambria Math" panose="02040503050406030204" pitchFamily="18" charset="0"/>
                      </a:rPr>
                      <m:t>𝑛</m:t>
                    </m:r>
                    <m:r>
                      <a:rPr lang="en-US" b="0" i="1" smtClean="0">
                        <a:latin typeface="Cambria Math" panose="02040503050406030204" pitchFamily="18" charset="0"/>
                      </a:rPr>
                      <m:t> đã </m:t>
                    </m:r>
                    <m:r>
                      <a:rPr lang="en-US" b="0" i="1" smtClean="0">
                        <a:latin typeface="Cambria Math" panose="02040503050406030204" pitchFamily="18" charset="0"/>
                      </a:rPr>
                      <m:t>𝑐h𝑜</m:t>
                    </m:r>
                  </m:oMath>
                </a14:m>
                <a:endParaRPr dirty="0"/>
              </a:p>
            </p:txBody>
          </p:sp>
        </mc:Choice>
        <mc:Fallback xmlns="">
          <p:sp>
            <p:nvSpPr>
              <p:cNvPr id="19" name="Google Shape;1477;p55">
                <a:extLst>
                  <a:ext uri="{FF2B5EF4-FFF2-40B4-BE49-F238E27FC236}">
                    <a16:creationId xmlns:a16="http://schemas.microsoft.com/office/drawing/2014/main" id="{7BEBD705-F3B9-B94B-C294-38FE21D4688F}"/>
                  </a:ext>
                </a:extLst>
              </p:cNvPr>
              <p:cNvSpPr>
                <a:spLocks noRot="1" noChangeAspect="1" noMove="1" noResize="1" noEditPoints="1" noAdjustHandles="1" noChangeArrowheads="1" noChangeShapeType="1" noTextEdit="1"/>
              </p:cNvSpPr>
              <p:nvPr/>
            </p:nvSpPr>
            <p:spPr>
              <a:xfrm>
                <a:off x="2310275" y="3873349"/>
                <a:ext cx="4337268" cy="1127459"/>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24" name="Google Shape;1477;p55">
            <a:extLst>
              <a:ext uri="{FF2B5EF4-FFF2-40B4-BE49-F238E27FC236}">
                <a16:creationId xmlns:a16="http://schemas.microsoft.com/office/drawing/2014/main" id="{0FBF4E64-9A58-A7FF-C5D2-724C45734CA9}"/>
              </a:ext>
            </a:extLst>
          </p:cNvPr>
          <p:cNvSpPr/>
          <p:nvPr/>
        </p:nvSpPr>
        <p:spPr>
          <a:xfrm>
            <a:off x="214878" y="1946790"/>
            <a:ext cx="5741480" cy="2411865"/>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extLst>
                      <a:ext uri="{0D108BD9-81ED-4DB2-BD59-A6C34878D82A}">
                        <a16:rowId xmlns:a16="http://schemas.microsoft.com/office/drawing/2014/main" val="333039531"/>
                      </a:ext>
                    </a:extLst>
                  </a:tr>
                  <a:tr h="4957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a:p>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2063370733"/>
                  </p:ext>
                </p:extLst>
              </p:nvPr>
            </p:nvGraphicFramePr>
            <p:xfrm>
              <a:off x="403260" y="2895591"/>
              <a:ext cx="5484288" cy="872948"/>
            </p:xfrm>
            <a:graphic>
              <a:graphicData uri="http://schemas.openxmlformats.org/drawingml/2006/table">
                <a:tbl>
                  <a:tblPr firstRow="1" bandRow="1">
                    <a:tableStyleId>{B3356E6B-52D6-4A0A-AFC1-D65799314CCF}</a:tableStyleId>
                  </a:tblPr>
                  <a:tblGrid>
                    <a:gridCol w="685536">
                      <a:extLst>
                        <a:ext uri="{9D8B030D-6E8A-4147-A177-3AD203B41FA5}">
                          <a16:colId xmlns:a16="http://schemas.microsoft.com/office/drawing/2014/main" val="1195946002"/>
                        </a:ext>
                      </a:extLst>
                    </a:gridCol>
                    <a:gridCol w="685536">
                      <a:extLst>
                        <a:ext uri="{9D8B030D-6E8A-4147-A177-3AD203B41FA5}">
                          <a16:colId xmlns:a16="http://schemas.microsoft.com/office/drawing/2014/main" val="648077945"/>
                        </a:ext>
                      </a:extLst>
                    </a:gridCol>
                    <a:gridCol w="685536">
                      <a:extLst>
                        <a:ext uri="{9D8B030D-6E8A-4147-A177-3AD203B41FA5}">
                          <a16:colId xmlns:a16="http://schemas.microsoft.com/office/drawing/2014/main" val="813449306"/>
                        </a:ext>
                      </a:extLst>
                    </a:gridCol>
                    <a:gridCol w="685536">
                      <a:extLst>
                        <a:ext uri="{9D8B030D-6E8A-4147-A177-3AD203B41FA5}">
                          <a16:colId xmlns:a16="http://schemas.microsoft.com/office/drawing/2014/main" val="2730688802"/>
                        </a:ext>
                      </a:extLst>
                    </a:gridCol>
                    <a:gridCol w="685536">
                      <a:extLst>
                        <a:ext uri="{9D8B030D-6E8A-4147-A177-3AD203B41FA5}">
                          <a16:colId xmlns:a16="http://schemas.microsoft.com/office/drawing/2014/main" val="554811523"/>
                        </a:ext>
                      </a:extLst>
                    </a:gridCol>
                    <a:gridCol w="685536">
                      <a:extLst>
                        <a:ext uri="{9D8B030D-6E8A-4147-A177-3AD203B41FA5}">
                          <a16:colId xmlns:a16="http://schemas.microsoft.com/office/drawing/2014/main" val="1291460006"/>
                        </a:ext>
                      </a:extLst>
                    </a:gridCol>
                    <a:gridCol w="685536">
                      <a:extLst>
                        <a:ext uri="{9D8B030D-6E8A-4147-A177-3AD203B41FA5}">
                          <a16:colId xmlns:a16="http://schemas.microsoft.com/office/drawing/2014/main" val="929689489"/>
                        </a:ext>
                      </a:extLst>
                    </a:gridCol>
                    <a:gridCol w="685536">
                      <a:extLst>
                        <a:ext uri="{9D8B030D-6E8A-4147-A177-3AD203B41FA5}">
                          <a16:colId xmlns:a16="http://schemas.microsoft.com/office/drawing/2014/main" val="3987179138"/>
                        </a:ext>
                      </a:extLst>
                    </a:gridCol>
                  </a:tblGrid>
                  <a:tr h="354788">
                    <a:tc>
                      <a:txBody>
                        <a:bodyPr/>
                        <a:lstStyle/>
                        <a:p>
                          <a:endParaRPr lang="en-US"/>
                        </a:p>
                      </a:txBody>
                      <a:tcPr>
                        <a:blipFill>
                          <a:blip r:embed="rId5"/>
                          <a:stretch>
                            <a:fillRect l="-885" t="-1695" r="-698230" b="-147458"/>
                          </a:stretch>
                        </a:blip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333039531"/>
                      </a:ext>
                    </a:extLst>
                  </a:tr>
                  <a:tr h="518160">
                    <a:tc>
                      <a:txBody>
                        <a:bodyPr/>
                        <a:lstStyle/>
                        <a:p>
                          <a:endParaRPr lang="en-US"/>
                        </a:p>
                      </a:txBody>
                      <a:tcPr>
                        <a:blipFill>
                          <a:blip r:embed="rId5"/>
                          <a:stretch>
                            <a:fillRect l="-885" t="-69767" r="-698230" b="-1163"/>
                          </a:stretch>
                        </a:blip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Tree>
    <p:extLst>
      <p:ext uri="{BB962C8B-B14F-4D97-AF65-F5344CB8AC3E}">
        <p14:creationId xmlns:p14="http://schemas.microsoft.com/office/powerpoint/2010/main" val="15197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490"/>
                                        </p:tgtEl>
                                        <p:attrNameLst>
                                          <p:attrName>style.visibility</p:attrName>
                                        </p:attrNameLst>
                                      </p:cBhvr>
                                      <p:to>
                                        <p:strVal val="visible"/>
                                      </p:to>
                                    </p:set>
                                    <p:anim calcmode="lin" valueType="num">
                                      <p:cBhvr additive="base">
                                        <p:cTn id="10" dur="500" fill="hold"/>
                                        <p:tgtEl>
                                          <p:spTgt spid="1490"/>
                                        </p:tgtEl>
                                        <p:attrNameLst>
                                          <p:attrName>ppt_x</p:attrName>
                                        </p:attrNameLst>
                                      </p:cBhvr>
                                      <p:tavLst>
                                        <p:tav tm="0">
                                          <p:val>
                                            <p:strVal val="#ppt_x"/>
                                          </p:val>
                                        </p:tav>
                                        <p:tav tm="100000">
                                          <p:val>
                                            <p:strVal val="#ppt_x"/>
                                          </p:val>
                                        </p:tav>
                                      </p:tavLst>
                                    </p:anim>
                                    <p:anim calcmode="lin" valueType="num">
                                      <p:cBhvr additive="base">
                                        <p:cTn id="11" dur="500" fill="hold"/>
                                        <p:tgtEl>
                                          <p:spTgt spid="1490"/>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480"/>
                                        </p:tgtEl>
                                        <p:attrNameLst>
                                          <p:attrName>style.visibility</p:attrName>
                                        </p:attrNameLst>
                                      </p:cBhvr>
                                      <p:to>
                                        <p:strVal val="visible"/>
                                      </p:to>
                                    </p:set>
                                    <p:animEffect transition="in" filter="fade">
                                      <p:cBhvr>
                                        <p:cTn id="14" dur="1000"/>
                                        <p:tgtEl>
                                          <p:spTgt spid="148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77"/>
                                        </p:tgtEl>
                                        <p:attrNameLst>
                                          <p:attrName>style.visibility</p:attrName>
                                        </p:attrNameLst>
                                      </p:cBhvr>
                                      <p:to>
                                        <p:strVal val="visible"/>
                                      </p:to>
                                    </p:set>
                                    <p:animEffect transition="in" filter="fade">
                                      <p:cBhvr>
                                        <p:cTn id="19" dur="1000"/>
                                        <p:tgtEl>
                                          <p:spTgt spid="1477"/>
                                        </p:tgtEl>
                                      </p:cBhvr>
                                    </p:animEffect>
                                  </p:childTnLst>
                                </p:cTn>
                              </p:par>
                              <p:par>
                                <p:cTn id="20" presetID="10" presetClass="entr" presetSubtype="0" fill="hold" nodeType="withEffect">
                                  <p:stCondLst>
                                    <p:cond delay="0"/>
                                  </p:stCondLst>
                                  <p:childTnLst>
                                    <p:set>
                                      <p:cBhvr>
                                        <p:cTn id="21" dur="1" fill="hold">
                                          <p:stCondLst>
                                            <p:cond delay="0"/>
                                          </p:stCondLst>
                                        </p:cTn>
                                        <p:tgtEl>
                                          <p:spTgt spid="1482"/>
                                        </p:tgtEl>
                                        <p:attrNameLst>
                                          <p:attrName>style.visibility</p:attrName>
                                        </p:attrNameLst>
                                      </p:cBhvr>
                                      <p:to>
                                        <p:strVal val="visible"/>
                                      </p:to>
                                    </p:set>
                                    <p:animEffect transition="in" filter="fade">
                                      <p:cBhvr>
                                        <p:cTn id="22" dur="1000"/>
                                        <p:tgtEl>
                                          <p:spTgt spid="1482"/>
                                        </p:tgtEl>
                                      </p:cBhvr>
                                    </p:animEffect>
                                  </p:childTnLst>
                                </p:cTn>
                              </p:par>
                              <p:par>
                                <p:cTn id="23" presetID="10" presetClass="entr" presetSubtype="0" fill="hold" nodeType="withEffect">
                                  <p:stCondLst>
                                    <p:cond delay="0"/>
                                  </p:stCondLst>
                                  <p:childTnLst>
                                    <p:set>
                                      <p:cBhvr>
                                        <p:cTn id="24" dur="1" fill="hold">
                                          <p:stCondLst>
                                            <p:cond delay="0"/>
                                          </p:stCondLst>
                                        </p:cTn>
                                        <p:tgtEl>
                                          <p:spTgt spid="1483"/>
                                        </p:tgtEl>
                                        <p:attrNameLst>
                                          <p:attrName>style.visibility</p:attrName>
                                        </p:attrNameLst>
                                      </p:cBhvr>
                                      <p:to>
                                        <p:strVal val="visible"/>
                                      </p:to>
                                    </p:set>
                                    <p:animEffect transition="in" filter="fade">
                                      <p:cBhvr>
                                        <p:cTn id="25" dur="1000"/>
                                        <p:tgtEl>
                                          <p:spTgt spid="148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6"/>
                                        </p:tgtEl>
                                        <p:attrNameLst>
                                          <p:attrName>style.visibility</p:attrName>
                                        </p:attrNameLst>
                                      </p:cBhvr>
                                      <p:to>
                                        <p:strVal val="visible"/>
                                      </p:to>
                                    </p:set>
                                    <p:animEffect transition="in" filter="fade">
                                      <p:cBhvr>
                                        <p:cTn id="38" dur="1000"/>
                                        <p:tgtEl>
                                          <p:spTgt spid="1476"/>
                                        </p:tgtEl>
                                      </p:cBhvr>
                                    </p:animEffect>
                                  </p:childTnLst>
                                </p:cTn>
                              </p:par>
                              <p:par>
                                <p:cTn id="39" presetID="10" presetClass="entr" presetSubtype="0" fill="hold" nodeType="withEffect">
                                  <p:stCondLst>
                                    <p:cond delay="0"/>
                                  </p:stCondLst>
                                  <p:childTnLst>
                                    <p:set>
                                      <p:cBhvr>
                                        <p:cTn id="40" dur="1" fill="hold">
                                          <p:stCondLst>
                                            <p:cond delay="0"/>
                                          </p:stCondLst>
                                        </p:cTn>
                                        <p:tgtEl>
                                          <p:spTgt spid="1488"/>
                                        </p:tgtEl>
                                        <p:attrNameLst>
                                          <p:attrName>style.visibility</p:attrName>
                                        </p:attrNameLst>
                                      </p:cBhvr>
                                      <p:to>
                                        <p:strVal val="visible"/>
                                      </p:to>
                                    </p:set>
                                    <p:animEffect transition="in" filter="fade">
                                      <p:cBhvr>
                                        <p:cTn id="41" dur="1000"/>
                                        <p:tgtEl>
                                          <p:spTgt spid="1488"/>
                                        </p:tgtEl>
                                      </p:cBhvr>
                                    </p:animEffect>
                                  </p:childTnLst>
                                </p:cTn>
                              </p:par>
                              <p:par>
                                <p:cTn id="42" presetID="10" presetClass="entr" presetSubtype="0" fill="hold" nodeType="withEffect">
                                  <p:stCondLst>
                                    <p:cond delay="0"/>
                                  </p:stCondLst>
                                  <p:childTnLst>
                                    <p:set>
                                      <p:cBhvr>
                                        <p:cTn id="43" dur="1" fill="hold">
                                          <p:stCondLst>
                                            <p:cond delay="0"/>
                                          </p:stCondLst>
                                        </p:cTn>
                                        <p:tgtEl>
                                          <p:spTgt spid="1489"/>
                                        </p:tgtEl>
                                        <p:attrNameLst>
                                          <p:attrName>style.visibility</p:attrName>
                                        </p:attrNameLst>
                                      </p:cBhvr>
                                      <p:to>
                                        <p:strVal val="visible"/>
                                      </p:to>
                                    </p:set>
                                    <p:animEffect transition="in" filter="fade">
                                      <p:cBhvr>
                                        <p:cTn id="44" dur="1000"/>
                                        <p:tgtEl>
                                          <p:spTgt spid="148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78"/>
                                        </p:tgtEl>
                                        <p:attrNameLst>
                                          <p:attrName>style.visibility</p:attrName>
                                        </p:attrNameLst>
                                      </p:cBhvr>
                                      <p:to>
                                        <p:strVal val="visible"/>
                                      </p:to>
                                    </p:set>
                                    <p:animEffect transition="in" filter="fade">
                                      <p:cBhvr>
                                        <p:cTn id="54" dur="1000"/>
                                        <p:tgtEl>
                                          <p:spTgt spid="1478"/>
                                        </p:tgtEl>
                                      </p:cBhvr>
                                    </p:animEffect>
                                  </p:childTnLst>
                                </p:cTn>
                              </p:par>
                              <p:par>
                                <p:cTn id="55" presetID="10" presetClass="entr" presetSubtype="0" fill="hold" nodeType="withEffect">
                                  <p:stCondLst>
                                    <p:cond delay="0"/>
                                  </p:stCondLst>
                                  <p:childTnLst>
                                    <p:set>
                                      <p:cBhvr>
                                        <p:cTn id="56" dur="1" fill="hold">
                                          <p:stCondLst>
                                            <p:cond delay="0"/>
                                          </p:stCondLst>
                                        </p:cTn>
                                        <p:tgtEl>
                                          <p:spTgt spid="1485"/>
                                        </p:tgtEl>
                                        <p:attrNameLst>
                                          <p:attrName>style.visibility</p:attrName>
                                        </p:attrNameLst>
                                      </p:cBhvr>
                                      <p:to>
                                        <p:strVal val="visible"/>
                                      </p:to>
                                    </p:set>
                                    <p:animEffect transition="in" filter="fade">
                                      <p:cBhvr>
                                        <p:cTn id="57" dur="1000"/>
                                        <p:tgtEl>
                                          <p:spTgt spid="1485"/>
                                        </p:tgtEl>
                                      </p:cBhvr>
                                    </p:animEffect>
                                  </p:childTnLst>
                                </p:cTn>
                              </p:par>
                              <p:par>
                                <p:cTn id="58" presetID="10" presetClass="entr" presetSubtype="0" fill="hold" nodeType="withEffect">
                                  <p:stCondLst>
                                    <p:cond delay="0"/>
                                  </p:stCondLst>
                                  <p:childTnLst>
                                    <p:set>
                                      <p:cBhvr>
                                        <p:cTn id="59" dur="1" fill="hold">
                                          <p:stCondLst>
                                            <p:cond delay="0"/>
                                          </p:stCondLst>
                                        </p:cTn>
                                        <p:tgtEl>
                                          <p:spTgt spid="1486"/>
                                        </p:tgtEl>
                                        <p:attrNameLst>
                                          <p:attrName>style.visibility</p:attrName>
                                        </p:attrNameLst>
                                      </p:cBhvr>
                                      <p:to>
                                        <p:strVal val="visible"/>
                                      </p:to>
                                    </p:set>
                                    <p:animEffect transition="in" filter="fade">
                                      <p:cBhvr>
                                        <p:cTn id="60" dur="1000"/>
                                        <p:tgtEl>
                                          <p:spTgt spid="148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47532"/>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Hướng</a:t>
            </a:r>
            <a:r>
              <a:rPr lang="en-US" sz="3200">
                <a:latin typeface="UTM Bebas" panose="02040603050506020204" pitchFamily="18" charset="0"/>
              </a:rPr>
              <a:t> </a:t>
            </a:r>
            <a:r>
              <a:rPr lang="en-US" sz="3200" err="1">
                <a:latin typeface="UTM Bebas" panose="02040603050506020204" pitchFamily="18" charset="0"/>
              </a:rPr>
              <a:t>tiếp</a:t>
            </a:r>
            <a:r>
              <a:rPr lang="en-US" sz="3200">
                <a:latin typeface="UTM Bebas" panose="02040603050506020204" pitchFamily="18" charset="0"/>
              </a:rPr>
              <a:t> </a:t>
            </a:r>
            <a:r>
              <a:rPr lang="en-US" sz="3200" err="1">
                <a:latin typeface="UTM Bebas" panose="02040603050506020204" pitchFamily="18" charset="0"/>
              </a:rPr>
              <a:t>cận</a:t>
            </a:r>
            <a:r>
              <a:rPr lang="en-US" sz="3200">
                <a:latin typeface="UTM Bebas" panose="02040603050506020204" pitchFamily="18" charset="0"/>
              </a:rPr>
              <a:t> Bottom-up</a:t>
            </a:r>
            <a:endParaRPr lang="vi-VN" sz="320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1446550"/>
              </a:xfrm>
              <a:prstGeom prst="rect">
                <a:avLst/>
              </a:prstGeom>
              <a:noFill/>
            </p:spPr>
            <p:txBody>
              <a:bodyPr wrap="square">
                <a:spAutoFit/>
              </a:bodyPr>
              <a:lstStyle/>
              <a:p>
                <a:r>
                  <a:rPr lang="en-US" sz="1100"/>
                  <a:t> </a:t>
                </a:r>
                <a14:m>
                  <m:oMath xmlns:m="http://schemas.openxmlformats.org/officeDocument/2006/math">
                    <m:r>
                      <m:rPr>
                        <m:nor/>
                      </m:rPr>
                      <a:rPr lang="en-US" sz="1100" dirty="0" smtClean="0">
                        <a:latin typeface="Cambria Math" panose="02040503050406030204" pitchFamily="18" charset="0"/>
                      </a:rPr>
                      <m:t>F</m:t>
                    </m:r>
                    <m:r>
                      <m:rPr>
                        <m:nor/>
                      </m:rPr>
                      <a:rPr lang="en-US" sz="1100"/>
                      <m:t>[0] ← 0 </m:t>
                    </m:r>
                  </m:oMath>
                </a14:m>
                <a:endParaRPr lang="en-US" sz="1100"/>
              </a:p>
              <a:p>
                <a:r>
                  <a:rPr lang="en-US" sz="1100"/>
                  <a:t> </a:t>
                </a:r>
                <a14:m>
                  <m:oMath xmlns:m="http://schemas.openxmlformats.org/officeDocument/2006/math">
                    <m:r>
                      <m:rPr>
                        <m:nor/>
                      </m:rPr>
                      <a:rPr lang="en-US" sz="1100" b="1"/>
                      <m:t>for</m:t>
                    </m:r>
                    <m:r>
                      <m:rPr>
                        <m:nor/>
                      </m:rPr>
                      <a:rPr lang="en-US" sz="1100"/>
                      <m:t> </m:t>
                    </m:r>
                    <m:r>
                      <m:rPr>
                        <m:nor/>
                      </m:rPr>
                      <a:rPr lang="en-US" sz="1100"/>
                      <m:t>i</m:t>
                    </m:r>
                    <m:r>
                      <m:rPr>
                        <m:nor/>
                      </m:rPr>
                      <a:rPr lang="en-US" sz="1100"/>
                      <m:t> ← 1 </m:t>
                    </m:r>
                    <m:r>
                      <m:rPr>
                        <m:nor/>
                      </m:rPr>
                      <a:rPr lang="en-US" sz="1100" b="1"/>
                      <m:t>to</m:t>
                    </m:r>
                    <m:r>
                      <m:rPr>
                        <m:nor/>
                      </m:rPr>
                      <a:rPr lang="en-US" sz="1100"/>
                      <m:t> </m:t>
                    </m:r>
                    <m:r>
                      <m:rPr>
                        <m:nor/>
                      </m:rPr>
                      <a:rPr lang="en-US" sz="1100" b="0" i="0" smtClean="0"/>
                      <m:t>n</m:t>
                    </m:r>
                    <m:r>
                      <m:rPr>
                        <m:nor/>
                      </m:rPr>
                      <a:rPr lang="en-US" sz="1100"/>
                      <m:t> </m:t>
                    </m:r>
                    <m:r>
                      <m:rPr>
                        <m:nor/>
                      </m:rPr>
                      <a:rPr lang="en-US" sz="1100" b="1"/>
                      <m:t>do</m:t>
                    </m:r>
                    <m:r>
                      <m:rPr>
                        <m:nor/>
                      </m:rPr>
                      <a:rPr lang="en-US" sz="1100" b="1"/>
                      <m:t> </m:t>
                    </m:r>
                  </m:oMath>
                </a14:m>
                <a:endParaRPr lang="en-US" sz="1100" b="1"/>
              </a:p>
              <a:p>
                <a:r>
                  <a:rPr lang="en-US" sz="1100"/>
                  <a:t>                </a:t>
                </a:r>
                <a14:m>
                  <m:oMath xmlns:m="http://schemas.openxmlformats.org/officeDocument/2006/math">
                    <m:r>
                      <m:rPr>
                        <m:nor/>
                      </m:rPr>
                      <a:rPr lang="en-US" sz="1100"/>
                      <m:t>temp</m:t>
                    </m:r>
                    <m:r>
                      <m:rPr>
                        <m:nor/>
                      </m:rPr>
                      <a:rPr lang="en-US" sz="1100"/>
                      <m:t> ← ∞; </m:t>
                    </m:r>
                    <m:r>
                      <m:rPr>
                        <m:nor/>
                      </m:rPr>
                      <a:rPr lang="en-US" sz="1100"/>
                      <m:t>j</m:t>
                    </m:r>
                    <m:r>
                      <m:rPr>
                        <m:nor/>
                      </m:rPr>
                      <a:rPr lang="en-US" sz="1100"/>
                      <m:t> ← 1 </m:t>
                    </m:r>
                  </m:oMath>
                </a14:m>
                <a:endParaRPr lang="en-US" sz="1100"/>
              </a:p>
              <a:p>
                <a:r>
                  <a:rPr lang="en-US" sz="1100"/>
                  <a:t>                </a:t>
                </a:r>
                <a14:m>
                  <m:oMath xmlns:m="http://schemas.openxmlformats.org/officeDocument/2006/math">
                    <m:r>
                      <m:rPr>
                        <m:nor/>
                      </m:rPr>
                      <a:rPr lang="en-US" sz="1100" b="1"/>
                      <m:t>while</m:t>
                    </m:r>
                    <m:r>
                      <m:rPr>
                        <m:nor/>
                      </m:rPr>
                      <a:rPr lang="en-US" sz="1100"/>
                      <m:t> </m:t>
                    </m:r>
                    <m:r>
                      <m:rPr>
                        <m:nor/>
                      </m:rPr>
                      <a:rPr lang="en-US" sz="1100"/>
                      <m:t>j</m:t>
                    </m:r>
                    <m:r>
                      <m:rPr>
                        <m:nor/>
                      </m:rPr>
                      <a:rPr lang="en-US" sz="1100"/>
                      <m:t> ≤ </m:t>
                    </m:r>
                    <m:r>
                      <m:rPr>
                        <m:nor/>
                      </m:rPr>
                      <a:rPr lang="en-US" sz="1100"/>
                      <m:t>m</m:t>
                    </m:r>
                    <m:r>
                      <m:rPr>
                        <m:nor/>
                      </m:rPr>
                      <a:rPr lang="en-US" sz="1100"/>
                      <m:t> </m:t>
                    </m:r>
                    <m:r>
                      <m:rPr>
                        <m:nor/>
                      </m:rPr>
                      <a:rPr lang="en-US" sz="1100" b="1"/>
                      <m:t>and</m:t>
                    </m:r>
                    <m:r>
                      <m:rPr>
                        <m:nor/>
                      </m:rPr>
                      <a:rPr lang="en-US" sz="1100"/>
                      <m:t> </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b="1"/>
                      <m:t>do</m:t>
                    </m:r>
                    <m:r>
                      <m:rPr>
                        <m:nor/>
                      </m:rPr>
                      <a:rPr lang="en-US" sz="1100" b="1"/>
                      <m:t> </m:t>
                    </m:r>
                  </m:oMath>
                </a14:m>
                <a:endParaRPr lang="en-US" sz="1100" b="1"/>
              </a:p>
              <a:p>
                <a:pPr/>
                <a14:m>
                  <m:oMathPara xmlns:m="http://schemas.openxmlformats.org/officeDocument/2006/math">
                    <m:oMathParaPr>
                      <m:jc m:val="centerGroup"/>
                    </m:oMathParaPr>
                    <m:oMath xmlns:m="http://schemas.openxmlformats.org/officeDocument/2006/math">
                      <m:r>
                        <m:rPr>
                          <m:nor/>
                        </m:rPr>
                        <a:rPr lang="en-US" sz="1100" b="0" i="0" smtClean="0"/>
                        <m:t>                      </m:t>
                      </m:r>
                      <m:r>
                        <m:rPr>
                          <m:nor/>
                        </m:rPr>
                        <a:rPr lang="en-US" sz="1100"/>
                        <m:t>temp</m:t>
                      </m:r>
                      <m:r>
                        <m:rPr>
                          <m:nor/>
                        </m:rPr>
                        <a:rPr lang="en-US" sz="1100"/>
                        <m:t> ← </m:t>
                      </m:r>
                      <m:r>
                        <m:rPr>
                          <m:nor/>
                        </m:rPr>
                        <a:rPr lang="en-US" sz="1100"/>
                        <m:t>min</m:t>
                      </m:r>
                      <m:r>
                        <m:rPr>
                          <m:nor/>
                        </m:rPr>
                        <a:rPr lang="en-US" sz="1100"/>
                        <m:t>(</m:t>
                      </m:r>
                      <m:r>
                        <m:rPr>
                          <m:nor/>
                        </m:rPr>
                        <a:rPr lang="en-US" sz="1100" dirty="0">
                          <a:latin typeface="Cambria Math" panose="02040503050406030204" pitchFamily="18" charset="0"/>
                        </a:rPr>
                        <m:t>F</m:t>
                      </m:r>
                      <m:r>
                        <m:rPr>
                          <m:nor/>
                        </m:rPr>
                        <a:rPr lang="en-US" sz="1100"/>
                        <m:t>[</m:t>
                      </m:r>
                      <m:r>
                        <m:rPr>
                          <m:nor/>
                        </m:rPr>
                        <a:rPr lang="en-US" sz="1100"/>
                        <m:t>i</m:t>
                      </m:r>
                      <m:r>
                        <m:rPr>
                          <m:nor/>
                        </m:rPr>
                        <a:rPr lang="en-US" sz="1100"/>
                        <m:t> – </m:t>
                      </m:r>
                      <m:r>
                        <m:rPr>
                          <m:nor/>
                        </m:rPr>
                        <a:rPr lang="en-US" sz="1100"/>
                        <m:t>D</m:t>
                      </m:r>
                      <m:r>
                        <m:rPr>
                          <m:nor/>
                        </m:rPr>
                        <a:rPr lang="en-US" sz="1100"/>
                        <m:t> [</m:t>
                      </m:r>
                      <m:r>
                        <m:rPr>
                          <m:nor/>
                        </m:rPr>
                        <a:rPr lang="en-US" sz="1100"/>
                        <m:t>j</m:t>
                      </m:r>
                      <m:r>
                        <m:rPr>
                          <m:nor/>
                        </m:rPr>
                        <a:rPr lang="en-US" sz="1100"/>
                        <m:t>]], </m:t>
                      </m:r>
                      <m:r>
                        <m:rPr>
                          <m:nor/>
                        </m:rPr>
                        <a:rPr lang="en-US" sz="1100"/>
                        <m:t>temp</m:t>
                      </m:r>
                      <m:r>
                        <m:rPr>
                          <m:nor/>
                        </m:rPr>
                        <a:rPr lang="en-US" sz="1100"/>
                        <m:t>) </m:t>
                      </m:r>
                    </m:oMath>
                  </m:oMathPara>
                </a14:m>
                <a:endParaRPr lang="en-US" sz="1100"/>
              </a:p>
              <a:p>
                <a:pPr/>
                <a14:m>
                  <m:oMathPara xmlns:m="http://schemas.openxmlformats.org/officeDocument/2006/math">
                    <m:oMathParaPr>
                      <m:jc m:val="centerGroup"/>
                    </m:oMathParaPr>
                    <m:oMath xmlns:m="http://schemas.openxmlformats.org/officeDocument/2006/math">
                      <m:r>
                        <m:rPr>
                          <m:nor/>
                        </m:rPr>
                        <a:rPr lang="en-US" sz="1100"/>
                        <m:t>j</m:t>
                      </m:r>
                      <m:r>
                        <m:rPr>
                          <m:nor/>
                        </m:rPr>
                        <a:rPr lang="en-US" sz="1100"/>
                        <m:t> ← </m:t>
                      </m:r>
                      <m:r>
                        <m:rPr>
                          <m:nor/>
                        </m:rPr>
                        <a:rPr lang="en-US" sz="1100"/>
                        <m:t>j</m:t>
                      </m:r>
                      <m:r>
                        <m:rPr>
                          <m:nor/>
                        </m:rPr>
                        <a:rPr lang="en-US" sz="1100"/>
                        <m:t> + 1 </m:t>
                      </m:r>
                    </m:oMath>
                  </m:oMathPara>
                </a14:m>
                <a:endParaRPr lang="en-US" sz="1100"/>
              </a:p>
              <a:p>
                <a:r>
                  <a:rPr lang="en-US" sz="1100"/>
                  <a:t>                               </a:t>
                </a:r>
                <a14:m>
                  <m:oMath xmlns:m="http://schemas.openxmlformats.org/officeDocument/2006/math">
                    <m:r>
                      <m:rPr>
                        <m:nor/>
                      </m:rPr>
                      <a:rPr lang="en-US" sz="1100" dirty="0" smtClean="0">
                        <a:latin typeface="Cambria Math" panose="02040503050406030204" pitchFamily="18" charset="0"/>
                      </a:rPr>
                      <m:t>F</m:t>
                    </m:r>
                    <m:r>
                      <m:rPr>
                        <m:nor/>
                      </m:rPr>
                      <a:rPr lang="en-US" sz="1100"/>
                      <m:t>[</m:t>
                    </m:r>
                    <m:r>
                      <m:rPr>
                        <m:nor/>
                      </m:rPr>
                      <a:rPr lang="en-US" sz="1100"/>
                      <m:t>i</m:t>
                    </m:r>
                    <m:r>
                      <m:rPr>
                        <m:nor/>
                      </m:rPr>
                      <a:rPr lang="en-US" sz="1100"/>
                      <m:t>] ← </m:t>
                    </m:r>
                    <m:r>
                      <m:rPr>
                        <m:nor/>
                      </m:rPr>
                      <a:rPr lang="en-US" sz="1100"/>
                      <m:t>temp</m:t>
                    </m:r>
                    <m:r>
                      <m:rPr>
                        <m:nor/>
                      </m:rPr>
                      <a:rPr lang="en-US" sz="1100"/>
                      <m:t> + 1 </m:t>
                    </m:r>
                  </m:oMath>
                </a14:m>
                <a:endParaRPr lang="en-US" sz="1100"/>
              </a:p>
              <a:p>
                <a:r>
                  <a:rPr lang="en-US" sz="1100"/>
                  <a:t> </a:t>
                </a:r>
                <a14:m>
                  <m:oMath xmlns:m="http://schemas.openxmlformats.org/officeDocument/2006/math">
                    <m:r>
                      <m:rPr>
                        <m:nor/>
                      </m:rPr>
                      <a:rPr lang="en-US" sz="1100"/>
                      <m:t>return</m:t>
                    </m:r>
                    <m:r>
                      <m:rPr>
                        <m:nor/>
                      </m:rPr>
                      <a:rPr lang="en-US" sz="1100"/>
                      <m:t> </m:t>
                    </m:r>
                    <m:r>
                      <m:rPr>
                        <m:nor/>
                      </m:rPr>
                      <a:rPr lang="en-US" sz="1100" b="0" i="0" smtClean="0"/>
                      <m:t>F</m:t>
                    </m:r>
                    <m:r>
                      <m:rPr>
                        <m:nor/>
                      </m:rPr>
                      <a:rPr lang="en-US" sz="1100"/>
                      <m:t>[</m:t>
                    </m:r>
                    <m:r>
                      <m:rPr>
                        <m:nor/>
                      </m:rPr>
                      <a:rPr lang="en-US" sz="1100"/>
                      <m:t>n</m:t>
                    </m:r>
                    <m:r>
                      <m:rPr>
                        <m:nor/>
                      </m:rPr>
                      <a:rPr lang="en-US" sz="1100"/>
                      <m:t>]</m:t>
                    </m:r>
                  </m:oMath>
                </a14:m>
                <a:endParaRPr lang="en-US" sz="1100"/>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1446550"/>
              </a:xfrm>
              <a:prstGeom prst="rect">
                <a:avLst/>
              </a:prstGeom>
              <a:blipFill>
                <a:blip r:embed="rId3"/>
                <a:stretch>
                  <a:fillRect b="-844"/>
                </a:stretch>
              </a:blipFill>
            </p:spPr>
            <p:txBody>
              <a:bodyPr/>
              <a:lstStyle/>
              <a:p>
                <a:r>
                  <a:rPr lang="en-US">
                    <a:noFill/>
                  </a:rPr>
                  <a:t> </a:t>
                </a:r>
              </a:p>
            </p:txBody>
          </p:sp>
        </mc:Fallback>
      </mc:AlternateContent>
      <p:sp>
        <p:nvSpPr>
          <p:cNvPr id="2" name="Arrow: Up 1">
            <a:extLst>
              <a:ext uri="{FF2B5EF4-FFF2-40B4-BE49-F238E27FC236}">
                <a16:creationId xmlns:a16="http://schemas.microsoft.com/office/drawing/2014/main" id="{CE5B59D2-9788-AE5E-FD2D-3288C6558DF3}"/>
              </a:ext>
            </a:extLst>
          </p:cNvPr>
          <p:cNvSpPr/>
          <p:nvPr/>
        </p:nvSpPr>
        <p:spPr>
          <a:xfrm>
            <a:off x="486720" y="1582988"/>
            <a:ext cx="188078" cy="2309248"/>
          </a:xfrm>
          <a:prstGeom prst="upArrow">
            <a:avLst/>
          </a:prstGeom>
          <a:solidFill>
            <a:srgbClr val="00C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9AF484-5BDE-4B69-8F99-F1577F76B418}"/>
              </a:ext>
            </a:extLst>
          </p:cNvPr>
          <p:cNvSpPr txBox="1"/>
          <p:nvPr/>
        </p:nvSpPr>
        <p:spPr>
          <a:xfrm>
            <a:off x="6015602" y="2743200"/>
            <a:ext cx="2679065" cy="954107"/>
          </a:xfrm>
          <a:prstGeom prst="rect">
            <a:avLst/>
          </a:prstGeom>
          <a:noFill/>
        </p:spPr>
        <p:txBody>
          <a:bodyPr wrap="square" rtlCol="0">
            <a:spAutoFit/>
          </a:bodyPr>
          <a:lstStyle/>
          <a:p>
            <a:r>
              <a:rPr lang="en-US" err="1"/>
              <a:t>Độ</a:t>
            </a:r>
            <a:r>
              <a:rPr lang="en-US"/>
              <a:t> </a:t>
            </a:r>
            <a:r>
              <a:rPr lang="en-US" err="1"/>
              <a:t>phức</a:t>
            </a:r>
            <a:r>
              <a:rPr lang="en-US"/>
              <a:t> </a:t>
            </a:r>
            <a:r>
              <a:rPr lang="en-US" err="1"/>
              <a:t>tạp</a:t>
            </a:r>
            <a:r>
              <a:rPr lang="en-US"/>
              <a:t> </a:t>
            </a:r>
            <a:r>
              <a:rPr lang="en-US" err="1"/>
              <a:t>thời</a:t>
            </a:r>
            <a:r>
              <a:rPr lang="en-US"/>
              <a:t> </a:t>
            </a:r>
            <a:r>
              <a:rPr lang="en-US" err="1"/>
              <a:t>gian</a:t>
            </a:r>
            <a:r>
              <a:rPr lang="en-US"/>
              <a:t>: O(n * m)</a:t>
            </a:r>
          </a:p>
          <a:p>
            <a:r>
              <a:rPr lang="en-US" err="1"/>
              <a:t>Độ</a:t>
            </a:r>
            <a:r>
              <a:rPr lang="en-US"/>
              <a:t> </a:t>
            </a:r>
            <a:r>
              <a:rPr lang="en-US" err="1"/>
              <a:t>phức</a:t>
            </a:r>
            <a:r>
              <a:rPr lang="en-US"/>
              <a:t> </a:t>
            </a:r>
            <a:r>
              <a:rPr lang="en-US" err="1"/>
              <a:t>tạp</a:t>
            </a:r>
            <a:r>
              <a:rPr lang="en-US"/>
              <a:t> </a:t>
            </a:r>
            <a:r>
              <a:rPr lang="en-US" err="1"/>
              <a:t>không</a:t>
            </a:r>
            <a:r>
              <a:rPr lang="en-US"/>
              <a:t> </a:t>
            </a:r>
            <a:r>
              <a:rPr lang="en-US" err="1"/>
              <a:t>gian</a:t>
            </a:r>
            <a:r>
              <a:rPr lang="en-US"/>
              <a:t>: O(n)</a:t>
            </a:r>
          </a:p>
          <a:p>
            <a:r>
              <a:rPr lang="en-US" err="1"/>
              <a:t>Với</a:t>
            </a:r>
            <a:r>
              <a:rPr lang="en-US"/>
              <a:t> n </a:t>
            </a:r>
            <a:r>
              <a:rPr lang="en-US" err="1"/>
              <a:t>là</a:t>
            </a:r>
            <a:r>
              <a:rPr lang="en-US"/>
              <a:t> </a:t>
            </a:r>
            <a:r>
              <a:rPr lang="en-US" err="1"/>
              <a:t>số</a:t>
            </a:r>
            <a:r>
              <a:rPr lang="en-US"/>
              <a:t> </a:t>
            </a:r>
            <a:r>
              <a:rPr lang="en-US" err="1"/>
              <a:t>tiền</a:t>
            </a:r>
            <a:r>
              <a:rPr lang="en-US"/>
              <a:t> </a:t>
            </a:r>
            <a:r>
              <a:rPr lang="en-US" err="1"/>
              <a:t>phải</a:t>
            </a:r>
            <a:r>
              <a:rPr lang="en-US"/>
              <a:t> </a:t>
            </a:r>
            <a:r>
              <a:rPr lang="en-US" err="1"/>
              <a:t>thối</a:t>
            </a:r>
            <a:r>
              <a:rPr lang="en-US"/>
              <a:t>, m </a:t>
            </a:r>
            <a:r>
              <a:rPr lang="en-US" err="1"/>
              <a:t>là</a:t>
            </a:r>
            <a:r>
              <a:rPr lang="en-US"/>
              <a:t> </a:t>
            </a:r>
            <a:r>
              <a:rPr lang="en-US" err="1"/>
              <a:t>số</a:t>
            </a:r>
            <a:r>
              <a:rPr lang="en-US"/>
              <a:t> </a:t>
            </a:r>
            <a:r>
              <a:rPr lang="en-US" err="1"/>
              <a:t>lượng</a:t>
            </a:r>
            <a:r>
              <a:rPr lang="en-US"/>
              <a:t> </a:t>
            </a:r>
            <a:r>
              <a:rPr lang="en-US" err="1"/>
              <a:t>mệnh</a:t>
            </a:r>
            <a:r>
              <a:rPr lang="en-US"/>
              <a:t> </a:t>
            </a:r>
            <a:r>
              <a:rPr lang="en-US" err="1"/>
              <a:t>giá</a:t>
            </a:r>
            <a:endParaRPr lang="en-US"/>
          </a:p>
        </p:txBody>
      </p:sp>
    </p:spTree>
    <p:extLst>
      <p:ext uri="{BB962C8B-B14F-4D97-AF65-F5344CB8AC3E}">
        <p14:creationId xmlns:p14="http://schemas.microsoft.com/office/powerpoint/2010/main" val="92874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200"/>
              <a:t>Các bước giải</a:t>
            </a:r>
          </a:p>
        </p:txBody>
      </p:sp>
      <p:sp>
        <p:nvSpPr>
          <p:cNvPr id="1482" name="Google Shape;1482;p55"/>
          <p:cNvSpPr txBox="1">
            <a:spLocks noGrp="1"/>
          </p:cNvSpPr>
          <p:nvPr>
            <p:ph type="subTitle" idx="2"/>
          </p:nvPr>
        </p:nvSpPr>
        <p:spPr>
          <a:xfrm>
            <a:off x="714799" y="3117852"/>
            <a:ext cx="2331000" cy="591300"/>
          </a:xfrm>
          <a:prstGeom prst="rect">
            <a:avLst/>
          </a:prstGeom>
        </p:spPr>
        <p:txBody>
          <a:bodyPr spcFirstLastPara="1" wrap="square" lIns="0" tIns="0" rIns="0" bIns="0" anchor="t" anchorCtr="0">
            <a:noAutofit/>
          </a:bodyPr>
          <a:lstStyle/>
          <a:p>
            <a:pPr marL="0" lvl="0" indent="0"/>
            <a:r>
              <a:rPr lang="vi-VN"/>
              <a:t>Xác định bài toán con cơ bản</a:t>
            </a: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5" name="Google Shape;1485;p55"/>
          <p:cNvSpPr txBox="1">
            <a:spLocks noGrp="1"/>
          </p:cNvSpPr>
          <p:nvPr>
            <p:ph type="subTitle" idx="5"/>
          </p:nvPr>
        </p:nvSpPr>
        <p:spPr>
          <a:xfrm>
            <a:off x="6017905" y="3152723"/>
            <a:ext cx="2331000" cy="591300"/>
          </a:xfrm>
          <a:prstGeom prst="rect">
            <a:avLst/>
          </a:prstGeom>
        </p:spPr>
        <p:txBody>
          <a:bodyPr spcFirstLastPara="1" wrap="square" lIns="0" tIns="0" rIns="0" bIns="0" anchor="t" anchorCtr="0">
            <a:noAutofit/>
          </a:bodyPr>
          <a:lstStyle/>
          <a:p>
            <a:pPr marL="0" lvl="0" indent="0"/>
            <a:r>
              <a:rPr lang="vi-VN"/>
              <a:t>Tạo một bảng để lưu trữ các giá trị đã tính toán. </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2" y="3152723"/>
            <a:ext cx="2331000" cy="591300"/>
          </a:xfrm>
          <a:prstGeom prst="rect">
            <a:avLst/>
          </a:prstGeom>
        </p:spPr>
        <p:txBody>
          <a:bodyPr spcFirstLastPara="1" wrap="square" lIns="0" tIns="0" rIns="0" bIns="0" anchor="t" anchorCtr="0">
            <a:noAutofit/>
          </a:bodyPr>
          <a:lstStyle/>
          <a:p>
            <a:pPr marL="0" lvl="0" indent="0"/>
            <a:r>
              <a:rPr lang="vi-VN"/>
              <a:t>Định nghĩa các trường hợp cơ bản có thể giải</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77;p55">
            <a:extLst>
              <a:ext uri="{FF2B5EF4-FFF2-40B4-BE49-F238E27FC236}">
                <a16:creationId xmlns:a16="http://schemas.microsoft.com/office/drawing/2014/main" id="{0FBF4E64-9A58-A7FF-C5D2-724C45734CA9}"/>
              </a:ext>
            </a:extLst>
          </p:cNvPr>
          <p:cNvSpPr/>
          <p:nvPr/>
        </p:nvSpPr>
        <p:spPr>
          <a:xfrm>
            <a:off x="575705" y="1571982"/>
            <a:ext cx="7853496" cy="2643061"/>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extLst>
                      <a:ext uri="{0D108BD9-81ED-4DB2-BD59-A6C34878D82A}">
                        <a16:rowId xmlns:a16="http://schemas.microsoft.com/office/drawing/2014/main" val="333039531"/>
                      </a:ext>
                    </a:extLst>
                  </a:tr>
                  <a:tr h="567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a:p>
                        <a:p>
                          <a:endParaRPr lang="en-US"/>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36643696"/>
                      </a:ext>
                    </a:extLst>
                  </a:tr>
                </a:tbl>
              </a:graphicData>
            </a:graphic>
          </p:graphicFrame>
        </mc:Choice>
        <mc:Fallback xmlns="">
          <p:graphicFrame>
            <p:nvGraphicFramePr>
              <p:cNvPr id="29" name="Table 29">
                <a:extLst>
                  <a:ext uri="{FF2B5EF4-FFF2-40B4-BE49-F238E27FC236}">
                    <a16:creationId xmlns:a16="http://schemas.microsoft.com/office/drawing/2014/main" id="{88B4ECD2-912D-4F8D-92EC-610615051C6B}"/>
                  </a:ext>
                </a:extLst>
              </p:cNvPr>
              <p:cNvGraphicFramePr>
                <a:graphicFrameLocks noGrp="1"/>
              </p:cNvGraphicFramePr>
              <p:nvPr>
                <p:extLst>
                  <p:ext uri="{D42A27DB-BD31-4B8C-83A1-F6EECF244321}">
                    <p14:modId xmlns:p14="http://schemas.microsoft.com/office/powerpoint/2010/main" val="1690272583"/>
                  </p:ext>
                </p:extLst>
              </p:nvPr>
            </p:nvGraphicFramePr>
            <p:xfrm>
              <a:off x="833983" y="1950051"/>
              <a:ext cx="7197864" cy="956627"/>
            </p:xfrm>
            <a:graphic>
              <a:graphicData uri="http://schemas.openxmlformats.org/drawingml/2006/table">
                <a:tbl>
                  <a:tblPr firstRow="1" bandRow="1">
                    <a:tableStyleId>{B3356E6B-52D6-4A0A-AFC1-D65799314CCF}</a:tableStyleId>
                  </a:tblPr>
                  <a:tblGrid>
                    <a:gridCol w="899733">
                      <a:extLst>
                        <a:ext uri="{9D8B030D-6E8A-4147-A177-3AD203B41FA5}">
                          <a16:colId xmlns:a16="http://schemas.microsoft.com/office/drawing/2014/main" val="1195946002"/>
                        </a:ext>
                      </a:extLst>
                    </a:gridCol>
                    <a:gridCol w="899733">
                      <a:extLst>
                        <a:ext uri="{9D8B030D-6E8A-4147-A177-3AD203B41FA5}">
                          <a16:colId xmlns:a16="http://schemas.microsoft.com/office/drawing/2014/main" val="648077945"/>
                        </a:ext>
                      </a:extLst>
                    </a:gridCol>
                    <a:gridCol w="899733">
                      <a:extLst>
                        <a:ext uri="{9D8B030D-6E8A-4147-A177-3AD203B41FA5}">
                          <a16:colId xmlns:a16="http://schemas.microsoft.com/office/drawing/2014/main" val="813449306"/>
                        </a:ext>
                      </a:extLst>
                    </a:gridCol>
                    <a:gridCol w="899733">
                      <a:extLst>
                        <a:ext uri="{9D8B030D-6E8A-4147-A177-3AD203B41FA5}">
                          <a16:colId xmlns:a16="http://schemas.microsoft.com/office/drawing/2014/main" val="2730688802"/>
                        </a:ext>
                      </a:extLst>
                    </a:gridCol>
                    <a:gridCol w="899733">
                      <a:extLst>
                        <a:ext uri="{9D8B030D-6E8A-4147-A177-3AD203B41FA5}">
                          <a16:colId xmlns:a16="http://schemas.microsoft.com/office/drawing/2014/main" val="554811523"/>
                        </a:ext>
                      </a:extLst>
                    </a:gridCol>
                    <a:gridCol w="899733">
                      <a:extLst>
                        <a:ext uri="{9D8B030D-6E8A-4147-A177-3AD203B41FA5}">
                          <a16:colId xmlns:a16="http://schemas.microsoft.com/office/drawing/2014/main" val="1291460006"/>
                        </a:ext>
                      </a:extLst>
                    </a:gridCol>
                    <a:gridCol w="899733">
                      <a:extLst>
                        <a:ext uri="{9D8B030D-6E8A-4147-A177-3AD203B41FA5}">
                          <a16:colId xmlns:a16="http://schemas.microsoft.com/office/drawing/2014/main" val="929689489"/>
                        </a:ext>
                      </a:extLst>
                    </a:gridCol>
                    <a:gridCol w="899733">
                      <a:extLst>
                        <a:ext uri="{9D8B030D-6E8A-4147-A177-3AD203B41FA5}">
                          <a16:colId xmlns:a16="http://schemas.microsoft.com/office/drawing/2014/main" val="3987179138"/>
                        </a:ext>
                      </a:extLst>
                    </a:gridCol>
                  </a:tblGrid>
                  <a:tr h="388797">
                    <a:tc>
                      <a:txBody>
                        <a:bodyPr/>
                        <a:lstStyle/>
                        <a:p>
                          <a:endParaRPr lang="en-US"/>
                        </a:p>
                      </a:txBody>
                      <a:tcPr>
                        <a:blipFill>
                          <a:blip r:embed="rId3"/>
                          <a:stretch>
                            <a:fillRect t="-1563" r="-700000" b="-150000"/>
                          </a:stretch>
                        </a:blipFill>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33039531"/>
                      </a:ext>
                    </a:extLst>
                  </a:tr>
                  <a:tr h="567830">
                    <a:tc>
                      <a:txBody>
                        <a:bodyPr/>
                        <a:lstStyle/>
                        <a:p>
                          <a:endParaRPr lang="en-US"/>
                        </a:p>
                      </a:txBody>
                      <a:tcPr anchor="ctr">
                        <a:blipFill>
                          <a:blip r:embed="rId3"/>
                          <a:stretch>
                            <a:fillRect t="-69149" r="-700000" b="-2128"/>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6643696"/>
                      </a:ext>
                    </a:extLst>
                  </a:tr>
                </a:tbl>
              </a:graphicData>
            </a:graphic>
          </p:graphicFrame>
        </mc:Fallback>
      </mc:AlternateContent>
      <p:sp>
        <p:nvSpPr>
          <p:cNvPr id="3" name="TextBox 2">
            <a:extLst>
              <a:ext uri="{FF2B5EF4-FFF2-40B4-BE49-F238E27FC236}">
                <a16:creationId xmlns:a16="http://schemas.microsoft.com/office/drawing/2014/main" id="{7E1B1C4F-A752-4D77-0B44-CADB7349C020}"/>
              </a:ext>
            </a:extLst>
          </p:cNvPr>
          <p:cNvSpPr txBox="1"/>
          <p:nvPr/>
        </p:nvSpPr>
        <p:spPr>
          <a:xfrm>
            <a:off x="1910370" y="2361115"/>
            <a:ext cx="539700" cy="307777"/>
          </a:xfrm>
          <a:prstGeom prst="rect">
            <a:avLst/>
          </a:prstGeom>
          <a:noFill/>
        </p:spPr>
        <p:txBody>
          <a:bodyPr wrap="square" rtlCol="0">
            <a:spAutoFit/>
          </a:bodyPr>
          <a:lstStyle/>
          <a:p>
            <a:pPr algn="ctr"/>
            <a:r>
              <a:rPr lang="en-US"/>
              <a:t>0</a:t>
            </a:r>
          </a:p>
        </p:txBody>
      </p:sp>
      <p:sp>
        <p:nvSpPr>
          <p:cNvPr id="4" name="TextBox 3">
            <a:extLst>
              <a:ext uri="{FF2B5EF4-FFF2-40B4-BE49-F238E27FC236}">
                <a16:creationId xmlns:a16="http://schemas.microsoft.com/office/drawing/2014/main" id="{218E7190-C021-1E5F-3599-6D35B9444B89}"/>
              </a:ext>
            </a:extLst>
          </p:cNvPr>
          <p:cNvSpPr txBox="1"/>
          <p:nvPr/>
        </p:nvSpPr>
        <p:spPr>
          <a:xfrm>
            <a:off x="2821414" y="2361115"/>
            <a:ext cx="539700" cy="307777"/>
          </a:xfrm>
          <a:prstGeom prst="rect">
            <a:avLst/>
          </a:prstGeom>
          <a:noFill/>
        </p:spPr>
        <p:txBody>
          <a:bodyPr wrap="square" rtlCol="0">
            <a:spAutoFit/>
          </a:bodyPr>
          <a:lstStyle/>
          <a:p>
            <a:pPr algn="ctr"/>
            <a:r>
              <a:rPr lang="en-US"/>
              <a:t>1</a:t>
            </a:r>
          </a:p>
        </p:txBody>
      </p:sp>
      <p:sp>
        <p:nvSpPr>
          <p:cNvPr id="5" name="TextBox 4">
            <a:extLst>
              <a:ext uri="{FF2B5EF4-FFF2-40B4-BE49-F238E27FC236}">
                <a16:creationId xmlns:a16="http://schemas.microsoft.com/office/drawing/2014/main" id="{49C5C825-59BB-ABBF-CB0F-16590B98B41A}"/>
              </a:ext>
            </a:extLst>
          </p:cNvPr>
          <p:cNvSpPr txBox="1"/>
          <p:nvPr/>
        </p:nvSpPr>
        <p:spPr>
          <a:xfrm>
            <a:off x="3720310" y="2361114"/>
            <a:ext cx="539700" cy="307777"/>
          </a:xfrm>
          <a:prstGeom prst="rect">
            <a:avLst/>
          </a:prstGeom>
          <a:noFill/>
        </p:spPr>
        <p:txBody>
          <a:bodyPr wrap="square" rtlCol="0">
            <a:spAutoFit/>
          </a:bodyPr>
          <a:lstStyle/>
          <a:p>
            <a:pPr algn="ctr"/>
            <a:r>
              <a:rPr lang="en-US"/>
              <a:t>2</a:t>
            </a:r>
          </a:p>
        </p:txBody>
      </p:sp>
      <p:sp>
        <p:nvSpPr>
          <p:cNvPr id="6" name="TextBox 5">
            <a:extLst>
              <a:ext uri="{FF2B5EF4-FFF2-40B4-BE49-F238E27FC236}">
                <a16:creationId xmlns:a16="http://schemas.microsoft.com/office/drawing/2014/main" id="{2A2A4405-575A-5763-0912-AF0F5FF93EDD}"/>
              </a:ext>
            </a:extLst>
          </p:cNvPr>
          <p:cNvSpPr txBox="1"/>
          <p:nvPr/>
        </p:nvSpPr>
        <p:spPr>
          <a:xfrm>
            <a:off x="4619206" y="2354166"/>
            <a:ext cx="539700" cy="307777"/>
          </a:xfrm>
          <a:prstGeom prst="rect">
            <a:avLst/>
          </a:prstGeom>
          <a:noFill/>
        </p:spPr>
        <p:txBody>
          <a:bodyPr wrap="square" rtlCol="0">
            <a:spAutoFit/>
          </a:bodyPr>
          <a:lstStyle/>
          <a:p>
            <a:pPr algn="ctr"/>
            <a:r>
              <a:rPr lang="en-US"/>
              <a:t>1</a:t>
            </a:r>
          </a:p>
        </p:txBody>
      </p:sp>
      <p:sp>
        <p:nvSpPr>
          <p:cNvPr id="7" name="TextBox 6">
            <a:extLst>
              <a:ext uri="{FF2B5EF4-FFF2-40B4-BE49-F238E27FC236}">
                <a16:creationId xmlns:a16="http://schemas.microsoft.com/office/drawing/2014/main" id="{14F92BCF-8A65-FA91-6E85-0473F994C299}"/>
              </a:ext>
            </a:extLst>
          </p:cNvPr>
          <p:cNvSpPr txBox="1"/>
          <p:nvPr/>
        </p:nvSpPr>
        <p:spPr>
          <a:xfrm>
            <a:off x="5505950" y="2373926"/>
            <a:ext cx="539700" cy="307777"/>
          </a:xfrm>
          <a:prstGeom prst="rect">
            <a:avLst/>
          </a:prstGeom>
          <a:noFill/>
        </p:spPr>
        <p:txBody>
          <a:bodyPr wrap="square" rtlCol="0">
            <a:spAutoFit/>
          </a:bodyPr>
          <a:lstStyle/>
          <a:p>
            <a:pPr algn="ctr"/>
            <a:r>
              <a:rPr lang="en-US"/>
              <a:t>1</a:t>
            </a:r>
          </a:p>
        </p:txBody>
      </p:sp>
      <p:sp>
        <p:nvSpPr>
          <p:cNvPr id="8" name="TextBox 7">
            <a:extLst>
              <a:ext uri="{FF2B5EF4-FFF2-40B4-BE49-F238E27FC236}">
                <a16:creationId xmlns:a16="http://schemas.microsoft.com/office/drawing/2014/main" id="{505D5D37-F0C0-AF37-0837-F97905CF9DFF}"/>
              </a:ext>
            </a:extLst>
          </p:cNvPr>
          <p:cNvSpPr txBox="1"/>
          <p:nvPr/>
        </p:nvSpPr>
        <p:spPr>
          <a:xfrm>
            <a:off x="6426711" y="2364559"/>
            <a:ext cx="539700" cy="307777"/>
          </a:xfrm>
          <a:prstGeom prst="rect">
            <a:avLst/>
          </a:prstGeom>
          <a:noFill/>
        </p:spPr>
        <p:txBody>
          <a:bodyPr wrap="square" rtlCol="0">
            <a:spAutoFit/>
          </a:bodyPr>
          <a:lstStyle/>
          <a:p>
            <a:pPr algn="ctr"/>
            <a:r>
              <a:rPr lang="en-US"/>
              <a:t>2</a:t>
            </a:r>
          </a:p>
        </p:txBody>
      </p:sp>
      <p:sp>
        <p:nvSpPr>
          <p:cNvPr id="9" name="TextBox 8">
            <a:extLst>
              <a:ext uri="{FF2B5EF4-FFF2-40B4-BE49-F238E27FC236}">
                <a16:creationId xmlns:a16="http://schemas.microsoft.com/office/drawing/2014/main" id="{B0A649A3-6B4C-2337-F006-4ECCDB98F20A}"/>
              </a:ext>
            </a:extLst>
          </p:cNvPr>
          <p:cNvSpPr txBox="1"/>
          <p:nvPr/>
        </p:nvSpPr>
        <p:spPr>
          <a:xfrm>
            <a:off x="7322542" y="2373926"/>
            <a:ext cx="539700" cy="307777"/>
          </a:xfrm>
          <a:prstGeom prst="rect">
            <a:avLst/>
          </a:prstGeom>
          <a:noFill/>
        </p:spPr>
        <p:txBody>
          <a:bodyPr wrap="square" rtlCol="0">
            <a:spAutoFit/>
          </a:bodyPr>
          <a:lstStyle/>
          <a:p>
            <a:pPr algn="ctr"/>
            <a:r>
              <a:rPr lang="en-US"/>
              <a:t>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9EC75-5C3B-293E-EAAD-F82BEF00604A}"/>
                  </a:ext>
                </a:extLst>
              </p:cNvPr>
              <p:cNvSpPr txBox="1">
                <a:spLocks noGrp="1" noRot="1" noMove="1" noResize="1" noEditPoints="1" noAdjustHandles="1" noChangeArrowheads="1" noChangeShapeType="1"/>
              </p:cNvSpPr>
              <p:nvPr/>
            </p:nvSpPr>
            <p:spPr>
              <a:xfrm>
                <a:off x="2047631" y="3251200"/>
                <a:ext cx="49187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a:p>
            </p:txBody>
          </p:sp>
        </mc:Choice>
        <mc:Fallback xmlns="">
          <p:sp>
            <p:nvSpPr>
              <p:cNvPr id="10" name="TextBox 9">
                <a:extLst>
                  <a:ext uri="{FF2B5EF4-FFF2-40B4-BE49-F238E27FC236}">
                    <a16:creationId xmlns:a16="http://schemas.microsoft.com/office/drawing/2014/main" id="{CA49EC75-5C3B-293E-EAAD-F82BEF00604A}"/>
                  </a:ext>
                </a:extLst>
              </p:cNvPr>
              <p:cNvSpPr txBox="1">
                <a:spLocks noGrp="1" noRot="1" noChangeAspect="1" noMove="1" noResize="1" noEditPoints="1" noAdjustHandles="1" noChangeArrowheads="1" noChangeShapeType="1" noTextEdit="1"/>
              </p:cNvSpPr>
              <p:nvPr/>
            </p:nvSpPr>
            <p:spPr>
              <a:xfrm>
                <a:off x="2047631" y="3251200"/>
                <a:ext cx="491878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35BA99-709D-6325-7BE9-F35CD715A44F}"/>
                  </a:ext>
                </a:extLst>
              </p:cNvPr>
              <p:cNvSpPr txBox="1">
                <a:spLocks noGrp="1" noRot="1" noMove="1" noResize="1" noEditPoints="1" noAdjustHandles="1" noChangeArrowheads="1" noChangeShapeType="1"/>
              </p:cNvSpPr>
              <p:nvPr/>
            </p:nvSpPr>
            <p:spPr>
              <a:xfrm>
                <a:off x="2170472" y="3246976"/>
                <a:ext cx="47430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[1−1]</m:t>
                              </m:r>
                            </m:e>
                          </m:d>
                        </m:e>
                      </m:func>
                      <m:r>
                        <a:rPr lang="en-US" b="0" i="1" smtClean="0">
                          <a:latin typeface="Cambria Math" panose="02040503050406030204" pitchFamily="18" charset="0"/>
                        </a:rPr>
                        <m:t>+1=1</m:t>
                      </m:r>
                    </m:oMath>
                  </m:oMathPara>
                </a14:m>
                <a:endParaRPr lang="en-US"/>
              </a:p>
            </p:txBody>
          </p:sp>
        </mc:Choice>
        <mc:Fallback xmlns="">
          <p:sp>
            <p:nvSpPr>
              <p:cNvPr id="11" name="TextBox 10">
                <a:extLst>
                  <a:ext uri="{FF2B5EF4-FFF2-40B4-BE49-F238E27FC236}">
                    <a16:creationId xmlns:a16="http://schemas.microsoft.com/office/drawing/2014/main" id="{6A35BA99-709D-6325-7BE9-F35CD715A44F}"/>
                  </a:ext>
                </a:extLst>
              </p:cNvPr>
              <p:cNvSpPr txBox="1">
                <a:spLocks noGrp="1" noRot="1" noChangeAspect="1" noMove="1" noResize="1" noEditPoints="1" noAdjustHandles="1" noChangeArrowheads="1" noChangeShapeType="1" noTextEdit="1"/>
              </p:cNvSpPr>
              <p:nvPr/>
            </p:nvSpPr>
            <p:spPr>
              <a:xfrm>
                <a:off x="2170472" y="3246976"/>
                <a:ext cx="4743080"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A0118CC-6A21-EA4A-1779-31665B028BAD}"/>
                  </a:ext>
                </a:extLst>
              </p:cNvPr>
              <p:cNvSpPr txBox="1">
                <a:spLocks noGrp="1" noRot="1" noMove="1" noResize="1" noEditPoints="1" noAdjustHandles="1" noChangeArrowheads="1" noChangeShapeType="1"/>
              </p:cNvSpPr>
              <p:nvPr/>
            </p:nvSpPr>
            <p:spPr>
              <a:xfrm>
                <a:off x="2728951" y="324697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[2 −1]</m:t>
                              </m:r>
                            </m:e>
                          </m:d>
                        </m:e>
                      </m:func>
                      <m:r>
                        <a:rPr lang="en-US" b="0" i="1" smtClean="0">
                          <a:latin typeface="Cambria Math" panose="02040503050406030204" pitchFamily="18" charset="0"/>
                        </a:rPr>
                        <m:t>+1=2</m:t>
                      </m:r>
                    </m:oMath>
                  </m:oMathPara>
                </a14:m>
                <a:endParaRPr lang="en-US"/>
              </a:p>
            </p:txBody>
          </p:sp>
        </mc:Choice>
        <mc:Fallback xmlns="">
          <p:sp>
            <p:nvSpPr>
              <p:cNvPr id="12" name="TextBox 11">
                <a:extLst>
                  <a:ext uri="{FF2B5EF4-FFF2-40B4-BE49-F238E27FC236}">
                    <a16:creationId xmlns:a16="http://schemas.microsoft.com/office/drawing/2014/main" id="{0A0118CC-6A21-EA4A-1779-31665B028BAD}"/>
                  </a:ext>
                </a:extLst>
              </p:cNvPr>
              <p:cNvSpPr txBox="1">
                <a:spLocks noGrp="1" noRot="1" noChangeAspect="1" noMove="1" noResize="1" noEditPoints="1" noAdjustHandles="1" noChangeArrowheads="1" noChangeShapeType="1" noTextEdit="1"/>
              </p:cNvSpPr>
              <p:nvPr/>
            </p:nvSpPr>
            <p:spPr>
              <a:xfrm>
                <a:off x="2728951" y="3246976"/>
                <a:ext cx="3675696" cy="30777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6A7AF4-A282-9E70-C233-505F726D3BFE}"/>
                  </a:ext>
                </a:extLst>
              </p:cNvPr>
              <p:cNvSpPr txBox="1">
                <a:spLocks noGrp="1" noRot="1" noMove="1" noResize="1" noEditPoints="1" noAdjustHandles="1" noChangeArrowheads="1" noChangeShapeType="1"/>
              </p:cNvSpPr>
              <p:nvPr/>
            </p:nvSpPr>
            <p:spPr>
              <a:xfrm>
                <a:off x="3081014" y="3237996"/>
                <a:ext cx="36756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3 −1</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[3−3]</m:t>
                              </m:r>
                            </m:e>
                          </m:d>
                        </m:e>
                      </m:func>
                      <m:r>
                        <a:rPr lang="en-US" b="0" i="1" smtClean="0">
                          <a:latin typeface="Cambria Math" panose="02040503050406030204" pitchFamily="18" charset="0"/>
                        </a:rPr>
                        <m:t>+1=1</m:t>
                      </m:r>
                    </m:oMath>
                  </m:oMathPara>
                </a14:m>
                <a:endParaRPr lang="en-US"/>
              </a:p>
            </p:txBody>
          </p:sp>
        </mc:Choice>
        <mc:Fallback xmlns="">
          <p:sp>
            <p:nvSpPr>
              <p:cNvPr id="13" name="TextBox 12">
                <a:extLst>
                  <a:ext uri="{FF2B5EF4-FFF2-40B4-BE49-F238E27FC236}">
                    <a16:creationId xmlns:a16="http://schemas.microsoft.com/office/drawing/2014/main" id="{856A7AF4-A282-9E70-C233-505F726D3BFE}"/>
                  </a:ext>
                </a:extLst>
              </p:cNvPr>
              <p:cNvSpPr txBox="1">
                <a:spLocks noGrp="1" noRot="1" noChangeAspect="1" noMove="1" noResize="1" noEditPoints="1" noAdjustHandles="1" noChangeArrowheads="1" noChangeShapeType="1" noTextEdit="1"/>
              </p:cNvSpPr>
              <p:nvPr/>
            </p:nvSpPr>
            <p:spPr>
              <a:xfrm>
                <a:off x="3081014" y="3237996"/>
                <a:ext cx="3675696" cy="307777"/>
              </a:xfrm>
              <a:prstGeom prst="rect">
                <a:avLst/>
              </a:prstGeom>
              <a:blipFill>
                <a:blip r:embed="rId7"/>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26B64EA-F5D5-CA9F-8EB8-6A860442455A}"/>
                  </a:ext>
                </a:extLst>
              </p:cNvPr>
              <p:cNvSpPr txBox="1">
                <a:spLocks noGrp="1" noRot="1" noMove="1" noResize="1" noEditPoints="1" noAdjustHandles="1" noChangeArrowheads="1" noChangeShapeType="1"/>
              </p:cNvSpPr>
              <p:nvPr/>
            </p:nvSpPr>
            <p:spPr>
              <a:xfrm>
                <a:off x="2800042" y="3237996"/>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[4−4]</m:t>
                              </m:r>
                            </m:e>
                          </m:d>
                        </m:e>
                      </m:func>
                      <m:r>
                        <a:rPr lang="en-US" b="0" i="1" smtClean="0">
                          <a:latin typeface="Cambria Math" panose="02040503050406030204" pitchFamily="18" charset="0"/>
                        </a:rPr>
                        <m:t>+1=1</m:t>
                      </m:r>
                    </m:oMath>
                  </m:oMathPara>
                </a14:m>
                <a:endParaRPr lang="en-US"/>
              </a:p>
            </p:txBody>
          </p:sp>
        </mc:Choice>
        <mc:Fallback xmlns="">
          <p:sp>
            <p:nvSpPr>
              <p:cNvPr id="30" name="TextBox 29">
                <a:extLst>
                  <a:ext uri="{FF2B5EF4-FFF2-40B4-BE49-F238E27FC236}">
                    <a16:creationId xmlns:a16="http://schemas.microsoft.com/office/drawing/2014/main" id="{526B64EA-F5D5-CA9F-8EB8-6A860442455A}"/>
                  </a:ext>
                </a:extLst>
              </p:cNvPr>
              <p:cNvSpPr txBox="1">
                <a:spLocks noGrp="1" noRot="1" noChangeAspect="1" noMove="1" noResize="1" noEditPoints="1" noAdjustHandles="1" noChangeArrowheads="1" noChangeShapeType="1" noTextEdit="1"/>
              </p:cNvSpPr>
              <p:nvPr/>
            </p:nvSpPr>
            <p:spPr>
              <a:xfrm>
                <a:off x="2800042" y="3237996"/>
                <a:ext cx="4178027"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A0BCAD-D935-C772-34EF-3CA58A4EDA24}"/>
                  </a:ext>
                </a:extLst>
              </p:cNvPr>
              <p:cNvSpPr txBox="1">
                <a:spLocks/>
              </p:cNvSpPr>
              <p:nvPr/>
            </p:nvSpPr>
            <p:spPr>
              <a:xfrm>
                <a:off x="2800042" y="3241587"/>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[5−4]</m:t>
                              </m:r>
                            </m:e>
                          </m:d>
                        </m:e>
                      </m:func>
                      <m:r>
                        <a:rPr lang="en-US" b="0" i="1" smtClean="0">
                          <a:latin typeface="Cambria Math" panose="02040503050406030204" pitchFamily="18" charset="0"/>
                        </a:rPr>
                        <m:t>+1=2</m:t>
                      </m:r>
                    </m:oMath>
                  </m:oMathPara>
                </a14:m>
                <a:endParaRPr lang="en-US"/>
              </a:p>
            </p:txBody>
          </p:sp>
        </mc:Choice>
        <mc:Fallback xmlns="">
          <p:sp>
            <p:nvSpPr>
              <p:cNvPr id="31" name="TextBox 30">
                <a:extLst>
                  <a:ext uri="{FF2B5EF4-FFF2-40B4-BE49-F238E27FC236}">
                    <a16:creationId xmlns:a16="http://schemas.microsoft.com/office/drawing/2014/main" id="{D1A0BCAD-D935-C772-34EF-3CA58A4EDA24}"/>
                  </a:ext>
                </a:extLst>
              </p:cNvPr>
              <p:cNvSpPr txBox="1">
                <a:spLocks noRot="1" noChangeAspect="1" noMove="1" noResize="1" noEditPoints="1" noAdjustHandles="1" noChangeArrowheads="1" noChangeShapeType="1" noTextEdit="1"/>
              </p:cNvSpPr>
              <p:nvPr/>
            </p:nvSpPr>
            <p:spPr>
              <a:xfrm>
                <a:off x="2800042" y="3241587"/>
                <a:ext cx="4178027"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EC86D3-3E5C-7521-4347-58BCD72356B3}"/>
                  </a:ext>
                </a:extLst>
              </p:cNvPr>
              <p:cNvSpPr txBox="1"/>
              <p:nvPr/>
            </p:nvSpPr>
            <p:spPr>
              <a:xfrm>
                <a:off x="2800042" y="3242752"/>
                <a:ext cx="417802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6 −1</m:t>
                                  </m:r>
                                </m:e>
                              </m:d>
                              <m:r>
                                <a:rPr lang="en-US" b="0" i="1" smtClean="0">
                                  <a:latin typeface="Cambria Math" panose="02040503050406030204" pitchFamily="18" charset="0"/>
                                </a:rPr>
                                <m:t>, </m:t>
                              </m:r>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[6−4]</m:t>
                              </m:r>
                            </m:e>
                          </m:d>
                        </m:e>
                      </m:func>
                      <m:r>
                        <a:rPr lang="en-US" b="0" i="1" smtClean="0">
                          <a:latin typeface="Cambria Math" panose="02040503050406030204" pitchFamily="18" charset="0"/>
                        </a:rPr>
                        <m:t>+1=2</m:t>
                      </m:r>
                    </m:oMath>
                  </m:oMathPara>
                </a14:m>
                <a:endParaRPr lang="en-US"/>
              </a:p>
            </p:txBody>
          </p:sp>
        </mc:Choice>
        <mc:Fallback xmlns="">
          <p:sp>
            <p:nvSpPr>
              <p:cNvPr id="32" name="TextBox 31">
                <a:extLst>
                  <a:ext uri="{FF2B5EF4-FFF2-40B4-BE49-F238E27FC236}">
                    <a16:creationId xmlns:a16="http://schemas.microsoft.com/office/drawing/2014/main" id="{F5EC86D3-3E5C-7521-4347-58BCD72356B3}"/>
                  </a:ext>
                </a:extLst>
              </p:cNvPr>
              <p:cNvSpPr txBox="1">
                <a:spLocks noRot="1" noChangeAspect="1" noMove="1" noResize="1" noEditPoints="1" noAdjustHandles="1" noChangeArrowheads="1" noChangeShapeType="1" noTextEdit="1"/>
              </p:cNvSpPr>
              <p:nvPr/>
            </p:nvSpPr>
            <p:spPr>
              <a:xfrm>
                <a:off x="2800042" y="3242752"/>
                <a:ext cx="4178027" cy="307777"/>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DCD121-9F46-94F0-4F21-F02FC9E0D00F}"/>
                  </a:ext>
                </a:extLst>
              </p:cNvPr>
              <p:cNvSpPr txBox="1"/>
              <p:nvPr/>
            </p:nvSpPr>
            <p:spPr>
              <a:xfrm>
                <a:off x="2578683" y="3567425"/>
                <a:ext cx="4178027" cy="651910"/>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𝑚𝑖𝑛</m:t>
                                  </m:r>
                                </m:e>
                                <m:sub>
                                  <m:r>
                                    <a:rPr lang="en-US" i="1">
                                      <a:latin typeface="Cambria Math" panose="02040503050406030204" pitchFamily="18" charset="0"/>
                                    </a:rPr>
                                    <m:t>𝑖</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𝑛</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e>
                                  </m:d>
                                  <m:r>
                                    <a:rPr lang="en-US" i="1">
                                      <a:latin typeface="Cambria Math" panose="02040503050406030204" pitchFamily="18" charset="0"/>
                                    </a:rPr>
                                    <m:t>+1</m:t>
                                  </m:r>
                                </m:e>
                              </m:d>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&gt;0</m:t>
                              </m:r>
                              <m:r>
                                <m:rPr>
                                  <m:nor/>
                                </m:rPr>
                                <a:rPr lang="en-US" dirty="0"/>
                                <m:t> </m:t>
                              </m:r>
                            </m:e>
                            <m:e>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=0  </m:t>
                              </m:r>
                              <m:r>
                                <a:rPr lang="en-US" i="1">
                                  <a:latin typeface="Cambria Math" panose="02040503050406030204" pitchFamily="18" charset="0"/>
                                </a:rPr>
                                <m:t>𝑛</m:t>
                              </m:r>
                              <m:r>
                                <a:rPr lang="en-US" i="1">
                                  <a:latin typeface="Cambria Math" panose="02040503050406030204" pitchFamily="18" charset="0"/>
                                </a:rPr>
                                <m:t>ế</m:t>
                              </m:r>
                              <m:r>
                                <a:rPr lang="en-US" i="1">
                                  <a:latin typeface="Cambria Math" panose="02040503050406030204" pitchFamily="18" charset="0"/>
                                </a:rPr>
                                <m:t>𝑢</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=0</m:t>
                              </m:r>
                            </m:e>
                          </m:eqArr>
                        </m:e>
                      </m:d>
                    </m:oMath>
                  </m:oMathPara>
                </a14:m>
                <a:endParaRPr lang="en-US" dirty="0"/>
              </a:p>
            </p:txBody>
          </p:sp>
        </mc:Choice>
        <mc:Fallback xmlns="">
          <p:sp>
            <p:nvSpPr>
              <p:cNvPr id="33" name="TextBox 32">
                <a:extLst>
                  <a:ext uri="{FF2B5EF4-FFF2-40B4-BE49-F238E27FC236}">
                    <a16:creationId xmlns:a16="http://schemas.microsoft.com/office/drawing/2014/main" id="{87DCD121-9F46-94F0-4F21-F02FC9E0D00F}"/>
                  </a:ext>
                </a:extLst>
              </p:cNvPr>
              <p:cNvSpPr txBox="1">
                <a:spLocks noRot="1" noChangeAspect="1" noMove="1" noResize="1" noEditPoints="1" noAdjustHandles="1" noChangeArrowheads="1" noChangeShapeType="1" noTextEdit="1"/>
              </p:cNvSpPr>
              <p:nvPr/>
            </p:nvSpPr>
            <p:spPr>
              <a:xfrm>
                <a:off x="2578683" y="3567425"/>
                <a:ext cx="4178027" cy="651910"/>
              </a:xfrm>
              <a:prstGeom prst="rect">
                <a:avLst/>
              </a:prstGeom>
              <a:blipFill>
                <a:blip r:embed="rId11"/>
                <a:stretch>
                  <a:fillRect/>
                </a:stretch>
              </a:blipFill>
            </p:spPr>
            <p:txBody>
              <a:bodyPr/>
              <a:lstStyle/>
              <a:p>
                <a:r>
                  <a:rPr lang="en-US">
                    <a:noFill/>
                  </a:rPr>
                  <a:t> </a:t>
                </a:r>
              </a:p>
            </p:txBody>
          </p:sp>
        </mc:Fallback>
      </mc:AlternateContent>
      <p:grpSp>
        <p:nvGrpSpPr>
          <p:cNvPr id="2" name="Google Shape;1490;p55">
            <a:extLst>
              <a:ext uri="{FF2B5EF4-FFF2-40B4-BE49-F238E27FC236}">
                <a16:creationId xmlns:a16="http://schemas.microsoft.com/office/drawing/2014/main" id="{4870181E-0CEF-7B40-68E2-8A85CE7EA8D2}"/>
              </a:ext>
            </a:extLst>
          </p:cNvPr>
          <p:cNvGrpSpPr/>
          <p:nvPr/>
        </p:nvGrpSpPr>
        <p:grpSpPr>
          <a:xfrm>
            <a:off x="7537494" y="1673696"/>
            <a:ext cx="636814" cy="120078"/>
            <a:chOff x="8209059" y="198000"/>
            <a:chExt cx="636814" cy="120078"/>
          </a:xfrm>
        </p:grpSpPr>
        <p:sp>
          <p:nvSpPr>
            <p:cNvPr id="14" name="Google Shape;1491;p55">
              <a:extLst>
                <a:ext uri="{FF2B5EF4-FFF2-40B4-BE49-F238E27FC236}">
                  <a16:creationId xmlns:a16="http://schemas.microsoft.com/office/drawing/2014/main" id="{41D84393-E325-8E0B-BF89-ACEF4CFCC75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1492;p55">
              <a:extLst>
                <a:ext uri="{FF2B5EF4-FFF2-40B4-BE49-F238E27FC236}">
                  <a16:creationId xmlns:a16="http://schemas.microsoft.com/office/drawing/2014/main" id="{28BD0DFF-D09B-66D6-1F19-004DD40D00E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1493;p55">
              <a:extLst>
                <a:ext uri="{FF2B5EF4-FFF2-40B4-BE49-F238E27FC236}">
                  <a16:creationId xmlns:a16="http://schemas.microsoft.com/office/drawing/2014/main" id="{B1123C1E-B4B3-B282-D49F-A9B412CADFC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extLst>
      <p:ext uri="{BB962C8B-B14F-4D97-AF65-F5344CB8AC3E}">
        <p14:creationId xmlns:p14="http://schemas.microsoft.com/office/powerpoint/2010/main" val="21863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Diagram&#10;&#10;Description automatically generated with medium confidence">
            <a:extLst>
              <a:ext uri="{FF2B5EF4-FFF2-40B4-BE49-F238E27FC236}">
                <a16:creationId xmlns:a16="http://schemas.microsoft.com/office/drawing/2014/main" id="{AEAACE3C-E164-13E7-2E7C-EC7E90547687}"/>
              </a:ext>
            </a:extLst>
          </p:cNvPr>
          <p:cNvPicPr>
            <a:picLocks noChangeAspect="1"/>
          </p:cNvPicPr>
          <p:nvPr/>
        </p:nvPicPr>
        <p:blipFill>
          <a:blip r:embed="rId2"/>
          <a:stretch>
            <a:fillRect/>
          </a:stretch>
        </p:blipFill>
        <p:spPr>
          <a:xfrm>
            <a:off x="641081" y="1075243"/>
            <a:ext cx="5480750" cy="3199004"/>
          </a:xfrm>
          <a:prstGeom prst="rect">
            <a:avLst/>
          </a:prstGeom>
        </p:spPr>
      </p:pic>
      <p:sp>
        <p:nvSpPr>
          <p:cNvPr id="23" name="Google Shape;1498;p56">
            <a:extLst>
              <a:ext uri="{FF2B5EF4-FFF2-40B4-BE49-F238E27FC236}">
                <a16:creationId xmlns:a16="http://schemas.microsoft.com/office/drawing/2014/main" id="{57DF24E1-91D9-E8CE-5D6D-9FEBA3BD3338}"/>
              </a:ext>
            </a:extLst>
          </p:cNvPr>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56">
            <a:extLst>
              <a:ext uri="{FF2B5EF4-FFF2-40B4-BE49-F238E27FC236}">
                <a16:creationId xmlns:a16="http://schemas.microsoft.com/office/drawing/2014/main" id="{E95EB110-9BDD-E7F8-3FAF-0DA086551851}"/>
              </a:ext>
            </a:extLst>
          </p:cNvPr>
          <p:cNvSpPr txBox="1">
            <a:spLocks/>
          </p:cNvSpPr>
          <p:nvPr/>
        </p:nvSpPr>
        <p:spPr>
          <a:xfrm>
            <a:off x="1365850" y="47483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Hướng</a:t>
            </a:r>
            <a:r>
              <a:rPr lang="en-US" sz="3200">
                <a:latin typeface="UTM Bebas" panose="02040603050506020204" pitchFamily="18" charset="0"/>
              </a:rPr>
              <a:t> </a:t>
            </a:r>
            <a:r>
              <a:rPr lang="en-US" sz="3200" err="1">
                <a:latin typeface="UTM Bebas" panose="02040603050506020204" pitchFamily="18" charset="0"/>
              </a:rPr>
              <a:t>tiếp</a:t>
            </a:r>
            <a:r>
              <a:rPr lang="en-US" sz="3200">
                <a:latin typeface="UTM Bebas" panose="02040603050506020204" pitchFamily="18" charset="0"/>
              </a:rPr>
              <a:t> </a:t>
            </a:r>
            <a:r>
              <a:rPr lang="en-US" sz="3200" err="1">
                <a:latin typeface="UTM Bebas" panose="02040603050506020204" pitchFamily="18" charset="0"/>
              </a:rPr>
              <a:t>cận</a:t>
            </a:r>
            <a:r>
              <a:rPr lang="en-US" sz="3200">
                <a:latin typeface="UTM Bebas" panose="02040603050506020204" pitchFamily="18" charset="0"/>
              </a:rPr>
              <a:t> Top-down</a:t>
            </a:r>
            <a:endParaRPr lang="vi-VN" sz="3200"/>
          </a:p>
        </p:txBody>
      </p:sp>
      <p:sp>
        <p:nvSpPr>
          <p:cNvPr id="25" name="Google Shape;1532;p57">
            <a:extLst>
              <a:ext uri="{FF2B5EF4-FFF2-40B4-BE49-F238E27FC236}">
                <a16:creationId xmlns:a16="http://schemas.microsoft.com/office/drawing/2014/main" id="{FFEFBC1D-AC4C-4A82-5485-1B0E09202188}"/>
              </a:ext>
            </a:extLst>
          </p:cNvPr>
          <p:cNvSpPr/>
          <p:nvPr/>
        </p:nvSpPr>
        <p:spPr>
          <a:xfrm>
            <a:off x="5982357" y="1222952"/>
            <a:ext cx="2970289"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533;p57">
            <a:extLst>
              <a:ext uri="{FF2B5EF4-FFF2-40B4-BE49-F238E27FC236}">
                <a16:creationId xmlns:a16="http://schemas.microsoft.com/office/drawing/2014/main" id="{18479934-5464-7B10-957D-818CE27B44A2}"/>
              </a:ext>
            </a:extLst>
          </p:cNvPr>
          <p:cNvGrpSpPr/>
          <p:nvPr/>
        </p:nvGrpSpPr>
        <p:grpSpPr>
          <a:xfrm>
            <a:off x="8376835" y="1294442"/>
            <a:ext cx="522564" cy="115904"/>
            <a:chOff x="8209059" y="198000"/>
            <a:chExt cx="636814" cy="120078"/>
          </a:xfrm>
        </p:grpSpPr>
        <p:sp>
          <p:nvSpPr>
            <p:cNvPr id="27" name="Google Shape;1534;p57">
              <a:extLst>
                <a:ext uri="{FF2B5EF4-FFF2-40B4-BE49-F238E27FC236}">
                  <a16:creationId xmlns:a16="http://schemas.microsoft.com/office/drawing/2014/main" id="{0A8673DF-74A7-1D2C-F6F8-A7DDFE26C0E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5;p57">
              <a:extLst>
                <a:ext uri="{FF2B5EF4-FFF2-40B4-BE49-F238E27FC236}">
                  <a16:creationId xmlns:a16="http://schemas.microsoft.com/office/drawing/2014/main" id="{EE018BBB-28E5-5E7D-ABBA-6EBC458EC0B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6;p57">
              <a:extLst>
                <a:ext uri="{FF2B5EF4-FFF2-40B4-BE49-F238E27FC236}">
                  <a16:creationId xmlns:a16="http://schemas.microsoft.com/office/drawing/2014/main" id="{8E2CFEF7-3E32-C51A-0E78-10F388CC71B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F5E2A7-D740-FB86-73F8-1A8B3094F06E}"/>
                  </a:ext>
                </a:extLst>
              </p:cNvPr>
              <p:cNvSpPr txBox="1"/>
              <p:nvPr/>
            </p:nvSpPr>
            <p:spPr>
              <a:xfrm>
                <a:off x="5919952" y="1213789"/>
                <a:ext cx="3095097" cy="3647152"/>
              </a:xfrm>
              <a:prstGeom prst="rect">
                <a:avLst/>
              </a:prstGeom>
              <a:noFill/>
            </p:spPr>
            <p:txBody>
              <a:bodyPr wrap="square">
                <a:spAutoFit/>
              </a:bodyPr>
              <a:lstStyle/>
              <a:p>
                <a:r>
                  <a:rPr lang="en-US" sz="1100"/>
                  <a:t>function </a:t>
                </a:r>
                <a:r>
                  <a:rPr lang="en-US" sz="1100" err="1"/>
                  <a:t>min_coins</a:t>
                </a:r>
                <a:r>
                  <a:rPr lang="en-US" sz="1100"/>
                  <a:t>(coins, amount)</a:t>
                </a:r>
              </a:p>
              <a:p>
                <a:r>
                  <a:rPr lang="en-US" sz="1100"/>
                  <a:t>    </a:t>
                </a:r>
                <a:r>
                  <a:rPr lang="en-US" sz="1100" err="1"/>
                  <a:t>dp</a:t>
                </a:r>
                <a:r>
                  <a:rPr lang="en-US" sz="1100"/>
                  <a:t> = {}</a:t>
                </a:r>
              </a:p>
              <a:p>
                <a:r>
                  <a:rPr lang="en-US" sz="1100"/>
                  <a:t>    result = helper(amount)</a:t>
                </a:r>
              </a:p>
              <a:p>
                <a:r>
                  <a:rPr lang="en-US" sz="1100"/>
                  <a:t>    if result == </a:t>
                </a:r>
                <a14:m>
                  <m:oMath xmlns:m="http://schemas.openxmlformats.org/officeDocument/2006/math">
                    <m:r>
                      <m:rPr>
                        <m:nor/>
                      </m:rPr>
                      <a:rPr lang="en-US" sz="1100" smtClean="0"/>
                      <m:t>∞</m:t>
                    </m:r>
                  </m:oMath>
                </a14:m>
                <a:endParaRPr lang="en-US" sz="1100"/>
              </a:p>
              <a:p>
                <a:r>
                  <a:rPr lang="en-US" sz="1100"/>
                  <a:t>        return -1</a:t>
                </a:r>
              </a:p>
              <a:p>
                <a:r>
                  <a:rPr lang="en-US" sz="1100"/>
                  <a:t>    else</a:t>
                </a:r>
              </a:p>
              <a:p>
                <a:r>
                  <a:rPr lang="en-US" sz="1100"/>
                  <a:t>        return result</a:t>
                </a:r>
              </a:p>
              <a:p>
                <a:endParaRPr lang="en-US" sz="1100"/>
              </a:p>
              <a:p>
                <a:r>
                  <a:rPr lang="en-US" sz="1100"/>
                  <a:t>#hàm </a:t>
                </a:r>
                <a:r>
                  <a:rPr lang="en-US" sz="1100" err="1"/>
                  <a:t>đệ</a:t>
                </a:r>
                <a:r>
                  <a:rPr lang="en-US" sz="1100"/>
                  <a:t> </a:t>
                </a:r>
                <a:r>
                  <a:rPr lang="en-US" sz="1100" err="1"/>
                  <a:t>quy</a:t>
                </a:r>
                <a:endParaRPr lang="en-US" sz="1100"/>
              </a:p>
              <a:p>
                <a:r>
                  <a:rPr lang="en-US" sz="1100"/>
                  <a:t>function helper(amount)</a:t>
                </a:r>
              </a:p>
              <a:p>
                <a:r>
                  <a:rPr lang="en-US" sz="1100"/>
                  <a:t>        if amount in </a:t>
                </a:r>
                <a:r>
                  <a:rPr lang="en-US" sz="1100" err="1"/>
                  <a:t>dp</a:t>
                </a:r>
                <a:endParaRPr lang="en-US" sz="1100"/>
              </a:p>
              <a:p>
                <a:r>
                  <a:rPr lang="en-US" sz="1100"/>
                  <a:t>            return </a:t>
                </a:r>
                <a:r>
                  <a:rPr lang="en-US" sz="1100" err="1"/>
                  <a:t>dp</a:t>
                </a:r>
                <a:r>
                  <a:rPr lang="en-US" sz="1100"/>
                  <a:t>[amount]</a:t>
                </a:r>
              </a:p>
              <a:p>
                <a:r>
                  <a:rPr lang="en-US" sz="1100"/>
                  <a:t>        if amount == 0</a:t>
                </a:r>
              </a:p>
              <a:p>
                <a:r>
                  <a:rPr lang="en-US" sz="1100"/>
                  <a:t>            return 0</a:t>
                </a:r>
              </a:p>
              <a:p>
                <a:r>
                  <a:rPr lang="en-US" sz="1100"/>
                  <a:t>        </a:t>
                </a:r>
                <a:r>
                  <a:rPr lang="en-US" sz="1100" err="1"/>
                  <a:t>min_coins</a:t>
                </a:r>
                <a:r>
                  <a:rPr lang="en-US" sz="1100"/>
                  <a:t> = </a:t>
                </a:r>
                <a14:m>
                  <m:oMath xmlns:m="http://schemas.openxmlformats.org/officeDocument/2006/math">
                    <m:r>
                      <m:rPr>
                        <m:nor/>
                      </m:rPr>
                      <a:rPr lang="en-US" sz="1100" smtClean="0"/>
                      <m:t>∞</m:t>
                    </m:r>
                  </m:oMath>
                </a14:m>
                <a:endParaRPr lang="en-US" sz="1100"/>
              </a:p>
              <a:p>
                <a:r>
                  <a:rPr lang="en-US" sz="1100"/>
                  <a:t>        for coin in coins</a:t>
                </a:r>
              </a:p>
              <a:p>
                <a:r>
                  <a:rPr lang="en-US" sz="1100"/>
                  <a:t>            if amount &gt;= coin</a:t>
                </a:r>
              </a:p>
              <a:p>
                <a:r>
                  <a:rPr lang="en-US" sz="1100"/>
                  <a:t>                </a:t>
                </a:r>
                <a:r>
                  <a:rPr lang="en-US" sz="1100" err="1"/>
                  <a:t>min_coins</a:t>
                </a:r>
                <a:r>
                  <a:rPr lang="en-US" sz="1100"/>
                  <a:t> = min(</a:t>
                </a:r>
                <a:r>
                  <a:rPr lang="en-US" sz="1100" err="1"/>
                  <a:t>min_coins</a:t>
                </a:r>
                <a:r>
                  <a:rPr lang="en-US" sz="1100"/>
                  <a:t>,                         	        helper(amount - coin) + 1)</a:t>
                </a:r>
              </a:p>
              <a:p>
                <a:r>
                  <a:rPr lang="en-US" sz="1100"/>
                  <a:t>        </a:t>
                </a:r>
                <a:r>
                  <a:rPr lang="en-US" sz="1100" err="1"/>
                  <a:t>dp</a:t>
                </a:r>
                <a:r>
                  <a:rPr lang="en-US" sz="1100"/>
                  <a:t>[amount] = </a:t>
                </a:r>
                <a:r>
                  <a:rPr lang="en-US" sz="1100" err="1"/>
                  <a:t>min_coins</a:t>
                </a:r>
                <a:endParaRPr lang="en-US" sz="1100"/>
              </a:p>
              <a:p>
                <a:r>
                  <a:rPr lang="en-US" sz="1100"/>
                  <a:t>        return </a:t>
                </a:r>
                <a:r>
                  <a:rPr lang="en-US" sz="1100" err="1"/>
                  <a:t>min_coins</a:t>
                </a:r>
                <a:r>
                  <a:rPr lang="en-US" sz="1100"/>
                  <a:t>  </a:t>
                </a:r>
              </a:p>
            </p:txBody>
          </p:sp>
        </mc:Choice>
        <mc:Fallback xmlns="">
          <p:sp>
            <p:nvSpPr>
              <p:cNvPr id="37" name="TextBox 36">
                <a:extLst>
                  <a:ext uri="{FF2B5EF4-FFF2-40B4-BE49-F238E27FC236}">
                    <a16:creationId xmlns:a16="http://schemas.microsoft.com/office/drawing/2014/main" id="{29F5E2A7-D740-FB86-73F8-1A8B3094F06E}"/>
                  </a:ext>
                </a:extLst>
              </p:cNvPr>
              <p:cNvSpPr txBox="1">
                <a:spLocks noRot="1" noChangeAspect="1" noMove="1" noResize="1" noEditPoints="1" noAdjustHandles="1" noChangeArrowheads="1" noChangeShapeType="1" noTextEdit="1"/>
              </p:cNvSpPr>
              <p:nvPr/>
            </p:nvSpPr>
            <p:spPr>
              <a:xfrm>
                <a:off x="5919952" y="1213789"/>
                <a:ext cx="3095097" cy="3647152"/>
              </a:xfrm>
              <a:prstGeom prst="rect">
                <a:avLst/>
              </a:prstGeom>
              <a:blipFill>
                <a:blip r:embed="rId3"/>
                <a:stretch>
                  <a:fillRect t="-167" r="-12205" b="-167"/>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8F34A1FB-2D3F-7D59-9423-40EA86DB3423}"/>
              </a:ext>
            </a:extLst>
          </p:cNvPr>
          <p:cNvSpPr/>
          <p:nvPr/>
        </p:nvSpPr>
        <p:spPr>
          <a:xfrm>
            <a:off x="590656" y="1294442"/>
            <a:ext cx="156011" cy="2611131"/>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46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latin typeface="UTM Bebas" panose="02040603050506020204" pitchFamily="18" charset="0"/>
              </a:rPr>
              <a:t>Nội dung bài học</a:t>
            </a:r>
            <a:endParaRPr sz="3200">
              <a:latin typeface="UTM Bebas" panose="02040603050506020204" pitchFamily="18" charset="0"/>
            </a:endParaRPr>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latin typeface="UTM Bebas" panose="02040603050506020204" pitchFamily="18" charset="0"/>
              </a:rPr>
              <a:t>Ví Dụ bài toán quy hoạch động</a:t>
            </a:r>
            <a:endParaRPr>
              <a:latin typeface="UTM Bebas" panose="02040603050506020204" pitchFamily="18" charset="0"/>
            </a:endParaRPr>
          </a:p>
        </p:txBody>
      </p:sp>
      <p:sp>
        <p:nvSpPr>
          <p:cNvPr id="1482" name="Google Shape;1482;p55"/>
          <p:cNvSpPr txBox="1">
            <a:spLocks noGrp="1"/>
          </p:cNvSpPr>
          <p:nvPr>
            <p:ph type="subTitle" idx="2"/>
          </p:nvPr>
        </p:nvSpPr>
        <p:spPr>
          <a:xfrm>
            <a:off x="735119" y="3699516"/>
            <a:ext cx="2331000" cy="591300"/>
          </a:xfrm>
          <a:prstGeom prst="rect">
            <a:avLst/>
          </a:prstGeom>
        </p:spPr>
        <p:txBody>
          <a:bodyPr spcFirstLastPara="1" wrap="square" lIns="0" tIns="0" rIns="0" bIns="0" anchor="t" anchorCtr="0">
            <a:noAutofit/>
          </a:bodyPr>
          <a:lstStyle/>
          <a:p>
            <a:pPr marL="0" lvl="0" indent="0"/>
            <a:r>
              <a:rPr lang="en"/>
              <a:t>Quy hoạch động là gì?</a:t>
            </a:r>
          </a:p>
          <a:p>
            <a:pPr marL="0" lvl="0" indent="0"/>
            <a:r>
              <a:rPr lang="en"/>
              <a:t>Khi nào nên dùng?</a:t>
            </a:r>
            <a:br>
              <a:rPr lang="en"/>
            </a:br>
            <a:r>
              <a:rPr lang="en-US" err="1"/>
              <a:t>Tại</a:t>
            </a:r>
            <a:r>
              <a:rPr lang="en-US"/>
              <a:t> </a:t>
            </a:r>
            <a:r>
              <a:rPr lang="en-US" err="1"/>
              <a:t>sao</a:t>
            </a:r>
            <a:r>
              <a:rPr lang="en-US"/>
              <a:t> </a:t>
            </a:r>
            <a:r>
              <a:rPr lang="en-US" err="1"/>
              <a:t>nên</a:t>
            </a:r>
            <a:r>
              <a:rPr lang="en-US"/>
              <a:t> </a:t>
            </a:r>
            <a:r>
              <a:rPr lang="en-US" err="1"/>
              <a:t>dùng</a:t>
            </a:r>
            <a:r>
              <a:rPr lang="en-US"/>
              <a:t>?</a:t>
            </a:r>
          </a:p>
          <a:p>
            <a:pPr marL="0" lvl="0" indent="0"/>
            <a:r>
              <a:rPr lang="en-US" err="1"/>
              <a:t>Bài</a:t>
            </a:r>
            <a:r>
              <a:rPr lang="en-US"/>
              <a:t> </a:t>
            </a:r>
            <a:r>
              <a:rPr lang="en-US" err="1"/>
              <a:t>toán</a:t>
            </a:r>
            <a:r>
              <a:rPr lang="en-US"/>
              <a:t> Fibonacci</a:t>
            </a:r>
          </a:p>
          <a:p>
            <a:pPr marL="0" lvl="0" indent="0" algn="ctr" rtl="0">
              <a:spcBef>
                <a:spcPts val="0"/>
              </a:spcBef>
              <a:spcAft>
                <a:spcPts val="0"/>
              </a:spcAft>
              <a:buNone/>
            </a:pPr>
            <a:endParaRPr/>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n-US" sz="2000" err="1">
                <a:latin typeface="UTM Bebas" panose="02040603050506020204" pitchFamily="18" charset="0"/>
              </a:rPr>
              <a:t>Các</a:t>
            </a:r>
            <a:r>
              <a:rPr lang="en-US" sz="2000">
                <a:latin typeface="UTM Bebas" panose="02040603050506020204" pitchFamily="18" charset="0"/>
              </a:rPr>
              <a:t> </a:t>
            </a:r>
            <a:r>
              <a:rPr lang="en-US" sz="2000" err="1">
                <a:latin typeface="UTM Bebas" panose="02040603050506020204" pitchFamily="18" charset="0"/>
              </a:rPr>
              <a:t>Phương</a:t>
            </a:r>
            <a:r>
              <a:rPr lang="en-US" sz="2000">
                <a:latin typeface="UTM Bebas" panose="02040603050506020204" pitchFamily="18" charset="0"/>
              </a:rPr>
              <a:t> </a:t>
            </a:r>
            <a:r>
              <a:rPr lang="en-US" sz="2000" err="1">
                <a:latin typeface="UTM Bebas" panose="02040603050506020204" pitchFamily="18" charset="0"/>
              </a:rPr>
              <a:t>pháp</a:t>
            </a:r>
            <a:r>
              <a:rPr lang="en-US" sz="2000">
                <a:latin typeface="UTM Bebas" panose="02040603050506020204" pitchFamily="18" charset="0"/>
              </a:rPr>
              <a:t> </a:t>
            </a:r>
            <a:r>
              <a:rPr lang="en-US" sz="2000" err="1">
                <a:latin typeface="UTM Bebas" panose="02040603050506020204" pitchFamily="18" charset="0"/>
              </a:rPr>
              <a:t>chính</a:t>
            </a:r>
            <a:r>
              <a:rPr lang="en-US" sz="2000">
                <a:latin typeface="UTM Bebas" panose="02040603050506020204" pitchFamily="18" charset="0"/>
              </a:rPr>
              <a:t> </a:t>
            </a:r>
            <a:r>
              <a:rPr lang="en-US" sz="2000" err="1">
                <a:latin typeface="UTM Bebas" panose="02040603050506020204" pitchFamily="18" charset="0"/>
              </a:rPr>
              <a:t>để</a:t>
            </a:r>
            <a:r>
              <a:rPr lang="en-US" sz="2000">
                <a:latin typeface="UTM Bebas" panose="02040603050506020204" pitchFamily="18" charset="0"/>
              </a:rPr>
              <a:t> </a:t>
            </a:r>
            <a:r>
              <a:rPr lang="en-US" sz="2000" err="1">
                <a:latin typeface="UTM Bebas" panose="02040603050506020204" pitchFamily="18" charset="0"/>
              </a:rPr>
              <a:t>triển</a:t>
            </a:r>
            <a:r>
              <a:rPr lang="en-US" sz="2000">
                <a:latin typeface="UTM Bebas" panose="02040603050506020204" pitchFamily="18" charset="0"/>
              </a:rPr>
              <a:t> </a:t>
            </a:r>
            <a:r>
              <a:rPr lang="en-US" sz="2000" err="1">
                <a:latin typeface="UTM Bebas" panose="02040603050506020204" pitchFamily="18" charset="0"/>
              </a:rPr>
              <a:t>khai</a:t>
            </a:r>
            <a:r>
              <a:rPr lang="en-US" sz="2000">
                <a:latin typeface="UTM Bebas" panose="02040603050506020204" pitchFamily="18" charset="0"/>
              </a:rPr>
              <a:t> Quy </a:t>
            </a:r>
            <a:r>
              <a:rPr lang="en-US" sz="2000" err="1">
                <a:latin typeface="UTM Bebas" panose="02040603050506020204" pitchFamily="18" charset="0"/>
              </a:rPr>
              <a:t>hoạch</a:t>
            </a:r>
            <a:r>
              <a:rPr lang="en-US" sz="2000">
                <a:latin typeface="UTM Bebas" panose="02040603050506020204" pitchFamily="18" charset="0"/>
              </a:rPr>
              <a:t> </a:t>
            </a:r>
            <a:r>
              <a:rPr lang="en-US" sz="2000" err="1">
                <a:latin typeface="UTM Bebas" panose="02040603050506020204" pitchFamily="18" charset="0"/>
              </a:rPr>
              <a:t>động</a:t>
            </a:r>
            <a:endParaRPr lang="vi-VN" sz="2000"/>
          </a:p>
        </p:txBody>
      </p:sp>
      <p:sp>
        <p:nvSpPr>
          <p:cNvPr id="1485" name="Google Shape;1485;p55"/>
          <p:cNvSpPr txBox="1">
            <a:spLocks noGrp="1"/>
          </p:cNvSpPr>
          <p:nvPr>
            <p:ph type="subTitle" idx="5"/>
          </p:nvPr>
        </p:nvSpPr>
        <p:spPr>
          <a:xfrm>
            <a:off x="6046733" y="3741431"/>
            <a:ext cx="2400894" cy="591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Bài toán RobotCollection</a:t>
            </a:r>
          </a:p>
          <a:p>
            <a:pPr marL="0" lvl="0" indent="0" algn="ctr" rtl="0">
              <a:spcBef>
                <a:spcPts val="0"/>
              </a:spcBef>
              <a:spcAft>
                <a:spcPts val="0"/>
              </a:spcAft>
              <a:buNone/>
            </a:pPr>
            <a:r>
              <a:rPr lang="en"/>
              <a:t>Bài toán KnapSack</a:t>
            </a:r>
            <a:endParaRPr/>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8" name="Google Shape;1488;p55"/>
          <p:cNvSpPr txBox="1">
            <a:spLocks noGrp="1"/>
          </p:cNvSpPr>
          <p:nvPr>
            <p:ph type="subTitle" idx="8"/>
          </p:nvPr>
        </p:nvSpPr>
        <p:spPr>
          <a:xfrm>
            <a:off x="3376511" y="3730777"/>
            <a:ext cx="2477211" cy="591300"/>
          </a:xfrm>
          <a:prstGeom prst="rect">
            <a:avLst/>
          </a:prstGeom>
        </p:spPr>
        <p:txBody>
          <a:bodyPr spcFirstLastPara="1" wrap="square" lIns="0" tIns="0" rIns="0" bIns="0" anchor="t" anchorCtr="0">
            <a:noAutofit/>
          </a:bodyPr>
          <a:lstStyle/>
          <a:p>
            <a:pPr marL="0" lvl="0" indent="0"/>
            <a:r>
              <a:rPr lang="vi-VN"/>
              <a:t>Phương pháp </a:t>
            </a:r>
            <a:r>
              <a:rPr lang="vi-VN" err="1"/>
              <a:t>Bottom-up</a:t>
            </a:r>
            <a:br>
              <a:rPr lang="en-US"/>
            </a:br>
            <a:r>
              <a:rPr lang="vi-VN"/>
              <a:t>Phương pháp </a:t>
            </a:r>
            <a:r>
              <a:rPr lang="vi-VN" err="1"/>
              <a:t>Top-down</a:t>
            </a:r>
            <a:endParaRPr lang="en-US"/>
          </a:p>
          <a:p>
            <a:pPr marL="0" lvl="0" indent="0"/>
            <a:r>
              <a:rPr lang="en-US" err="1"/>
              <a:t>Bài</a:t>
            </a:r>
            <a:r>
              <a:rPr lang="en-US"/>
              <a:t> </a:t>
            </a:r>
            <a:r>
              <a:rPr lang="en-US" err="1"/>
              <a:t>toán</a:t>
            </a:r>
            <a:r>
              <a:rPr lang="en-US"/>
              <a:t> Change Making </a:t>
            </a:r>
            <a:endParaRPr/>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US">
                <a:latin typeface="UTM Bebas" panose="02040603050506020204" pitchFamily="18" charset="0"/>
              </a:rPr>
              <a:t>TỔNG QUAN VỀ QUY HOẠCH ĐỘNG</a:t>
            </a: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23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2"/>
                                        </p:tgtEl>
                                        <p:attrNameLst>
                                          <p:attrName>style.visibility</p:attrName>
                                        </p:attrNameLst>
                                      </p:cBhvr>
                                      <p:to>
                                        <p:strVal val="visible"/>
                                      </p:to>
                                    </p:set>
                                    <p:animEffect transition="in" filter="fade">
                                      <p:cBhvr>
                                        <p:cTn id="21" dur="1000"/>
                                        <p:tgtEl>
                                          <p:spTgt spid="1482"/>
                                        </p:tgtEl>
                                      </p:cBhvr>
                                    </p:animEffect>
                                  </p:childTnLst>
                                </p:cTn>
                              </p:par>
                              <p:par>
                                <p:cTn id="22" presetID="10" presetClass="entr" presetSubtype="0" fill="hold" nodeType="withEffect">
                                  <p:stCondLst>
                                    <p:cond delay="0"/>
                                  </p:stCondLst>
                                  <p:childTnLst>
                                    <p:set>
                                      <p:cBhvr>
                                        <p:cTn id="23" dur="1" fill="hold">
                                          <p:stCondLst>
                                            <p:cond delay="0"/>
                                          </p:stCondLst>
                                        </p:cTn>
                                        <p:tgtEl>
                                          <p:spTgt spid="1483"/>
                                        </p:tgtEl>
                                        <p:attrNameLst>
                                          <p:attrName>style.visibility</p:attrName>
                                        </p:attrNameLst>
                                      </p:cBhvr>
                                      <p:to>
                                        <p:strVal val="visible"/>
                                      </p:to>
                                    </p:set>
                                    <p:animEffect transition="in" filter="fade">
                                      <p:cBhvr>
                                        <p:cTn id="24" dur="1000"/>
                                        <p:tgtEl>
                                          <p:spTgt spid="14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6"/>
                                        </p:tgtEl>
                                        <p:attrNameLst>
                                          <p:attrName>style.visibility</p:attrName>
                                        </p:attrNameLst>
                                      </p:cBhvr>
                                      <p:to>
                                        <p:strVal val="visible"/>
                                      </p:to>
                                    </p:set>
                                    <p:animEffect transition="in" filter="fade">
                                      <p:cBhvr>
                                        <p:cTn id="29" dur="1000"/>
                                        <p:tgtEl>
                                          <p:spTgt spid="1476"/>
                                        </p:tgtEl>
                                      </p:cBhvr>
                                    </p:animEffect>
                                  </p:childTnLst>
                                </p:cTn>
                              </p:par>
                              <p:par>
                                <p:cTn id="30" presetID="10" presetClass="entr" presetSubtype="0" fill="hold" nodeType="withEffect">
                                  <p:stCondLst>
                                    <p:cond delay="0"/>
                                  </p:stCondLst>
                                  <p:childTnLst>
                                    <p:set>
                                      <p:cBhvr>
                                        <p:cTn id="31" dur="1" fill="hold">
                                          <p:stCondLst>
                                            <p:cond delay="0"/>
                                          </p:stCondLst>
                                        </p:cTn>
                                        <p:tgtEl>
                                          <p:spTgt spid="1487"/>
                                        </p:tgtEl>
                                        <p:attrNameLst>
                                          <p:attrName>style.visibility</p:attrName>
                                        </p:attrNameLst>
                                      </p:cBhvr>
                                      <p:to>
                                        <p:strVal val="visible"/>
                                      </p:to>
                                    </p:set>
                                    <p:animEffect transition="in" filter="fade">
                                      <p:cBhvr>
                                        <p:cTn id="32" dur="1000"/>
                                        <p:tgtEl>
                                          <p:spTgt spid="1487"/>
                                        </p:tgtEl>
                                      </p:cBhvr>
                                    </p:animEffect>
                                  </p:childTnLst>
                                </p:cTn>
                              </p:par>
                              <p:par>
                                <p:cTn id="33" presetID="10" presetClass="entr" presetSubtype="0" fill="hold" nodeType="withEffect">
                                  <p:stCondLst>
                                    <p:cond delay="0"/>
                                  </p:stCondLst>
                                  <p:childTnLst>
                                    <p:set>
                                      <p:cBhvr>
                                        <p:cTn id="34" dur="1" fill="hold">
                                          <p:stCondLst>
                                            <p:cond delay="0"/>
                                          </p:stCondLst>
                                        </p:cTn>
                                        <p:tgtEl>
                                          <p:spTgt spid="1488"/>
                                        </p:tgtEl>
                                        <p:attrNameLst>
                                          <p:attrName>style.visibility</p:attrName>
                                        </p:attrNameLst>
                                      </p:cBhvr>
                                      <p:to>
                                        <p:strVal val="visible"/>
                                      </p:to>
                                    </p:set>
                                    <p:animEffect transition="in" filter="fade">
                                      <p:cBhvr>
                                        <p:cTn id="35" dur="1000"/>
                                        <p:tgtEl>
                                          <p:spTgt spid="1488"/>
                                        </p:tgtEl>
                                      </p:cBhvr>
                                    </p:animEffect>
                                  </p:childTnLst>
                                </p:cTn>
                              </p:par>
                              <p:par>
                                <p:cTn id="36" presetID="10" presetClass="entr" presetSubtype="0" fill="hold" nodeType="withEffect">
                                  <p:stCondLst>
                                    <p:cond delay="0"/>
                                  </p:stCondLst>
                                  <p:childTnLst>
                                    <p:set>
                                      <p:cBhvr>
                                        <p:cTn id="37" dur="1" fill="hold">
                                          <p:stCondLst>
                                            <p:cond delay="0"/>
                                          </p:stCondLst>
                                        </p:cTn>
                                        <p:tgtEl>
                                          <p:spTgt spid="1489"/>
                                        </p:tgtEl>
                                        <p:attrNameLst>
                                          <p:attrName>style.visibility</p:attrName>
                                        </p:attrNameLst>
                                      </p:cBhvr>
                                      <p:to>
                                        <p:strVal val="visible"/>
                                      </p:to>
                                    </p:set>
                                    <p:animEffect transition="in" filter="fade">
                                      <p:cBhvr>
                                        <p:cTn id="38" dur="1000"/>
                                        <p:tgtEl>
                                          <p:spTgt spid="1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78"/>
                                        </p:tgtEl>
                                        <p:attrNameLst>
                                          <p:attrName>style.visibility</p:attrName>
                                        </p:attrNameLst>
                                      </p:cBhvr>
                                      <p:to>
                                        <p:strVal val="visible"/>
                                      </p:to>
                                    </p:set>
                                    <p:animEffect transition="in" filter="fade">
                                      <p:cBhvr>
                                        <p:cTn id="43" dur="1000"/>
                                        <p:tgtEl>
                                          <p:spTgt spid="1478"/>
                                        </p:tgtEl>
                                      </p:cBhvr>
                                    </p:animEffect>
                                  </p:childTnLst>
                                </p:cTn>
                              </p:par>
                              <p:par>
                                <p:cTn id="44" presetID="10" presetClass="entr" presetSubtype="0" fill="hold" nodeType="withEffect">
                                  <p:stCondLst>
                                    <p:cond delay="0"/>
                                  </p:stCondLst>
                                  <p:childTnLst>
                                    <p:set>
                                      <p:cBhvr>
                                        <p:cTn id="45" dur="1" fill="hold">
                                          <p:stCondLst>
                                            <p:cond delay="0"/>
                                          </p:stCondLst>
                                        </p:cTn>
                                        <p:tgtEl>
                                          <p:spTgt spid="1484"/>
                                        </p:tgtEl>
                                        <p:attrNameLst>
                                          <p:attrName>style.visibility</p:attrName>
                                        </p:attrNameLst>
                                      </p:cBhvr>
                                      <p:to>
                                        <p:strVal val="visible"/>
                                      </p:to>
                                    </p:set>
                                    <p:animEffect transition="in" filter="fade">
                                      <p:cBhvr>
                                        <p:cTn id="46" dur="1000"/>
                                        <p:tgtEl>
                                          <p:spTgt spid="1484"/>
                                        </p:tgtEl>
                                      </p:cBhvr>
                                    </p:animEffect>
                                  </p:childTnLst>
                                </p:cTn>
                              </p:par>
                              <p:par>
                                <p:cTn id="47" presetID="10" presetClass="entr" presetSubtype="0" fill="hold" nodeType="withEffect">
                                  <p:stCondLst>
                                    <p:cond delay="0"/>
                                  </p:stCondLst>
                                  <p:childTnLst>
                                    <p:set>
                                      <p:cBhvr>
                                        <p:cTn id="48" dur="1" fill="hold">
                                          <p:stCondLst>
                                            <p:cond delay="0"/>
                                          </p:stCondLst>
                                        </p:cTn>
                                        <p:tgtEl>
                                          <p:spTgt spid="1485"/>
                                        </p:tgtEl>
                                        <p:attrNameLst>
                                          <p:attrName>style.visibility</p:attrName>
                                        </p:attrNameLst>
                                      </p:cBhvr>
                                      <p:to>
                                        <p:strVal val="visible"/>
                                      </p:to>
                                    </p:set>
                                    <p:animEffect transition="in" filter="fade">
                                      <p:cBhvr>
                                        <p:cTn id="49" dur="1000"/>
                                        <p:tgtEl>
                                          <p:spTgt spid="1485"/>
                                        </p:tgtEl>
                                      </p:cBhvr>
                                    </p:animEffect>
                                  </p:childTnLst>
                                </p:cTn>
                              </p:par>
                              <p:par>
                                <p:cTn id="50" presetID="10" presetClass="entr" presetSubtype="0" fill="hold" nodeType="withEffect">
                                  <p:stCondLst>
                                    <p:cond delay="0"/>
                                  </p:stCondLst>
                                  <p:childTnLst>
                                    <p:set>
                                      <p:cBhvr>
                                        <p:cTn id="51" dur="1" fill="hold">
                                          <p:stCondLst>
                                            <p:cond delay="0"/>
                                          </p:stCondLst>
                                        </p:cTn>
                                        <p:tgtEl>
                                          <p:spTgt spid="1486"/>
                                        </p:tgtEl>
                                        <p:attrNameLst>
                                          <p:attrName>style.visibility</p:attrName>
                                        </p:attrNameLst>
                                      </p:cBhvr>
                                      <p:to>
                                        <p:strVal val="visible"/>
                                      </p:to>
                                    </p:set>
                                    <p:animEffect transition="in" filter="fade">
                                      <p:cBhvr>
                                        <p:cTn id="52"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D10994-2359-1ACD-4398-0F4F1E8591A0}"/>
              </a:ext>
            </a:extLst>
          </p:cNvPr>
          <p:cNvGraphicFramePr>
            <a:graphicFrameLocks noGrp="1"/>
          </p:cNvGraphicFramePr>
          <p:nvPr>
            <p:extLst>
              <p:ext uri="{D42A27DB-BD31-4B8C-83A1-F6EECF244321}">
                <p14:modId xmlns:p14="http://schemas.microsoft.com/office/powerpoint/2010/main" val="193633324"/>
              </p:ext>
            </p:extLst>
          </p:nvPr>
        </p:nvGraphicFramePr>
        <p:xfrm>
          <a:off x="845239" y="801345"/>
          <a:ext cx="6906747" cy="3670792"/>
        </p:xfrm>
        <a:graphic>
          <a:graphicData uri="http://schemas.openxmlformats.org/drawingml/2006/table">
            <a:tbl>
              <a:tblPr firstRow="1" bandRow="1">
                <a:tableStyleId>{B3356E6B-52D6-4A0A-AFC1-D65799314CCF}</a:tableStyleId>
              </a:tblPr>
              <a:tblGrid>
                <a:gridCol w="1671714">
                  <a:extLst>
                    <a:ext uri="{9D8B030D-6E8A-4147-A177-3AD203B41FA5}">
                      <a16:colId xmlns:a16="http://schemas.microsoft.com/office/drawing/2014/main" val="3339526941"/>
                    </a:ext>
                  </a:extLst>
                </a:gridCol>
                <a:gridCol w="2532474">
                  <a:extLst>
                    <a:ext uri="{9D8B030D-6E8A-4147-A177-3AD203B41FA5}">
                      <a16:colId xmlns:a16="http://schemas.microsoft.com/office/drawing/2014/main" val="3514194799"/>
                    </a:ext>
                  </a:extLst>
                </a:gridCol>
                <a:gridCol w="2702559">
                  <a:extLst>
                    <a:ext uri="{9D8B030D-6E8A-4147-A177-3AD203B41FA5}">
                      <a16:colId xmlns:a16="http://schemas.microsoft.com/office/drawing/2014/main" val="1734312434"/>
                    </a:ext>
                  </a:extLst>
                </a:gridCol>
              </a:tblGrid>
              <a:tr h="434757">
                <a:tc>
                  <a:txBody>
                    <a:bodyPr/>
                    <a:lstStyle/>
                    <a:p>
                      <a:endParaRPr lang="en-US" sz="1200" b="1"/>
                    </a:p>
                  </a:txBody>
                  <a:tcPr>
                    <a:lnL w="9525" cap="flat" cmpd="sng">
                      <a:noFill/>
                      <a:prstDash val="solid"/>
                      <a:round/>
                      <a:headEnd type="none" w="sm" len="sm"/>
                      <a:tailEnd type="none" w="sm" len="sm"/>
                    </a:lnL>
                    <a:lnT w="9525" cap="flat" cmpd="sng">
                      <a:noFill/>
                      <a:prstDash val="solid"/>
                      <a:round/>
                      <a:headEnd type="none" w="sm" len="sm"/>
                      <a:tailEnd type="none" w="sm" len="sm"/>
                    </a:lnT>
                    <a:noFill/>
                  </a:tcPr>
                </a:tc>
                <a:tc>
                  <a:txBody>
                    <a:bodyPr/>
                    <a:lstStyle/>
                    <a:p>
                      <a:pPr algn="ctr"/>
                      <a:r>
                        <a:rPr lang="vi-VN" sz="1200" b="1"/>
                        <a:t>Phương pháp Bottom-up</a:t>
                      </a:r>
                      <a:endParaRPr lang="en-US" sz="1200" b="1"/>
                    </a:p>
                  </a:txBody>
                  <a:tcPr>
                    <a:lnT w="9525" cap="flat" cmpd="sng">
                      <a:noFill/>
                      <a:prstDash val="solid"/>
                      <a:round/>
                      <a:headEnd type="none" w="sm" len="sm"/>
                      <a:tailEnd type="none" w="sm" len="sm"/>
                    </a:lnT>
                    <a:noFill/>
                  </a:tcPr>
                </a:tc>
                <a:tc>
                  <a:txBody>
                    <a:bodyPr/>
                    <a:lstStyle/>
                    <a:p>
                      <a:pPr algn="ctr"/>
                      <a:r>
                        <a:rPr lang="vi-VN" sz="1200" b="1"/>
                        <a:t>Phương pháp Top-down</a:t>
                      </a:r>
                      <a:endParaRPr lang="en-US" sz="1200" b="1"/>
                    </a:p>
                  </a:txBody>
                  <a:tcPr>
                    <a:lnR w="9525" cap="flat" cmpd="sng">
                      <a:noFill/>
                      <a:prstDash val="solid"/>
                      <a:round/>
                      <a:headEnd type="none" w="sm" len="sm"/>
                      <a:tailEnd type="none" w="sm" len="sm"/>
                    </a:lnR>
                    <a:lnT w="9525" cap="flat" cmpd="sng">
                      <a:noFill/>
                      <a:prstDash val="solid"/>
                      <a:round/>
                      <a:headEnd type="none" w="sm" len="sm"/>
                      <a:tailEnd type="none" w="sm" len="sm"/>
                    </a:lnT>
                    <a:noFill/>
                  </a:tcPr>
                </a:tc>
                <a:extLst>
                  <a:ext uri="{0D108BD9-81ED-4DB2-BD59-A6C34878D82A}">
                    <a16:rowId xmlns:a16="http://schemas.microsoft.com/office/drawing/2014/main" val="2411310764"/>
                  </a:ext>
                </a:extLst>
              </a:tr>
              <a:tr h="1842429">
                <a:tc>
                  <a:txBody>
                    <a:bodyPr/>
                    <a:lstStyle/>
                    <a:p>
                      <a:r>
                        <a:rPr lang="en-US" sz="1200" b="1"/>
                        <a:t>Ưu điểm</a:t>
                      </a:r>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en-US" sz="1200" b="1" dirty="0" err="1"/>
                        <a:t>Thời</a:t>
                      </a:r>
                      <a:r>
                        <a:rPr lang="en-US" sz="1200" b="1" dirty="0"/>
                        <a:t> </a:t>
                      </a:r>
                      <a:r>
                        <a:rPr lang="en-US" sz="1200" b="1" dirty="0" err="1"/>
                        <a:t>gian</a:t>
                      </a:r>
                      <a:r>
                        <a:rPr lang="vi-VN" sz="1200" b="1" dirty="0"/>
                        <a:t> tính toán thường thấp hơn phương pháp </a:t>
                      </a:r>
                      <a:r>
                        <a:rPr lang="vi-VN" sz="1200" b="1" dirty="0" err="1"/>
                        <a:t>top-down</a:t>
                      </a:r>
                      <a:r>
                        <a:rPr lang="vi-VN" sz="1200" b="1" dirty="0"/>
                        <a:t> vì không cần gọi đệ quy.</a:t>
                      </a:r>
                      <a:endParaRPr lang="en-US" sz="1200" b="1" dirty="0"/>
                    </a:p>
                    <a:p>
                      <a:pPr marL="171450" indent="-171450">
                        <a:buFont typeface="Arial" panose="020B0604020202020204" pitchFamily="34" charset="0"/>
                        <a:buChar char="•"/>
                      </a:pPr>
                      <a:r>
                        <a:rPr lang="vi-VN" sz="1200" b="1" dirty="0"/>
                        <a:t>Không gặp vấn đề </a:t>
                      </a:r>
                      <a:r>
                        <a:rPr lang="vi-VN" sz="1200" b="1" dirty="0" err="1"/>
                        <a:t>stack</a:t>
                      </a:r>
                      <a:r>
                        <a:rPr lang="vi-VN" sz="1200" b="1" dirty="0"/>
                        <a:t> </a:t>
                      </a:r>
                      <a:r>
                        <a:rPr lang="vi-VN" sz="1200" b="1" dirty="0" err="1"/>
                        <a:t>overflow</a:t>
                      </a:r>
                      <a:r>
                        <a:rPr lang="en-US" sz="1200" b="1" dirty="0"/>
                        <a:t>.</a:t>
                      </a:r>
                    </a:p>
                  </a:txBody>
                  <a:tcPr>
                    <a:noFill/>
                  </a:tcPr>
                </a:tc>
                <a:tc>
                  <a:txBody>
                    <a:bodyPr/>
                    <a:lstStyle/>
                    <a:p>
                      <a:pPr marL="171450" indent="-171450">
                        <a:buFont typeface="Arial" panose="020B0604020202020204" pitchFamily="34" charset="0"/>
                        <a:buChar char="•"/>
                      </a:pPr>
                      <a:r>
                        <a:rPr lang="en-US" sz="1200" b="1" dirty="0" err="1"/>
                        <a:t>Dễ</a:t>
                      </a:r>
                      <a:r>
                        <a:rPr lang="en-US" sz="1200" b="1" dirty="0"/>
                        <a:t> </a:t>
                      </a:r>
                      <a:r>
                        <a:rPr lang="en-US" sz="1200" b="1" dirty="0" err="1"/>
                        <a:t>hiểu</a:t>
                      </a:r>
                      <a:r>
                        <a:rPr lang="en-US" sz="1200" b="1" dirty="0"/>
                        <a:t> </a:t>
                      </a:r>
                      <a:r>
                        <a:rPr lang="en-US" sz="1200" b="1" dirty="0" err="1"/>
                        <a:t>và</a:t>
                      </a:r>
                      <a:r>
                        <a:rPr lang="en-US" sz="1200" b="1" dirty="0"/>
                        <a:t> </a:t>
                      </a:r>
                      <a:r>
                        <a:rPr lang="en-US" sz="1200" b="1" dirty="0" err="1"/>
                        <a:t>dễ</a:t>
                      </a:r>
                      <a:r>
                        <a:rPr lang="en-US" sz="1200" b="1" dirty="0"/>
                        <a:t> </a:t>
                      </a:r>
                      <a:r>
                        <a:rPr lang="en-US" sz="1200" b="1" dirty="0" err="1"/>
                        <a:t>triển</a:t>
                      </a:r>
                      <a:r>
                        <a:rPr lang="en-US" sz="1200" b="1" dirty="0"/>
                        <a:t> </a:t>
                      </a:r>
                      <a:r>
                        <a:rPr lang="en-US" sz="1200" b="1" dirty="0" err="1"/>
                        <a:t>khai</a:t>
                      </a:r>
                      <a:r>
                        <a:rPr lang="en-US" sz="1200" b="1" dirty="0"/>
                        <a:t>.</a:t>
                      </a:r>
                    </a:p>
                    <a:p>
                      <a:pPr marL="171450" indent="-171450">
                        <a:buFont typeface="Arial" panose="020B0604020202020204" pitchFamily="34" charset="0"/>
                        <a:buChar char="•"/>
                      </a:pPr>
                      <a:r>
                        <a:rPr lang="en-US" sz="1200" b="1" dirty="0" err="1"/>
                        <a:t>Có</a:t>
                      </a:r>
                      <a:r>
                        <a:rPr lang="en-US" sz="1200" b="1" dirty="0"/>
                        <a:t> </a:t>
                      </a:r>
                      <a:r>
                        <a:rPr lang="en-US" sz="1200" b="1" dirty="0" err="1"/>
                        <a:t>thể</a:t>
                      </a:r>
                      <a:r>
                        <a:rPr lang="en-US" sz="1200" b="1" dirty="0"/>
                        <a:t> </a:t>
                      </a:r>
                      <a:r>
                        <a:rPr lang="en-US" sz="1200" b="1" dirty="0" err="1"/>
                        <a:t>giải</a:t>
                      </a:r>
                      <a:r>
                        <a:rPr lang="en-US" sz="1200" b="1" dirty="0"/>
                        <a:t> </a:t>
                      </a:r>
                      <a:r>
                        <a:rPr lang="en-US" sz="1200" b="1" dirty="0" err="1"/>
                        <a:t>quyết</a:t>
                      </a:r>
                      <a:r>
                        <a:rPr lang="en-US" sz="1200" b="1" dirty="0"/>
                        <a:t> </a:t>
                      </a:r>
                      <a:r>
                        <a:rPr lang="en-US" sz="1200" b="1" dirty="0" err="1"/>
                        <a:t>mà</a:t>
                      </a:r>
                      <a:r>
                        <a:rPr lang="en-US" sz="1200" b="1" dirty="0"/>
                        <a:t> </a:t>
                      </a:r>
                      <a:r>
                        <a:rPr lang="en-US" sz="1200" b="1" dirty="0" err="1"/>
                        <a:t>không</a:t>
                      </a:r>
                      <a:r>
                        <a:rPr lang="en-US" sz="1200" b="1" dirty="0"/>
                        <a:t> </a:t>
                      </a:r>
                      <a:r>
                        <a:rPr lang="en-US" sz="1200" b="1" dirty="0" err="1"/>
                        <a:t>cần</a:t>
                      </a:r>
                      <a:r>
                        <a:rPr lang="en-US" sz="1200" b="1" dirty="0"/>
                        <a:t> </a:t>
                      </a:r>
                      <a:r>
                        <a:rPr lang="en-US" sz="1200" b="1" dirty="0" err="1"/>
                        <a:t>dùng</a:t>
                      </a:r>
                      <a:r>
                        <a:rPr lang="en-US" sz="1200" b="1" dirty="0"/>
                        <a:t> </a:t>
                      </a:r>
                      <a:r>
                        <a:rPr lang="en-US" sz="1200" b="1" dirty="0" err="1"/>
                        <a:t>bảng</a:t>
                      </a:r>
                      <a:r>
                        <a:rPr lang="en-US" sz="1200" b="1" dirty="0"/>
                        <a:t> </a:t>
                      </a:r>
                      <a:r>
                        <a:rPr lang="en-US" sz="1200" b="1" dirty="0" err="1"/>
                        <a:t>để</a:t>
                      </a:r>
                      <a:r>
                        <a:rPr lang="en-US" sz="1200" b="1" dirty="0"/>
                        <a:t> </a:t>
                      </a:r>
                      <a:r>
                        <a:rPr lang="en-US" sz="1200" b="1" dirty="0" err="1"/>
                        <a:t>lưu</a:t>
                      </a:r>
                      <a:r>
                        <a:rPr lang="en-US" sz="1200" b="1" dirty="0"/>
                        <a:t> </a:t>
                      </a:r>
                      <a:r>
                        <a:rPr lang="en-US" sz="1200" b="1" dirty="0" err="1"/>
                        <a:t>trữ</a:t>
                      </a:r>
                      <a:r>
                        <a:rPr lang="en-US" sz="1200" b="1" dirty="0"/>
                        <a:t>.</a:t>
                      </a:r>
                    </a:p>
                    <a:p>
                      <a:pPr marL="171450" indent="-171450">
                        <a:buFont typeface="Arial" panose="020B0604020202020204" pitchFamily="34" charset="0"/>
                        <a:buChar char="•"/>
                      </a:pPr>
                      <a:r>
                        <a:rPr lang="en-US" sz="1200" b="1" dirty="0"/>
                        <a:t>Debug </a:t>
                      </a:r>
                      <a:r>
                        <a:rPr lang="vi-VN" sz="1200" b="1" dirty="0"/>
                        <a:t>dễ dàng hơn.</a:t>
                      </a:r>
                      <a:endParaRPr lang="en-US" sz="1200" b="1" dirty="0"/>
                    </a:p>
                  </a:txBody>
                  <a:tcPr>
                    <a:lnR w="9525" cap="flat" cmpd="sng">
                      <a:noFill/>
                      <a:prstDash val="solid"/>
                      <a:round/>
                      <a:headEnd type="none" w="sm" len="sm"/>
                      <a:tailEnd type="none" w="sm" len="sm"/>
                    </a:lnR>
                    <a:noFill/>
                  </a:tcPr>
                </a:tc>
                <a:extLst>
                  <a:ext uri="{0D108BD9-81ED-4DB2-BD59-A6C34878D82A}">
                    <a16:rowId xmlns:a16="http://schemas.microsoft.com/office/drawing/2014/main" val="565632615"/>
                  </a:ext>
                </a:extLst>
              </a:tr>
              <a:tr h="1393606">
                <a:tc>
                  <a:txBody>
                    <a:bodyPr/>
                    <a:lstStyle/>
                    <a:p>
                      <a:r>
                        <a:rPr lang="en-US" sz="1200" b="1"/>
                        <a:t>Nhược điểm</a:t>
                      </a:r>
                    </a:p>
                  </a:txBody>
                  <a:tcPr>
                    <a:lnL w="9525" cap="flat" cmpd="sng">
                      <a:noFill/>
                      <a:prstDash val="solid"/>
                      <a:round/>
                      <a:headEnd type="none" w="sm" len="sm"/>
                      <a:tailEnd type="none" w="sm" len="sm"/>
                    </a:lnL>
                    <a:noFill/>
                  </a:tcPr>
                </a:tc>
                <a:tc>
                  <a:txBody>
                    <a:bodyPr/>
                    <a:lstStyle/>
                    <a:p>
                      <a:pPr marL="171450" indent="-171450">
                        <a:buFont typeface="Arial" panose="020B0604020202020204" pitchFamily="34" charset="0"/>
                        <a:buChar char="•"/>
                      </a:pPr>
                      <a:r>
                        <a:rPr lang="en-US" sz="1200" b="1" i="0" u="none" strike="noStrike" cap="none" dirty="0">
                          <a:solidFill>
                            <a:srgbClr val="000000"/>
                          </a:solidFill>
                          <a:latin typeface="Arial"/>
                          <a:ea typeface="Arial"/>
                          <a:cs typeface="Arial"/>
                          <a:sym typeface="Arial"/>
                        </a:rPr>
                        <a:t>S</a:t>
                      </a:r>
                      <a:r>
                        <a:rPr lang="vi-VN" sz="1200" b="1" i="0" u="none" strike="noStrike" cap="none" dirty="0">
                          <a:solidFill>
                            <a:srgbClr val="000000"/>
                          </a:solidFill>
                          <a:latin typeface="Arial"/>
                          <a:ea typeface="Arial"/>
                          <a:cs typeface="Arial"/>
                          <a:sym typeface="Arial"/>
                        </a:rPr>
                        <a:t>ẽ cạn kiệt bộ nhớ chính của một máy tính thông thường.</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Nếu</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bảng</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lưu</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trữ</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quá</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lớn</a:t>
                      </a:r>
                      <a:r>
                        <a:rPr lang="en-US" sz="1200" b="1" i="0" u="none" strike="noStrike" cap="none" dirty="0">
                          <a:solidFill>
                            <a:srgbClr val="000000"/>
                          </a:solidFill>
                          <a:latin typeface="Arial"/>
                          <a:ea typeface="Arial"/>
                          <a:cs typeface="Arial"/>
                          <a:sym typeface="Arial"/>
                        </a:rPr>
                        <a:t>.</a:t>
                      </a:r>
                    </a:p>
                    <a:p>
                      <a:pPr marL="171450" indent="-171450">
                        <a:buFont typeface="Arial" panose="020B0604020202020204" pitchFamily="34" charset="0"/>
                        <a:buChar char="•"/>
                      </a:pPr>
                      <a:r>
                        <a:rPr lang="en-US" sz="1200" b="1" i="0" u="none" strike="noStrike" cap="none" dirty="0" err="1">
                          <a:solidFill>
                            <a:srgbClr val="000000"/>
                          </a:solidFill>
                          <a:latin typeface="Arial"/>
                          <a:ea typeface="Arial"/>
                          <a:cs typeface="Arial"/>
                          <a:sym typeface="Arial"/>
                        </a:rPr>
                        <a:t>Đôi</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khi</a:t>
                      </a:r>
                      <a:r>
                        <a:rPr lang="en-US" sz="1200" b="1" i="0" u="none" strike="noStrike" cap="none" dirty="0">
                          <a:solidFill>
                            <a:srgbClr val="000000"/>
                          </a:solidFill>
                          <a:latin typeface="Arial"/>
                          <a:ea typeface="Arial"/>
                          <a:cs typeface="Arial"/>
                          <a:sym typeface="Arial"/>
                        </a:rPr>
                        <a:t> </a:t>
                      </a:r>
                      <a:r>
                        <a:rPr lang="en-US" sz="1200" b="1" i="0" u="none" strike="noStrike" cap="none" dirty="0" err="1">
                          <a:solidFill>
                            <a:srgbClr val="000000"/>
                          </a:solidFill>
                          <a:latin typeface="Arial"/>
                          <a:ea typeface="Arial"/>
                          <a:cs typeface="Arial"/>
                          <a:sym typeface="Arial"/>
                        </a:rPr>
                        <a:t>không</a:t>
                      </a:r>
                      <a:r>
                        <a:rPr lang="en-US" sz="1200" b="1" i="0" u="none" strike="noStrike" cap="none" dirty="0">
                          <a:solidFill>
                            <a:srgbClr val="000000"/>
                          </a:solidFill>
                          <a:latin typeface="Arial"/>
                          <a:ea typeface="Arial"/>
                          <a:cs typeface="Arial"/>
                          <a:sym typeface="Arial"/>
                        </a:rPr>
                        <a:t> </a:t>
                      </a:r>
                      <a:r>
                        <a:rPr lang="vi-VN" sz="1200" b="1" i="0" u="none" strike="noStrike" cap="none" dirty="0">
                          <a:solidFill>
                            <a:srgbClr val="000000"/>
                          </a:solidFill>
                          <a:latin typeface="Arial"/>
                          <a:ea typeface="Arial"/>
                          <a:cs typeface="Arial"/>
                          <a:sym typeface="Arial"/>
                        </a:rPr>
                        <a:t>cần phải điền vào tất cả các </a:t>
                      </a:r>
                      <a:r>
                        <a:rPr lang="en-US" sz="1200" b="1" i="0" u="none" strike="noStrike" cap="none" dirty="0">
                          <a:solidFill>
                            <a:srgbClr val="000000"/>
                          </a:solidFill>
                          <a:latin typeface="Arial"/>
                          <a:ea typeface="Arial"/>
                          <a:cs typeface="Arial"/>
                          <a:sym typeface="Arial"/>
                        </a:rPr>
                        <a:t>ô</a:t>
                      </a:r>
                      <a:r>
                        <a:rPr lang="vi-VN" sz="1200" b="1" i="0" u="none" strike="noStrike" cap="none" dirty="0">
                          <a:solidFill>
                            <a:srgbClr val="000000"/>
                          </a:solidFill>
                          <a:latin typeface="Arial"/>
                          <a:ea typeface="Arial"/>
                          <a:cs typeface="Arial"/>
                          <a:sym typeface="Arial"/>
                        </a:rPr>
                        <a:t> trong một bảng để đạt được tính toán cuối cùng mong muốn</a:t>
                      </a:r>
                      <a:r>
                        <a:rPr lang="en-US" sz="1200" b="1" i="0" u="none" strike="noStrike" cap="none" dirty="0">
                          <a:solidFill>
                            <a:srgbClr val="000000"/>
                          </a:solidFill>
                          <a:latin typeface="Arial"/>
                          <a:ea typeface="Arial"/>
                          <a:cs typeface="Arial"/>
                          <a:sym typeface="Arial"/>
                        </a:rPr>
                        <a:t>.</a:t>
                      </a:r>
                      <a:endParaRPr lang="en-US" sz="1200" b="1" i="0" u="none" strike="noStrike" cap="none" dirty="0">
                        <a:solidFill>
                          <a:srgbClr val="000000"/>
                        </a:solidFill>
                        <a:latin typeface="Arial"/>
                        <a:cs typeface="Arial"/>
                        <a:sym typeface="Arial"/>
                      </a:endParaRPr>
                    </a:p>
                  </a:txBody>
                  <a:tcPr>
                    <a:noFill/>
                  </a:tcPr>
                </a:tc>
                <a:tc>
                  <a:txBody>
                    <a:bodyPr/>
                    <a:lstStyle/>
                    <a:p>
                      <a:pPr marL="171450" indent="-171450">
                        <a:buFont typeface="Arial" panose="020B0604020202020204" pitchFamily="34" charset="0"/>
                        <a:buChar char="•"/>
                      </a:pPr>
                      <a:r>
                        <a:rPr lang="vi-VN" sz="1200" b="1" i="0" u="none" strike="noStrike" cap="none" dirty="0">
                          <a:solidFill>
                            <a:srgbClr val="000000"/>
                          </a:solidFill>
                          <a:latin typeface="Arial"/>
                          <a:cs typeface="Arial"/>
                          <a:sym typeface="Arial"/>
                        </a:rPr>
                        <a:t>Có thể gặp vấn đề </a:t>
                      </a:r>
                      <a:r>
                        <a:rPr lang="vi-VN" sz="1200" b="1" i="0" u="none" strike="noStrike" cap="none" dirty="0" err="1">
                          <a:solidFill>
                            <a:srgbClr val="000000"/>
                          </a:solidFill>
                          <a:latin typeface="Arial"/>
                          <a:cs typeface="Arial"/>
                          <a:sym typeface="Arial"/>
                        </a:rPr>
                        <a:t>stack</a:t>
                      </a:r>
                      <a:r>
                        <a:rPr lang="en-US" sz="1200" b="1" i="0" u="none" strike="noStrike" cap="none" dirty="0">
                          <a:solidFill>
                            <a:srgbClr val="000000"/>
                          </a:solidFill>
                          <a:latin typeface="Arial"/>
                          <a:cs typeface="Arial"/>
                          <a:sym typeface="Arial"/>
                        </a:rPr>
                        <a:t> </a:t>
                      </a:r>
                      <a:r>
                        <a:rPr lang="vi-VN" sz="1200" b="1" i="0" u="none" strike="noStrike" cap="none" dirty="0" err="1">
                          <a:solidFill>
                            <a:srgbClr val="000000"/>
                          </a:solidFill>
                          <a:latin typeface="Arial"/>
                          <a:cs typeface="Arial"/>
                          <a:sym typeface="Arial"/>
                        </a:rPr>
                        <a:t>overflow</a:t>
                      </a:r>
                      <a:r>
                        <a:rPr lang="vi-VN" sz="1200" b="1" i="0" u="none" strike="noStrike" cap="none" dirty="0">
                          <a:solidFill>
                            <a:srgbClr val="000000"/>
                          </a:solidFill>
                          <a:latin typeface="Arial"/>
                          <a:cs typeface="Arial"/>
                          <a:sym typeface="Arial"/>
                        </a:rPr>
                        <a:t> nếu số lượng bài toán con quá lớn hoặc độ sâu của đệ quy quá sâu.</a:t>
                      </a:r>
                      <a:endParaRPr lang="en-US" sz="1200" b="1" i="0" u="none" strike="noStrike" cap="none" dirty="0">
                        <a:solidFill>
                          <a:srgbClr val="000000"/>
                        </a:solidFill>
                        <a:latin typeface="Arial"/>
                        <a:cs typeface="Arial"/>
                        <a:sym typeface="Arial"/>
                      </a:endParaRPr>
                    </a:p>
                  </a:txBody>
                  <a:tcPr>
                    <a:lnR w="9525" cap="flat" cmpd="sng">
                      <a:noFill/>
                      <a:prstDash val="solid"/>
                      <a:round/>
                      <a:headEnd type="none" w="sm" len="sm"/>
                      <a:tailEnd type="none" w="sm" len="sm"/>
                    </a:lnR>
                    <a:noFill/>
                  </a:tcPr>
                </a:tc>
                <a:extLst>
                  <a:ext uri="{0D108BD9-81ED-4DB2-BD59-A6C34878D82A}">
                    <a16:rowId xmlns:a16="http://schemas.microsoft.com/office/drawing/2014/main" val="487102869"/>
                  </a:ext>
                </a:extLst>
              </a:tr>
            </a:tbl>
          </a:graphicData>
        </a:graphic>
      </p:graphicFrame>
    </p:spTree>
    <p:extLst>
      <p:ext uri="{BB962C8B-B14F-4D97-AF65-F5344CB8AC3E}">
        <p14:creationId xmlns:p14="http://schemas.microsoft.com/office/powerpoint/2010/main" val="3152013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94"/>
          <p:cNvSpPr/>
          <p:nvPr/>
        </p:nvSpPr>
        <p:spPr>
          <a:xfrm>
            <a:off x="1736975" y="1289155"/>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4"/>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err="1"/>
              <a:t>Ví</a:t>
            </a:r>
            <a:r>
              <a:rPr lang="en-US"/>
              <a:t> </a:t>
            </a:r>
            <a:r>
              <a:rPr lang="en-US" err="1"/>
              <a:t>dụ</a:t>
            </a:r>
            <a:r>
              <a:rPr lang="en-US"/>
              <a:t> </a:t>
            </a:r>
            <a:r>
              <a:rPr lang="en-US" err="1"/>
              <a:t>về</a:t>
            </a:r>
            <a:br>
              <a:rPr lang="en-US"/>
            </a:br>
            <a:r>
              <a:rPr lang="en" sz="4800">
                <a:solidFill>
                  <a:schemeClr val="lt2"/>
                </a:solidFill>
              </a:rPr>
              <a:t>Quy hoạch động</a:t>
            </a:r>
            <a:endParaRPr sz="4800">
              <a:solidFill>
                <a:schemeClr val="lt2"/>
              </a:solidFill>
            </a:endParaRPr>
          </a:p>
        </p:txBody>
      </p:sp>
      <p:sp>
        <p:nvSpPr>
          <p:cNvPr id="4485" name="Google Shape;4485;p94"/>
          <p:cNvSpPr txBox="1">
            <a:spLocks noGrp="1"/>
          </p:cNvSpPr>
          <p:nvPr>
            <p:ph type="title" idx="2"/>
          </p:nvPr>
        </p:nvSpPr>
        <p:spPr>
          <a:xfrm>
            <a:off x="1748513" y="1177468"/>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grpSp>
        <p:nvGrpSpPr>
          <p:cNvPr id="2" name="Google Shape;11389;p128">
            <a:extLst>
              <a:ext uri="{FF2B5EF4-FFF2-40B4-BE49-F238E27FC236}">
                <a16:creationId xmlns:a16="http://schemas.microsoft.com/office/drawing/2014/main" id="{380E1E39-305D-3ABC-3C06-4724A1756546}"/>
              </a:ext>
            </a:extLst>
          </p:cNvPr>
          <p:cNvGrpSpPr/>
          <p:nvPr/>
        </p:nvGrpSpPr>
        <p:grpSpPr>
          <a:xfrm>
            <a:off x="1528164" y="2786308"/>
            <a:ext cx="2429581" cy="1179725"/>
            <a:chOff x="238125" y="1151100"/>
            <a:chExt cx="7139450" cy="3412300"/>
          </a:xfrm>
        </p:grpSpPr>
        <p:sp>
          <p:nvSpPr>
            <p:cNvPr id="3" name="Google Shape;11390;p128">
              <a:extLst>
                <a:ext uri="{FF2B5EF4-FFF2-40B4-BE49-F238E27FC236}">
                  <a16:creationId xmlns:a16="http://schemas.microsoft.com/office/drawing/2014/main" id="{5A9AAB36-85C9-9856-6688-F9A7392B1FBB}"/>
                </a:ext>
              </a:extLst>
            </p:cNvPr>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391;p128">
              <a:extLst>
                <a:ext uri="{FF2B5EF4-FFF2-40B4-BE49-F238E27FC236}">
                  <a16:creationId xmlns:a16="http://schemas.microsoft.com/office/drawing/2014/main" id="{93BBA7AE-3E4D-06D3-7BC8-AE19470EE77B}"/>
                </a:ext>
              </a:extLst>
            </p:cNvPr>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392;p128">
              <a:extLst>
                <a:ext uri="{FF2B5EF4-FFF2-40B4-BE49-F238E27FC236}">
                  <a16:creationId xmlns:a16="http://schemas.microsoft.com/office/drawing/2014/main" id="{A204BC58-9865-614F-674E-2C55AA31D1BF}"/>
                </a:ext>
              </a:extLst>
            </p:cNvPr>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393;p128">
              <a:extLst>
                <a:ext uri="{FF2B5EF4-FFF2-40B4-BE49-F238E27FC236}">
                  <a16:creationId xmlns:a16="http://schemas.microsoft.com/office/drawing/2014/main" id="{C49C601E-0ED8-C6BC-14C0-CD64031264FC}"/>
                </a:ext>
              </a:extLst>
            </p:cNvPr>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94;p128">
              <a:extLst>
                <a:ext uri="{FF2B5EF4-FFF2-40B4-BE49-F238E27FC236}">
                  <a16:creationId xmlns:a16="http://schemas.microsoft.com/office/drawing/2014/main" id="{0A832661-72DD-C3BD-7463-8FA488B676D9}"/>
                </a:ext>
              </a:extLst>
            </p:cNvPr>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95;p128">
              <a:extLst>
                <a:ext uri="{FF2B5EF4-FFF2-40B4-BE49-F238E27FC236}">
                  <a16:creationId xmlns:a16="http://schemas.microsoft.com/office/drawing/2014/main" id="{F21F4545-2A0E-29DE-D3C3-E591E4286D0D}"/>
                </a:ext>
              </a:extLst>
            </p:cNvPr>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396;p128">
              <a:extLst>
                <a:ext uri="{FF2B5EF4-FFF2-40B4-BE49-F238E27FC236}">
                  <a16:creationId xmlns:a16="http://schemas.microsoft.com/office/drawing/2014/main" id="{74875EC9-A882-E9A4-ED63-C4AD2B58EB2D}"/>
                </a:ext>
              </a:extLst>
            </p:cNvPr>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97;p128">
              <a:extLst>
                <a:ext uri="{FF2B5EF4-FFF2-40B4-BE49-F238E27FC236}">
                  <a16:creationId xmlns:a16="http://schemas.microsoft.com/office/drawing/2014/main" id="{617F0FA7-EEB9-6B24-3ED2-4EBD2B242C1F}"/>
                </a:ext>
              </a:extLst>
            </p:cNvPr>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398;p128">
              <a:extLst>
                <a:ext uri="{FF2B5EF4-FFF2-40B4-BE49-F238E27FC236}">
                  <a16:creationId xmlns:a16="http://schemas.microsoft.com/office/drawing/2014/main" id="{CA6ED323-10E6-5903-F04B-F4D0A5165AD1}"/>
                </a:ext>
              </a:extLst>
            </p:cNvPr>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99;p128">
              <a:extLst>
                <a:ext uri="{FF2B5EF4-FFF2-40B4-BE49-F238E27FC236}">
                  <a16:creationId xmlns:a16="http://schemas.microsoft.com/office/drawing/2014/main" id="{CEAA2136-2DEE-D53C-8CFC-57BEA3429A14}"/>
                </a:ext>
              </a:extLst>
            </p:cNvPr>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00;p128">
              <a:extLst>
                <a:ext uri="{FF2B5EF4-FFF2-40B4-BE49-F238E27FC236}">
                  <a16:creationId xmlns:a16="http://schemas.microsoft.com/office/drawing/2014/main" id="{E42E54B5-4925-4B48-B61F-83F15FA4687D}"/>
                </a:ext>
              </a:extLst>
            </p:cNvPr>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01;p128">
              <a:extLst>
                <a:ext uri="{FF2B5EF4-FFF2-40B4-BE49-F238E27FC236}">
                  <a16:creationId xmlns:a16="http://schemas.microsoft.com/office/drawing/2014/main" id="{9D3F522E-684A-FFE3-59CB-9A763DB15E5D}"/>
                </a:ext>
              </a:extLst>
            </p:cNvPr>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ln/>
          </p:spPr>
          <p:style>
            <a:lnRef idx="3">
              <a:schemeClr val="lt1"/>
            </a:lnRef>
            <a:fillRef idx="1">
              <a:schemeClr val="accent3"/>
            </a:fillRef>
            <a:effectRef idx="1">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93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2"/>
                                        </p:tgtEl>
                                        <p:attrNameLst>
                                          <p:attrName>style.visibility</p:attrName>
                                        </p:attrNameLst>
                                      </p:cBhvr>
                                      <p:to>
                                        <p:strVal val="visible"/>
                                      </p:to>
                                    </p:set>
                                    <p:animEffect transition="in" filter="fade">
                                      <p:cBhvr>
                                        <p:cTn id="7" dur="1000"/>
                                        <p:tgtEl>
                                          <p:spTgt spid="4482"/>
                                        </p:tgtEl>
                                      </p:cBhvr>
                                    </p:animEffect>
                                  </p:childTnLst>
                                </p:cTn>
                              </p:par>
                              <p:par>
                                <p:cTn id="8" presetID="10" presetClass="entr" presetSubtype="0"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Effect transition="in" filter="fade">
                                      <p:cBhvr>
                                        <p:cTn id="10" dur="1000"/>
                                        <p:tgtEl>
                                          <p:spTgt spid="44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83"/>
                                        </p:tgtEl>
                                        <p:attrNameLst>
                                          <p:attrName>style.visibility</p:attrName>
                                        </p:attrNameLst>
                                      </p:cBhvr>
                                      <p:to>
                                        <p:strVal val="visible"/>
                                      </p:to>
                                    </p:set>
                                    <p:animEffect transition="in" filter="fade">
                                      <p:cBhvr>
                                        <p:cTn id="15" dur="1000"/>
                                        <p:tgtEl>
                                          <p:spTgt spid="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dirty="0" err="1">
                <a:latin typeface="UTM Bebas" panose="02040603050506020204" pitchFamily="18" charset="0"/>
              </a:rPr>
              <a:t>Bài</a:t>
            </a:r>
            <a:r>
              <a:rPr lang="en-US" sz="3200" dirty="0">
                <a:latin typeface="UTM Bebas" panose="02040603050506020204" pitchFamily="18" charset="0"/>
              </a:rPr>
              <a:t> </a:t>
            </a:r>
            <a:r>
              <a:rPr lang="en-US" sz="3200" dirty="0" err="1">
                <a:latin typeface="UTM Bebas" panose="02040603050506020204" pitchFamily="18" charset="0"/>
              </a:rPr>
              <a:t>toán</a:t>
            </a:r>
            <a:r>
              <a:rPr lang="en-US" sz="3200" dirty="0">
                <a:latin typeface="UTM Bebas" panose="02040603050506020204" pitchFamily="18" charset="0"/>
              </a:rPr>
              <a:t> </a:t>
            </a:r>
            <a:r>
              <a:rPr lang="en-US" sz="3200" dirty="0" err="1">
                <a:latin typeface="UTM Bebas" panose="02040603050506020204" pitchFamily="18" charset="0"/>
              </a:rPr>
              <a:t>CoinRow</a:t>
            </a:r>
            <a:endParaRPr lang="en-US" sz="3200" dirty="0">
              <a:latin typeface="UTM Bebas" panose="02040603050506020204" pitchFamily="18" charset="0"/>
            </a:endParaRP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hought Bubble: Cloud 3">
            <a:extLst>
              <a:ext uri="{FF2B5EF4-FFF2-40B4-BE49-F238E27FC236}">
                <a16:creationId xmlns:a16="http://schemas.microsoft.com/office/drawing/2014/main" id="{16B0EB54-4BAF-FFA3-B985-65008CFB397C}"/>
              </a:ext>
            </a:extLst>
          </p:cNvPr>
          <p:cNvSpPr/>
          <p:nvPr/>
        </p:nvSpPr>
        <p:spPr>
          <a:xfrm>
            <a:off x="7369659" y="1306030"/>
            <a:ext cx="1643471" cy="994484"/>
          </a:xfrm>
          <a:prstGeom prst="cloudCallout">
            <a:avLst>
              <a:gd name="adj1" fmla="val 8834"/>
              <a:gd name="adj2" fmla="val 79498"/>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Hãy</a:t>
            </a:r>
            <a:r>
              <a:rPr lang="en-US" sz="1200" b="1" dirty="0">
                <a:solidFill>
                  <a:schemeClr val="bg2"/>
                </a:solidFill>
              </a:rPr>
              <a:t> </a:t>
            </a:r>
            <a:r>
              <a:rPr lang="en-US" sz="1200" b="1" dirty="0" err="1">
                <a:solidFill>
                  <a:schemeClr val="bg2"/>
                </a:solidFill>
              </a:rPr>
              <a:t>giúp</a:t>
            </a:r>
            <a:r>
              <a:rPr lang="en-US" sz="1200" b="1" dirty="0">
                <a:solidFill>
                  <a:schemeClr val="bg2"/>
                </a:solidFill>
              </a:rPr>
              <a:t> </a:t>
            </a:r>
            <a:r>
              <a:rPr lang="en-US" sz="1200" b="1" dirty="0" err="1">
                <a:solidFill>
                  <a:schemeClr val="bg2"/>
                </a:solidFill>
              </a:rPr>
              <a:t>tôi</a:t>
            </a:r>
            <a:r>
              <a:rPr lang="en-US" sz="1200" b="1" dirty="0">
                <a:solidFill>
                  <a:schemeClr val="bg2"/>
                </a:solidFill>
              </a:rPr>
              <a:t> </a:t>
            </a:r>
            <a:r>
              <a:rPr lang="en-US" sz="1200" b="1" dirty="0" err="1">
                <a:solidFill>
                  <a:schemeClr val="bg2"/>
                </a:solidFill>
              </a:rPr>
              <a:t>thu</a:t>
            </a:r>
            <a:r>
              <a:rPr lang="en-US" sz="1200" b="1" dirty="0">
                <a:solidFill>
                  <a:schemeClr val="bg2"/>
                </a:solidFill>
              </a:rPr>
              <a:t> </a:t>
            </a:r>
            <a:r>
              <a:rPr lang="en-US" sz="1200" b="1" dirty="0" err="1">
                <a:solidFill>
                  <a:schemeClr val="bg2"/>
                </a:solidFill>
              </a:rPr>
              <a:t>thâp</a:t>
            </a:r>
            <a:r>
              <a:rPr lang="en-US" sz="1200" b="1" dirty="0">
                <a:solidFill>
                  <a:schemeClr val="bg2"/>
                </a:solidFill>
              </a:rPr>
              <a:t> </a:t>
            </a:r>
            <a:r>
              <a:rPr lang="en-US" sz="1200" b="1" dirty="0" err="1">
                <a:solidFill>
                  <a:schemeClr val="bg2"/>
                </a:solidFill>
              </a:rPr>
              <a:t>nhiều</a:t>
            </a:r>
            <a:r>
              <a:rPr lang="en-US" sz="1200" b="1" dirty="0">
                <a:solidFill>
                  <a:schemeClr val="bg2"/>
                </a:solidFill>
              </a:rPr>
              <a:t> xu </a:t>
            </a:r>
            <a:r>
              <a:rPr lang="en-US" sz="1200" b="1" dirty="0" err="1">
                <a:solidFill>
                  <a:schemeClr val="bg2"/>
                </a:solidFill>
              </a:rPr>
              <a:t>nhất</a:t>
            </a:r>
            <a:r>
              <a:rPr lang="en-US" sz="1200" b="1" dirty="0">
                <a:solidFill>
                  <a:schemeClr val="bg2"/>
                </a:solidFill>
              </a:rPr>
              <a:t>. </a:t>
            </a:r>
          </a:p>
        </p:txBody>
      </p:sp>
      <p:pic>
        <p:nvPicPr>
          <p:cNvPr id="5" name="Picture 4">
            <a:extLst>
              <a:ext uri="{FF2B5EF4-FFF2-40B4-BE49-F238E27FC236}">
                <a16:creationId xmlns:a16="http://schemas.microsoft.com/office/drawing/2014/main" id="{F7F10CC3-3C28-4DFF-A074-C2D24B79E435}"/>
              </a:ext>
            </a:extLst>
          </p:cNvPr>
          <p:cNvPicPr>
            <a:picLocks noChangeAspect="1"/>
          </p:cNvPicPr>
          <p:nvPr/>
        </p:nvPicPr>
        <p:blipFill>
          <a:blip r:embed="rId2"/>
          <a:stretch>
            <a:fillRect/>
          </a:stretch>
        </p:blipFill>
        <p:spPr>
          <a:xfrm flipH="1">
            <a:off x="8010931" y="2786112"/>
            <a:ext cx="682423" cy="682423"/>
          </a:xfrm>
          <a:prstGeom prst="rect">
            <a:avLst/>
          </a:prstGeom>
        </p:spPr>
      </p:pic>
      <p:pic>
        <p:nvPicPr>
          <p:cNvPr id="8" name="Picture 7">
            <a:extLst>
              <a:ext uri="{FF2B5EF4-FFF2-40B4-BE49-F238E27FC236}">
                <a16:creationId xmlns:a16="http://schemas.microsoft.com/office/drawing/2014/main" id="{ACDE6E6C-0172-472D-740E-BA1A7899C47A}"/>
              </a:ext>
            </a:extLst>
          </p:cNvPr>
          <p:cNvPicPr>
            <a:picLocks noChangeAspect="1"/>
          </p:cNvPicPr>
          <p:nvPr/>
        </p:nvPicPr>
        <p:blipFill>
          <a:blip r:embed="rId3"/>
          <a:stretch>
            <a:fillRect/>
          </a:stretch>
        </p:blipFill>
        <p:spPr>
          <a:xfrm>
            <a:off x="3614348" y="3032981"/>
            <a:ext cx="1073765" cy="1073765"/>
          </a:xfrm>
          <a:prstGeom prst="rect">
            <a:avLst/>
          </a:prstGeom>
        </p:spPr>
      </p:pic>
      <p:pic>
        <p:nvPicPr>
          <p:cNvPr id="11" name="Picture 10">
            <a:extLst>
              <a:ext uri="{FF2B5EF4-FFF2-40B4-BE49-F238E27FC236}">
                <a16:creationId xmlns:a16="http://schemas.microsoft.com/office/drawing/2014/main" id="{F756AF2C-1BFE-BB22-076C-8024592BC294}"/>
              </a:ext>
            </a:extLst>
          </p:cNvPr>
          <p:cNvPicPr>
            <a:picLocks noChangeAspect="1"/>
          </p:cNvPicPr>
          <p:nvPr/>
        </p:nvPicPr>
        <p:blipFill>
          <a:blip r:embed="rId4"/>
          <a:stretch>
            <a:fillRect/>
          </a:stretch>
        </p:blipFill>
        <p:spPr>
          <a:xfrm>
            <a:off x="2582180" y="1454838"/>
            <a:ext cx="1073765" cy="1073765"/>
          </a:xfrm>
          <a:prstGeom prst="rect">
            <a:avLst/>
          </a:prstGeom>
        </p:spPr>
      </p:pic>
      <p:pic>
        <p:nvPicPr>
          <p:cNvPr id="20" name="Picture 19">
            <a:extLst>
              <a:ext uri="{FF2B5EF4-FFF2-40B4-BE49-F238E27FC236}">
                <a16:creationId xmlns:a16="http://schemas.microsoft.com/office/drawing/2014/main" id="{6F9D9036-10AA-8D64-E39B-1474BB924436}"/>
              </a:ext>
            </a:extLst>
          </p:cNvPr>
          <p:cNvPicPr>
            <a:picLocks noChangeAspect="1"/>
          </p:cNvPicPr>
          <p:nvPr/>
        </p:nvPicPr>
        <p:blipFill>
          <a:blip r:embed="rId5"/>
          <a:stretch>
            <a:fillRect/>
          </a:stretch>
        </p:blipFill>
        <p:spPr>
          <a:xfrm>
            <a:off x="5694138" y="1454838"/>
            <a:ext cx="1073765" cy="1073765"/>
          </a:xfrm>
          <a:prstGeom prst="rect">
            <a:avLst/>
          </a:prstGeom>
        </p:spPr>
      </p:pic>
      <p:pic>
        <p:nvPicPr>
          <p:cNvPr id="38" name="Picture 37">
            <a:extLst>
              <a:ext uri="{FF2B5EF4-FFF2-40B4-BE49-F238E27FC236}">
                <a16:creationId xmlns:a16="http://schemas.microsoft.com/office/drawing/2014/main" id="{564366A6-E40D-0153-48B2-A3382969AE4B}"/>
              </a:ext>
            </a:extLst>
          </p:cNvPr>
          <p:cNvPicPr>
            <a:picLocks noChangeAspect="1"/>
          </p:cNvPicPr>
          <p:nvPr/>
        </p:nvPicPr>
        <p:blipFill>
          <a:blip r:embed="rId6"/>
          <a:stretch>
            <a:fillRect/>
          </a:stretch>
        </p:blipFill>
        <p:spPr>
          <a:xfrm>
            <a:off x="1544861" y="3127324"/>
            <a:ext cx="1073765" cy="1073765"/>
          </a:xfrm>
          <a:prstGeom prst="rect">
            <a:avLst/>
          </a:prstGeom>
        </p:spPr>
      </p:pic>
      <p:pic>
        <p:nvPicPr>
          <p:cNvPr id="53" name="Picture 52">
            <a:extLst>
              <a:ext uri="{FF2B5EF4-FFF2-40B4-BE49-F238E27FC236}">
                <a16:creationId xmlns:a16="http://schemas.microsoft.com/office/drawing/2014/main" id="{6474A74B-545F-8C39-1D82-BE2472C72DEA}"/>
              </a:ext>
            </a:extLst>
          </p:cNvPr>
          <p:cNvPicPr>
            <a:picLocks noChangeAspect="1"/>
          </p:cNvPicPr>
          <p:nvPr/>
        </p:nvPicPr>
        <p:blipFill>
          <a:blip r:embed="rId7"/>
          <a:stretch>
            <a:fillRect/>
          </a:stretch>
        </p:blipFill>
        <p:spPr>
          <a:xfrm>
            <a:off x="4328688" y="1583871"/>
            <a:ext cx="1073765" cy="1073765"/>
          </a:xfrm>
          <a:prstGeom prst="rect">
            <a:avLst/>
          </a:prstGeom>
        </p:spPr>
      </p:pic>
      <p:pic>
        <p:nvPicPr>
          <p:cNvPr id="55" name="Picture 54">
            <a:extLst>
              <a:ext uri="{FF2B5EF4-FFF2-40B4-BE49-F238E27FC236}">
                <a16:creationId xmlns:a16="http://schemas.microsoft.com/office/drawing/2014/main" id="{A93A4E5B-3E90-1936-3CC1-5ED777112EE1}"/>
              </a:ext>
            </a:extLst>
          </p:cNvPr>
          <p:cNvPicPr>
            <a:picLocks noChangeAspect="1"/>
          </p:cNvPicPr>
          <p:nvPr/>
        </p:nvPicPr>
        <p:blipFill>
          <a:blip r:embed="rId8"/>
          <a:stretch>
            <a:fillRect/>
          </a:stretch>
        </p:blipFill>
        <p:spPr>
          <a:xfrm>
            <a:off x="422723" y="1619249"/>
            <a:ext cx="1073765" cy="1073765"/>
          </a:xfrm>
          <a:prstGeom prst="rect">
            <a:avLst/>
          </a:prstGeom>
        </p:spPr>
      </p:pic>
      <p:pic>
        <p:nvPicPr>
          <p:cNvPr id="56" name="Picture 55">
            <a:extLst>
              <a:ext uri="{FF2B5EF4-FFF2-40B4-BE49-F238E27FC236}">
                <a16:creationId xmlns:a16="http://schemas.microsoft.com/office/drawing/2014/main" id="{30514238-EF74-CF7F-B974-BDFC85E5501C}"/>
              </a:ext>
            </a:extLst>
          </p:cNvPr>
          <p:cNvPicPr>
            <a:picLocks noChangeAspect="1"/>
          </p:cNvPicPr>
          <p:nvPr/>
        </p:nvPicPr>
        <p:blipFill>
          <a:blip r:embed="rId9"/>
          <a:stretch>
            <a:fillRect/>
          </a:stretch>
        </p:blipFill>
        <p:spPr>
          <a:xfrm>
            <a:off x="4675369" y="1353836"/>
            <a:ext cx="292131" cy="292131"/>
          </a:xfrm>
          <a:prstGeom prst="rect">
            <a:avLst/>
          </a:prstGeom>
        </p:spPr>
      </p:pic>
      <p:pic>
        <p:nvPicPr>
          <p:cNvPr id="57" name="Picture 56">
            <a:extLst>
              <a:ext uri="{FF2B5EF4-FFF2-40B4-BE49-F238E27FC236}">
                <a16:creationId xmlns:a16="http://schemas.microsoft.com/office/drawing/2014/main" id="{A05B5B7E-EEF7-63C1-0B07-EA5D2076FEF3}"/>
              </a:ext>
            </a:extLst>
          </p:cNvPr>
          <p:cNvPicPr>
            <a:picLocks noChangeAspect="1"/>
          </p:cNvPicPr>
          <p:nvPr/>
        </p:nvPicPr>
        <p:blipFill>
          <a:blip r:embed="rId9"/>
          <a:stretch>
            <a:fillRect/>
          </a:stretch>
        </p:blipFill>
        <p:spPr>
          <a:xfrm>
            <a:off x="1744186" y="2706200"/>
            <a:ext cx="593988" cy="593988"/>
          </a:xfrm>
          <a:prstGeom prst="rect">
            <a:avLst/>
          </a:prstGeom>
        </p:spPr>
      </p:pic>
      <p:pic>
        <p:nvPicPr>
          <p:cNvPr id="58" name="Picture 57">
            <a:extLst>
              <a:ext uri="{FF2B5EF4-FFF2-40B4-BE49-F238E27FC236}">
                <a16:creationId xmlns:a16="http://schemas.microsoft.com/office/drawing/2014/main" id="{B495429A-CE92-E105-0077-3C77162EB4C2}"/>
              </a:ext>
            </a:extLst>
          </p:cNvPr>
          <p:cNvPicPr>
            <a:picLocks noChangeAspect="1"/>
          </p:cNvPicPr>
          <p:nvPr/>
        </p:nvPicPr>
        <p:blipFill>
          <a:blip r:embed="rId9"/>
          <a:stretch>
            <a:fillRect/>
          </a:stretch>
        </p:blipFill>
        <p:spPr>
          <a:xfrm>
            <a:off x="586939" y="1071061"/>
            <a:ext cx="728709" cy="728709"/>
          </a:xfrm>
          <a:prstGeom prst="rect">
            <a:avLst/>
          </a:prstGeom>
        </p:spPr>
      </p:pic>
      <p:pic>
        <p:nvPicPr>
          <p:cNvPr id="59" name="Picture 58">
            <a:extLst>
              <a:ext uri="{FF2B5EF4-FFF2-40B4-BE49-F238E27FC236}">
                <a16:creationId xmlns:a16="http://schemas.microsoft.com/office/drawing/2014/main" id="{5BEF40BD-6DBD-C0DB-1950-6AEB4977F918}"/>
              </a:ext>
            </a:extLst>
          </p:cNvPr>
          <p:cNvPicPr>
            <a:picLocks noChangeAspect="1"/>
          </p:cNvPicPr>
          <p:nvPr/>
        </p:nvPicPr>
        <p:blipFill>
          <a:blip r:embed="rId9"/>
          <a:stretch>
            <a:fillRect/>
          </a:stretch>
        </p:blipFill>
        <p:spPr>
          <a:xfrm>
            <a:off x="2839956" y="1176025"/>
            <a:ext cx="418502" cy="418502"/>
          </a:xfrm>
          <a:prstGeom prst="rect">
            <a:avLst/>
          </a:prstGeom>
        </p:spPr>
      </p:pic>
      <p:pic>
        <p:nvPicPr>
          <p:cNvPr id="60" name="Picture 59">
            <a:extLst>
              <a:ext uri="{FF2B5EF4-FFF2-40B4-BE49-F238E27FC236}">
                <a16:creationId xmlns:a16="http://schemas.microsoft.com/office/drawing/2014/main" id="{512A17ED-CE06-31F6-968C-F94261FAF2D9}"/>
              </a:ext>
            </a:extLst>
          </p:cNvPr>
          <p:cNvPicPr>
            <a:picLocks noChangeAspect="1"/>
          </p:cNvPicPr>
          <p:nvPr/>
        </p:nvPicPr>
        <p:blipFill>
          <a:blip r:embed="rId9"/>
          <a:stretch>
            <a:fillRect/>
          </a:stretch>
        </p:blipFill>
        <p:spPr>
          <a:xfrm>
            <a:off x="3891964" y="2706200"/>
            <a:ext cx="518531" cy="518531"/>
          </a:xfrm>
          <a:prstGeom prst="rect">
            <a:avLst/>
          </a:prstGeom>
        </p:spPr>
      </p:pic>
      <p:sp>
        <p:nvSpPr>
          <p:cNvPr id="61" name="TextBox 60">
            <a:extLst>
              <a:ext uri="{FF2B5EF4-FFF2-40B4-BE49-F238E27FC236}">
                <a16:creationId xmlns:a16="http://schemas.microsoft.com/office/drawing/2014/main" id="{F14193FA-C8ED-5DD6-89DC-381445DF80B4}"/>
              </a:ext>
            </a:extLst>
          </p:cNvPr>
          <p:cNvSpPr txBox="1"/>
          <p:nvPr/>
        </p:nvSpPr>
        <p:spPr>
          <a:xfrm>
            <a:off x="714849" y="1274385"/>
            <a:ext cx="587325" cy="307777"/>
          </a:xfrm>
          <a:prstGeom prst="rect">
            <a:avLst/>
          </a:prstGeom>
          <a:noFill/>
        </p:spPr>
        <p:txBody>
          <a:bodyPr wrap="square" rtlCol="0">
            <a:spAutoFit/>
          </a:bodyPr>
          <a:lstStyle/>
          <a:p>
            <a:r>
              <a:rPr lang="en-US" dirty="0"/>
              <a:t>10$</a:t>
            </a:r>
          </a:p>
        </p:txBody>
      </p:sp>
      <p:sp>
        <p:nvSpPr>
          <p:cNvPr id="62" name="TextBox 61">
            <a:extLst>
              <a:ext uri="{FF2B5EF4-FFF2-40B4-BE49-F238E27FC236}">
                <a16:creationId xmlns:a16="http://schemas.microsoft.com/office/drawing/2014/main" id="{1F418AFB-2ACB-4908-5467-833B2208E4F0}"/>
              </a:ext>
            </a:extLst>
          </p:cNvPr>
          <p:cNvSpPr txBox="1"/>
          <p:nvPr/>
        </p:nvSpPr>
        <p:spPr>
          <a:xfrm>
            <a:off x="1872704" y="2849306"/>
            <a:ext cx="587325" cy="307777"/>
          </a:xfrm>
          <a:prstGeom prst="rect">
            <a:avLst/>
          </a:prstGeom>
          <a:noFill/>
        </p:spPr>
        <p:txBody>
          <a:bodyPr wrap="square" rtlCol="0">
            <a:spAutoFit/>
          </a:bodyPr>
          <a:lstStyle/>
          <a:p>
            <a:r>
              <a:rPr lang="en-US" dirty="0"/>
              <a:t>6$</a:t>
            </a:r>
          </a:p>
        </p:txBody>
      </p:sp>
      <p:pic>
        <p:nvPicPr>
          <p:cNvPr id="63" name="Picture 62">
            <a:extLst>
              <a:ext uri="{FF2B5EF4-FFF2-40B4-BE49-F238E27FC236}">
                <a16:creationId xmlns:a16="http://schemas.microsoft.com/office/drawing/2014/main" id="{47D9E10F-5F31-9476-193C-8672E0E02A2F}"/>
              </a:ext>
            </a:extLst>
          </p:cNvPr>
          <p:cNvPicPr>
            <a:picLocks noChangeAspect="1"/>
          </p:cNvPicPr>
          <p:nvPr/>
        </p:nvPicPr>
        <p:blipFill>
          <a:blip r:embed="rId9"/>
          <a:stretch>
            <a:fillRect/>
          </a:stretch>
        </p:blipFill>
        <p:spPr>
          <a:xfrm>
            <a:off x="6021769" y="1144585"/>
            <a:ext cx="418502" cy="418502"/>
          </a:xfrm>
          <a:prstGeom prst="rect">
            <a:avLst/>
          </a:prstGeom>
        </p:spPr>
      </p:pic>
      <p:sp>
        <p:nvSpPr>
          <p:cNvPr id="2048" name="TextBox 2047">
            <a:extLst>
              <a:ext uri="{FF2B5EF4-FFF2-40B4-BE49-F238E27FC236}">
                <a16:creationId xmlns:a16="http://schemas.microsoft.com/office/drawing/2014/main" id="{B085943B-EB8C-A385-88A5-71FC5FC6646A}"/>
              </a:ext>
            </a:extLst>
          </p:cNvPr>
          <p:cNvSpPr txBox="1"/>
          <p:nvPr/>
        </p:nvSpPr>
        <p:spPr>
          <a:xfrm>
            <a:off x="3940462" y="2819547"/>
            <a:ext cx="587325" cy="307777"/>
          </a:xfrm>
          <a:prstGeom prst="rect">
            <a:avLst/>
          </a:prstGeom>
          <a:noFill/>
        </p:spPr>
        <p:txBody>
          <a:bodyPr wrap="square" rtlCol="0">
            <a:spAutoFit/>
          </a:bodyPr>
          <a:lstStyle/>
          <a:p>
            <a:r>
              <a:rPr lang="en-US" dirty="0"/>
              <a:t>5$</a:t>
            </a:r>
          </a:p>
        </p:txBody>
      </p:sp>
      <p:sp>
        <p:nvSpPr>
          <p:cNvPr id="2051" name="TextBox 2050">
            <a:extLst>
              <a:ext uri="{FF2B5EF4-FFF2-40B4-BE49-F238E27FC236}">
                <a16:creationId xmlns:a16="http://schemas.microsoft.com/office/drawing/2014/main" id="{B31E8655-388C-118F-73B0-2FBAA8A4F8C9}"/>
              </a:ext>
            </a:extLst>
          </p:cNvPr>
          <p:cNvSpPr txBox="1"/>
          <p:nvPr/>
        </p:nvSpPr>
        <p:spPr>
          <a:xfrm>
            <a:off x="2861585" y="1241425"/>
            <a:ext cx="587325" cy="307777"/>
          </a:xfrm>
          <a:prstGeom prst="rect">
            <a:avLst/>
          </a:prstGeom>
          <a:noFill/>
        </p:spPr>
        <p:txBody>
          <a:bodyPr wrap="square" rtlCol="0">
            <a:spAutoFit/>
          </a:bodyPr>
          <a:lstStyle/>
          <a:p>
            <a:r>
              <a:rPr lang="en-US" dirty="0"/>
              <a:t>2$</a:t>
            </a:r>
          </a:p>
        </p:txBody>
      </p:sp>
      <p:sp>
        <p:nvSpPr>
          <p:cNvPr id="2052" name="TextBox 2051">
            <a:extLst>
              <a:ext uri="{FF2B5EF4-FFF2-40B4-BE49-F238E27FC236}">
                <a16:creationId xmlns:a16="http://schemas.microsoft.com/office/drawing/2014/main" id="{0185FA2B-80E1-1C7F-7730-C1F647E40E48}"/>
              </a:ext>
            </a:extLst>
          </p:cNvPr>
          <p:cNvSpPr txBox="1"/>
          <p:nvPr/>
        </p:nvSpPr>
        <p:spPr>
          <a:xfrm>
            <a:off x="6050732" y="1199947"/>
            <a:ext cx="587325" cy="307777"/>
          </a:xfrm>
          <a:prstGeom prst="rect">
            <a:avLst/>
          </a:prstGeom>
          <a:noFill/>
        </p:spPr>
        <p:txBody>
          <a:bodyPr wrap="square" rtlCol="0">
            <a:spAutoFit/>
          </a:bodyPr>
          <a:lstStyle/>
          <a:p>
            <a:r>
              <a:rPr lang="en-US" dirty="0"/>
              <a:t>2$</a:t>
            </a:r>
          </a:p>
        </p:txBody>
      </p:sp>
      <p:sp>
        <p:nvSpPr>
          <p:cNvPr id="2053" name="TextBox 2052">
            <a:extLst>
              <a:ext uri="{FF2B5EF4-FFF2-40B4-BE49-F238E27FC236}">
                <a16:creationId xmlns:a16="http://schemas.microsoft.com/office/drawing/2014/main" id="{533AF074-B442-411C-3E44-8F2811BD0A3D}"/>
              </a:ext>
            </a:extLst>
          </p:cNvPr>
          <p:cNvSpPr txBox="1"/>
          <p:nvPr/>
        </p:nvSpPr>
        <p:spPr>
          <a:xfrm>
            <a:off x="4649335" y="1363129"/>
            <a:ext cx="587325" cy="261610"/>
          </a:xfrm>
          <a:prstGeom prst="rect">
            <a:avLst/>
          </a:prstGeom>
          <a:noFill/>
        </p:spPr>
        <p:txBody>
          <a:bodyPr wrap="square" rtlCol="0">
            <a:spAutoFit/>
          </a:bodyPr>
          <a:lstStyle/>
          <a:p>
            <a:r>
              <a:rPr lang="en-US" sz="1100" dirty="0"/>
              <a:t>1$</a:t>
            </a:r>
          </a:p>
        </p:txBody>
      </p:sp>
      <p:sp>
        <p:nvSpPr>
          <p:cNvPr id="2056" name="Rectangle: Rounded Corners 2055">
            <a:extLst>
              <a:ext uri="{FF2B5EF4-FFF2-40B4-BE49-F238E27FC236}">
                <a16:creationId xmlns:a16="http://schemas.microsoft.com/office/drawing/2014/main" id="{6E71EDDA-C780-1CF0-DE59-AC498D5A18B6}"/>
              </a:ext>
            </a:extLst>
          </p:cNvPr>
          <p:cNvSpPr/>
          <p:nvPr/>
        </p:nvSpPr>
        <p:spPr>
          <a:xfrm>
            <a:off x="6059397" y="3155886"/>
            <a:ext cx="1731575" cy="572700"/>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bg2"/>
                </a:solidFill>
              </a:rPr>
              <a:t>Mỗi</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sẽ</a:t>
            </a:r>
            <a:r>
              <a:rPr lang="en-US" sz="1100" dirty="0">
                <a:solidFill>
                  <a:schemeClr val="bg2"/>
                </a:solidFill>
              </a:rPr>
              <a:t> </a:t>
            </a:r>
            <a:r>
              <a:rPr lang="en-US" sz="1100" dirty="0" err="1">
                <a:solidFill>
                  <a:schemeClr val="bg2"/>
                </a:solidFill>
              </a:rPr>
              <a:t>làm</a:t>
            </a:r>
            <a:r>
              <a:rPr lang="en-US" sz="1100" dirty="0">
                <a:solidFill>
                  <a:schemeClr val="bg2"/>
                </a:solidFill>
              </a:rPr>
              <a:t> </a:t>
            </a:r>
            <a:r>
              <a:rPr lang="en-US" sz="1100" dirty="0" err="1">
                <a:solidFill>
                  <a:schemeClr val="bg2"/>
                </a:solidFill>
              </a:rPr>
              <a:t>vô</a:t>
            </a:r>
            <a:r>
              <a:rPr lang="en-US" sz="1100" dirty="0">
                <a:solidFill>
                  <a:schemeClr val="bg2"/>
                </a:solidFill>
              </a:rPr>
              <a:t> </a:t>
            </a:r>
            <a:r>
              <a:rPr lang="en-US" sz="1100" dirty="0" err="1">
                <a:solidFill>
                  <a:schemeClr val="bg2"/>
                </a:solidFill>
              </a:rPr>
              <a:t>hiệu</a:t>
            </a:r>
            <a:r>
              <a:rPr lang="en-US" sz="1100" dirty="0">
                <a:solidFill>
                  <a:schemeClr val="bg2"/>
                </a:solidFill>
              </a:rPr>
              <a:t> </a:t>
            </a:r>
            <a:r>
              <a:rPr lang="en-US" sz="1100" dirty="0" err="1">
                <a:solidFill>
                  <a:schemeClr val="bg2"/>
                </a:solidFill>
              </a:rPr>
              <a:t>hóa</a:t>
            </a:r>
            <a:r>
              <a:rPr lang="en-US" sz="1100" dirty="0">
                <a:solidFill>
                  <a:schemeClr val="bg2"/>
                </a:solidFill>
              </a:rPr>
              <a:t> </a:t>
            </a:r>
            <a:r>
              <a:rPr lang="en-US" sz="1100" dirty="0" err="1">
                <a:solidFill>
                  <a:schemeClr val="bg2"/>
                </a:solidFill>
              </a:rPr>
              <a:t>lối</a:t>
            </a:r>
            <a:r>
              <a:rPr lang="en-US" sz="1100" dirty="0">
                <a:solidFill>
                  <a:schemeClr val="bg2"/>
                </a:solidFill>
              </a:rPr>
              <a:t> </a:t>
            </a:r>
            <a:r>
              <a:rPr lang="en-US" sz="1100" dirty="0" err="1">
                <a:solidFill>
                  <a:schemeClr val="bg2"/>
                </a:solidFill>
              </a:rPr>
              <a:t>đi</a:t>
            </a:r>
            <a:r>
              <a:rPr lang="en-US" sz="1100" dirty="0">
                <a:solidFill>
                  <a:schemeClr val="bg2"/>
                </a:solidFill>
              </a:rPr>
              <a:t> </a:t>
            </a:r>
            <a:r>
              <a:rPr lang="en-US" sz="1100" dirty="0" err="1">
                <a:solidFill>
                  <a:schemeClr val="bg2"/>
                </a:solidFill>
              </a:rPr>
              <a:t>của</a:t>
            </a:r>
            <a:r>
              <a:rPr lang="en-US" sz="1100" dirty="0">
                <a:solidFill>
                  <a:schemeClr val="bg2"/>
                </a:solidFill>
              </a:rPr>
              <a:t> </a:t>
            </a:r>
            <a:r>
              <a:rPr lang="en-US" sz="1100" dirty="0" err="1">
                <a:solidFill>
                  <a:schemeClr val="bg2"/>
                </a:solidFill>
              </a:rPr>
              <a:t>kho</a:t>
            </a:r>
            <a:r>
              <a:rPr lang="en-US" sz="1100" dirty="0">
                <a:solidFill>
                  <a:schemeClr val="bg2"/>
                </a:solidFill>
              </a:rPr>
              <a:t> </a:t>
            </a:r>
            <a:r>
              <a:rPr lang="en-US" sz="1100" dirty="0" err="1">
                <a:solidFill>
                  <a:schemeClr val="bg2"/>
                </a:solidFill>
              </a:rPr>
              <a:t>báu</a:t>
            </a:r>
            <a:r>
              <a:rPr lang="en-US" sz="1100" dirty="0">
                <a:solidFill>
                  <a:schemeClr val="bg2"/>
                </a:solidFill>
              </a:rPr>
              <a:t> </a:t>
            </a:r>
            <a:r>
              <a:rPr lang="en-US" sz="1100" dirty="0" err="1">
                <a:solidFill>
                  <a:schemeClr val="bg2"/>
                </a:solidFill>
              </a:rPr>
              <a:t>bên</a:t>
            </a:r>
            <a:r>
              <a:rPr lang="en-US" sz="1100" dirty="0">
                <a:solidFill>
                  <a:schemeClr val="bg2"/>
                </a:solidFill>
              </a:rPr>
              <a:t> </a:t>
            </a:r>
            <a:r>
              <a:rPr lang="en-US" sz="1100" dirty="0" err="1">
                <a:solidFill>
                  <a:schemeClr val="bg2"/>
                </a:solidFill>
              </a:rPr>
              <a:t>cạnh</a:t>
            </a:r>
            <a:endParaRPr lang="en-US" sz="1100" dirty="0">
              <a:solidFill>
                <a:schemeClr val="bg2"/>
              </a:solidFill>
            </a:endParaRPr>
          </a:p>
        </p:txBody>
      </p:sp>
      <p:cxnSp>
        <p:nvCxnSpPr>
          <p:cNvPr id="2064" name="Straight Connector 2063">
            <a:extLst>
              <a:ext uri="{FF2B5EF4-FFF2-40B4-BE49-F238E27FC236}">
                <a16:creationId xmlns:a16="http://schemas.microsoft.com/office/drawing/2014/main" id="{5C82D0F0-1895-7183-A13E-32F8927A4F4E}"/>
              </a:ext>
            </a:extLst>
          </p:cNvPr>
          <p:cNvCxnSpPr>
            <a:cxnSpLocks/>
            <a:stCxn id="2056" idx="2"/>
          </p:cNvCxnSpPr>
          <p:nvPr/>
        </p:nvCxnSpPr>
        <p:spPr>
          <a:xfrm>
            <a:off x="6925185" y="3728586"/>
            <a:ext cx="0" cy="92324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65" name="Arrow: Left 2064">
            <a:extLst>
              <a:ext uri="{FF2B5EF4-FFF2-40B4-BE49-F238E27FC236}">
                <a16:creationId xmlns:a16="http://schemas.microsoft.com/office/drawing/2014/main" id="{2C4E1CD1-A7C6-5F37-6250-9F5A3C032A55}"/>
              </a:ext>
            </a:extLst>
          </p:cNvPr>
          <p:cNvSpPr/>
          <p:nvPr/>
        </p:nvSpPr>
        <p:spPr>
          <a:xfrm>
            <a:off x="6237020" y="2640072"/>
            <a:ext cx="1290407" cy="461231"/>
          </a:xfrm>
          <a:prstGeom prst="leftArrow">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8" name="Straight Connector 2067">
            <a:extLst>
              <a:ext uri="{FF2B5EF4-FFF2-40B4-BE49-F238E27FC236}">
                <a16:creationId xmlns:a16="http://schemas.microsoft.com/office/drawing/2014/main" id="{F8841AB8-53BF-637B-4812-F853F33A545A}"/>
              </a:ext>
            </a:extLst>
          </p:cNvPr>
          <p:cNvCxnSpPr>
            <a:cxnSpLocks/>
            <a:stCxn id="2056" idx="0"/>
          </p:cNvCxnSpPr>
          <p:nvPr/>
        </p:nvCxnSpPr>
        <p:spPr>
          <a:xfrm flipH="1" flipV="1">
            <a:off x="6925184" y="2973435"/>
            <a:ext cx="1" cy="18245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85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cơ bản</a:t>
            </a:r>
            <a:endParaRPr/>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dirty="0">
                    <a:solidFill>
                      <a:schemeClr val="tx1"/>
                    </a:solidFill>
                    <a:latin typeface="+mn-lt"/>
                  </a:rPr>
                  <a:t>Gọi F (n) là số tiền lớn nhất có thể chọn được từ n đồng xu</a:t>
                </a:r>
                <a:r>
                  <a:rPr lang="vi-VN" b="1" dirty="0">
                    <a:solidFill>
                      <a:schemeClr val="tx1"/>
                    </a:solidFill>
                    <a:latin typeface="+mn-lt"/>
                  </a:rPr>
                  <a:t>. </a:t>
                </a:r>
                <a:r>
                  <a:rPr lang="vi-VN" dirty="0">
                    <a:solidFill>
                      <a:schemeClr val="tx1"/>
                    </a:solidFill>
                    <a:latin typeface="+mn-lt"/>
                  </a:rPr>
                  <a:t>Ta có thể lấy được số tiền lớn nhất bằng cách chọn đồng xu </a:t>
                </a:r>
                <a:r>
                  <a:rPr lang="en-US" dirty="0">
                    <a:solidFill>
                      <a:schemeClr val="tx1"/>
                    </a:solidFill>
                    <a:latin typeface="+mn-lt"/>
                  </a:rPr>
                  <a:t>ở </a:t>
                </a:r>
                <a:r>
                  <a:rPr lang="en-US" dirty="0" err="1">
                    <a:solidFill>
                      <a:schemeClr val="tx1"/>
                    </a:solidFill>
                    <a:latin typeface="+mn-lt"/>
                  </a:rPr>
                  <a:t>vị</a:t>
                </a:r>
                <a:r>
                  <a:rPr lang="en-US" dirty="0">
                    <a:solidFill>
                      <a:schemeClr val="tx1"/>
                    </a:solidFill>
                    <a:latin typeface="+mn-lt"/>
                  </a:rPr>
                  <a:t> </a:t>
                </a:r>
                <a:r>
                  <a:rPr lang="en-US" dirty="0" err="1">
                    <a:solidFill>
                      <a:schemeClr val="tx1"/>
                    </a:solidFill>
                    <a:latin typeface="+mn-lt"/>
                  </a:rPr>
                  <a:t>trí</a:t>
                </a:r>
                <a:r>
                  <a:rPr lang="en-US" dirty="0">
                    <a:solidFill>
                      <a:schemeClr val="tx1"/>
                    </a:solidFill>
                    <a:latin typeface="+mn-lt"/>
                  </a:rPr>
                  <a:t> </a:t>
                </a:r>
                <a:r>
                  <a:rPr lang="en-US" dirty="0" err="1">
                    <a:solidFill>
                      <a:schemeClr val="tx1"/>
                    </a:solidFill>
                    <a:latin typeface="+mn-lt"/>
                  </a:rPr>
                  <a:t>hiện</a:t>
                </a:r>
                <a:r>
                  <a:rPr lang="en-US" dirty="0">
                    <a:solidFill>
                      <a:schemeClr val="tx1"/>
                    </a:solidFill>
                    <a:latin typeface="+mn-lt"/>
                  </a:rPr>
                  <a:t> </a:t>
                </a:r>
                <a:r>
                  <a:rPr lang="en-US" dirty="0" err="1">
                    <a:solidFill>
                      <a:schemeClr val="tx1"/>
                    </a:solidFill>
                    <a:latin typeface="+mn-lt"/>
                  </a:rPr>
                  <a:t>tại</a:t>
                </a:r>
                <a:r>
                  <a:rPr lang="vi-VN" dirty="0">
                    <a:solidFill>
                      <a:schemeClr val="tx1"/>
                    </a:solidFill>
                    <a:latin typeface="+mn-lt"/>
                  </a:rPr>
                  <a:t> và lấy số tiền lớn nhất có thể từ n - 2 đồng xu đầu tiên, tức là </a:t>
                </a:r>
                <a14:m>
                  <m:oMath xmlns:m="http://schemas.openxmlformats.org/officeDocument/2006/math">
                    <m:sSub>
                      <m:sSubPr>
                        <m:ctrlPr>
                          <a:rPr lang="vi-V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oMath>
                </a14:m>
                <a:r>
                  <a:rPr lang="vi-VN" dirty="0">
                    <a:solidFill>
                      <a:schemeClr val="tx1"/>
                    </a:solidFill>
                    <a:latin typeface="+mn-lt"/>
                  </a:rPr>
                  <a:t> + F (n - 2)</a:t>
                </a:r>
                <a:r>
                  <a:rPr lang="en-US" dirty="0">
                    <a:solidFill>
                      <a:schemeClr val="tx1"/>
                    </a:solidFill>
                    <a:latin typeface="+mn-lt"/>
                  </a:rPr>
                  <a:t> </a:t>
                </a:r>
                <a:r>
                  <a:rPr lang="en-US" dirty="0" err="1">
                    <a:solidFill>
                      <a:schemeClr val="tx1"/>
                    </a:solidFill>
                    <a:latin typeface="+mn-lt"/>
                  </a:rPr>
                  <a:t>hoặc</a:t>
                </a:r>
                <a:r>
                  <a:rPr lang="en-US" dirty="0">
                    <a:solidFill>
                      <a:schemeClr val="tx1"/>
                    </a:solidFill>
                    <a:latin typeface="+mn-lt"/>
                  </a:rPr>
                  <a:t> s</a:t>
                </a:r>
                <a:r>
                  <a:rPr lang="vi-VN" dirty="0">
                    <a:solidFill>
                      <a:schemeClr val="tx1"/>
                    </a:solidFill>
                    <a:latin typeface="+mn-lt"/>
                  </a:rPr>
                  <a:t>ố tiền lớn nhất có thể lấy được bằng F (n - 1)</a:t>
                </a:r>
                <a:endParaRPr lang="en-US" b="1" dirty="0">
                  <a:solidFill>
                    <a:schemeClr val="tx1"/>
                  </a:solidFill>
                  <a:latin typeface="+mn-lt"/>
                </a:endParaRPr>
              </a:p>
            </p:txBody>
          </p:sp>
        </mc:Choice>
        <mc:Fallback xmlns="">
          <p:sp>
            <p:nvSpPr>
              <p:cNvPr id="42" name="TextBox 41">
                <a:extLst>
                  <a:ext uri="{FF2B5EF4-FFF2-40B4-BE49-F238E27FC236}">
                    <a16:creationId xmlns:a16="http://schemas.microsoft.com/office/drawing/2014/main" id="{CCA03542-0383-E5F0-1C4E-F465C8A915E8}"/>
                  </a:ext>
                </a:extLst>
              </p:cNvPr>
              <p:cNvSpPr txBox="1">
                <a:spLocks noGrp="1" noRot="1" noChangeAspect="1" noMove="1" noResize="1" noEditPoints="1" noAdjustHandles="1" noChangeArrowheads="1" noChangeShapeType="1" noTextEdit="1"/>
              </p:cNvSpPr>
              <p:nvPr/>
            </p:nvSpPr>
            <p:spPr>
              <a:xfrm>
                <a:off x="3254712" y="1625100"/>
                <a:ext cx="5248426" cy="1169551"/>
              </a:xfrm>
              <a:prstGeom prst="rect">
                <a:avLst/>
              </a:prstGeom>
              <a:blipFill>
                <a:blip r:embed="rId2"/>
                <a:stretch>
                  <a:fillRect l="-348" t="-1047" b="-4712"/>
                </a:stretch>
              </a:blipFill>
            </p:spPr>
            <p:txBody>
              <a:bodyPr/>
              <a:lstStyle/>
              <a:p>
                <a:r>
                  <a:rPr lang="en-US">
                    <a:noFill/>
                  </a:rPr>
                  <a:t> </a:t>
                </a:r>
              </a:p>
            </p:txBody>
          </p:sp>
        </mc:Fallback>
      </mc:AlternateContent>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𝑛</m:t>
                              </m:r>
                            </m:sub>
                          </m:sSub>
                        </m:e>
                      </m:func>
                      <m:r>
                        <a:rPr lang="ar-AE"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1</m:t>
                      </m:r>
                    </m:oMath>
                  </m:oMathPara>
                </a14:m>
                <a:br>
                  <a:rPr lang="en-US" b="0" dirty="0">
                    <a:solidFill>
                      <a:schemeClr val="tx1"/>
                    </a:solidFill>
                  </a:rPr>
                </a:br>
                <a:br>
                  <a:rPr lang="en-US" b="0" dirty="0">
                    <a:solidFill>
                      <a:schemeClr val="tx1"/>
                    </a:solidFill>
                  </a:rPr>
                </a:b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a:p>
                <a:pPr marL="0" lvl="0" indent="0" algn="l" rtl="0">
                  <a:spcBef>
                    <a:spcPts val="0"/>
                  </a:spcBef>
                  <a:spcAft>
                    <a:spcPts val="0"/>
                  </a:spcAft>
                  <a:buNone/>
                </a:pPr>
                <a:endParaRPr lang="en-US" dirty="0">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3"/>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dirty="0"/>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mc:AlternateContent xmlns:mc="http://schemas.openxmlformats.org/markup-compatibility/2006" xmlns:a14="http://schemas.microsoft.com/office/drawing/2010/main">
        <mc:Choice Requires="a14">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br>
                  <a:rPr lang="en-US" i="1" dirty="0">
                    <a:solidFill>
                      <a:schemeClr val="tx1"/>
                    </a:solidFill>
                    <a:latin typeface="Cambria Math" panose="02040503050406030204" pitchFamily="18" charset="0"/>
                  </a:rPr>
                </a:br>
                <a14:m>
                  <m:oMathPara xmlns:m="http://schemas.openxmlformats.org/officeDocument/2006/math">
                    <m:oMathParaPr>
                      <m:jc m:val="center"/>
                    </m:oMathParaPr>
                    <m:oMath xmlns:m="http://schemas.openxmlformats.org/officeDocument/2006/math">
                      <m:r>
                        <a:rPr lang="ar-AE" i="1">
                          <a:solidFill>
                            <a:schemeClr val="tx1"/>
                          </a:solidFill>
                          <a:latin typeface="Cambria Math" panose="02040503050406030204" pitchFamily="18" charset="0"/>
                        </a:rPr>
                        <m:t>𝐹</m:t>
                      </m:r>
                      <m:d>
                        <m:dPr>
                          <m:ctrlPr>
                            <a:rPr lang="ar-AE"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e>
                      </m:d>
                      <m:r>
                        <a:rPr lang="ar-AE" i="1">
                          <a:solidFill>
                            <a:schemeClr val="tx1"/>
                          </a:solidFill>
                          <a:latin typeface="Cambria Math" panose="02040503050406030204" pitchFamily="18" charset="0"/>
                        </a:rPr>
                        <m:t>=</m:t>
                      </m:r>
                      <m:func>
                        <m:funcPr>
                          <m:ctrlPr>
                            <a:rPr lang="ar-AE"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max</m:t>
                          </m:r>
                        </m:fName>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𝑛</m:t>
                              </m:r>
                            </m:sub>
                          </m:sSub>
                        </m:e>
                      </m:func>
                      <m:r>
                        <a:rPr lang="ar-AE"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ớ</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&gt;</m:t>
                      </m:r>
                      <m:r>
                        <a:rPr lang="en-US" i="1">
                          <a:solidFill>
                            <a:schemeClr val="tx1"/>
                          </a:solidFill>
                          <a:latin typeface="Cambria Math" panose="02040503050406030204" pitchFamily="18" charset="0"/>
                        </a:rPr>
                        <m:t>1</m:t>
                      </m:r>
                    </m:oMath>
                  </m:oMathPara>
                </a14:m>
                <a:br>
                  <a:rPr lang="en-US" dirty="0">
                    <a:solidFill>
                      <a:schemeClr val="tx1"/>
                    </a:solidFill>
                  </a:rPr>
                </a:br>
                <a:br>
                  <a:rPr lang="en-US" dirty="0">
                    <a:solidFill>
                      <a:schemeClr val="tx1"/>
                    </a:solidFill>
                  </a:rPr>
                </a:br>
                <a14:m>
                  <m:oMathPara xmlns:m="http://schemas.openxmlformats.org/officeDocument/2006/math">
                    <m:oMathParaPr>
                      <m:jc m:val="center"/>
                    </m:oMathParaPr>
                    <m:oMath xmlns:m="http://schemas.openxmlformats.org/officeDocument/2006/math">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𝐹</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54" name="Google Shape;2428;p70">
                <a:extLst>
                  <a:ext uri="{FF2B5EF4-FFF2-40B4-BE49-F238E27FC236}">
                    <a16:creationId xmlns:a16="http://schemas.microsoft.com/office/drawing/2014/main" id="{F7CC5206-2011-550B-CD7A-CD245DFE834A}"/>
                  </a:ext>
                </a:extLst>
              </p:cNvPr>
              <p:cNvSpPr>
                <a:spLocks noRot="1" noChangeAspect="1" noMove="1" noResize="1" noEditPoints="1" noAdjustHandles="1" noChangeArrowheads="1" noChangeShapeType="1" noTextEdit="1"/>
              </p:cNvSpPr>
              <p:nvPr/>
            </p:nvSpPr>
            <p:spPr>
              <a:xfrm>
                <a:off x="91769" y="1101900"/>
                <a:ext cx="6153055" cy="3579156"/>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3035477440"/>
              </p:ext>
            </p:extLst>
          </p:nvPr>
        </p:nvGraphicFramePr>
        <p:xfrm>
          <a:off x="360476" y="1632777"/>
          <a:ext cx="5684728" cy="914400"/>
        </p:xfrm>
        <a:graphic>
          <a:graphicData uri="http://schemas.openxmlformats.org/drawingml/2006/table">
            <a:tbl>
              <a:tblPr firstRow="1" bandRow="1">
                <a:tableStyleId>{B3356E6B-52D6-4A0A-AFC1-D65799314CCF}</a:tableStyleId>
              </a:tblPr>
              <a:tblGrid>
                <a:gridCol w="710591">
                  <a:extLst>
                    <a:ext uri="{9D8B030D-6E8A-4147-A177-3AD203B41FA5}">
                      <a16:colId xmlns:a16="http://schemas.microsoft.com/office/drawing/2014/main" val="1559589145"/>
                    </a:ext>
                  </a:extLst>
                </a:gridCol>
                <a:gridCol w="710591">
                  <a:extLst>
                    <a:ext uri="{9D8B030D-6E8A-4147-A177-3AD203B41FA5}">
                      <a16:colId xmlns:a16="http://schemas.microsoft.com/office/drawing/2014/main" val="815386792"/>
                    </a:ext>
                  </a:extLst>
                </a:gridCol>
                <a:gridCol w="710591">
                  <a:extLst>
                    <a:ext uri="{9D8B030D-6E8A-4147-A177-3AD203B41FA5}">
                      <a16:colId xmlns:a16="http://schemas.microsoft.com/office/drawing/2014/main" val="715339250"/>
                    </a:ext>
                  </a:extLst>
                </a:gridCol>
                <a:gridCol w="710591">
                  <a:extLst>
                    <a:ext uri="{9D8B030D-6E8A-4147-A177-3AD203B41FA5}">
                      <a16:colId xmlns:a16="http://schemas.microsoft.com/office/drawing/2014/main" val="313307653"/>
                    </a:ext>
                  </a:extLst>
                </a:gridCol>
                <a:gridCol w="710591">
                  <a:extLst>
                    <a:ext uri="{9D8B030D-6E8A-4147-A177-3AD203B41FA5}">
                      <a16:colId xmlns:a16="http://schemas.microsoft.com/office/drawing/2014/main" val="661396632"/>
                    </a:ext>
                  </a:extLst>
                </a:gridCol>
                <a:gridCol w="710591">
                  <a:extLst>
                    <a:ext uri="{9D8B030D-6E8A-4147-A177-3AD203B41FA5}">
                      <a16:colId xmlns:a16="http://schemas.microsoft.com/office/drawing/2014/main" val="2986017783"/>
                    </a:ext>
                  </a:extLst>
                </a:gridCol>
                <a:gridCol w="710591">
                  <a:extLst>
                    <a:ext uri="{9D8B030D-6E8A-4147-A177-3AD203B41FA5}">
                      <a16:colId xmlns:a16="http://schemas.microsoft.com/office/drawing/2014/main" val="2230015907"/>
                    </a:ext>
                  </a:extLst>
                </a:gridCol>
                <a:gridCol w="710591">
                  <a:extLst>
                    <a:ext uri="{9D8B030D-6E8A-4147-A177-3AD203B41FA5}">
                      <a16:colId xmlns:a16="http://schemas.microsoft.com/office/drawing/2014/main" val="869571715"/>
                    </a:ext>
                  </a:extLst>
                </a:gridCol>
              </a:tblGrid>
              <a:tr h="203902">
                <a:tc>
                  <a:txBody>
                    <a:bodyPr/>
                    <a:lstStyle/>
                    <a:p>
                      <a:r>
                        <a:rPr lang="en-US" dirty="0"/>
                        <a:t>index</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203902">
                <a:tc>
                  <a:txBody>
                    <a:bodyPr/>
                    <a:lstStyle/>
                    <a:p>
                      <a:r>
                        <a:rPr lang="en-US" dirty="0"/>
                        <a:t>C</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r>
                        <a:rPr lang="en-US" dirty="0"/>
                        <a:t>5</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 </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10</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6</a:t>
                      </a:r>
                    </a:p>
                  </a:txBody>
                  <a:tcPr>
                    <a:lnT w="12700" cap="flat" cmpd="sng" algn="ctr">
                      <a:solidFill>
                        <a:schemeClr val="bg2"/>
                      </a:solidFill>
                      <a:prstDash val="solid"/>
                      <a:round/>
                      <a:headEnd type="none" w="med" len="med"/>
                      <a:tailEnd type="none" w="med" len="med"/>
                    </a:lnT>
                    <a:solidFill>
                      <a:schemeClr val="tx1"/>
                    </a:solidFill>
                  </a:tcPr>
                </a:tc>
                <a:tc>
                  <a:txBody>
                    <a:bodyPr/>
                    <a:lstStyle/>
                    <a:p>
                      <a:r>
                        <a:rPr lang="en-US" dirty="0"/>
                        <a:t>2</a:t>
                      </a:r>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203902">
                <a:tc>
                  <a:txBody>
                    <a:bodyPr/>
                    <a:lstStyle/>
                    <a:p>
                      <a:r>
                        <a:rPr lang="en-US" dirty="0"/>
                        <a:t>F(n)</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dirty="0"/>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3715097068"/>
                  </a:ext>
                </a:extLst>
              </a:tr>
            </a:tbl>
          </a:graphicData>
        </a:graphic>
      </p:graphicFrame>
      <p:sp>
        <p:nvSpPr>
          <p:cNvPr id="2" name="TextBox 1">
            <a:extLst>
              <a:ext uri="{FF2B5EF4-FFF2-40B4-BE49-F238E27FC236}">
                <a16:creationId xmlns:a16="http://schemas.microsoft.com/office/drawing/2014/main" id="{0897E1E2-A32C-3D47-14CC-70E3952C8FFC}"/>
              </a:ext>
            </a:extLst>
          </p:cNvPr>
          <p:cNvSpPr txBox="1"/>
          <p:nvPr/>
        </p:nvSpPr>
        <p:spPr>
          <a:xfrm>
            <a:off x="1781935" y="2261687"/>
            <a:ext cx="486229" cy="307777"/>
          </a:xfrm>
          <a:prstGeom prst="rect">
            <a:avLst/>
          </a:prstGeom>
          <a:noFill/>
        </p:spPr>
        <p:txBody>
          <a:bodyPr wrap="square" rtlCol="0">
            <a:spAutoFit/>
          </a:bodyPr>
          <a:lstStyle/>
          <a:p>
            <a:r>
              <a:rPr lang="en-US" dirty="0"/>
              <a:t>5</a:t>
            </a:r>
          </a:p>
        </p:txBody>
      </p:sp>
      <p:sp>
        <p:nvSpPr>
          <p:cNvPr id="3" name="TextBox 2">
            <a:extLst>
              <a:ext uri="{FF2B5EF4-FFF2-40B4-BE49-F238E27FC236}">
                <a16:creationId xmlns:a16="http://schemas.microsoft.com/office/drawing/2014/main" id="{19D424BF-8C6D-8055-7E62-25FD197FB8F8}"/>
              </a:ext>
            </a:extLst>
          </p:cNvPr>
          <p:cNvSpPr txBox="1"/>
          <p:nvPr/>
        </p:nvSpPr>
        <p:spPr>
          <a:xfrm>
            <a:off x="1144838" y="2261687"/>
            <a:ext cx="486229" cy="307777"/>
          </a:xfrm>
          <a:prstGeom prst="rect">
            <a:avLst/>
          </a:prstGeom>
          <a:noFill/>
        </p:spPr>
        <p:txBody>
          <a:bodyPr wrap="square" rtlCol="0">
            <a:spAutoFit/>
          </a:bodyPr>
          <a:lstStyle/>
          <a:p>
            <a:r>
              <a:rPr lang="en-US" dirty="0"/>
              <a:t>0</a:t>
            </a:r>
          </a:p>
        </p:txBody>
      </p:sp>
      <p:sp>
        <p:nvSpPr>
          <p:cNvPr id="4" name="TextBox 3">
            <a:extLst>
              <a:ext uri="{FF2B5EF4-FFF2-40B4-BE49-F238E27FC236}">
                <a16:creationId xmlns:a16="http://schemas.microsoft.com/office/drawing/2014/main" id="{7916AD25-3620-0FCE-E80E-9FB136AC0C3F}"/>
              </a:ext>
            </a:extLst>
          </p:cNvPr>
          <p:cNvSpPr txBox="1"/>
          <p:nvPr/>
        </p:nvSpPr>
        <p:spPr>
          <a:xfrm>
            <a:off x="2495449" y="2261687"/>
            <a:ext cx="486229" cy="307777"/>
          </a:xfrm>
          <a:prstGeom prst="rect">
            <a:avLst/>
          </a:prstGeom>
          <a:noFill/>
        </p:spPr>
        <p:txBody>
          <a:bodyPr wrap="square" rtlCol="0">
            <a:spAutoFit/>
          </a:bodyPr>
          <a:lstStyle/>
          <a:p>
            <a:r>
              <a:rPr lang="en-US" dirty="0"/>
              <a:t>5</a:t>
            </a:r>
          </a:p>
        </p:txBody>
      </p:sp>
      <p:sp>
        <p:nvSpPr>
          <p:cNvPr id="5" name="TextBox 4">
            <a:extLst>
              <a:ext uri="{FF2B5EF4-FFF2-40B4-BE49-F238E27FC236}">
                <a16:creationId xmlns:a16="http://schemas.microsoft.com/office/drawing/2014/main" id="{CB39BAE6-931C-EBE4-46A6-AADD0EF079E0}"/>
              </a:ext>
            </a:extLst>
          </p:cNvPr>
          <p:cNvSpPr txBox="1"/>
          <p:nvPr/>
        </p:nvSpPr>
        <p:spPr>
          <a:xfrm>
            <a:off x="3205432" y="2247077"/>
            <a:ext cx="486229" cy="307777"/>
          </a:xfrm>
          <a:prstGeom prst="rect">
            <a:avLst/>
          </a:prstGeom>
          <a:noFill/>
        </p:spPr>
        <p:txBody>
          <a:bodyPr wrap="square" rtlCol="0">
            <a:spAutoFit/>
          </a:bodyPr>
          <a:lstStyle/>
          <a:p>
            <a:r>
              <a:rPr lang="en-US" dirty="0"/>
              <a:t>7</a:t>
            </a:r>
          </a:p>
        </p:txBody>
      </p:sp>
      <p:sp>
        <p:nvSpPr>
          <p:cNvPr id="6" name="TextBox 5">
            <a:extLst>
              <a:ext uri="{FF2B5EF4-FFF2-40B4-BE49-F238E27FC236}">
                <a16:creationId xmlns:a16="http://schemas.microsoft.com/office/drawing/2014/main" id="{701A32A6-D7D3-D2A5-8073-1F848678EA90}"/>
              </a:ext>
            </a:extLst>
          </p:cNvPr>
          <p:cNvSpPr txBox="1"/>
          <p:nvPr/>
        </p:nvSpPr>
        <p:spPr>
          <a:xfrm>
            <a:off x="3931365" y="2268323"/>
            <a:ext cx="486229" cy="307777"/>
          </a:xfrm>
          <a:prstGeom prst="rect">
            <a:avLst/>
          </a:prstGeom>
          <a:noFill/>
        </p:spPr>
        <p:txBody>
          <a:bodyPr wrap="square" rtlCol="0">
            <a:spAutoFit/>
          </a:bodyPr>
          <a:lstStyle/>
          <a:p>
            <a:r>
              <a:rPr lang="en-US" dirty="0"/>
              <a:t>15</a:t>
            </a:r>
          </a:p>
        </p:txBody>
      </p:sp>
      <p:sp>
        <p:nvSpPr>
          <p:cNvPr id="7" name="TextBox 6">
            <a:extLst>
              <a:ext uri="{FF2B5EF4-FFF2-40B4-BE49-F238E27FC236}">
                <a16:creationId xmlns:a16="http://schemas.microsoft.com/office/drawing/2014/main" id="{8B71F4D5-EFF1-6574-D6F3-D2EA19AE9458}"/>
              </a:ext>
            </a:extLst>
          </p:cNvPr>
          <p:cNvSpPr txBox="1"/>
          <p:nvPr/>
        </p:nvSpPr>
        <p:spPr>
          <a:xfrm>
            <a:off x="4601865" y="2261686"/>
            <a:ext cx="486229" cy="307777"/>
          </a:xfrm>
          <a:prstGeom prst="rect">
            <a:avLst/>
          </a:prstGeom>
          <a:noFill/>
        </p:spPr>
        <p:txBody>
          <a:bodyPr wrap="square" rtlCol="0">
            <a:spAutoFit/>
          </a:bodyPr>
          <a:lstStyle/>
          <a:p>
            <a:r>
              <a:rPr lang="en-US" dirty="0"/>
              <a:t>15</a:t>
            </a:r>
          </a:p>
        </p:txBody>
      </p:sp>
      <p:sp>
        <p:nvSpPr>
          <p:cNvPr id="8" name="TextBox 7">
            <a:extLst>
              <a:ext uri="{FF2B5EF4-FFF2-40B4-BE49-F238E27FC236}">
                <a16:creationId xmlns:a16="http://schemas.microsoft.com/office/drawing/2014/main" id="{4AC0DA90-58DA-FCDC-BB8C-964A215BA676}"/>
              </a:ext>
            </a:extLst>
          </p:cNvPr>
          <p:cNvSpPr txBox="1"/>
          <p:nvPr/>
        </p:nvSpPr>
        <p:spPr>
          <a:xfrm>
            <a:off x="5325086" y="2258058"/>
            <a:ext cx="486229" cy="307777"/>
          </a:xfrm>
          <a:prstGeom prst="rect">
            <a:avLst/>
          </a:prstGeom>
          <a:noFill/>
        </p:spPr>
        <p:txBody>
          <a:bodyPr wrap="square" rtlCol="0">
            <a:spAutoFit/>
          </a:bodyPr>
          <a:lstStyle/>
          <a:p>
            <a:r>
              <a:rPr lang="en-US" dirty="0"/>
              <a:t>17</a:t>
            </a:r>
          </a:p>
        </p:txBody>
      </p:sp>
      <p:sp>
        <p:nvSpPr>
          <p:cNvPr id="9" name="Google Shape;1504;p56">
            <a:extLst>
              <a:ext uri="{FF2B5EF4-FFF2-40B4-BE49-F238E27FC236}">
                <a16:creationId xmlns:a16="http://schemas.microsoft.com/office/drawing/2014/main" id="{6440DC26-3ACB-23BE-F23A-697F605F4428}"/>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1;p56">
            <a:extLst>
              <a:ext uri="{FF2B5EF4-FFF2-40B4-BE49-F238E27FC236}">
                <a16:creationId xmlns:a16="http://schemas.microsoft.com/office/drawing/2014/main" id="{9FB97C77-7466-5569-9EAE-AE9B3EDA85C6}"/>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Giải quyết các bài toán con đơn giản trước và lưu giữ kết quả của chúng trong bảng.</a:t>
            </a:r>
          </a:p>
        </p:txBody>
      </p:sp>
      <p:sp>
        <p:nvSpPr>
          <p:cNvPr id="11" name="Google Shape;1512;p56">
            <a:extLst>
              <a:ext uri="{FF2B5EF4-FFF2-40B4-BE49-F238E27FC236}">
                <a16:creationId xmlns:a16="http://schemas.microsoft.com/office/drawing/2014/main" id="{1EA5E3A0-1A7B-92B1-0F3B-F6CB2597A4FE}"/>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2" name="Google Shape;1504;p56">
            <a:extLst>
              <a:ext uri="{FF2B5EF4-FFF2-40B4-BE49-F238E27FC236}">
                <a16:creationId xmlns:a16="http://schemas.microsoft.com/office/drawing/2014/main" id="{83B410CB-64BE-795B-20D7-52B09159D20D}"/>
              </a:ext>
            </a:extLst>
          </p:cNvPr>
          <p:cNvSpPr/>
          <p:nvPr/>
        </p:nvSpPr>
        <p:spPr>
          <a:xfrm>
            <a:off x="6504297" y="2989462"/>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1;p56">
            <a:extLst>
              <a:ext uri="{FF2B5EF4-FFF2-40B4-BE49-F238E27FC236}">
                <a16:creationId xmlns:a16="http://schemas.microsoft.com/office/drawing/2014/main" id="{6FA61FA3-063B-3DB4-FAF7-FA5CEF0EA116}"/>
              </a:ext>
            </a:extLst>
          </p:cNvPr>
          <p:cNvSpPr txBox="1">
            <a:spLocks/>
          </p:cNvSpPr>
          <p:nvPr/>
        </p:nvSpPr>
        <p:spPr>
          <a:xfrm>
            <a:off x="7425681" y="2989462"/>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Sử dụng các giá trị đã lưu trữ trong bảng để giải quyết các bài toán con phức tạp hơn và lưu trữ kết quả vào bảng.</a:t>
            </a:r>
          </a:p>
        </p:txBody>
      </p:sp>
      <p:sp>
        <p:nvSpPr>
          <p:cNvPr id="14" name="Google Shape;1512;p56">
            <a:extLst>
              <a:ext uri="{FF2B5EF4-FFF2-40B4-BE49-F238E27FC236}">
                <a16:creationId xmlns:a16="http://schemas.microsoft.com/office/drawing/2014/main" id="{D38A5B5D-682C-E8E4-74B5-8CEED3745CB0}"/>
              </a:ext>
            </a:extLst>
          </p:cNvPr>
          <p:cNvSpPr txBox="1">
            <a:spLocks/>
          </p:cNvSpPr>
          <p:nvPr/>
        </p:nvSpPr>
        <p:spPr>
          <a:xfrm>
            <a:off x="6636519" y="3105263"/>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5" name="Google Shape;1504;p56">
            <a:extLst>
              <a:ext uri="{FF2B5EF4-FFF2-40B4-BE49-F238E27FC236}">
                <a16:creationId xmlns:a16="http://schemas.microsoft.com/office/drawing/2014/main" id="{06002ED9-7DAA-CC36-39B1-EE145BCA7864}"/>
              </a:ext>
            </a:extLst>
          </p:cNvPr>
          <p:cNvSpPr/>
          <p:nvPr/>
        </p:nvSpPr>
        <p:spPr>
          <a:xfrm>
            <a:off x="6478835" y="147652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1;p56">
            <a:extLst>
              <a:ext uri="{FF2B5EF4-FFF2-40B4-BE49-F238E27FC236}">
                <a16:creationId xmlns:a16="http://schemas.microsoft.com/office/drawing/2014/main" id="{42D82134-6FD3-7812-2EBD-192C0AE0EBA9}"/>
              </a:ext>
            </a:extLst>
          </p:cNvPr>
          <p:cNvSpPr txBox="1">
            <a:spLocks/>
          </p:cNvSpPr>
          <p:nvPr/>
        </p:nvSpPr>
        <p:spPr>
          <a:xfrm>
            <a:off x="7400219" y="147652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err="1"/>
              <a:t>Lấy</a:t>
            </a:r>
            <a:r>
              <a:rPr lang="en-US"/>
              <a:t> </a:t>
            </a:r>
            <a:r>
              <a:rPr lang="en-US" err="1"/>
              <a:t>giá</a:t>
            </a:r>
            <a:r>
              <a:rPr lang="en-US"/>
              <a:t> </a:t>
            </a:r>
            <a:r>
              <a:rPr lang="en-US" err="1"/>
              <a:t>trị</a:t>
            </a:r>
            <a:r>
              <a:rPr lang="en-US"/>
              <a:t> </a:t>
            </a:r>
            <a:r>
              <a:rPr lang="en-US" err="1"/>
              <a:t>cuối</a:t>
            </a:r>
            <a:r>
              <a:rPr lang="en-US"/>
              <a:t> </a:t>
            </a:r>
            <a:r>
              <a:rPr lang="en-US" err="1"/>
              <a:t>cùng</a:t>
            </a:r>
            <a:r>
              <a:rPr lang="en-US"/>
              <a:t> </a:t>
            </a:r>
            <a:r>
              <a:rPr lang="en-US" err="1"/>
              <a:t>của</a:t>
            </a:r>
            <a:r>
              <a:rPr lang="en-US"/>
              <a:t> </a:t>
            </a:r>
            <a:r>
              <a:rPr lang="en-US" err="1"/>
              <a:t>bảng</a:t>
            </a:r>
            <a:r>
              <a:rPr lang="en-US"/>
              <a:t> </a:t>
            </a:r>
            <a:r>
              <a:rPr lang="en-US" err="1"/>
              <a:t>để</a:t>
            </a:r>
            <a:r>
              <a:rPr lang="en-US"/>
              <a:t> </a:t>
            </a:r>
            <a:r>
              <a:rPr lang="en-US" err="1"/>
              <a:t>trả</a:t>
            </a:r>
            <a:r>
              <a:rPr lang="en-US"/>
              <a:t> </a:t>
            </a:r>
            <a:r>
              <a:rPr lang="en-US" err="1"/>
              <a:t>về</a:t>
            </a:r>
            <a:r>
              <a:rPr lang="en-US"/>
              <a:t> </a:t>
            </a:r>
            <a:r>
              <a:rPr lang="en-US" err="1"/>
              <a:t>kết</a:t>
            </a:r>
            <a:r>
              <a:rPr lang="en-US"/>
              <a:t> </a:t>
            </a:r>
            <a:r>
              <a:rPr lang="en-US" err="1"/>
              <a:t>quả</a:t>
            </a:r>
            <a:r>
              <a:rPr lang="en-US"/>
              <a:t> </a:t>
            </a:r>
            <a:r>
              <a:rPr lang="en-US" err="1"/>
              <a:t>của</a:t>
            </a:r>
            <a:r>
              <a:rPr lang="en-US"/>
              <a:t> </a:t>
            </a:r>
            <a:r>
              <a:rPr lang="en-US" err="1"/>
              <a:t>bài</a:t>
            </a:r>
            <a:r>
              <a:rPr lang="en-US"/>
              <a:t> </a:t>
            </a:r>
            <a:r>
              <a:rPr lang="en-US" err="1"/>
              <a:t>toán</a:t>
            </a:r>
            <a:r>
              <a:rPr lang="en-US"/>
              <a:t> </a:t>
            </a:r>
            <a:r>
              <a:rPr lang="en-US" err="1"/>
              <a:t>chính</a:t>
            </a:r>
            <a:r>
              <a:rPr lang="en-US"/>
              <a:t>.</a:t>
            </a:r>
            <a:endParaRPr lang="vi-VN"/>
          </a:p>
        </p:txBody>
      </p:sp>
      <p:sp>
        <p:nvSpPr>
          <p:cNvPr id="17" name="Google Shape;1512;p56">
            <a:extLst>
              <a:ext uri="{FF2B5EF4-FFF2-40B4-BE49-F238E27FC236}">
                <a16:creationId xmlns:a16="http://schemas.microsoft.com/office/drawing/2014/main" id="{4F00598E-CB91-F8C0-3275-D3BAEA7624C6}"/>
              </a:ext>
            </a:extLst>
          </p:cNvPr>
          <p:cNvSpPr txBox="1">
            <a:spLocks/>
          </p:cNvSpPr>
          <p:nvPr/>
        </p:nvSpPr>
        <p:spPr>
          <a:xfrm>
            <a:off x="6611057" y="159232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18" name="Rectangle 17">
            <a:extLst>
              <a:ext uri="{FF2B5EF4-FFF2-40B4-BE49-F238E27FC236}">
                <a16:creationId xmlns:a16="http://schemas.microsoft.com/office/drawing/2014/main" id="{6E3F38BB-322B-A398-1FCB-EB57B46E3EEA}"/>
              </a:ext>
            </a:extLst>
          </p:cNvPr>
          <p:cNvSpPr/>
          <p:nvPr/>
        </p:nvSpPr>
        <p:spPr>
          <a:xfrm>
            <a:off x="5349081" y="2247078"/>
            <a:ext cx="696342" cy="307776"/>
          </a:xfrm>
          <a:prstGeom prst="rect">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rPr>
              <a:t>17</a:t>
            </a:r>
          </a:p>
        </p:txBody>
      </p:sp>
    </p:spTree>
    <p:extLst>
      <p:ext uri="{BB962C8B-B14F-4D97-AF65-F5344CB8AC3E}">
        <p14:creationId xmlns:p14="http://schemas.microsoft.com/office/powerpoint/2010/main" val="10180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1"/>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2"/>
                                        </p:tgtEl>
                                        <p:attrNameLst>
                                          <p:attrName>style.visibility</p:attrName>
                                        </p:attrNameLst>
                                      </p:cBhvr>
                                      <p:to>
                                        <p:strVal val="hidden"/>
                                      </p:to>
                                    </p:set>
                                  </p:childTnLst>
                                </p:cTn>
                              </p:par>
                              <p:par>
                                <p:cTn id="88" presetID="10" presetClass="entr" presetSubtype="0" fill="hold" grpId="1"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fade">
                                      <p:cBhvr>
                                        <p:cTn id="90" dur="500"/>
                                        <p:tgtEl>
                                          <p:spTgt spid="9"/>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fade">
                                      <p:cBhvr>
                                        <p:cTn id="96" dur="500"/>
                                        <p:tgtEl>
                                          <p:spTgt spid="1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fade">
                                      <p:cBhvr>
                                        <p:cTn id="99" dur="500"/>
                                        <p:tgtEl>
                                          <p:spTgt spid="12"/>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fade">
                                      <p:cBhvr>
                                        <p:cTn id="102" dur="500"/>
                                        <p:tgtEl>
                                          <p:spTgt spid="14"/>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500"/>
                                        <p:tgtEl>
                                          <p:spTgt spid="13"/>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0" nodeType="clickEffect">
                                  <p:stCondLst>
                                    <p:cond delay="0"/>
                                  </p:stCondLst>
                                  <p:childTnLst>
                                    <p:set>
                                      <p:cBhvr>
                                        <p:cTn id="135" dur="1" fill="hold">
                                          <p:stCondLst>
                                            <p:cond delay="0"/>
                                          </p:stCondLst>
                                        </p:cTn>
                                        <p:tgtEl>
                                          <p:spTgt spid="9"/>
                                        </p:tgtEl>
                                        <p:attrNameLst>
                                          <p:attrName>style.visibility</p:attrName>
                                        </p:attrNameLst>
                                      </p:cBhvr>
                                      <p:to>
                                        <p:strVal val="hidden"/>
                                      </p:to>
                                    </p:set>
                                  </p:childTnLst>
                                </p:cTn>
                              </p:par>
                              <p:par>
                                <p:cTn id="136" presetID="1" presetClass="exit" presetSubtype="0" fill="hold" grpId="0" nodeType="withEffect">
                                  <p:stCondLst>
                                    <p:cond delay="0"/>
                                  </p:stCondLst>
                                  <p:childTnLst>
                                    <p:set>
                                      <p:cBhvr>
                                        <p:cTn id="137" dur="1" fill="hold">
                                          <p:stCondLst>
                                            <p:cond delay="0"/>
                                          </p:stCondLst>
                                        </p:cTn>
                                        <p:tgtEl>
                                          <p:spTgt spid="11"/>
                                        </p:tgtEl>
                                        <p:attrNameLst>
                                          <p:attrName>style.visibility</p:attrName>
                                        </p:attrNameLst>
                                      </p:cBhvr>
                                      <p:to>
                                        <p:strVal val="hidden"/>
                                      </p:to>
                                    </p:set>
                                  </p:childTnLst>
                                </p:cTn>
                              </p:par>
                              <p:par>
                                <p:cTn id="138" presetID="1" presetClass="exit" presetSubtype="0" fill="hold" grpId="0" nodeType="withEffect">
                                  <p:stCondLst>
                                    <p:cond delay="0"/>
                                  </p:stCondLst>
                                  <p:childTnLst>
                                    <p:set>
                                      <p:cBhvr>
                                        <p:cTn id="139" dur="1" fill="hold">
                                          <p:stCondLst>
                                            <p:cond delay="0"/>
                                          </p:stCondLst>
                                        </p:cTn>
                                        <p:tgtEl>
                                          <p:spTgt spid="10"/>
                                        </p:tgtEl>
                                        <p:attrNameLst>
                                          <p:attrName>style.visibility</p:attrName>
                                        </p:attrNameLst>
                                      </p:cBhvr>
                                      <p:to>
                                        <p:strVal val="hidden"/>
                                      </p:to>
                                    </p:set>
                                  </p:childTnLst>
                                </p:cTn>
                              </p:par>
                              <p:par>
                                <p:cTn id="140" presetID="1" presetClass="exit" presetSubtype="0" fill="hold" grpId="0" nodeType="withEffect">
                                  <p:stCondLst>
                                    <p:cond delay="0"/>
                                  </p:stCondLst>
                                  <p:childTnLst>
                                    <p:set>
                                      <p:cBhvr>
                                        <p:cTn id="141" dur="1" fill="hold">
                                          <p:stCondLst>
                                            <p:cond delay="0"/>
                                          </p:stCondLst>
                                        </p:cTn>
                                        <p:tgtEl>
                                          <p:spTgt spid="12"/>
                                        </p:tgtEl>
                                        <p:attrNameLst>
                                          <p:attrName>style.visibility</p:attrName>
                                        </p:attrNameLst>
                                      </p:cBhvr>
                                      <p:to>
                                        <p:strVal val="hidden"/>
                                      </p:to>
                                    </p:set>
                                  </p:childTnLst>
                                </p:cTn>
                              </p:par>
                              <p:par>
                                <p:cTn id="142" presetID="1" presetClass="exit" presetSubtype="0" fill="hold" grpId="0" nodeType="withEffect">
                                  <p:stCondLst>
                                    <p:cond delay="0"/>
                                  </p:stCondLst>
                                  <p:childTnLst>
                                    <p:set>
                                      <p:cBhvr>
                                        <p:cTn id="143" dur="1" fill="hold">
                                          <p:stCondLst>
                                            <p:cond delay="0"/>
                                          </p:stCondLst>
                                        </p:cTn>
                                        <p:tgtEl>
                                          <p:spTgt spid="14"/>
                                        </p:tgtEl>
                                        <p:attrNameLst>
                                          <p:attrName>style.visibility</p:attrName>
                                        </p:attrNameLst>
                                      </p:cBhvr>
                                      <p:to>
                                        <p:strVal val="hidden"/>
                                      </p:to>
                                    </p:set>
                                  </p:childTnLst>
                                </p:cTn>
                              </p:par>
                              <p:par>
                                <p:cTn id="144" presetID="1" presetClass="exit" presetSubtype="0" fill="hold" grpId="0" nodeType="withEffect">
                                  <p:stCondLst>
                                    <p:cond delay="0"/>
                                  </p:stCondLst>
                                  <p:childTnLst>
                                    <p:set>
                                      <p:cBhvr>
                                        <p:cTn id="145" dur="1" fill="hold">
                                          <p:stCondLst>
                                            <p:cond delay="0"/>
                                          </p:stCondLst>
                                        </p:cTn>
                                        <p:tgtEl>
                                          <p:spTgt spid="1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8"/>
                                        </p:tgtEl>
                                        <p:attrNameLst>
                                          <p:attrName>style.visibility</p:attrName>
                                        </p:attrNameLst>
                                      </p:cBhvr>
                                      <p:to>
                                        <p:strVal val="visible"/>
                                      </p:to>
                                    </p:set>
                                    <p:animEffect transition="in" filter="fade">
                                      <p:cBhvr>
                                        <p:cTn id="1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1" grpId="1" animBg="1"/>
      <p:bldP spid="52" grpId="0"/>
      <p:bldP spid="52" grpId="1"/>
      <p:bldP spid="53" grpId="0"/>
      <p:bldP spid="53" grpId="1"/>
      <p:bldP spid="54" grpId="0" animBg="1"/>
      <p:bldP spid="2" grpId="0"/>
      <p:bldP spid="3" grpId="0"/>
      <p:bldP spid="4" grpId="0"/>
      <p:bldP spid="5" grpId="0"/>
      <p:bldP spid="6" grpId="0"/>
      <p:bldP spid="7" grpId="0"/>
      <p:bldP spid="8" grpId="0"/>
      <p:bldP spid="9" grpId="0" animBg="1"/>
      <p:bldP spid="9" grpId="1" animBg="1"/>
      <p:bldP spid="10" grpId="0"/>
      <p:bldP spid="10" grpId="1"/>
      <p:bldP spid="11" grpId="0"/>
      <p:bldP spid="11" grpId="1"/>
      <p:bldP spid="12" grpId="0" animBg="1"/>
      <p:bldP spid="12" grpId="1" animBg="1"/>
      <p:bldP spid="13" grpId="0"/>
      <p:bldP spid="13" grpId="1"/>
      <p:bldP spid="14" grpId="0"/>
      <p:bldP spid="14" grpId="1"/>
      <p:bldP spid="15" grpId="0" animBg="1"/>
      <p:bldP spid="16" grpId="0"/>
      <p:bldP spid="17" grpId="0"/>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Google Shape;1532;p57">
            <a:extLst>
              <a:ext uri="{FF2B5EF4-FFF2-40B4-BE49-F238E27FC236}">
                <a16:creationId xmlns:a16="http://schemas.microsoft.com/office/drawing/2014/main" id="{6DB8D6BE-B0E0-5865-3DBD-F8DB32BCAE52}"/>
              </a:ext>
            </a:extLst>
          </p:cNvPr>
          <p:cNvSpPr/>
          <p:nvPr/>
        </p:nvSpPr>
        <p:spPr>
          <a:xfrm>
            <a:off x="6868378" y="2344614"/>
            <a:ext cx="1944179" cy="2055147"/>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8665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a:t>
            </a:r>
            <a:r>
              <a:rPr lang="en-US" sz="3200" err="1">
                <a:latin typeface="UTM Bebas" panose="02040603050506020204" pitchFamily="18" charset="0"/>
              </a:rPr>
              <a:t>thu</a:t>
            </a:r>
            <a:r>
              <a:rPr lang="en-US" sz="3200">
                <a:latin typeface="UTM Bebas" panose="02040603050506020204" pitchFamily="18" charset="0"/>
              </a:rPr>
              <a:t> </a:t>
            </a:r>
            <a:r>
              <a:rPr lang="en-US" sz="3200" err="1">
                <a:latin typeface="UTM Bebas" panose="02040603050506020204" pitchFamily="18" charset="0"/>
              </a:rPr>
              <a:t>thập</a:t>
            </a:r>
            <a:r>
              <a:rPr lang="en-US" sz="3200">
                <a:latin typeface="UTM Bebas" panose="02040603050506020204" pitchFamily="18" charset="0"/>
              </a:rPr>
              <a:t> </a:t>
            </a:r>
            <a:r>
              <a:rPr lang="en-US" sz="3200" err="1">
                <a:latin typeface="UTM Bebas" panose="02040603050506020204" pitchFamily="18" charset="0"/>
              </a:rPr>
              <a:t>tiền</a:t>
            </a:r>
            <a:r>
              <a:rPr lang="en-US" sz="3200">
                <a:latin typeface="UTM Bebas" panose="02040603050506020204" pitchFamily="18" charset="0"/>
              </a:rPr>
              <a:t> xu</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odule 4 Dynamic Programming">
            <a:extLst>
              <a:ext uri="{FF2B5EF4-FFF2-40B4-BE49-F238E27FC236}">
                <a16:creationId xmlns:a16="http://schemas.microsoft.com/office/drawing/2014/main" id="{9CBC16DA-938F-27B7-8135-DDD8BD891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87" y="1001102"/>
            <a:ext cx="3943960" cy="34654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6FC4C9-31F1-E1E8-612B-FD79AA80A2EA}"/>
              </a:ext>
            </a:extLst>
          </p:cNvPr>
          <p:cNvPicPr>
            <a:picLocks noChangeAspect="1"/>
          </p:cNvPicPr>
          <p:nvPr/>
        </p:nvPicPr>
        <p:blipFill>
          <a:blip r:embed="rId3"/>
          <a:stretch>
            <a:fillRect/>
          </a:stretch>
        </p:blipFill>
        <p:spPr>
          <a:xfrm>
            <a:off x="2610827" y="1439009"/>
            <a:ext cx="499206" cy="499206"/>
          </a:xfrm>
          <a:prstGeom prst="rect">
            <a:avLst/>
          </a:prstGeom>
        </p:spPr>
      </p:pic>
      <p:sp>
        <p:nvSpPr>
          <p:cNvPr id="4" name="Thought Bubble: Cloud 3">
            <a:extLst>
              <a:ext uri="{FF2B5EF4-FFF2-40B4-BE49-F238E27FC236}">
                <a16:creationId xmlns:a16="http://schemas.microsoft.com/office/drawing/2014/main" id="{16B0EB54-4BAF-FFA3-B985-65008CFB397C}"/>
              </a:ext>
            </a:extLst>
          </p:cNvPr>
          <p:cNvSpPr/>
          <p:nvPr/>
        </p:nvSpPr>
        <p:spPr>
          <a:xfrm>
            <a:off x="216384" y="900636"/>
            <a:ext cx="2119283" cy="1089459"/>
          </a:xfrm>
          <a:prstGeom prst="cloudCallout">
            <a:avLst>
              <a:gd name="adj1" fmla="val 68467"/>
              <a:gd name="adj2" fmla="val 13957"/>
            </a:avLst>
          </a:prstGeom>
          <a:solidFill>
            <a:srgbClr val="87F9F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chemeClr val="bg2"/>
                </a:solidFill>
              </a:rPr>
              <a:t>Hãy</a:t>
            </a:r>
            <a:r>
              <a:rPr lang="en-US" sz="1200" b="1">
                <a:solidFill>
                  <a:schemeClr val="bg2"/>
                </a:solidFill>
              </a:rPr>
              <a:t> </a:t>
            </a:r>
            <a:r>
              <a:rPr lang="en-US" sz="1200" b="1" err="1">
                <a:solidFill>
                  <a:schemeClr val="bg2"/>
                </a:solidFill>
              </a:rPr>
              <a:t>giúp</a:t>
            </a:r>
            <a:r>
              <a:rPr lang="en-US" sz="1200" b="1">
                <a:solidFill>
                  <a:schemeClr val="bg2"/>
                </a:solidFill>
              </a:rPr>
              <a:t> </a:t>
            </a:r>
            <a:r>
              <a:rPr lang="en-US" sz="1200" b="1" err="1">
                <a:solidFill>
                  <a:schemeClr val="bg2"/>
                </a:solidFill>
              </a:rPr>
              <a:t>tôi</a:t>
            </a:r>
            <a:r>
              <a:rPr lang="en-US" sz="1200" b="1">
                <a:solidFill>
                  <a:schemeClr val="bg2"/>
                </a:solidFill>
              </a:rPr>
              <a:t> </a:t>
            </a:r>
            <a:r>
              <a:rPr lang="en-US" sz="1200" b="1" err="1">
                <a:solidFill>
                  <a:schemeClr val="bg2"/>
                </a:solidFill>
              </a:rPr>
              <a:t>thu</a:t>
            </a:r>
            <a:r>
              <a:rPr lang="en-US" sz="1200" b="1">
                <a:solidFill>
                  <a:schemeClr val="bg2"/>
                </a:solidFill>
              </a:rPr>
              <a:t> </a:t>
            </a:r>
            <a:r>
              <a:rPr lang="en-US" sz="1200" b="1" err="1">
                <a:solidFill>
                  <a:schemeClr val="bg2"/>
                </a:solidFill>
              </a:rPr>
              <a:t>thâp</a:t>
            </a:r>
            <a:r>
              <a:rPr lang="en-US" sz="1200" b="1">
                <a:solidFill>
                  <a:schemeClr val="bg2"/>
                </a:solidFill>
              </a:rPr>
              <a:t> </a:t>
            </a:r>
            <a:r>
              <a:rPr lang="en-US" sz="1200" b="1" err="1">
                <a:solidFill>
                  <a:schemeClr val="bg2"/>
                </a:solidFill>
              </a:rPr>
              <a:t>nhiều</a:t>
            </a:r>
            <a:r>
              <a:rPr lang="en-US" sz="1200" b="1">
                <a:solidFill>
                  <a:schemeClr val="bg2"/>
                </a:solidFill>
              </a:rPr>
              <a:t> xu </a:t>
            </a:r>
            <a:r>
              <a:rPr lang="en-US" sz="1200" b="1" err="1">
                <a:solidFill>
                  <a:schemeClr val="bg2"/>
                </a:solidFill>
              </a:rPr>
              <a:t>nhất</a:t>
            </a:r>
            <a:r>
              <a:rPr lang="en-US" sz="1200" b="1">
                <a:solidFill>
                  <a:schemeClr val="bg2"/>
                </a:solidFill>
              </a:rPr>
              <a:t> </a:t>
            </a:r>
            <a:r>
              <a:rPr lang="en-US" sz="1200" b="1" err="1">
                <a:solidFill>
                  <a:schemeClr val="bg2"/>
                </a:solidFill>
              </a:rPr>
              <a:t>và</a:t>
            </a:r>
            <a:r>
              <a:rPr lang="en-US" sz="1200" b="1">
                <a:solidFill>
                  <a:schemeClr val="bg2"/>
                </a:solidFill>
              </a:rPr>
              <a:t> </a:t>
            </a:r>
            <a:r>
              <a:rPr lang="en-US" sz="1200" b="1" err="1">
                <a:solidFill>
                  <a:schemeClr val="bg2"/>
                </a:solidFill>
              </a:rPr>
              <a:t>đem</a:t>
            </a:r>
            <a:r>
              <a:rPr lang="en-US" sz="1200" b="1">
                <a:solidFill>
                  <a:schemeClr val="bg2"/>
                </a:solidFill>
              </a:rPr>
              <a:t> </a:t>
            </a:r>
            <a:r>
              <a:rPr lang="en-US" sz="1200" b="1" err="1">
                <a:solidFill>
                  <a:schemeClr val="bg2"/>
                </a:solidFill>
              </a:rPr>
              <a:t>tới</a:t>
            </a:r>
            <a:r>
              <a:rPr lang="en-US" sz="1200" b="1">
                <a:solidFill>
                  <a:schemeClr val="bg2"/>
                </a:solidFill>
              </a:rPr>
              <a:t> </a:t>
            </a:r>
            <a:r>
              <a:rPr lang="en-US" sz="1200" b="1" err="1">
                <a:solidFill>
                  <a:schemeClr val="bg2"/>
                </a:solidFill>
              </a:rPr>
              <a:t>đích</a:t>
            </a:r>
            <a:endParaRPr lang="en-US" sz="1200" b="1">
              <a:solidFill>
                <a:schemeClr val="bg2"/>
              </a:solidFill>
            </a:endParaRPr>
          </a:p>
        </p:txBody>
      </p:sp>
      <p:sp>
        <p:nvSpPr>
          <p:cNvPr id="6" name="TextBox 5">
            <a:extLst>
              <a:ext uri="{FF2B5EF4-FFF2-40B4-BE49-F238E27FC236}">
                <a16:creationId xmlns:a16="http://schemas.microsoft.com/office/drawing/2014/main" id="{B745E62A-AAAC-3E68-FA67-0191C4B442C1}"/>
              </a:ext>
            </a:extLst>
          </p:cNvPr>
          <p:cNvSpPr txBox="1"/>
          <p:nvPr/>
        </p:nvSpPr>
        <p:spPr>
          <a:xfrm>
            <a:off x="5595814" y="3915507"/>
            <a:ext cx="554893" cy="307777"/>
          </a:xfrm>
          <a:prstGeom prst="rect">
            <a:avLst/>
          </a:prstGeom>
          <a:noFill/>
        </p:spPr>
        <p:txBody>
          <a:bodyPr wrap="square" rtlCol="0">
            <a:spAutoFit/>
          </a:bodyPr>
          <a:lstStyle/>
          <a:p>
            <a:r>
              <a:rPr lang="en-US" err="1"/>
              <a:t>Đích</a:t>
            </a:r>
            <a:endParaRPr lang="en-US"/>
          </a:p>
        </p:txBody>
      </p:sp>
      <p:grpSp>
        <p:nvGrpSpPr>
          <p:cNvPr id="10" name="Google Shape;5486;p112">
            <a:extLst>
              <a:ext uri="{FF2B5EF4-FFF2-40B4-BE49-F238E27FC236}">
                <a16:creationId xmlns:a16="http://schemas.microsoft.com/office/drawing/2014/main" id="{848D5523-0C80-A4CA-A7B4-9AC227CF888E}"/>
              </a:ext>
            </a:extLst>
          </p:cNvPr>
          <p:cNvGrpSpPr/>
          <p:nvPr/>
        </p:nvGrpSpPr>
        <p:grpSpPr>
          <a:xfrm>
            <a:off x="7256313" y="1372578"/>
            <a:ext cx="927860" cy="632068"/>
            <a:chOff x="2394325" y="2969100"/>
            <a:chExt cx="386525" cy="289950"/>
          </a:xfrm>
        </p:grpSpPr>
        <p:sp>
          <p:nvSpPr>
            <p:cNvPr id="15" name="Google Shape;5487;p112">
              <a:extLst>
                <a:ext uri="{FF2B5EF4-FFF2-40B4-BE49-F238E27FC236}">
                  <a16:creationId xmlns:a16="http://schemas.microsoft.com/office/drawing/2014/main" id="{E68AD85E-FA7E-936F-102C-B4DDAF06CA38}"/>
                </a:ext>
              </a:extLst>
            </p:cNvPr>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88;p112">
              <a:extLst>
                <a:ext uri="{FF2B5EF4-FFF2-40B4-BE49-F238E27FC236}">
                  <a16:creationId xmlns:a16="http://schemas.microsoft.com/office/drawing/2014/main" id="{5CB39213-4C2E-7072-939B-B2ABF9F42985}"/>
                </a:ext>
              </a:extLst>
            </p:cNvPr>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89;p112">
              <a:extLst>
                <a:ext uri="{FF2B5EF4-FFF2-40B4-BE49-F238E27FC236}">
                  <a16:creationId xmlns:a16="http://schemas.microsoft.com/office/drawing/2014/main" id="{37FD5D43-4271-659B-D6B4-C2537F4D18C1}"/>
                </a:ext>
              </a:extLst>
            </p:cNvPr>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90;p112">
              <a:extLst>
                <a:ext uri="{FF2B5EF4-FFF2-40B4-BE49-F238E27FC236}">
                  <a16:creationId xmlns:a16="http://schemas.microsoft.com/office/drawing/2014/main" id="{3F1D9248-567F-100B-6E10-27E6380FDEEC}"/>
                </a:ext>
              </a:extLst>
            </p:cNvPr>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1;p112">
              <a:extLst>
                <a:ext uri="{FF2B5EF4-FFF2-40B4-BE49-F238E27FC236}">
                  <a16:creationId xmlns:a16="http://schemas.microsoft.com/office/drawing/2014/main" id="{8AFDF9E0-ED79-B9E6-050E-B08DED66B8AE}"/>
                </a:ext>
              </a:extLst>
            </p:cNvPr>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92;p112">
              <a:extLst>
                <a:ext uri="{FF2B5EF4-FFF2-40B4-BE49-F238E27FC236}">
                  <a16:creationId xmlns:a16="http://schemas.microsoft.com/office/drawing/2014/main" id="{2FD4B737-4C7B-627F-C165-6A59303E010E}"/>
                </a:ext>
              </a:extLst>
            </p:cNvPr>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93;p112">
              <a:extLst>
                <a:ext uri="{FF2B5EF4-FFF2-40B4-BE49-F238E27FC236}">
                  <a16:creationId xmlns:a16="http://schemas.microsoft.com/office/drawing/2014/main" id="{23DB39D0-69BE-8854-87B8-726DAFBEA26C}"/>
                </a:ext>
              </a:extLst>
            </p:cNvPr>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4;p112">
              <a:extLst>
                <a:ext uri="{FF2B5EF4-FFF2-40B4-BE49-F238E27FC236}">
                  <a16:creationId xmlns:a16="http://schemas.microsoft.com/office/drawing/2014/main" id="{408838D8-7081-C46C-5F01-29452B1C7FC6}"/>
                </a:ext>
              </a:extLst>
            </p:cNvPr>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5;p112">
              <a:extLst>
                <a:ext uri="{FF2B5EF4-FFF2-40B4-BE49-F238E27FC236}">
                  <a16:creationId xmlns:a16="http://schemas.microsoft.com/office/drawing/2014/main" id="{05E13760-B648-E582-8F28-A6F0D7E42440}"/>
                </a:ext>
              </a:extLst>
            </p:cNvPr>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6;p112">
              <a:extLst>
                <a:ext uri="{FF2B5EF4-FFF2-40B4-BE49-F238E27FC236}">
                  <a16:creationId xmlns:a16="http://schemas.microsoft.com/office/drawing/2014/main" id="{7ABA37A8-F90E-222C-ED64-BC037DDFA906}"/>
                </a:ext>
              </a:extLst>
            </p:cNvPr>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7;p112">
              <a:extLst>
                <a:ext uri="{FF2B5EF4-FFF2-40B4-BE49-F238E27FC236}">
                  <a16:creationId xmlns:a16="http://schemas.microsoft.com/office/drawing/2014/main" id="{2F6F63BB-BE44-F0B9-1861-93BC697DA60E}"/>
                </a:ext>
              </a:extLst>
            </p:cNvPr>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98;p112">
              <a:extLst>
                <a:ext uri="{FF2B5EF4-FFF2-40B4-BE49-F238E27FC236}">
                  <a16:creationId xmlns:a16="http://schemas.microsoft.com/office/drawing/2014/main" id="{0022C718-1D22-1860-DD86-FF25CDC7C82D}"/>
                </a:ext>
              </a:extLst>
            </p:cNvPr>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99;p112">
              <a:extLst>
                <a:ext uri="{FF2B5EF4-FFF2-40B4-BE49-F238E27FC236}">
                  <a16:creationId xmlns:a16="http://schemas.microsoft.com/office/drawing/2014/main" id="{A09648EF-8DA0-280D-D04A-BC9D4E79F013}"/>
                </a:ext>
              </a:extLst>
            </p:cNvPr>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0;p112">
              <a:extLst>
                <a:ext uri="{FF2B5EF4-FFF2-40B4-BE49-F238E27FC236}">
                  <a16:creationId xmlns:a16="http://schemas.microsoft.com/office/drawing/2014/main" id="{E403C143-24ED-BB52-0896-B06262CDAB08}"/>
                </a:ext>
              </a:extLst>
            </p:cNvPr>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01;p112">
              <a:extLst>
                <a:ext uri="{FF2B5EF4-FFF2-40B4-BE49-F238E27FC236}">
                  <a16:creationId xmlns:a16="http://schemas.microsoft.com/office/drawing/2014/main" id="{FACF4A26-0C95-6B2D-86FC-AAA2D89B59AD}"/>
                </a:ext>
              </a:extLst>
            </p:cNvPr>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112">
              <a:extLst>
                <a:ext uri="{FF2B5EF4-FFF2-40B4-BE49-F238E27FC236}">
                  <a16:creationId xmlns:a16="http://schemas.microsoft.com/office/drawing/2014/main" id="{47F98485-4704-C819-5BD8-EA38EDD155A7}"/>
                </a:ext>
              </a:extLst>
            </p:cNvPr>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3;p112">
              <a:extLst>
                <a:ext uri="{FF2B5EF4-FFF2-40B4-BE49-F238E27FC236}">
                  <a16:creationId xmlns:a16="http://schemas.microsoft.com/office/drawing/2014/main" id="{7D4E4D0C-3858-F031-B77D-2F89F80C8C0F}"/>
                </a:ext>
              </a:extLst>
            </p:cNvPr>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4;p112">
              <a:extLst>
                <a:ext uri="{FF2B5EF4-FFF2-40B4-BE49-F238E27FC236}">
                  <a16:creationId xmlns:a16="http://schemas.microsoft.com/office/drawing/2014/main" id="{0066420B-91D5-FAB8-1901-9223EA34F50B}"/>
                </a:ext>
              </a:extLst>
            </p:cNvPr>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5;p112">
              <a:extLst>
                <a:ext uri="{FF2B5EF4-FFF2-40B4-BE49-F238E27FC236}">
                  <a16:creationId xmlns:a16="http://schemas.microsoft.com/office/drawing/2014/main" id="{B526653C-E3C0-EA73-C6D7-F8B41ABC56E8}"/>
                </a:ext>
              </a:extLst>
            </p:cNvPr>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06;p112">
              <a:extLst>
                <a:ext uri="{FF2B5EF4-FFF2-40B4-BE49-F238E27FC236}">
                  <a16:creationId xmlns:a16="http://schemas.microsoft.com/office/drawing/2014/main" id="{DC1C5D0B-2CB6-1B1A-8888-5FD4AB727765}"/>
                </a:ext>
              </a:extLst>
            </p:cNvPr>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334;p78">
            <a:extLst>
              <a:ext uri="{FF2B5EF4-FFF2-40B4-BE49-F238E27FC236}">
                <a16:creationId xmlns:a16="http://schemas.microsoft.com/office/drawing/2014/main" id="{CEEC460E-037C-EB70-C2F6-F71E500F866F}"/>
              </a:ext>
            </a:extLst>
          </p:cNvPr>
          <p:cNvCxnSpPr>
            <a:cxnSpLocks/>
          </p:cNvCxnSpPr>
          <p:nvPr/>
        </p:nvCxnSpPr>
        <p:spPr>
          <a:xfrm flipV="1">
            <a:off x="7752036" y="2004646"/>
            <a:ext cx="0" cy="339969"/>
          </a:xfrm>
          <a:prstGeom prst="straightConnector1">
            <a:avLst/>
          </a:prstGeom>
          <a:noFill/>
          <a:ln w="9525" cap="flat" cmpd="sng">
            <a:solidFill>
              <a:schemeClr val="dk2"/>
            </a:solidFill>
            <a:prstDash val="solid"/>
            <a:round/>
            <a:headEnd type="diamond" w="med" len="med"/>
            <a:tailEnd type="none" w="med" len="med"/>
          </a:ln>
        </p:spPr>
      </p:cxnSp>
      <p:pic>
        <p:nvPicPr>
          <p:cNvPr id="40" name="Picture 39">
            <a:extLst>
              <a:ext uri="{FF2B5EF4-FFF2-40B4-BE49-F238E27FC236}">
                <a16:creationId xmlns:a16="http://schemas.microsoft.com/office/drawing/2014/main" id="{6D837FCA-22B4-591F-C791-7FEA1860B8E1}"/>
              </a:ext>
            </a:extLst>
          </p:cNvPr>
          <p:cNvPicPr>
            <a:picLocks noChangeAspect="1"/>
          </p:cNvPicPr>
          <p:nvPr/>
        </p:nvPicPr>
        <p:blipFill rotWithShape="1">
          <a:blip r:embed="rId3"/>
          <a:srcRect b="49999"/>
          <a:stretch/>
        </p:blipFill>
        <p:spPr>
          <a:xfrm>
            <a:off x="6926283" y="2368729"/>
            <a:ext cx="499206" cy="249603"/>
          </a:xfrm>
          <a:prstGeom prst="rect">
            <a:avLst/>
          </a:prstGeom>
        </p:spPr>
      </p:pic>
      <p:sp>
        <p:nvSpPr>
          <p:cNvPr id="49" name="TextBox 48">
            <a:extLst>
              <a:ext uri="{FF2B5EF4-FFF2-40B4-BE49-F238E27FC236}">
                <a16:creationId xmlns:a16="http://schemas.microsoft.com/office/drawing/2014/main" id="{0C5A0CE9-FFA5-EE3A-2388-347913DFE63E}"/>
              </a:ext>
            </a:extLst>
          </p:cNvPr>
          <p:cNvSpPr txBox="1"/>
          <p:nvPr/>
        </p:nvSpPr>
        <p:spPr>
          <a:xfrm>
            <a:off x="7352505" y="2384058"/>
            <a:ext cx="815104" cy="307777"/>
          </a:xfrm>
          <a:prstGeom prst="rect">
            <a:avLst/>
          </a:prstGeom>
          <a:noFill/>
        </p:spPr>
        <p:txBody>
          <a:bodyPr wrap="square" rtlCol="0">
            <a:spAutoFit/>
          </a:bodyPr>
          <a:lstStyle/>
          <a:p>
            <a:r>
              <a:rPr lang="en-US" b="1"/>
              <a:t>ID</a:t>
            </a:r>
            <a:r>
              <a:rPr lang="en-US"/>
              <a:t>: N9</a:t>
            </a:r>
          </a:p>
        </p:txBody>
      </p:sp>
      <p:sp>
        <p:nvSpPr>
          <p:cNvPr id="50" name="TextBox 49">
            <a:extLst>
              <a:ext uri="{FF2B5EF4-FFF2-40B4-BE49-F238E27FC236}">
                <a16:creationId xmlns:a16="http://schemas.microsoft.com/office/drawing/2014/main" id="{F1DEAAE1-F3EA-4D0E-65BF-B0D0D8C36701}"/>
              </a:ext>
            </a:extLst>
          </p:cNvPr>
          <p:cNvSpPr txBox="1"/>
          <p:nvPr/>
        </p:nvSpPr>
        <p:spPr>
          <a:xfrm>
            <a:off x="6926283" y="2731278"/>
            <a:ext cx="1944179" cy="307777"/>
          </a:xfrm>
          <a:prstGeom prst="rect">
            <a:avLst/>
          </a:prstGeom>
          <a:noFill/>
        </p:spPr>
        <p:txBody>
          <a:bodyPr wrap="square" rtlCol="0">
            <a:spAutoFit/>
          </a:bodyPr>
          <a:lstStyle/>
          <a:p>
            <a:r>
              <a:rPr lang="en-US" b="1"/>
              <a:t>NSX</a:t>
            </a:r>
            <a:r>
              <a:rPr lang="en-US"/>
              <a:t>: 21/4/2023(TCN)</a:t>
            </a:r>
          </a:p>
        </p:txBody>
      </p:sp>
      <p:sp>
        <p:nvSpPr>
          <p:cNvPr id="51" name="TextBox 50">
            <a:extLst>
              <a:ext uri="{FF2B5EF4-FFF2-40B4-BE49-F238E27FC236}">
                <a16:creationId xmlns:a16="http://schemas.microsoft.com/office/drawing/2014/main" id="{5F9DE1FE-5D49-C367-87A5-05B95B4CD5F4}"/>
              </a:ext>
            </a:extLst>
          </p:cNvPr>
          <p:cNvSpPr txBox="1"/>
          <p:nvPr/>
        </p:nvSpPr>
        <p:spPr>
          <a:xfrm>
            <a:off x="6923325" y="3014766"/>
            <a:ext cx="2005042" cy="1384995"/>
          </a:xfrm>
          <a:prstGeom prst="rect">
            <a:avLst/>
          </a:prstGeom>
          <a:noFill/>
        </p:spPr>
        <p:txBody>
          <a:bodyPr wrap="square" rtlCol="0">
            <a:spAutoFit/>
          </a:bodyPr>
          <a:lstStyle/>
          <a:p>
            <a:r>
              <a:rPr lang="en-US" b="1"/>
              <a:t>Thông tin: </a:t>
            </a:r>
            <a:r>
              <a:rPr lang="en-US" err="1"/>
              <a:t>Vì</a:t>
            </a:r>
            <a:r>
              <a:rPr lang="en-US"/>
              <a:t> </a:t>
            </a:r>
            <a:r>
              <a:rPr lang="en-US" err="1"/>
              <a:t>là</a:t>
            </a:r>
            <a:r>
              <a:rPr lang="en-US"/>
              <a:t> robot </a:t>
            </a:r>
            <a:r>
              <a:rPr lang="en-US" err="1"/>
              <a:t>thế</a:t>
            </a:r>
            <a:r>
              <a:rPr lang="en-US"/>
              <a:t> </a:t>
            </a:r>
            <a:r>
              <a:rPr lang="en-US" err="1"/>
              <a:t>hệ</a:t>
            </a:r>
            <a:r>
              <a:rPr lang="en-US"/>
              <a:t> </a:t>
            </a:r>
            <a:r>
              <a:rPr lang="en-US" err="1"/>
              <a:t>cũ</a:t>
            </a:r>
            <a:r>
              <a:rPr lang="en-US"/>
              <a:t> </a:t>
            </a:r>
            <a:r>
              <a:rPr lang="en-US" err="1"/>
              <a:t>nên</a:t>
            </a:r>
            <a:r>
              <a:rPr lang="en-US"/>
              <a:t> </a:t>
            </a:r>
            <a:r>
              <a:rPr lang="en-US" err="1"/>
              <a:t>chỉ</a:t>
            </a:r>
            <a:r>
              <a:rPr lang="en-US"/>
              <a:t> </a:t>
            </a:r>
            <a:r>
              <a:rPr lang="en-US" err="1"/>
              <a:t>có</a:t>
            </a:r>
            <a:r>
              <a:rPr lang="en-US"/>
              <a:t> </a:t>
            </a:r>
            <a:r>
              <a:rPr lang="en-US" err="1"/>
              <a:t>thể</a:t>
            </a:r>
            <a:r>
              <a:rPr lang="en-US"/>
              <a:t> </a:t>
            </a:r>
            <a:r>
              <a:rPr lang="en-US" err="1"/>
              <a:t>đi</a:t>
            </a:r>
            <a:r>
              <a:rPr lang="en-US"/>
              <a:t> </a:t>
            </a:r>
            <a:r>
              <a:rPr lang="en-US" err="1"/>
              <a:t>xuống</a:t>
            </a:r>
            <a:r>
              <a:rPr lang="en-US"/>
              <a:t> </a:t>
            </a:r>
            <a:r>
              <a:rPr lang="en-US" err="1"/>
              <a:t>hoặc</a:t>
            </a:r>
            <a:r>
              <a:rPr lang="en-US"/>
              <a:t> </a:t>
            </a:r>
            <a:r>
              <a:rPr lang="en-US" err="1"/>
              <a:t>rẽ</a:t>
            </a:r>
            <a:r>
              <a:rPr lang="en-US"/>
              <a:t> </a:t>
            </a:r>
            <a:r>
              <a:rPr lang="en-US" err="1"/>
              <a:t>phải</a:t>
            </a:r>
            <a:r>
              <a:rPr lang="en-US"/>
              <a:t> 1 ô </a:t>
            </a:r>
            <a:r>
              <a:rPr lang="en-US" err="1"/>
              <a:t>từ</a:t>
            </a:r>
            <a:r>
              <a:rPr lang="en-US"/>
              <a:t> </a:t>
            </a:r>
            <a:r>
              <a:rPr lang="en-US" err="1"/>
              <a:t>vị</a:t>
            </a:r>
            <a:r>
              <a:rPr lang="en-US"/>
              <a:t> </a:t>
            </a:r>
            <a:r>
              <a:rPr lang="en-US" err="1"/>
              <a:t>trí</a:t>
            </a:r>
            <a:r>
              <a:rPr lang="en-US"/>
              <a:t> </a:t>
            </a:r>
            <a:r>
              <a:rPr lang="en-US" err="1"/>
              <a:t>hiện</a:t>
            </a:r>
            <a:r>
              <a:rPr lang="en-US"/>
              <a:t> </a:t>
            </a:r>
            <a:r>
              <a:rPr lang="en-US" err="1"/>
              <a:t>tại</a:t>
            </a:r>
            <a:endParaRPr lang="en-US"/>
          </a:p>
          <a:p>
            <a:r>
              <a:rPr lang="en-US"/>
              <a:t>….</a:t>
            </a:r>
          </a:p>
        </p:txBody>
      </p:sp>
    </p:spTree>
    <p:extLst>
      <p:ext uri="{BB962C8B-B14F-4D97-AF65-F5344CB8AC3E}">
        <p14:creationId xmlns:p14="http://schemas.microsoft.com/office/powerpoint/2010/main" val="85725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65900" y="263762"/>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04;p56">
            <a:extLst>
              <a:ext uri="{FF2B5EF4-FFF2-40B4-BE49-F238E27FC236}">
                <a16:creationId xmlns:a16="http://schemas.microsoft.com/office/drawing/2014/main" id="{D60EF1BF-0572-EC2D-B74F-705293D0846A}"/>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1;p56">
            <a:extLst>
              <a:ext uri="{FF2B5EF4-FFF2-40B4-BE49-F238E27FC236}">
                <a16:creationId xmlns:a16="http://schemas.microsoft.com/office/drawing/2014/main" id="{C6F28EBC-B906-E639-3E64-CC4BAF60C7EC}"/>
              </a:ext>
            </a:extLst>
          </p:cNvPr>
          <p:cNvSpPr txBox="1">
            <a:spLocks noGrp="1"/>
          </p:cNvSpPr>
          <p:nvPr>
            <p:ph type="subTitle" idx="2"/>
          </p:nvPr>
        </p:nvSpPr>
        <p:spPr>
          <a:xfrm>
            <a:off x="1540359" y="1708050"/>
            <a:ext cx="1577700" cy="59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cơ bản</a:t>
            </a:r>
            <a:endParaRPr/>
          </a:p>
        </p:txBody>
      </p:sp>
      <p:sp>
        <p:nvSpPr>
          <p:cNvPr id="30" name="Google Shape;1512;p56">
            <a:extLst>
              <a:ext uri="{FF2B5EF4-FFF2-40B4-BE49-F238E27FC236}">
                <a16:creationId xmlns:a16="http://schemas.microsoft.com/office/drawing/2014/main" id="{CF5F231F-BFB3-B226-4FF1-E4470A6E940B}"/>
              </a:ext>
            </a:extLst>
          </p:cNvPr>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 name="Google Shape;2428;p70">
            <a:extLst>
              <a:ext uri="{FF2B5EF4-FFF2-40B4-BE49-F238E27FC236}">
                <a16:creationId xmlns:a16="http://schemas.microsoft.com/office/drawing/2014/main" id="{54EF6F0A-70C7-9D15-2540-62C7EAC62B28}"/>
              </a:ext>
            </a:extLst>
          </p:cNvPr>
          <p:cNvSpPr>
            <a:spLocks noGrp="1" noRot="1" noMove="1" noResize="1" noEditPoints="1" noAdjustHandles="1" noChangeArrowheads="1" noChangeShapeType="1"/>
          </p:cNvSpPr>
          <p:nvPr/>
        </p:nvSpPr>
        <p:spPr>
          <a:xfrm>
            <a:off x="3143401" y="1385278"/>
            <a:ext cx="5471048" cy="1994044"/>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524;p56">
            <a:extLst>
              <a:ext uri="{FF2B5EF4-FFF2-40B4-BE49-F238E27FC236}">
                <a16:creationId xmlns:a16="http://schemas.microsoft.com/office/drawing/2014/main" id="{2D7170B3-1D72-9346-5611-06C0520F11F7}"/>
              </a:ext>
            </a:extLst>
          </p:cNvPr>
          <p:cNvGrpSpPr>
            <a:grpSpLocks noGrp="1" noUngrp="1" noRot="1" noMove="1" noResize="1"/>
          </p:cNvGrpSpPr>
          <p:nvPr/>
        </p:nvGrpSpPr>
        <p:grpSpPr>
          <a:xfrm>
            <a:off x="7761954" y="1514629"/>
            <a:ext cx="636814" cy="120078"/>
            <a:chOff x="8209059" y="198000"/>
            <a:chExt cx="636814" cy="120078"/>
          </a:xfrm>
        </p:grpSpPr>
        <p:sp>
          <p:nvSpPr>
            <p:cNvPr id="39" name="Google Shape;1525;p56">
              <a:extLst>
                <a:ext uri="{FF2B5EF4-FFF2-40B4-BE49-F238E27FC236}">
                  <a16:creationId xmlns:a16="http://schemas.microsoft.com/office/drawing/2014/main" id="{F70673B2-7B29-4A3A-53E4-90A55F36E6F4}"/>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6">
              <a:extLst>
                <a:ext uri="{FF2B5EF4-FFF2-40B4-BE49-F238E27FC236}">
                  <a16:creationId xmlns:a16="http://schemas.microsoft.com/office/drawing/2014/main" id="{01D5AA64-3891-E877-5565-ECD520B89A2B}"/>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6">
              <a:extLst>
                <a:ext uri="{FF2B5EF4-FFF2-40B4-BE49-F238E27FC236}">
                  <a16:creationId xmlns:a16="http://schemas.microsoft.com/office/drawing/2014/main" id="{F31342F2-1270-7BA8-2BFB-4CE1C3DED7FE}"/>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CA03542-0383-E5F0-1C4E-F465C8A915E8}"/>
              </a:ext>
            </a:extLst>
          </p:cNvPr>
          <p:cNvSpPr txBox="1">
            <a:spLocks noGrp="1" noRot="1" noMove="1" noResize="1" noEditPoints="1" noAdjustHandles="1" noChangeArrowheads="1" noChangeShapeType="1"/>
          </p:cNvSpPr>
          <p:nvPr/>
        </p:nvSpPr>
        <p:spPr>
          <a:xfrm>
            <a:off x="3254712" y="1625100"/>
            <a:ext cx="5248426" cy="1169551"/>
          </a:xfrm>
          <a:prstGeom prst="rect">
            <a:avLst/>
          </a:prstGeom>
          <a:noFill/>
        </p:spPr>
        <p:txBody>
          <a:bodyPr wrap="square" rtlCol="0">
            <a:spAutoFit/>
          </a:bodyPr>
          <a:lstStyle/>
          <a:p>
            <a:r>
              <a:rPr lang="vi-VN" b="1" dirty="0">
                <a:solidFill>
                  <a:schemeClr val="tx1"/>
                </a:solidFill>
              </a:rPr>
              <a:t>Gọi F (i, j) là số lượng đồng xu lớn nhất mà </a:t>
            </a:r>
            <a:r>
              <a:rPr lang="vi-VN" b="1" dirty="0" err="1">
                <a:solidFill>
                  <a:schemeClr val="tx1"/>
                </a:solidFill>
              </a:rPr>
              <a:t>robot</a:t>
            </a:r>
            <a:r>
              <a:rPr lang="vi-VN" b="1" dirty="0">
                <a:solidFill>
                  <a:schemeClr val="tx1"/>
                </a:solidFill>
              </a:rPr>
              <a:t> có thể thu thập và mang đến ô (i, j) ở hàng i và cột j của bảng. Nó có thể đến ô này từ ô kề cạnh (i - 1, j) phía trên hoặc từ ô kề cạnh (i, j - 1) bên trái của nó. Số lượng tiền xu lớn nhất mà có thể mang đến các ô này lần lượt là F (i - 1, j) và F (i, j - 1)</a:t>
            </a:r>
            <a:endParaRPr lang="en-US" b="1" dirty="0">
              <a:solidFill>
                <a:schemeClr val="tx1"/>
              </a:solidFill>
            </a:endParaRPr>
          </a:p>
        </p:txBody>
      </p:sp>
      <p:sp>
        <p:nvSpPr>
          <p:cNvPr id="43" name="Google Shape;1504;p56">
            <a:extLst>
              <a:ext uri="{FF2B5EF4-FFF2-40B4-BE49-F238E27FC236}">
                <a16:creationId xmlns:a16="http://schemas.microsoft.com/office/drawing/2014/main" id="{B00C9292-914B-9691-4F3A-67D50E11CFE6}"/>
              </a:ext>
            </a:extLst>
          </p:cNvPr>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1;p56">
            <a:extLst>
              <a:ext uri="{FF2B5EF4-FFF2-40B4-BE49-F238E27FC236}">
                <a16:creationId xmlns:a16="http://schemas.microsoft.com/office/drawing/2014/main" id="{33221E9C-D66C-6FFD-06C1-99678E9F73CF}"/>
              </a:ext>
            </a:extLst>
          </p:cNvPr>
          <p:cNvSpPr txBox="1">
            <a:spLocks/>
          </p:cNvSpPr>
          <p:nvPr/>
        </p:nvSpPr>
        <p:spPr>
          <a:xfrm>
            <a:off x="1644384" y="162510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Định nghĩa các trường hợp cơ bản</a:t>
            </a:r>
          </a:p>
        </p:txBody>
      </p:sp>
      <p:sp>
        <p:nvSpPr>
          <p:cNvPr id="45" name="Google Shape;1512;p56">
            <a:extLst>
              <a:ext uri="{FF2B5EF4-FFF2-40B4-BE49-F238E27FC236}">
                <a16:creationId xmlns:a16="http://schemas.microsoft.com/office/drawing/2014/main" id="{869B2DC3-3095-F4A2-5D7C-44292F311693}"/>
              </a:ext>
            </a:extLst>
          </p:cNvPr>
          <p:cNvSpPr txBox="1">
            <a:spLocks/>
          </p:cNvSpPr>
          <p:nvPr/>
        </p:nvSpPr>
        <p:spPr>
          <a:xfrm>
            <a:off x="855222"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mc:AlternateContent xmlns:mc="http://schemas.openxmlformats.org/markup-compatibility/2006" xmlns:a14="http://schemas.microsoft.com/office/drawing/2010/main">
        <mc:Choice Requires="a14">
          <p:sp>
            <p:nvSpPr>
              <p:cNvPr id="46" name="Google Shape;2428;p70">
                <a:extLst>
                  <a:ext uri="{FF2B5EF4-FFF2-40B4-BE49-F238E27FC236}">
                    <a16:creationId xmlns:a16="http://schemas.microsoft.com/office/drawing/2014/main" id="{D467EC23-3E4E-5F03-AAAC-921522FF577F}"/>
                  </a:ext>
                </a:extLst>
              </p:cNvPr>
              <p:cNvSpPr/>
              <p:nvPr/>
            </p:nvSpPr>
            <p:spPr>
              <a:xfrm>
                <a:off x="1012707" y="2905122"/>
                <a:ext cx="6877156" cy="151293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a:solidFill>
                    <a:schemeClr val="tx1"/>
                  </a:solidFill>
                </a:endParaRPr>
              </a:p>
            </p:txBody>
          </p:sp>
        </mc:Choice>
        <mc:Fallback xmlns="">
          <p:sp>
            <p:nvSpPr>
              <p:cNvPr id="46" name="Google Shape;2428;p70">
                <a:extLst>
                  <a:ext uri="{FF2B5EF4-FFF2-40B4-BE49-F238E27FC236}">
                    <a16:creationId xmlns:a16="http://schemas.microsoft.com/office/drawing/2014/main" id="{D467EC23-3E4E-5F03-AAAC-921522FF577F}"/>
                  </a:ext>
                </a:extLst>
              </p:cNvPr>
              <p:cNvSpPr>
                <a:spLocks noRot="1" noChangeAspect="1" noMove="1" noResize="1" noEditPoints="1" noAdjustHandles="1" noChangeArrowheads="1" noChangeShapeType="1" noTextEdit="1"/>
              </p:cNvSpPr>
              <p:nvPr/>
            </p:nvSpPr>
            <p:spPr>
              <a:xfrm>
                <a:off x="1012707" y="2905122"/>
                <a:ext cx="6877156" cy="1512937"/>
              </a:xfrm>
              <a:prstGeom prst="roundRect">
                <a:avLst>
                  <a:gd name="adj" fmla="val 16667"/>
                </a:avLst>
              </a:prstGeom>
              <a:blipFill>
                <a:blip r:embed="rId2"/>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51" name="Google Shape;1504;p56">
            <a:extLst>
              <a:ext uri="{FF2B5EF4-FFF2-40B4-BE49-F238E27FC236}">
                <a16:creationId xmlns:a16="http://schemas.microsoft.com/office/drawing/2014/main" id="{2E67962E-CA5C-5C7D-F856-069C9075A6CC}"/>
              </a:ext>
            </a:extLst>
          </p:cNvPr>
          <p:cNvSpPr/>
          <p:nvPr/>
        </p:nvSpPr>
        <p:spPr>
          <a:xfrm>
            <a:off x="6478835" y="1487478"/>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1;p56">
            <a:extLst>
              <a:ext uri="{FF2B5EF4-FFF2-40B4-BE49-F238E27FC236}">
                <a16:creationId xmlns:a16="http://schemas.microsoft.com/office/drawing/2014/main" id="{84486D0D-0952-64A0-8004-A13E9C6FD3BB}"/>
              </a:ext>
            </a:extLst>
          </p:cNvPr>
          <p:cNvSpPr txBox="1">
            <a:spLocks/>
          </p:cNvSpPr>
          <p:nvPr/>
        </p:nvSpPr>
        <p:spPr>
          <a:xfrm>
            <a:off x="7400219" y="1487478"/>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.Tạo một bảng để lưu trữ các giá trị</a:t>
            </a:r>
          </a:p>
        </p:txBody>
      </p:sp>
      <p:sp>
        <p:nvSpPr>
          <p:cNvPr id="53" name="Google Shape;1512;p56">
            <a:extLst>
              <a:ext uri="{FF2B5EF4-FFF2-40B4-BE49-F238E27FC236}">
                <a16:creationId xmlns:a16="http://schemas.microsoft.com/office/drawing/2014/main" id="{D01938FE-9079-1561-9DF4-49E81DEE0C8C}"/>
              </a:ext>
            </a:extLst>
          </p:cNvPr>
          <p:cNvSpPr txBox="1">
            <a:spLocks/>
          </p:cNvSpPr>
          <p:nvPr/>
        </p:nvSpPr>
        <p:spPr>
          <a:xfrm>
            <a:off x="6611057" y="1603279"/>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p:sp>
        <p:nvSpPr>
          <p:cNvPr id="54" name="Google Shape;2428;p70">
            <a:extLst>
              <a:ext uri="{FF2B5EF4-FFF2-40B4-BE49-F238E27FC236}">
                <a16:creationId xmlns:a16="http://schemas.microsoft.com/office/drawing/2014/main" id="{F7CC5206-2011-550B-CD7A-CD245DFE834A}"/>
              </a:ext>
            </a:extLst>
          </p:cNvPr>
          <p:cNvSpPr/>
          <p:nvPr/>
        </p:nvSpPr>
        <p:spPr>
          <a:xfrm>
            <a:off x="91769" y="1101900"/>
            <a:ext cx="6153055" cy="3579156"/>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348862" y="1256970"/>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9" name="Table 59">
            <a:extLst>
              <a:ext uri="{FF2B5EF4-FFF2-40B4-BE49-F238E27FC236}">
                <a16:creationId xmlns:a16="http://schemas.microsoft.com/office/drawing/2014/main" id="{1FE420AD-E270-33ED-A081-5AE3E7102391}"/>
              </a:ext>
            </a:extLst>
          </p:cNvPr>
          <p:cNvGraphicFramePr>
            <a:graphicFrameLocks noGrp="1"/>
          </p:cNvGraphicFramePr>
          <p:nvPr>
            <p:extLst>
              <p:ext uri="{D42A27DB-BD31-4B8C-83A1-F6EECF244321}">
                <p14:modId xmlns:p14="http://schemas.microsoft.com/office/powerpoint/2010/main" val="2933046839"/>
              </p:ext>
            </p:extLst>
          </p:nvPr>
        </p:nvGraphicFramePr>
        <p:xfrm>
          <a:off x="360476" y="1632777"/>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r>
                        <a:rPr lang="en-US"/>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r>
                        <a:rPr lang="en-US"/>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r>
                        <a:rPr lang="en-US"/>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r>
                        <a:rPr lang="en-US"/>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r>
                        <a:rPr lang="en-US"/>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4270387135"/>
                  </a:ext>
                </a:extLst>
              </a:tr>
              <a:tr h="358239">
                <a:tc>
                  <a:txBody>
                    <a:bodyPr/>
                    <a:lstStyle/>
                    <a:p>
                      <a:r>
                        <a:rPr lang="en-US"/>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124131391"/>
                  </a:ext>
                </a:extLst>
              </a:tr>
            </a:tbl>
          </a:graphicData>
        </a:graphic>
      </p:graphicFrame>
    </p:spTree>
    <p:extLst>
      <p:ext uri="{BB962C8B-B14F-4D97-AF65-F5344CB8AC3E}">
        <p14:creationId xmlns:p14="http://schemas.microsoft.com/office/powerpoint/2010/main" val="5420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fade">
                                      <p:cBhvr>
                                        <p:cTn id="10" dur="500"/>
                                        <p:tgtEl>
                                          <p:spTgt spid="29">
                                            <p:txEl>
                                              <p:pRg st="0" end="0"/>
                                            </p:txEl>
                                          </p:spTgt>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29">
                                            <p:txEl>
                                              <p:pRg st="0" end="0"/>
                                            </p:txEl>
                                          </p:spTgt>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build="p"/>
      <p:bldP spid="29" grpId="1" build="p"/>
      <p:bldP spid="30" grpId="0"/>
      <p:bldP spid="30" grpId="1"/>
      <p:bldP spid="33" grpId="0" animBg="1"/>
      <p:bldP spid="43" grpId="0" animBg="1"/>
      <p:bldP spid="44" grpId="0"/>
      <p:bldP spid="45" grpId="0"/>
      <p:bldP spid="46" grpId="0" animBg="1"/>
      <p:bldP spid="51" grpId="0" animBg="1"/>
      <p:bldP spid="52" grpId="0"/>
      <p:bldP spid="53" grpId="0"/>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5601B68B-538E-E9A8-7EDF-819ECB4F4112}"/>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DEA21E56-79BD-207F-7DB5-2115691A5B9D}"/>
              </a:ext>
            </a:extLst>
          </p:cNvPr>
          <p:cNvSpPr txBox="1">
            <a:spLocks/>
          </p:cNvSpPr>
          <p:nvPr/>
        </p:nvSpPr>
        <p:spPr>
          <a:xfrm>
            <a:off x="1346321" y="271904"/>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Các</a:t>
            </a:r>
            <a:r>
              <a:rPr lang="en-US" sz="3200">
                <a:latin typeface="UTM Bebas" panose="02040603050506020204" pitchFamily="18" charset="0"/>
              </a:rPr>
              <a:t> </a:t>
            </a:r>
            <a:r>
              <a:rPr lang="en-US" sz="3200" err="1">
                <a:latin typeface="UTM Bebas" panose="02040603050506020204" pitchFamily="18" charset="0"/>
              </a:rPr>
              <a:t>bước</a:t>
            </a:r>
            <a:r>
              <a:rPr lang="en-US" sz="3200">
                <a:latin typeface="UTM Bebas" panose="02040603050506020204" pitchFamily="18" charset="0"/>
              </a:rPr>
              <a:t> </a:t>
            </a:r>
            <a:r>
              <a:rPr lang="en-US" sz="3200" err="1">
                <a:latin typeface="UTM Bebas" panose="02040603050506020204" pitchFamily="18" charset="0"/>
              </a:rPr>
              <a:t>giải</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67ABE3BD-6AD4-C7EB-25FE-B5141F71E370}"/>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1C71FAA5-6C42-86D6-DEC8-FC95CB1BBCF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7D797563-5182-9CE3-B699-8F1F2406101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299F5689-18C8-86CF-36DB-FA2CECF36CE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428;p70">
            <a:extLst>
              <a:ext uri="{FF2B5EF4-FFF2-40B4-BE49-F238E27FC236}">
                <a16:creationId xmlns:a16="http://schemas.microsoft.com/office/drawing/2014/main" id="{F7CC5206-2011-550B-CD7A-CD245DFE834A}"/>
              </a:ext>
            </a:extLst>
          </p:cNvPr>
          <p:cNvSpPr/>
          <p:nvPr/>
        </p:nvSpPr>
        <p:spPr>
          <a:xfrm>
            <a:off x="396569" y="914696"/>
            <a:ext cx="6153055" cy="3712012"/>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ar-AE">
              <a:solidFill>
                <a:schemeClr val="tx1"/>
              </a:solidFill>
            </a:endParaRPr>
          </a:p>
        </p:txBody>
      </p:sp>
      <p:grpSp>
        <p:nvGrpSpPr>
          <p:cNvPr id="55" name="Google Shape;1524;p56">
            <a:extLst>
              <a:ext uri="{FF2B5EF4-FFF2-40B4-BE49-F238E27FC236}">
                <a16:creationId xmlns:a16="http://schemas.microsoft.com/office/drawing/2014/main" id="{CEEC6846-C26F-A95C-25E4-AB6F29A58FE5}"/>
              </a:ext>
            </a:extLst>
          </p:cNvPr>
          <p:cNvGrpSpPr/>
          <p:nvPr/>
        </p:nvGrpSpPr>
        <p:grpSpPr>
          <a:xfrm>
            <a:off x="5653662" y="1069766"/>
            <a:ext cx="593648" cy="122942"/>
            <a:chOff x="8209059" y="198000"/>
            <a:chExt cx="636814" cy="120078"/>
          </a:xfrm>
        </p:grpSpPr>
        <p:sp>
          <p:nvSpPr>
            <p:cNvPr id="56" name="Google Shape;1525;p56">
              <a:extLst>
                <a:ext uri="{FF2B5EF4-FFF2-40B4-BE49-F238E27FC236}">
                  <a16:creationId xmlns:a16="http://schemas.microsoft.com/office/drawing/2014/main" id="{117C9C61-4A99-5827-116E-7AF6F61DA1F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56">
              <a:extLst>
                <a:ext uri="{FF2B5EF4-FFF2-40B4-BE49-F238E27FC236}">
                  <a16:creationId xmlns:a16="http://schemas.microsoft.com/office/drawing/2014/main" id="{6D495C20-167B-AB9D-042F-559E68B6A754}"/>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56">
              <a:extLst>
                <a:ext uri="{FF2B5EF4-FFF2-40B4-BE49-F238E27FC236}">
                  <a16:creationId xmlns:a16="http://schemas.microsoft.com/office/drawing/2014/main" id="{85654C5E-68B6-C376-18BE-7D84622E4B37}"/>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9C9F7-5827-9B18-2E43-82EEB633C4E1}"/>
                  </a:ext>
                </a:extLst>
              </p:cNvPr>
              <p:cNvSpPr txBox="1"/>
              <p:nvPr/>
            </p:nvSpPr>
            <p:spPr>
              <a:xfrm>
                <a:off x="715106" y="3850816"/>
                <a:ext cx="5615638" cy="755976"/>
              </a:xfrm>
              <a:prstGeom prst="rect">
                <a:avLst/>
              </a:prstGeom>
              <a:noFill/>
            </p:spPr>
            <p:txBody>
              <a:bodyPr wrap="square" rtlCol="0">
                <a:sp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m:t>
                      </m:r>
                      <m:func>
                        <m:funcPr>
                          <m:ctrlPr>
                            <a:rPr lang="ar-AE"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max</m:t>
                          </m:r>
                        </m:fName>
                        <m:e>
                          <m:d>
                            <m:dPr>
                              <m:begChr m:val="{"/>
                              <m:endChr m:val="}"/>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e>
                              </m:d>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𝐹</m:t>
                              </m:r>
                              <m:d>
                                <m:dPr>
                                  <m:ctrlPr>
                                    <a:rPr lang="ar-AE" b="0" i="1" smtClean="0">
                                      <a:solidFill>
                                        <a:schemeClr val="tx1"/>
                                      </a:solidFill>
                                      <a:latin typeface="Cambria Math" panose="02040503050406030204" pitchFamily="18" charset="0"/>
                                    </a:rPr>
                                  </m:ctrlPr>
                                </m:dPr>
                                <m:e>
                                  <m:r>
                                    <a:rPr lang="ar-AE" b="0" i="1" smtClean="0">
                                      <a:solidFill>
                                        <a:schemeClr val="tx1"/>
                                      </a:solidFill>
                                      <a:latin typeface="Cambria Math" panose="02040503050406030204" pitchFamily="18" charset="0"/>
                                    </a:rPr>
                                    <m:t>𝑖</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𝑗</m:t>
                                  </m:r>
                                  <m:r>
                                    <a:rPr lang="ar-AE" b="0" i="1" smtClean="0">
                                      <a:solidFill>
                                        <a:schemeClr val="tx1"/>
                                      </a:solidFill>
                                      <a:latin typeface="Cambria Math" panose="02040503050406030204" pitchFamily="18" charset="0"/>
                                    </a:rPr>
                                    <m:t> −</m:t>
                                  </m:r>
                                  <m:r>
                                    <a:rPr lang="ar-AE" b="0" i="1" smtClean="0">
                                      <a:solidFill>
                                        <a:schemeClr val="tx1"/>
                                      </a:solidFill>
                                      <a:latin typeface="Cambria Math" panose="02040503050406030204" pitchFamily="18" charset="0"/>
                                    </a:rPr>
                                    <m:t>1</m:t>
                                  </m:r>
                                </m:e>
                              </m:d>
                            </m:e>
                          </m:d>
                        </m:e>
                      </m:func>
                      <m:r>
                        <a:rPr lang="ar-AE" b="0" i="1" smtClean="0">
                          <a:solidFill>
                            <a:schemeClr val="tx1"/>
                          </a:solidFill>
                          <a:latin typeface="Cambria Math" panose="02040503050406030204" pitchFamily="18" charset="0"/>
                        </a:rPr>
                        <m:t>+</m:t>
                      </m:r>
                      <m:sSub>
                        <m:sSubPr>
                          <m:ctrlPr>
                            <a:rPr lang="ar-AE" b="0" i="1" smtClean="0">
                              <a:solidFill>
                                <a:schemeClr val="tx1"/>
                              </a:solidFill>
                              <a:latin typeface="Cambria Math" panose="02040503050406030204" pitchFamily="18" charset="0"/>
                            </a:rPr>
                          </m:ctrlPr>
                        </m:sSubPr>
                        <m:e>
                          <m:r>
                            <a:rPr lang="ar-AE" b="0" i="1" smtClean="0">
                              <a:solidFill>
                                <a:schemeClr val="tx1"/>
                              </a:solidFill>
                              <a:latin typeface="Cambria Math" panose="02040503050406030204" pitchFamily="18" charset="0"/>
                            </a:rPr>
                            <m:t>𝑐</m:t>
                          </m:r>
                        </m:e>
                        <m:sub>
                          <m:r>
                            <a:rPr lang="ar-AE"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m:t>
                      </m:r>
                    </m:oMath>
                  </m:oMathPara>
                </a14:m>
                <a:endParaRPr lang="en-US">
                  <a:solidFill>
                    <a:schemeClr val="tx1"/>
                  </a:solidFill>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à </m:t>
                      </m:r>
                      <m:r>
                        <a:rPr lang="en-US" b="0" i="1" smtClean="0">
                          <a:solidFill>
                            <a:schemeClr val="tx1"/>
                          </a:solidFill>
                          <a:latin typeface="Cambria Math" panose="02040503050406030204" pitchFamily="18" charset="0"/>
                        </a:rPr>
                        <m:t>𝐹</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ớ</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m:oMathPara>
                </a14:m>
                <a:endParaRPr lang="ar-AE">
                  <a:solidFill>
                    <a:schemeClr val="tx1"/>
                  </a:solidFill>
                </a:endParaRPr>
              </a:p>
              <a:p>
                <a:endParaRPr lang="en-US"/>
              </a:p>
            </p:txBody>
          </p:sp>
        </mc:Choice>
        <mc:Fallback xmlns="">
          <p:sp>
            <p:nvSpPr>
              <p:cNvPr id="6" name="TextBox 5">
                <a:extLst>
                  <a:ext uri="{FF2B5EF4-FFF2-40B4-BE49-F238E27FC236}">
                    <a16:creationId xmlns:a16="http://schemas.microsoft.com/office/drawing/2014/main" id="{A349C9F7-5827-9B18-2E43-82EEB633C4E1}"/>
                  </a:ext>
                </a:extLst>
              </p:cNvPr>
              <p:cNvSpPr txBox="1">
                <a:spLocks noRot="1" noChangeAspect="1" noMove="1" noResize="1" noEditPoints="1" noAdjustHandles="1" noChangeArrowheads="1" noChangeShapeType="1" noTextEdit="1"/>
              </p:cNvSpPr>
              <p:nvPr/>
            </p:nvSpPr>
            <p:spPr>
              <a:xfrm>
                <a:off x="715106" y="3850816"/>
                <a:ext cx="5615638" cy="75597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59">
            <a:extLst>
              <a:ext uri="{FF2B5EF4-FFF2-40B4-BE49-F238E27FC236}">
                <a16:creationId xmlns:a16="http://schemas.microsoft.com/office/drawing/2014/main" id="{3E50E4B2-7F72-2554-273E-9594A933DC5A}"/>
              </a:ext>
            </a:extLst>
          </p:cNvPr>
          <p:cNvGraphicFramePr>
            <a:graphicFrameLocks noGrp="1"/>
          </p:cNvGraphicFramePr>
          <p:nvPr>
            <p:extLst>
              <p:ext uri="{D42A27DB-BD31-4B8C-83A1-F6EECF244321}">
                <p14:modId xmlns:p14="http://schemas.microsoft.com/office/powerpoint/2010/main" val="2185623283"/>
              </p:ext>
            </p:extLst>
          </p:nvPr>
        </p:nvGraphicFramePr>
        <p:xfrm>
          <a:off x="665276" y="1347778"/>
          <a:ext cx="5615640" cy="2509740"/>
        </p:xfrm>
        <a:graphic>
          <a:graphicData uri="http://schemas.openxmlformats.org/drawingml/2006/table">
            <a:tbl>
              <a:tblPr firstRow="1" bandRow="1">
                <a:tableStyleId>{B3356E6B-52D6-4A0A-AFC1-D65799314CCF}</a:tableStyleId>
              </a:tblPr>
              <a:tblGrid>
                <a:gridCol w="701955">
                  <a:extLst>
                    <a:ext uri="{9D8B030D-6E8A-4147-A177-3AD203B41FA5}">
                      <a16:colId xmlns:a16="http://schemas.microsoft.com/office/drawing/2014/main" val="1559589145"/>
                    </a:ext>
                  </a:extLst>
                </a:gridCol>
                <a:gridCol w="701955">
                  <a:extLst>
                    <a:ext uri="{9D8B030D-6E8A-4147-A177-3AD203B41FA5}">
                      <a16:colId xmlns:a16="http://schemas.microsoft.com/office/drawing/2014/main" val="815386792"/>
                    </a:ext>
                  </a:extLst>
                </a:gridCol>
                <a:gridCol w="701955">
                  <a:extLst>
                    <a:ext uri="{9D8B030D-6E8A-4147-A177-3AD203B41FA5}">
                      <a16:colId xmlns:a16="http://schemas.microsoft.com/office/drawing/2014/main" val="715339250"/>
                    </a:ext>
                  </a:extLst>
                </a:gridCol>
                <a:gridCol w="701955">
                  <a:extLst>
                    <a:ext uri="{9D8B030D-6E8A-4147-A177-3AD203B41FA5}">
                      <a16:colId xmlns:a16="http://schemas.microsoft.com/office/drawing/2014/main" val="313307653"/>
                    </a:ext>
                  </a:extLst>
                </a:gridCol>
                <a:gridCol w="701955">
                  <a:extLst>
                    <a:ext uri="{9D8B030D-6E8A-4147-A177-3AD203B41FA5}">
                      <a16:colId xmlns:a16="http://schemas.microsoft.com/office/drawing/2014/main" val="661396632"/>
                    </a:ext>
                  </a:extLst>
                </a:gridCol>
                <a:gridCol w="701955">
                  <a:extLst>
                    <a:ext uri="{9D8B030D-6E8A-4147-A177-3AD203B41FA5}">
                      <a16:colId xmlns:a16="http://schemas.microsoft.com/office/drawing/2014/main" val="2986017783"/>
                    </a:ext>
                  </a:extLst>
                </a:gridCol>
                <a:gridCol w="701955">
                  <a:extLst>
                    <a:ext uri="{9D8B030D-6E8A-4147-A177-3AD203B41FA5}">
                      <a16:colId xmlns:a16="http://schemas.microsoft.com/office/drawing/2014/main" val="2230015907"/>
                    </a:ext>
                  </a:extLst>
                </a:gridCol>
                <a:gridCol w="701955">
                  <a:extLst>
                    <a:ext uri="{9D8B030D-6E8A-4147-A177-3AD203B41FA5}">
                      <a16:colId xmlns:a16="http://schemas.microsoft.com/office/drawing/2014/main" val="869571715"/>
                    </a:ext>
                  </a:extLst>
                </a:gridCol>
              </a:tblGrid>
              <a:tr h="360306">
                <a:tc>
                  <a:txBody>
                    <a:bodyPr/>
                    <a:lstStyle/>
                    <a:p>
                      <a:endParaRPr lang="en-US"/>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0</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1</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2</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3</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4</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5</a:t>
                      </a:r>
                    </a:p>
                  </a:txBody>
                  <a:tcPr>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t>6</a:t>
                      </a:r>
                    </a:p>
                  </a:txBody>
                  <a:tcPr>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9903607"/>
                  </a:ext>
                </a:extLst>
              </a:tr>
              <a:tr h="358239">
                <a:tc>
                  <a:txBody>
                    <a:bodyPr/>
                    <a:lstStyle/>
                    <a:p>
                      <a:pPr algn="ctr"/>
                      <a:r>
                        <a:rPr lang="en-US"/>
                        <a:t>0</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tc>
                  <a:txBody>
                    <a:bodyPr/>
                    <a:lstStyle/>
                    <a:p>
                      <a:endParaRPr lang="en-US"/>
                    </a:p>
                  </a:txBody>
                  <a:tcPr>
                    <a:lnT w="12700" cap="flat" cmpd="sng" algn="ctr">
                      <a:solidFill>
                        <a:schemeClr val="bg2"/>
                      </a:solidFill>
                      <a:prstDash val="solid"/>
                      <a:round/>
                      <a:headEnd type="none" w="med" len="med"/>
                      <a:tailEnd type="none" w="med" len="med"/>
                    </a:lnT>
                    <a:solidFill>
                      <a:schemeClr val="tx1"/>
                    </a:solidFill>
                  </a:tcPr>
                </a:tc>
                <a:extLst>
                  <a:ext uri="{0D108BD9-81ED-4DB2-BD59-A6C34878D82A}">
                    <a16:rowId xmlns:a16="http://schemas.microsoft.com/office/drawing/2014/main" val="3441715468"/>
                  </a:ext>
                </a:extLst>
              </a:tr>
              <a:tr h="358239">
                <a:tc>
                  <a:txBody>
                    <a:bodyPr/>
                    <a:lstStyle/>
                    <a:p>
                      <a:pPr algn="ctr"/>
                      <a:r>
                        <a:rPr lang="en-US"/>
                        <a:t>1</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3715097068"/>
                  </a:ext>
                </a:extLst>
              </a:tr>
              <a:tr h="358239">
                <a:tc>
                  <a:txBody>
                    <a:bodyPr/>
                    <a:lstStyle/>
                    <a:p>
                      <a:pPr algn="ctr"/>
                      <a:r>
                        <a:rPr lang="en-US"/>
                        <a:t>2</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182847947"/>
                  </a:ext>
                </a:extLst>
              </a:tr>
              <a:tr h="358239">
                <a:tc>
                  <a:txBody>
                    <a:bodyPr/>
                    <a:lstStyle/>
                    <a:p>
                      <a:pPr algn="ctr"/>
                      <a:r>
                        <a:rPr lang="en-US"/>
                        <a:t>3</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230377480"/>
                  </a:ext>
                </a:extLst>
              </a:tr>
              <a:tr h="358239">
                <a:tc>
                  <a:txBody>
                    <a:bodyPr/>
                    <a:lstStyle/>
                    <a:p>
                      <a:pPr algn="ctr"/>
                      <a:r>
                        <a:rPr lang="en-US"/>
                        <a:t>4</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extLst>
                  <a:ext uri="{0D108BD9-81ED-4DB2-BD59-A6C34878D82A}">
                    <a16:rowId xmlns:a16="http://schemas.microsoft.com/office/drawing/2014/main" val="4270387135"/>
                  </a:ext>
                </a:extLst>
              </a:tr>
              <a:tr h="358239">
                <a:tc>
                  <a:txBody>
                    <a:bodyPr/>
                    <a:lstStyle/>
                    <a:p>
                      <a:pPr algn="ctr"/>
                      <a:r>
                        <a:rPr lang="en-US"/>
                        <a:t>5</a:t>
                      </a:r>
                    </a:p>
                  </a:txBody>
                  <a:tcPr>
                    <a:lnR w="12700" cap="flat" cmpd="sng" algn="ctr">
                      <a:solidFill>
                        <a:schemeClr val="bg2"/>
                      </a:solidFill>
                      <a:prstDash val="solid"/>
                      <a:round/>
                      <a:headEnd type="none" w="med" len="med"/>
                      <a:tailEnd type="none" w="med" len="med"/>
                    </a:lnR>
                    <a:solidFill>
                      <a:schemeClr val="tx1"/>
                    </a:solidFill>
                  </a:tcPr>
                </a:tc>
                <a:tc>
                  <a:txBody>
                    <a:bodyPr/>
                    <a:lstStyle/>
                    <a:p>
                      <a:endParaRPr lang="en-US"/>
                    </a:p>
                  </a:txBody>
                  <a:tcPr>
                    <a:lnL w="12700" cap="flat" cmpd="sng" algn="ctr">
                      <a:solidFill>
                        <a:schemeClr val="bg2"/>
                      </a:solidFill>
                      <a:prstDash val="solid"/>
                      <a:round/>
                      <a:headEnd type="none" w="med" len="med"/>
                      <a:tailEnd type="none" w="med" len="med"/>
                    </a:lnL>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1124131391"/>
                  </a:ext>
                </a:extLst>
              </a:tr>
            </a:tbl>
          </a:graphicData>
        </a:graphic>
      </p:graphicFrame>
      <p:sp>
        <p:nvSpPr>
          <p:cNvPr id="9" name="TextBox 8">
            <a:extLst>
              <a:ext uri="{FF2B5EF4-FFF2-40B4-BE49-F238E27FC236}">
                <a16:creationId xmlns:a16="http://schemas.microsoft.com/office/drawing/2014/main" id="{06377AE0-3F48-B031-3737-20A4651FAE7A}"/>
              </a:ext>
            </a:extLst>
          </p:cNvPr>
          <p:cNvSpPr txBox="1"/>
          <p:nvPr/>
        </p:nvSpPr>
        <p:spPr>
          <a:xfrm>
            <a:off x="1365900" y="1743318"/>
            <a:ext cx="4915016" cy="2369880"/>
          </a:xfrm>
          <a:prstGeom prst="rect">
            <a:avLst/>
          </a:prstGeom>
          <a:noFill/>
        </p:spPr>
        <p:txBody>
          <a:bodyPr wrap="square" rtlCol="0">
            <a:spAutoFit/>
          </a:bodyPr>
          <a:lstStyle/>
          <a:p>
            <a:pPr>
              <a:spcBef>
                <a:spcPts val="1200"/>
              </a:spcBef>
            </a:pPr>
            <a:r>
              <a:rPr lang="en-US"/>
              <a:t>    0	0            0             0            0            0            0</a:t>
            </a:r>
          </a:p>
          <a:p>
            <a:pPr>
              <a:spcBef>
                <a:spcPts val="1200"/>
              </a:spcBef>
            </a:pPr>
            <a:r>
              <a:rPr lang="en-US"/>
              <a:t>    0	0            0             0            0            1            1</a:t>
            </a:r>
          </a:p>
          <a:p>
            <a:pPr>
              <a:spcBef>
                <a:spcPts val="1200"/>
              </a:spcBef>
            </a:pPr>
            <a:r>
              <a:rPr lang="en-US"/>
              <a:t>    0	0            1             1            2            2            2</a:t>
            </a:r>
          </a:p>
          <a:p>
            <a:pPr>
              <a:spcBef>
                <a:spcPts val="1200"/>
              </a:spcBef>
            </a:pPr>
            <a:r>
              <a:rPr lang="en-US"/>
              <a:t>    0	0            1             1            3            3            4</a:t>
            </a:r>
          </a:p>
          <a:p>
            <a:pPr>
              <a:spcBef>
                <a:spcPts val="1200"/>
              </a:spcBef>
            </a:pPr>
            <a:r>
              <a:rPr lang="en-US"/>
              <a:t>    0	0            1             2            3            3            5</a:t>
            </a:r>
          </a:p>
          <a:p>
            <a:pPr>
              <a:spcBef>
                <a:spcPts val="1200"/>
              </a:spcBef>
            </a:pPr>
            <a:r>
              <a:rPr lang="en-US"/>
              <a:t>    0	1            1             2            3            4            5</a:t>
            </a:r>
          </a:p>
          <a:p>
            <a:endParaRPr lang="en-US"/>
          </a:p>
        </p:txBody>
      </p:sp>
      <p:sp>
        <p:nvSpPr>
          <p:cNvPr id="10" name="Google Shape;1504;p56">
            <a:extLst>
              <a:ext uri="{FF2B5EF4-FFF2-40B4-BE49-F238E27FC236}">
                <a16:creationId xmlns:a16="http://schemas.microsoft.com/office/drawing/2014/main" id="{09934C4B-F178-1C1B-8353-2A9BF3D7A80E}"/>
              </a:ext>
            </a:extLst>
          </p:cNvPr>
          <p:cNvSpPr/>
          <p:nvPr/>
        </p:nvSpPr>
        <p:spPr>
          <a:xfrm>
            <a:off x="6602940" y="1069766"/>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56">
            <a:extLst>
              <a:ext uri="{FF2B5EF4-FFF2-40B4-BE49-F238E27FC236}">
                <a16:creationId xmlns:a16="http://schemas.microsoft.com/office/drawing/2014/main" id="{5DB6DA13-6B3F-1331-C812-EF0CC0DAB48F}"/>
              </a:ext>
            </a:extLst>
          </p:cNvPr>
          <p:cNvSpPr txBox="1">
            <a:spLocks/>
          </p:cNvSpPr>
          <p:nvPr/>
        </p:nvSpPr>
        <p:spPr>
          <a:xfrm>
            <a:off x="7524324" y="1069766"/>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Giải quyết các bài toán con đơn giản trước và lưu giữ kết quả của chúng trong bảng.</a:t>
            </a:r>
          </a:p>
        </p:txBody>
      </p:sp>
      <p:sp>
        <p:nvSpPr>
          <p:cNvPr id="12" name="Google Shape;1512;p56">
            <a:extLst>
              <a:ext uri="{FF2B5EF4-FFF2-40B4-BE49-F238E27FC236}">
                <a16:creationId xmlns:a16="http://schemas.microsoft.com/office/drawing/2014/main" id="{25A1132C-6353-F1A3-4CD2-BDB2FA9EC25B}"/>
              </a:ext>
            </a:extLst>
          </p:cNvPr>
          <p:cNvSpPr txBox="1">
            <a:spLocks/>
          </p:cNvSpPr>
          <p:nvPr/>
        </p:nvSpPr>
        <p:spPr>
          <a:xfrm>
            <a:off x="6735162" y="1185567"/>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3" name="Google Shape;1504;p56">
            <a:extLst>
              <a:ext uri="{FF2B5EF4-FFF2-40B4-BE49-F238E27FC236}">
                <a16:creationId xmlns:a16="http://schemas.microsoft.com/office/drawing/2014/main" id="{CF851F69-DCA5-3597-E069-BCD41F255EE4}"/>
              </a:ext>
            </a:extLst>
          </p:cNvPr>
          <p:cNvSpPr/>
          <p:nvPr/>
        </p:nvSpPr>
        <p:spPr>
          <a:xfrm>
            <a:off x="6628402" y="25717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56">
            <a:extLst>
              <a:ext uri="{FF2B5EF4-FFF2-40B4-BE49-F238E27FC236}">
                <a16:creationId xmlns:a16="http://schemas.microsoft.com/office/drawing/2014/main" id="{7A77CA06-04C5-38DE-7717-31225196C40D}"/>
              </a:ext>
            </a:extLst>
          </p:cNvPr>
          <p:cNvSpPr txBox="1">
            <a:spLocks/>
          </p:cNvSpPr>
          <p:nvPr/>
        </p:nvSpPr>
        <p:spPr>
          <a:xfrm>
            <a:off x="7549786" y="2571750"/>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vi-VN"/>
              <a:t>Sử dụng các giá trị đã lưu trữ trong bảng để giải quyết các bài toán con phức tạp hơn và lưu trữ kết quả vào bảng.</a:t>
            </a:r>
          </a:p>
        </p:txBody>
      </p:sp>
      <p:sp>
        <p:nvSpPr>
          <p:cNvPr id="15" name="Google Shape;1512;p56">
            <a:extLst>
              <a:ext uri="{FF2B5EF4-FFF2-40B4-BE49-F238E27FC236}">
                <a16:creationId xmlns:a16="http://schemas.microsoft.com/office/drawing/2014/main" id="{08287325-3F7E-C312-F2D7-A58FFF9AADC9}"/>
              </a:ext>
            </a:extLst>
          </p:cNvPr>
          <p:cNvSpPr txBox="1">
            <a:spLocks/>
          </p:cNvSpPr>
          <p:nvPr/>
        </p:nvSpPr>
        <p:spPr>
          <a:xfrm>
            <a:off x="6760624" y="26875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6" name="Google Shape;1504;p56">
            <a:extLst>
              <a:ext uri="{FF2B5EF4-FFF2-40B4-BE49-F238E27FC236}">
                <a16:creationId xmlns:a16="http://schemas.microsoft.com/office/drawing/2014/main" id="{C9653A46-CAF0-F2D4-4FC2-97860B953041}"/>
              </a:ext>
            </a:extLst>
          </p:cNvPr>
          <p:cNvSpPr/>
          <p:nvPr/>
        </p:nvSpPr>
        <p:spPr>
          <a:xfrm>
            <a:off x="6602940" y="1065315"/>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1;p56">
            <a:extLst>
              <a:ext uri="{FF2B5EF4-FFF2-40B4-BE49-F238E27FC236}">
                <a16:creationId xmlns:a16="http://schemas.microsoft.com/office/drawing/2014/main" id="{E37CDA52-091D-1EAB-3D19-06D1D406A2A7}"/>
              </a:ext>
            </a:extLst>
          </p:cNvPr>
          <p:cNvSpPr txBox="1">
            <a:spLocks/>
          </p:cNvSpPr>
          <p:nvPr/>
        </p:nvSpPr>
        <p:spPr>
          <a:xfrm>
            <a:off x="7524324" y="1065315"/>
            <a:ext cx="1577700" cy="591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r>
              <a:rPr lang="en-US" err="1"/>
              <a:t>Lấy</a:t>
            </a:r>
            <a:r>
              <a:rPr lang="en-US"/>
              <a:t> </a:t>
            </a:r>
            <a:r>
              <a:rPr lang="en-US" err="1"/>
              <a:t>giá</a:t>
            </a:r>
            <a:r>
              <a:rPr lang="en-US"/>
              <a:t> </a:t>
            </a:r>
            <a:r>
              <a:rPr lang="en-US" err="1"/>
              <a:t>trị</a:t>
            </a:r>
            <a:r>
              <a:rPr lang="en-US"/>
              <a:t> </a:t>
            </a:r>
            <a:r>
              <a:rPr lang="en-US" err="1"/>
              <a:t>cuối</a:t>
            </a:r>
            <a:r>
              <a:rPr lang="en-US"/>
              <a:t> </a:t>
            </a:r>
            <a:r>
              <a:rPr lang="en-US" err="1"/>
              <a:t>cùng</a:t>
            </a:r>
            <a:r>
              <a:rPr lang="en-US"/>
              <a:t> </a:t>
            </a:r>
            <a:r>
              <a:rPr lang="en-US" err="1"/>
              <a:t>của</a:t>
            </a:r>
            <a:r>
              <a:rPr lang="en-US"/>
              <a:t> </a:t>
            </a:r>
            <a:r>
              <a:rPr lang="en-US" err="1"/>
              <a:t>bảng</a:t>
            </a:r>
            <a:r>
              <a:rPr lang="en-US"/>
              <a:t> </a:t>
            </a:r>
            <a:r>
              <a:rPr lang="en-US" err="1"/>
              <a:t>để</a:t>
            </a:r>
            <a:r>
              <a:rPr lang="en-US"/>
              <a:t> </a:t>
            </a:r>
            <a:r>
              <a:rPr lang="en-US" err="1"/>
              <a:t>trả</a:t>
            </a:r>
            <a:r>
              <a:rPr lang="en-US"/>
              <a:t> </a:t>
            </a:r>
            <a:r>
              <a:rPr lang="en-US" err="1"/>
              <a:t>về</a:t>
            </a:r>
            <a:r>
              <a:rPr lang="en-US"/>
              <a:t> </a:t>
            </a:r>
            <a:r>
              <a:rPr lang="en-US" err="1"/>
              <a:t>kết</a:t>
            </a:r>
            <a:r>
              <a:rPr lang="en-US"/>
              <a:t> </a:t>
            </a:r>
            <a:r>
              <a:rPr lang="en-US" err="1"/>
              <a:t>quả</a:t>
            </a:r>
            <a:r>
              <a:rPr lang="en-US"/>
              <a:t> </a:t>
            </a:r>
            <a:r>
              <a:rPr lang="en-US" err="1"/>
              <a:t>của</a:t>
            </a:r>
            <a:r>
              <a:rPr lang="en-US"/>
              <a:t> </a:t>
            </a:r>
            <a:r>
              <a:rPr lang="en-US" err="1"/>
              <a:t>bài</a:t>
            </a:r>
            <a:r>
              <a:rPr lang="en-US"/>
              <a:t> </a:t>
            </a:r>
            <a:r>
              <a:rPr lang="en-US" err="1"/>
              <a:t>toán</a:t>
            </a:r>
            <a:r>
              <a:rPr lang="en-US"/>
              <a:t> </a:t>
            </a:r>
            <a:r>
              <a:rPr lang="en-US" err="1"/>
              <a:t>chính</a:t>
            </a:r>
            <a:r>
              <a:rPr lang="en-US"/>
              <a:t>.</a:t>
            </a:r>
            <a:endParaRPr lang="vi-VN"/>
          </a:p>
        </p:txBody>
      </p:sp>
      <p:sp>
        <p:nvSpPr>
          <p:cNvPr id="18" name="Google Shape;1512;p56">
            <a:extLst>
              <a:ext uri="{FF2B5EF4-FFF2-40B4-BE49-F238E27FC236}">
                <a16:creationId xmlns:a16="http://schemas.microsoft.com/office/drawing/2014/main" id="{0F4D0CC8-C509-4414-84A1-1421A60FFEB7}"/>
              </a:ext>
            </a:extLst>
          </p:cNvPr>
          <p:cNvSpPr txBox="1">
            <a:spLocks/>
          </p:cNvSpPr>
          <p:nvPr/>
        </p:nvSpPr>
        <p:spPr>
          <a:xfrm>
            <a:off x="6735162" y="1181116"/>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28" name="Rectangle 27">
            <a:extLst>
              <a:ext uri="{FF2B5EF4-FFF2-40B4-BE49-F238E27FC236}">
                <a16:creationId xmlns:a16="http://schemas.microsoft.com/office/drawing/2014/main" id="{6F619B9A-443B-CC6C-E0B2-59F6FFE97730}"/>
              </a:ext>
            </a:extLst>
          </p:cNvPr>
          <p:cNvSpPr/>
          <p:nvPr/>
        </p:nvSpPr>
        <p:spPr>
          <a:xfrm>
            <a:off x="5580185" y="3507994"/>
            <a:ext cx="700731" cy="349524"/>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2"/>
                </a:solidFill>
              </a:rPr>
              <a:t>5</a:t>
            </a:r>
          </a:p>
        </p:txBody>
      </p:sp>
      <p:sp>
        <p:nvSpPr>
          <p:cNvPr id="2" name="Google Shape;2428;p70">
            <a:extLst>
              <a:ext uri="{FF2B5EF4-FFF2-40B4-BE49-F238E27FC236}">
                <a16:creationId xmlns:a16="http://schemas.microsoft.com/office/drawing/2014/main" id="{C20AE04B-7A3C-0DBC-B50C-0E96C609D93D}"/>
              </a:ext>
            </a:extLst>
          </p:cNvPr>
          <p:cNvSpPr/>
          <p:nvPr/>
        </p:nvSpPr>
        <p:spPr>
          <a:xfrm>
            <a:off x="6596330" y="2448617"/>
            <a:ext cx="2502570" cy="1428865"/>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i="1" err="1">
                <a:solidFill>
                  <a:schemeClr val="tx1"/>
                </a:solidFill>
              </a:rPr>
              <a:t>Độ</a:t>
            </a:r>
            <a:r>
              <a:rPr lang="en-US" sz="1200" b="1" i="1">
                <a:solidFill>
                  <a:schemeClr val="tx1"/>
                </a:solidFill>
              </a:rPr>
              <a:t> </a:t>
            </a:r>
            <a:r>
              <a:rPr lang="en-US" sz="1200" b="1" i="1" err="1">
                <a:solidFill>
                  <a:schemeClr val="tx1"/>
                </a:solidFill>
              </a:rPr>
              <a:t>phức</a:t>
            </a:r>
            <a:r>
              <a:rPr lang="en-US" sz="1200" b="1" i="1">
                <a:solidFill>
                  <a:schemeClr val="tx1"/>
                </a:solidFill>
              </a:rPr>
              <a:t> </a:t>
            </a:r>
            <a:r>
              <a:rPr lang="en-US" sz="1200" b="1" i="1" err="1">
                <a:solidFill>
                  <a:schemeClr val="tx1"/>
                </a:solidFill>
              </a:rPr>
              <a:t>tạp</a:t>
            </a:r>
            <a:r>
              <a:rPr lang="en-US" sz="1200" b="1" i="1">
                <a:solidFill>
                  <a:schemeClr val="tx1"/>
                </a:solidFill>
              </a:rPr>
              <a:t> </a:t>
            </a:r>
            <a:r>
              <a:rPr lang="en-US" sz="1200" b="1" i="1" err="1">
                <a:solidFill>
                  <a:schemeClr val="tx1"/>
                </a:solidFill>
              </a:rPr>
              <a:t>thời</a:t>
            </a:r>
            <a:r>
              <a:rPr lang="en-US" sz="1200" b="1" i="1">
                <a:solidFill>
                  <a:schemeClr val="tx1"/>
                </a:solidFill>
              </a:rPr>
              <a:t> </a:t>
            </a:r>
            <a:r>
              <a:rPr lang="en-US" sz="1200" b="1" i="1" err="1">
                <a:solidFill>
                  <a:schemeClr val="tx1"/>
                </a:solidFill>
              </a:rPr>
              <a:t>gian</a:t>
            </a:r>
            <a:r>
              <a:rPr lang="en-US" sz="1200" b="1" i="1">
                <a:solidFill>
                  <a:schemeClr val="tx1"/>
                </a:solidFill>
              </a:rPr>
              <a:t> O(n*m)</a:t>
            </a:r>
          </a:p>
          <a:p>
            <a:pPr marL="0" lvl="0" indent="0" algn="l" rtl="0">
              <a:spcBef>
                <a:spcPts val="0"/>
              </a:spcBef>
              <a:spcAft>
                <a:spcPts val="0"/>
              </a:spcAft>
              <a:buNone/>
            </a:pPr>
            <a:r>
              <a:rPr lang="en-US" sz="1200" b="1" i="1" err="1">
                <a:solidFill>
                  <a:schemeClr val="tx1"/>
                </a:solidFill>
              </a:rPr>
              <a:t>Độ</a:t>
            </a:r>
            <a:r>
              <a:rPr lang="en-US" sz="1200" b="1" i="1">
                <a:solidFill>
                  <a:schemeClr val="tx1"/>
                </a:solidFill>
              </a:rPr>
              <a:t> </a:t>
            </a:r>
            <a:r>
              <a:rPr lang="en-US" sz="1200" b="1" i="1" err="1">
                <a:solidFill>
                  <a:schemeClr val="tx1"/>
                </a:solidFill>
              </a:rPr>
              <a:t>phức</a:t>
            </a:r>
            <a:r>
              <a:rPr lang="en-US" sz="1200" b="1" i="1">
                <a:solidFill>
                  <a:schemeClr val="tx1"/>
                </a:solidFill>
              </a:rPr>
              <a:t> </a:t>
            </a:r>
            <a:r>
              <a:rPr lang="en-US" sz="1200" b="1" i="1" err="1">
                <a:solidFill>
                  <a:schemeClr val="tx1"/>
                </a:solidFill>
              </a:rPr>
              <a:t>tạp</a:t>
            </a:r>
            <a:r>
              <a:rPr lang="en-US" sz="1200" b="1" i="1">
                <a:solidFill>
                  <a:schemeClr val="tx1"/>
                </a:solidFill>
              </a:rPr>
              <a:t> </a:t>
            </a:r>
            <a:r>
              <a:rPr lang="en-US" sz="1200" b="1" i="1" err="1">
                <a:solidFill>
                  <a:schemeClr val="tx1"/>
                </a:solidFill>
              </a:rPr>
              <a:t>không</a:t>
            </a:r>
            <a:r>
              <a:rPr lang="en-US" sz="1200" b="1" i="1">
                <a:solidFill>
                  <a:schemeClr val="tx1"/>
                </a:solidFill>
              </a:rPr>
              <a:t> </a:t>
            </a:r>
            <a:r>
              <a:rPr lang="en-US" sz="1200" b="1" i="1" err="1">
                <a:solidFill>
                  <a:schemeClr val="tx1"/>
                </a:solidFill>
              </a:rPr>
              <a:t>gian</a:t>
            </a:r>
            <a:r>
              <a:rPr lang="en-US" sz="1200" b="1" i="1">
                <a:solidFill>
                  <a:schemeClr val="tx1"/>
                </a:solidFill>
              </a:rPr>
              <a:t> O(n*m)</a:t>
            </a:r>
          </a:p>
          <a:p>
            <a:pPr marL="0" lvl="0" indent="0" algn="l" rtl="0">
              <a:spcBef>
                <a:spcPts val="0"/>
              </a:spcBef>
              <a:spcAft>
                <a:spcPts val="0"/>
              </a:spcAft>
              <a:buNone/>
            </a:pPr>
            <a:r>
              <a:rPr lang="en-US" sz="1200" b="1" i="1" err="1">
                <a:solidFill>
                  <a:schemeClr val="tx1"/>
                </a:solidFill>
              </a:rPr>
              <a:t>Với</a:t>
            </a:r>
            <a:r>
              <a:rPr lang="en-US" sz="1200" b="1" i="1">
                <a:solidFill>
                  <a:schemeClr val="tx1"/>
                </a:solidFill>
              </a:rPr>
              <a:t> n </a:t>
            </a:r>
            <a:r>
              <a:rPr lang="en-US" sz="1200" b="1" i="1" err="1">
                <a:solidFill>
                  <a:schemeClr val="tx1"/>
                </a:solidFill>
              </a:rPr>
              <a:t>là</a:t>
            </a:r>
            <a:r>
              <a:rPr lang="en-US" sz="1200" b="1" i="1">
                <a:solidFill>
                  <a:schemeClr val="tx1"/>
                </a:solidFill>
              </a:rPr>
              <a:t> </a:t>
            </a:r>
            <a:r>
              <a:rPr lang="en-US" sz="1200" b="1" i="1" err="1">
                <a:solidFill>
                  <a:schemeClr val="tx1"/>
                </a:solidFill>
              </a:rPr>
              <a:t>số</a:t>
            </a:r>
            <a:r>
              <a:rPr lang="en-US" sz="1200" b="1" i="1">
                <a:solidFill>
                  <a:schemeClr val="tx1"/>
                </a:solidFill>
              </a:rPr>
              <a:t> </a:t>
            </a:r>
            <a:r>
              <a:rPr lang="en-US" sz="1200" b="1" i="1" err="1">
                <a:solidFill>
                  <a:schemeClr val="tx1"/>
                </a:solidFill>
              </a:rPr>
              <a:t>hàng</a:t>
            </a:r>
            <a:r>
              <a:rPr lang="en-US" sz="1200" b="1" i="1">
                <a:solidFill>
                  <a:schemeClr val="tx1"/>
                </a:solidFill>
              </a:rPr>
              <a:t> </a:t>
            </a:r>
            <a:r>
              <a:rPr lang="en-US" sz="1200" b="1" i="1" err="1">
                <a:solidFill>
                  <a:schemeClr val="tx1"/>
                </a:solidFill>
              </a:rPr>
              <a:t>và</a:t>
            </a:r>
            <a:r>
              <a:rPr lang="en-US" sz="1200" b="1" i="1">
                <a:solidFill>
                  <a:schemeClr val="tx1"/>
                </a:solidFill>
              </a:rPr>
              <a:t> m </a:t>
            </a:r>
            <a:r>
              <a:rPr lang="en-US" sz="1200" b="1" i="1" err="1">
                <a:solidFill>
                  <a:schemeClr val="tx1"/>
                </a:solidFill>
              </a:rPr>
              <a:t>là</a:t>
            </a:r>
            <a:r>
              <a:rPr lang="en-US" sz="1200" b="1" i="1">
                <a:solidFill>
                  <a:schemeClr val="tx1"/>
                </a:solidFill>
              </a:rPr>
              <a:t> </a:t>
            </a:r>
            <a:r>
              <a:rPr lang="en-US" sz="1200" b="1" i="1" err="1">
                <a:solidFill>
                  <a:schemeClr val="tx1"/>
                </a:solidFill>
              </a:rPr>
              <a:t>số</a:t>
            </a:r>
            <a:r>
              <a:rPr lang="en-US" sz="1200" b="1" i="1">
                <a:solidFill>
                  <a:schemeClr val="tx1"/>
                </a:solidFill>
              </a:rPr>
              <a:t> </a:t>
            </a:r>
            <a:r>
              <a:rPr lang="en-US" sz="1200" b="1" i="1" err="1">
                <a:solidFill>
                  <a:schemeClr val="tx1"/>
                </a:solidFill>
              </a:rPr>
              <a:t>cột</a:t>
            </a:r>
            <a:endParaRPr lang="ar-AE" sz="1200" b="1" i="1">
              <a:solidFill>
                <a:schemeClr val="tx1"/>
              </a:solidFill>
            </a:endParaRPr>
          </a:p>
        </p:txBody>
      </p:sp>
    </p:spTree>
    <p:extLst>
      <p:ext uri="{BB962C8B-B14F-4D97-AF65-F5344CB8AC3E}">
        <p14:creationId xmlns:p14="http://schemas.microsoft.com/office/powerpoint/2010/main" val="298469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hidden"/>
                                      </p:to>
                                    </p:set>
                                  </p:childTnLst>
                                </p:cTn>
                              </p:par>
                              <p:par>
                                <p:cTn id="26" presetID="1" presetClass="exit"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 grpId="0"/>
      <p:bldP spid="10" grpId="0" animBg="1"/>
      <p:bldP spid="11" grpId="0"/>
      <p:bldP spid="12" grpId="0"/>
      <p:bldP spid="13" grpId="0" animBg="1"/>
      <p:bldP spid="14" grpId="0"/>
      <p:bldP spid="15" grpId="0"/>
      <p:bldP spid="16" grpId="0" animBg="1"/>
      <p:bldP spid="17" grpId="0"/>
      <p:bldP spid="18" grpId="0"/>
      <p:bldP spid="28"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B30BA1B-5349-4C9E-7812-BEDC12624F9E}"/>
              </a:ext>
            </a:extLst>
          </p:cNvPr>
          <p:cNvPicPr>
            <a:picLocks noChangeAspect="1"/>
          </p:cNvPicPr>
          <p:nvPr/>
        </p:nvPicPr>
        <p:blipFill>
          <a:blip r:embed="rId2"/>
          <a:stretch>
            <a:fillRect/>
          </a:stretch>
        </p:blipFill>
        <p:spPr>
          <a:xfrm>
            <a:off x="4572551" y="1095520"/>
            <a:ext cx="952500" cy="952500"/>
          </a:xfrm>
          <a:prstGeom prst="rect">
            <a:avLst/>
          </a:prstGeom>
        </p:spPr>
      </p:pic>
      <p:pic>
        <p:nvPicPr>
          <p:cNvPr id="26" name="Picture 25">
            <a:extLst>
              <a:ext uri="{FF2B5EF4-FFF2-40B4-BE49-F238E27FC236}">
                <a16:creationId xmlns:a16="http://schemas.microsoft.com/office/drawing/2014/main" id="{F1DA9C5F-2E1A-0B22-491F-AD1D50C02A50}"/>
              </a:ext>
            </a:extLst>
          </p:cNvPr>
          <p:cNvPicPr>
            <a:picLocks noChangeAspect="1"/>
          </p:cNvPicPr>
          <p:nvPr/>
        </p:nvPicPr>
        <p:blipFill>
          <a:blip r:embed="rId3"/>
          <a:stretch>
            <a:fillRect/>
          </a:stretch>
        </p:blipFill>
        <p:spPr>
          <a:xfrm>
            <a:off x="6182810" y="2826651"/>
            <a:ext cx="952500" cy="952500"/>
          </a:xfrm>
          <a:prstGeom prst="rect">
            <a:avLst/>
          </a:prstGeom>
        </p:spPr>
      </p:pic>
      <p:pic>
        <p:nvPicPr>
          <p:cNvPr id="28" name="Picture 27">
            <a:extLst>
              <a:ext uri="{FF2B5EF4-FFF2-40B4-BE49-F238E27FC236}">
                <a16:creationId xmlns:a16="http://schemas.microsoft.com/office/drawing/2014/main" id="{ADBAC54F-5510-6FD8-B877-C7F5D72BD956}"/>
              </a:ext>
            </a:extLst>
          </p:cNvPr>
          <p:cNvPicPr>
            <a:picLocks noChangeAspect="1"/>
          </p:cNvPicPr>
          <p:nvPr/>
        </p:nvPicPr>
        <p:blipFill>
          <a:blip r:embed="rId4"/>
          <a:stretch>
            <a:fillRect/>
          </a:stretch>
        </p:blipFill>
        <p:spPr>
          <a:xfrm>
            <a:off x="3612353" y="3010547"/>
            <a:ext cx="952500" cy="952500"/>
          </a:xfrm>
          <a:prstGeom prst="rect">
            <a:avLst/>
          </a:prstGeom>
        </p:spPr>
      </p:pic>
      <p:pic>
        <p:nvPicPr>
          <p:cNvPr id="30" name="Picture 29" descr="Icon&#10;&#10;Description automatically generated">
            <a:extLst>
              <a:ext uri="{FF2B5EF4-FFF2-40B4-BE49-F238E27FC236}">
                <a16:creationId xmlns:a16="http://schemas.microsoft.com/office/drawing/2014/main" id="{438CFD90-5462-9C74-1FA5-9F8BD6E5DC27}"/>
              </a:ext>
            </a:extLst>
          </p:cNvPr>
          <p:cNvPicPr>
            <a:picLocks noChangeAspect="1"/>
          </p:cNvPicPr>
          <p:nvPr/>
        </p:nvPicPr>
        <p:blipFill>
          <a:blip r:embed="rId5"/>
          <a:stretch>
            <a:fillRect/>
          </a:stretch>
        </p:blipFill>
        <p:spPr>
          <a:xfrm>
            <a:off x="783879" y="1776424"/>
            <a:ext cx="1792164" cy="1590652"/>
          </a:xfrm>
          <a:prstGeom prst="rect">
            <a:avLst/>
          </a:prstGeom>
        </p:spPr>
      </p:pic>
      <p:sp>
        <p:nvSpPr>
          <p:cNvPr id="31" name="TextBox 30">
            <a:extLst>
              <a:ext uri="{FF2B5EF4-FFF2-40B4-BE49-F238E27FC236}">
                <a16:creationId xmlns:a16="http://schemas.microsoft.com/office/drawing/2014/main" id="{AA533292-6D66-C7B0-4EEF-00CFD576AFF1}"/>
              </a:ext>
            </a:extLst>
          </p:cNvPr>
          <p:cNvSpPr txBox="1"/>
          <p:nvPr/>
        </p:nvSpPr>
        <p:spPr>
          <a:xfrm>
            <a:off x="4480714" y="2132953"/>
            <a:ext cx="1136175" cy="523220"/>
          </a:xfrm>
          <a:prstGeom prst="rect">
            <a:avLst/>
          </a:prstGeom>
          <a:noFill/>
        </p:spPr>
        <p:txBody>
          <a:bodyPr wrap="square" rtlCol="0">
            <a:spAutoFit/>
          </a:bodyPr>
          <a:lstStyle/>
          <a:p>
            <a:r>
              <a:rPr lang="en-US"/>
              <a:t>Weight = 1</a:t>
            </a:r>
          </a:p>
          <a:p>
            <a:r>
              <a:rPr lang="en-US"/>
              <a:t>Value = 10$</a:t>
            </a:r>
          </a:p>
        </p:txBody>
      </p:sp>
      <p:sp>
        <p:nvSpPr>
          <p:cNvPr id="32" name="TextBox 31">
            <a:extLst>
              <a:ext uri="{FF2B5EF4-FFF2-40B4-BE49-F238E27FC236}">
                <a16:creationId xmlns:a16="http://schemas.microsoft.com/office/drawing/2014/main" id="{24EE49F8-ADE7-7CDE-B60B-D8A169809284}"/>
              </a:ext>
            </a:extLst>
          </p:cNvPr>
          <p:cNvSpPr txBox="1"/>
          <p:nvPr/>
        </p:nvSpPr>
        <p:spPr>
          <a:xfrm>
            <a:off x="6240604" y="3977399"/>
            <a:ext cx="1201119" cy="523220"/>
          </a:xfrm>
          <a:prstGeom prst="rect">
            <a:avLst/>
          </a:prstGeom>
          <a:noFill/>
        </p:spPr>
        <p:txBody>
          <a:bodyPr wrap="square" rtlCol="0">
            <a:spAutoFit/>
          </a:bodyPr>
          <a:lstStyle/>
          <a:p>
            <a:r>
              <a:rPr lang="en-US"/>
              <a:t>Weight = 2</a:t>
            </a:r>
          </a:p>
          <a:p>
            <a:r>
              <a:rPr lang="en-US"/>
              <a:t>Value = 15$</a:t>
            </a:r>
          </a:p>
        </p:txBody>
      </p:sp>
      <p:sp>
        <p:nvSpPr>
          <p:cNvPr id="33" name="TextBox 32">
            <a:extLst>
              <a:ext uri="{FF2B5EF4-FFF2-40B4-BE49-F238E27FC236}">
                <a16:creationId xmlns:a16="http://schemas.microsoft.com/office/drawing/2014/main" id="{989ECEB9-8E50-FF96-D21E-5070E9E54C9D}"/>
              </a:ext>
            </a:extLst>
          </p:cNvPr>
          <p:cNvSpPr txBox="1"/>
          <p:nvPr/>
        </p:nvSpPr>
        <p:spPr>
          <a:xfrm>
            <a:off x="3612353" y="4045058"/>
            <a:ext cx="1201119" cy="523220"/>
          </a:xfrm>
          <a:prstGeom prst="rect">
            <a:avLst/>
          </a:prstGeom>
          <a:noFill/>
        </p:spPr>
        <p:txBody>
          <a:bodyPr wrap="square" rtlCol="0">
            <a:spAutoFit/>
          </a:bodyPr>
          <a:lstStyle/>
          <a:p>
            <a:r>
              <a:rPr lang="en-US"/>
              <a:t>Weight = 2</a:t>
            </a:r>
          </a:p>
          <a:p>
            <a:r>
              <a:rPr lang="en-US"/>
              <a:t>Value = 12$</a:t>
            </a:r>
          </a:p>
        </p:txBody>
      </p:sp>
      <p:pic>
        <p:nvPicPr>
          <p:cNvPr id="37" name="Picture 36">
            <a:extLst>
              <a:ext uri="{FF2B5EF4-FFF2-40B4-BE49-F238E27FC236}">
                <a16:creationId xmlns:a16="http://schemas.microsoft.com/office/drawing/2014/main" id="{77EFA9E0-A859-1A51-6820-2F5A82883DD6}"/>
              </a:ext>
            </a:extLst>
          </p:cNvPr>
          <p:cNvPicPr>
            <a:picLocks noChangeAspect="1"/>
          </p:cNvPicPr>
          <p:nvPr/>
        </p:nvPicPr>
        <p:blipFill>
          <a:blip r:embed="rId6"/>
          <a:stretch>
            <a:fillRect/>
          </a:stretch>
        </p:blipFill>
        <p:spPr>
          <a:xfrm>
            <a:off x="7316261" y="1119494"/>
            <a:ext cx="952500" cy="952500"/>
          </a:xfrm>
          <a:prstGeom prst="rect">
            <a:avLst/>
          </a:prstGeom>
        </p:spPr>
      </p:pic>
      <p:sp>
        <p:nvSpPr>
          <p:cNvPr id="38" name="TextBox 37">
            <a:extLst>
              <a:ext uri="{FF2B5EF4-FFF2-40B4-BE49-F238E27FC236}">
                <a16:creationId xmlns:a16="http://schemas.microsoft.com/office/drawing/2014/main" id="{CC28C9E8-3A79-1B74-44D2-8283706EB4B0}"/>
              </a:ext>
            </a:extLst>
          </p:cNvPr>
          <p:cNvSpPr txBox="1"/>
          <p:nvPr/>
        </p:nvSpPr>
        <p:spPr>
          <a:xfrm>
            <a:off x="7310816" y="2209470"/>
            <a:ext cx="1136175" cy="523220"/>
          </a:xfrm>
          <a:prstGeom prst="rect">
            <a:avLst/>
          </a:prstGeom>
          <a:noFill/>
        </p:spPr>
        <p:txBody>
          <a:bodyPr wrap="square" rtlCol="0">
            <a:spAutoFit/>
          </a:bodyPr>
          <a:lstStyle/>
          <a:p>
            <a:r>
              <a:rPr lang="en-US"/>
              <a:t>Weight = 3</a:t>
            </a:r>
          </a:p>
          <a:p>
            <a:r>
              <a:rPr lang="en-US"/>
              <a:t>Value = 20$</a:t>
            </a:r>
          </a:p>
        </p:txBody>
      </p:sp>
      <p:pic>
        <p:nvPicPr>
          <p:cNvPr id="40" name="Picture 39">
            <a:extLst>
              <a:ext uri="{FF2B5EF4-FFF2-40B4-BE49-F238E27FC236}">
                <a16:creationId xmlns:a16="http://schemas.microsoft.com/office/drawing/2014/main" id="{19001919-1812-ADFC-ECB6-4B47A5D7EF7D}"/>
              </a:ext>
            </a:extLst>
          </p:cNvPr>
          <p:cNvPicPr>
            <a:picLocks noChangeAspect="1"/>
          </p:cNvPicPr>
          <p:nvPr/>
        </p:nvPicPr>
        <p:blipFill>
          <a:blip r:embed="rId7"/>
          <a:stretch>
            <a:fillRect/>
          </a:stretch>
        </p:blipFill>
        <p:spPr>
          <a:xfrm>
            <a:off x="295114" y="3354168"/>
            <a:ext cx="952500" cy="952500"/>
          </a:xfrm>
          <a:prstGeom prst="rect">
            <a:avLst/>
          </a:prstGeom>
        </p:spPr>
      </p:pic>
      <p:sp>
        <p:nvSpPr>
          <p:cNvPr id="41" name="TextBox 40">
            <a:extLst>
              <a:ext uri="{FF2B5EF4-FFF2-40B4-BE49-F238E27FC236}">
                <a16:creationId xmlns:a16="http://schemas.microsoft.com/office/drawing/2014/main" id="{1BE58D0E-734E-FB18-6C16-FC00431BD666}"/>
              </a:ext>
            </a:extLst>
          </p:cNvPr>
          <p:cNvSpPr txBox="1"/>
          <p:nvPr/>
        </p:nvSpPr>
        <p:spPr>
          <a:xfrm>
            <a:off x="1283824" y="3809158"/>
            <a:ext cx="1201118" cy="307777"/>
          </a:xfrm>
          <a:prstGeom prst="rect">
            <a:avLst/>
          </a:prstGeom>
          <a:noFill/>
        </p:spPr>
        <p:txBody>
          <a:bodyPr wrap="square" rtlCol="0">
            <a:spAutoFit/>
          </a:bodyPr>
          <a:lstStyle/>
          <a:p>
            <a:r>
              <a:rPr lang="en-US"/>
              <a:t>Capacity = 5</a:t>
            </a:r>
          </a:p>
        </p:txBody>
      </p:sp>
      <p:sp>
        <p:nvSpPr>
          <p:cNvPr id="42" name="Google Shape;1498;p56">
            <a:extLst>
              <a:ext uri="{FF2B5EF4-FFF2-40B4-BE49-F238E27FC236}">
                <a16:creationId xmlns:a16="http://schemas.microsoft.com/office/drawing/2014/main" id="{779DF831-EB78-67DD-F3AF-4B7E09720F2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9;p56">
            <a:extLst>
              <a:ext uri="{FF2B5EF4-FFF2-40B4-BE49-F238E27FC236}">
                <a16:creationId xmlns:a16="http://schemas.microsoft.com/office/drawing/2014/main" id="{1B3F741A-3484-A172-DC30-1D87C79B1E36}"/>
              </a:ext>
            </a:extLst>
          </p:cNvPr>
          <p:cNvSpPr txBox="1">
            <a:spLocks/>
          </p:cNvSpPr>
          <p:nvPr/>
        </p:nvSpPr>
        <p:spPr>
          <a:xfrm>
            <a:off x="1391964" y="258298"/>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Bài</a:t>
            </a:r>
            <a:r>
              <a:rPr lang="en-US" sz="3200">
                <a:latin typeface="UTM Bebas" panose="02040603050506020204" pitchFamily="18" charset="0"/>
              </a:rPr>
              <a:t> </a:t>
            </a:r>
            <a:r>
              <a:rPr lang="en-US" sz="3200" err="1">
                <a:latin typeface="UTM Bebas" panose="02040603050506020204" pitchFamily="18" charset="0"/>
              </a:rPr>
              <a:t>toán</a:t>
            </a:r>
            <a:r>
              <a:rPr lang="en-US" sz="3200">
                <a:latin typeface="UTM Bebas" panose="02040603050506020204" pitchFamily="18" charset="0"/>
              </a:rPr>
              <a:t> KNAPSACK</a:t>
            </a:r>
          </a:p>
        </p:txBody>
      </p:sp>
      <p:grpSp>
        <p:nvGrpSpPr>
          <p:cNvPr id="44" name="Google Shape;1524;p56">
            <a:extLst>
              <a:ext uri="{FF2B5EF4-FFF2-40B4-BE49-F238E27FC236}">
                <a16:creationId xmlns:a16="http://schemas.microsoft.com/office/drawing/2014/main" id="{AA8741B0-C51A-04B8-E466-D78D4DACBBBE}"/>
              </a:ext>
            </a:extLst>
          </p:cNvPr>
          <p:cNvGrpSpPr/>
          <p:nvPr/>
        </p:nvGrpSpPr>
        <p:grpSpPr>
          <a:xfrm>
            <a:off x="7631997" y="463954"/>
            <a:ext cx="636814" cy="120078"/>
            <a:chOff x="8209059" y="198000"/>
            <a:chExt cx="636814" cy="120078"/>
          </a:xfrm>
        </p:grpSpPr>
        <p:sp>
          <p:nvSpPr>
            <p:cNvPr id="45" name="Google Shape;1525;p56">
              <a:extLst>
                <a:ext uri="{FF2B5EF4-FFF2-40B4-BE49-F238E27FC236}">
                  <a16:creationId xmlns:a16="http://schemas.microsoft.com/office/drawing/2014/main" id="{4D65C676-2E23-12DE-EE79-63E3F722720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6;p56">
              <a:extLst>
                <a:ext uri="{FF2B5EF4-FFF2-40B4-BE49-F238E27FC236}">
                  <a16:creationId xmlns:a16="http://schemas.microsoft.com/office/drawing/2014/main" id="{A6C8B547-2600-052F-A6BE-D6872F48F005}"/>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7;p56">
              <a:extLst>
                <a:ext uri="{FF2B5EF4-FFF2-40B4-BE49-F238E27FC236}">
                  <a16:creationId xmlns:a16="http://schemas.microsoft.com/office/drawing/2014/main" id="{1E937A37-7979-DD1D-BDBB-9092AE120C70}"/>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Speech Bubble: Oval 47">
            <a:extLst>
              <a:ext uri="{FF2B5EF4-FFF2-40B4-BE49-F238E27FC236}">
                <a16:creationId xmlns:a16="http://schemas.microsoft.com/office/drawing/2014/main" id="{B4CC3916-EBA4-9C42-1608-419CA8A60699}"/>
              </a:ext>
            </a:extLst>
          </p:cNvPr>
          <p:cNvSpPr/>
          <p:nvPr/>
        </p:nvSpPr>
        <p:spPr>
          <a:xfrm>
            <a:off x="1973085" y="895982"/>
            <a:ext cx="2115518" cy="10945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bg2"/>
                </a:solidFill>
              </a:rPr>
              <a:t>Làm</a:t>
            </a:r>
            <a:r>
              <a:rPr lang="en-US">
                <a:solidFill>
                  <a:schemeClr val="bg2"/>
                </a:solidFill>
              </a:rPr>
              <a:t> </a:t>
            </a:r>
            <a:r>
              <a:rPr lang="en-US" err="1">
                <a:solidFill>
                  <a:schemeClr val="bg2"/>
                </a:solidFill>
              </a:rPr>
              <a:t>sao</a:t>
            </a:r>
            <a:r>
              <a:rPr lang="en-US">
                <a:solidFill>
                  <a:schemeClr val="bg2"/>
                </a:solidFill>
              </a:rPr>
              <a:t> </a:t>
            </a:r>
            <a:r>
              <a:rPr lang="en-US" err="1">
                <a:solidFill>
                  <a:schemeClr val="bg2"/>
                </a:solidFill>
              </a:rPr>
              <a:t>để</a:t>
            </a:r>
            <a:r>
              <a:rPr lang="en-US">
                <a:solidFill>
                  <a:schemeClr val="bg2"/>
                </a:solidFill>
              </a:rPr>
              <a:t> </a:t>
            </a:r>
            <a:r>
              <a:rPr lang="en-US" err="1">
                <a:solidFill>
                  <a:schemeClr val="bg2"/>
                </a:solidFill>
              </a:rPr>
              <a:t>tiêu</a:t>
            </a:r>
            <a:r>
              <a:rPr lang="en-US">
                <a:solidFill>
                  <a:schemeClr val="bg2"/>
                </a:solidFill>
              </a:rPr>
              <a:t> </a:t>
            </a:r>
            <a:r>
              <a:rPr lang="en-US" err="1">
                <a:solidFill>
                  <a:schemeClr val="bg2"/>
                </a:solidFill>
              </a:rPr>
              <a:t>nhiều</a:t>
            </a:r>
            <a:r>
              <a:rPr lang="en-US">
                <a:solidFill>
                  <a:schemeClr val="bg2"/>
                </a:solidFill>
              </a:rPr>
              <a:t> </a:t>
            </a:r>
            <a:r>
              <a:rPr lang="en-US" err="1">
                <a:solidFill>
                  <a:schemeClr val="bg2"/>
                </a:solidFill>
              </a:rPr>
              <a:t>tiền</a:t>
            </a:r>
            <a:r>
              <a:rPr lang="en-US">
                <a:solidFill>
                  <a:schemeClr val="bg2"/>
                </a:solidFill>
              </a:rPr>
              <a:t> </a:t>
            </a:r>
            <a:r>
              <a:rPr lang="en-US" err="1">
                <a:solidFill>
                  <a:schemeClr val="bg2"/>
                </a:solidFill>
              </a:rPr>
              <a:t>nhất</a:t>
            </a:r>
            <a:r>
              <a:rPr lang="en-US">
                <a:solidFill>
                  <a:schemeClr val="bg2"/>
                </a:solidFill>
              </a:rPr>
              <a:t> </a:t>
            </a:r>
            <a:r>
              <a:rPr lang="en-US" err="1">
                <a:solidFill>
                  <a:schemeClr val="bg2"/>
                </a:solidFill>
              </a:rPr>
              <a:t>mà</a:t>
            </a:r>
            <a:r>
              <a:rPr lang="en-US">
                <a:solidFill>
                  <a:schemeClr val="bg2"/>
                </a:solidFill>
              </a:rPr>
              <a:t> </a:t>
            </a:r>
            <a:r>
              <a:rPr lang="en-US" err="1">
                <a:solidFill>
                  <a:schemeClr val="bg2"/>
                </a:solidFill>
              </a:rPr>
              <a:t>vẫn</a:t>
            </a:r>
            <a:r>
              <a:rPr lang="en-US">
                <a:solidFill>
                  <a:schemeClr val="bg2"/>
                </a:solidFill>
              </a:rPr>
              <a:t> </a:t>
            </a:r>
            <a:r>
              <a:rPr lang="en-US" err="1">
                <a:solidFill>
                  <a:schemeClr val="bg2"/>
                </a:solidFill>
              </a:rPr>
              <a:t>có</a:t>
            </a:r>
            <a:r>
              <a:rPr lang="en-US">
                <a:solidFill>
                  <a:schemeClr val="bg2"/>
                </a:solidFill>
              </a:rPr>
              <a:t> </a:t>
            </a:r>
            <a:r>
              <a:rPr lang="en-US" err="1">
                <a:solidFill>
                  <a:schemeClr val="bg2"/>
                </a:solidFill>
              </a:rPr>
              <a:t>thể</a:t>
            </a:r>
            <a:r>
              <a:rPr lang="en-US">
                <a:solidFill>
                  <a:schemeClr val="bg2"/>
                </a:solidFill>
              </a:rPr>
              <a:t> </a:t>
            </a:r>
            <a:r>
              <a:rPr lang="en-US" err="1">
                <a:solidFill>
                  <a:schemeClr val="bg2"/>
                </a:solidFill>
              </a:rPr>
              <a:t>bỏ</a:t>
            </a:r>
            <a:r>
              <a:rPr lang="en-US">
                <a:solidFill>
                  <a:schemeClr val="bg2"/>
                </a:solidFill>
              </a:rPr>
              <a:t> </a:t>
            </a:r>
            <a:r>
              <a:rPr lang="en-US" err="1">
                <a:solidFill>
                  <a:schemeClr val="bg2"/>
                </a:solidFill>
              </a:rPr>
              <a:t>vừa</a:t>
            </a:r>
            <a:r>
              <a:rPr lang="en-US">
                <a:solidFill>
                  <a:schemeClr val="bg2"/>
                </a:solidFill>
              </a:rPr>
              <a:t> </a:t>
            </a:r>
            <a:r>
              <a:rPr lang="en-US" err="1">
                <a:solidFill>
                  <a:schemeClr val="bg2"/>
                </a:solidFill>
              </a:rPr>
              <a:t>túi</a:t>
            </a:r>
            <a:r>
              <a:rPr lang="en-US">
                <a:solidFill>
                  <a:schemeClr val="bg2"/>
                </a:solidFill>
              </a:rPr>
              <a:t> </a:t>
            </a:r>
            <a:r>
              <a:rPr lang="en-US" err="1">
                <a:solidFill>
                  <a:schemeClr val="bg2"/>
                </a:solidFill>
              </a:rPr>
              <a:t>đây</a:t>
            </a:r>
            <a:r>
              <a:rPr lang="en-US">
                <a:solidFill>
                  <a:schemeClr val="bg2"/>
                </a:solidFill>
              </a:rPr>
              <a:t> ?</a:t>
            </a:r>
          </a:p>
        </p:txBody>
      </p:sp>
    </p:spTree>
    <p:extLst>
      <p:ext uri="{BB962C8B-B14F-4D97-AF65-F5344CB8AC3E}">
        <p14:creationId xmlns:p14="http://schemas.microsoft.com/office/powerpoint/2010/main" val="1942844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ircle(in)">
                                      <p:cBhvr>
                                        <p:cTn id="10" dur="2000"/>
                                        <p:tgtEl>
                                          <p:spTgt spid="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ircle(in)">
                                      <p:cBhvr>
                                        <p:cTn id="13" dur="2000"/>
                                        <p:tgtEl>
                                          <p:spTgt spid="4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ircle(in)">
                                      <p:cBhvr>
                                        <p:cTn id="16" dur="2000"/>
                                        <p:tgtEl>
                                          <p:spTgt spid="33"/>
                                        </p:tgtEl>
                                      </p:cBhvr>
                                    </p:animEffect>
                                  </p:childTnLst>
                                </p:cTn>
                              </p:par>
                              <p:par>
                                <p:cTn id="17" presetID="6" presetClass="entr" presetSubtype="16"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2000"/>
                                        <p:tgtEl>
                                          <p:spTgt spid="2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circle(in)">
                                      <p:cBhvr>
                                        <p:cTn id="25" dur="2000"/>
                                        <p:tgtEl>
                                          <p:spTgt spid="31"/>
                                        </p:tgtEl>
                                      </p:cBhvr>
                                    </p:animEffect>
                                  </p:childTnLst>
                                </p:cTn>
                              </p:par>
                              <p:par>
                                <p:cTn id="26" presetID="6" presetClass="entr" presetSubtype="16"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circle(in)">
                                      <p:cBhvr>
                                        <p:cTn id="37" dur="2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8" grpId="0"/>
      <p:bldP spid="41"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56"/>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txBox="1">
            <a:spLocks noGrp="1"/>
          </p:cNvSpPr>
          <p:nvPr>
            <p:ph type="title" idx="21"/>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t>Hướng tiếp cận Bottom-up</a:t>
            </a:r>
            <a:endParaRPr sz="3200"/>
          </a:p>
        </p:txBody>
      </p:sp>
      <p:sp>
        <p:nvSpPr>
          <p:cNvPr id="1504" name="Google Shape;1504;p56"/>
          <p:cNvSpPr/>
          <p:nvPr/>
        </p:nvSpPr>
        <p:spPr>
          <a:xfrm>
            <a:off x="723000"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txBox="1">
            <a:spLocks noGrp="1" noRot="1" noMove="1" noResize="1" noEditPoints="1" noAdjustHandles="1" noChangeArrowheads="1" noChangeShapeType="1"/>
          </p:cNvSpPr>
          <p:nvPr>
            <p:ph type="subTitle" idx="1"/>
          </p:nvPr>
        </p:nvSpPr>
        <p:spPr>
          <a:xfrm>
            <a:off x="1548174" y="1694323"/>
            <a:ext cx="1311263" cy="7109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Xác định bài toán con </a:t>
            </a:r>
            <a:endParaRPr/>
          </a:p>
        </p:txBody>
      </p:sp>
      <p:sp>
        <p:nvSpPr>
          <p:cNvPr id="1512" name="Google Shape;1512;p56"/>
          <p:cNvSpPr txBox="1">
            <a:spLocks noGrp="1"/>
          </p:cNvSpPr>
          <p:nvPr>
            <p:ph type="title"/>
          </p:nvPr>
        </p:nvSpPr>
        <p:spPr>
          <a:xfrm>
            <a:off x="855222" y="1740901"/>
            <a:ext cx="492600" cy="52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1524" name="Google Shape;1524;p56"/>
          <p:cNvGrpSpPr/>
          <p:nvPr/>
        </p:nvGrpSpPr>
        <p:grpSpPr>
          <a:xfrm>
            <a:off x="7631947" y="649694"/>
            <a:ext cx="636814" cy="120078"/>
            <a:chOff x="8209059" y="198000"/>
            <a:chExt cx="636814" cy="120078"/>
          </a:xfrm>
        </p:grpSpPr>
        <p:sp>
          <p:nvSpPr>
            <p:cNvPr id="1525" name="Google Shape;1525;p5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32;p57">
            <a:extLst>
              <a:ext uri="{FF2B5EF4-FFF2-40B4-BE49-F238E27FC236}">
                <a16:creationId xmlns:a16="http://schemas.microsoft.com/office/drawing/2014/main" id="{95A0A789-C334-069E-8187-D68AFC314C4B}"/>
              </a:ext>
            </a:extLst>
          </p:cNvPr>
          <p:cNvSpPr>
            <a:spLocks noGrp="1" noRot="1" noMove="1" noResize="1" noEditPoints="1" noAdjustHandles="1" noChangeArrowheads="1" noChangeShapeType="1"/>
          </p:cNvSpPr>
          <p:nvPr/>
        </p:nvSpPr>
        <p:spPr>
          <a:xfrm>
            <a:off x="4060556" y="1555543"/>
            <a:ext cx="4358244" cy="157511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err="1"/>
              <a:t>Bài</a:t>
            </a:r>
            <a:r>
              <a:rPr lang="en-US"/>
              <a:t> </a:t>
            </a:r>
            <a:r>
              <a:rPr lang="en-US" err="1"/>
              <a:t>toán</a:t>
            </a:r>
            <a:r>
              <a:rPr lang="en-US"/>
              <a:t> con </a:t>
            </a:r>
            <a:r>
              <a:rPr lang="en-US" err="1"/>
              <a:t>cơ</a:t>
            </a:r>
            <a:r>
              <a:rPr lang="en-US"/>
              <a:t> </a:t>
            </a:r>
            <a:r>
              <a:rPr lang="en-US" err="1"/>
              <a:t>bản</a:t>
            </a:r>
            <a:r>
              <a:rPr lang="en-US"/>
              <a:t> ở </a:t>
            </a:r>
            <a:r>
              <a:rPr lang="en-US" err="1"/>
              <a:t>đây</a:t>
            </a:r>
            <a:r>
              <a:rPr lang="en-US"/>
              <a:t> </a:t>
            </a:r>
            <a:r>
              <a:rPr lang="en-US" err="1"/>
              <a:t>là</a:t>
            </a:r>
            <a:r>
              <a:rPr lang="en-US"/>
              <a:t> </a:t>
            </a:r>
            <a:r>
              <a:rPr lang="en-US" err="1"/>
              <a:t>giả</a:t>
            </a:r>
            <a:r>
              <a:rPr lang="en-US"/>
              <a:t> </a:t>
            </a:r>
            <a:r>
              <a:rPr lang="en-US" err="1"/>
              <a:t>sử</a:t>
            </a:r>
            <a:r>
              <a:rPr lang="en-US"/>
              <a:t> ta </a:t>
            </a:r>
            <a:r>
              <a:rPr lang="en-US" err="1"/>
              <a:t>chỉ</a:t>
            </a:r>
            <a:r>
              <a:rPr lang="en-US"/>
              <a:t> </a:t>
            </a:r>
            <a:r>
              <a:rPr lang="en-US" err="1"/>
              <a:t>có</a:t>
            </a:r>
            <a:r>
              <a:rPr lang="en-US"/>
              <a:t> </a:t>
            </a:r>
            <a:r>
              <a:rPr lang="en-US" err="1"/>
              <a:t>i</a:t>
            </a:r>
            <a:r>
              <a:rPr lang="en-US"/>
              <a:t> </a:t>
            </a:r>
            <a:r>
              <a:rPr lang="en-US" err="1"/>
              <a:t>vật</a:t>
            </a:r>
            <a:r>
              <a:rPr lang="en-US"/>
              <a:t> </a:t>
            </a:r>
            <a:r>
              <a:rPr lang="en-US" err="1"/>
              <a:t>phẩm</a:t>
            </a:r>
            <a:r>
              <a:rPr lang="en-US"/>
              <a:t> </a:t>
            </a:r>
            <a:r>
              <a:rPr lang="en-US" err="1"/>
              <a:t>và</a:t>
            </a:r>
            <a:r>
              <a:rPr lang="en-US"/>
              <a:t> </a:t>
            </a:r>
            <a:r>
              <a:rPr lang="en-US" err="1"/>
              <a:t>túi</a:t>
            </a:r>
            <a:r>
              <a:rPr lang="en-US"/>
              <a:t> </a:t>
            </a:r>
            <a:r>
              <a:rPr lang="en-US" err="1"/>
              <a:t>chỉ</a:t>
            </a:r>
            <a:r>
              <a:rPr lang="en-US"/>
              <a:t> </a:t>
            </a:r>
            <a:r>
              <a:rPr lang="en-US" err="1"/>
              <a:t>có</a:t>
            </a:r>
            <a:r>
              <a:rPr lang="en-US"/>
              <a:t> </a:t>
            </a:r>
            <a:r>
              <a:rPr lang="en-US" err="1"/>
              <a:t>sức</a:t>
            </a:r>
            <a:r>
              <a:rPr lang="en-US"/>
              <a:t> </a:t>
            </a:r>
            <a:r>
              <a:rPr lang="en-US" err="1"/>
              <a:t>chứa</a:t>
            </a:r>
            <a:r>
              <a:rPr lang="en-US"/>
              <a:t> j. Ta </a:t>
            </a:r>
            <a:r>
              <a:rPr lang="en-US" err="1"/>
              <a:t>sẽ</a:t>
            </a:r>
            <a:r>
              <a:rPr lang="en-US"/>
              <a:t> </a:t>
            </a:r>
            <a:r>
              <a:rPr lang="en-US" err="1"/>
              <a:t>tìm</a:t>
            </a:r>
            <a:r>
              <a:rPr lang="en-US"/>
              <a:t> </a:t>
            </a:r>
            <a:r>
              <a:rPr lang="en-US" err="1"/>
              <a:t>sao</a:t>
            </a:r>
            <a:r>
              <a:rPr lang="en-US"/>
              <a:t> </a:t>
            </a:r>
            <a:r>
              <a:rPr lang="en-US" err="1"/>
              <a:t>cho</a:t>
            </a:r>
            <a:r>
              <a:rPr lang="en-US"/>
              <a:t> </a:t>
            </a:r>
            <a:r>
              <a:rPr lang="en-US" err="1"/>
              <a:t>tiêu</a:t>
            </a:r>
            <a:r>
              <a:rPr lang="en-US"/>
              <a:t> </a:t>
            </a:r>
            <a:r>
              <a:rPr lang="en-US" err="1"/>
              <a:t>nhiều</a:t>
            </a:r>
            <a:r>
              <a:rPr lang="en-US"/>
              <a:t> </a:t>
            </a:r>
            <a:r>
              <a:rPr lang="en-US" err="1"/>
              <a:t>tiền</a:t>
            </a:r>
            <a:r>
              <a:rPr lang="en-US"/>
              <a:t> </a:t>
            </a:r>
            <a:r>
              <a:rPr lang="en-US" err="1"/>
              <a:t>nhất</a:t>
            </a:r>
            <a:r>
              <a:rPr lang="en-US"/>
              <a:t> </a:t>
            </a:r>
            <a:r>
              <a:rPr lang="en-US" err="1"/>
              <a:t>và</a:t>
            </a:r>
            <a:r>
              <a:rPr lang="en-US"/>
              <a:t> </a:t>
            </a:r>
            <a:r>
              <a:rPr lang="en-US" err="1"/>
              <a:t>đủ</a:t>
            </a:r>
            <a:r>
              <a:rPr lang="en-US"/>
              <a:t> </a:t>
            </a:r>
            <a:r>
              <a:rPr lang="en-US" err="1"/>
              <a:t>sức</a:t>
            </a:r>
            <a:r>
              <a:rPr lang="en-US"/>
              <a:t> </a:t>
            </a:r>
            <a:r>
              <a:rPr lang="en-US" err="1"/>
              <a:t>chưứa</a:t>
            </a:r>
            <a:r>
              <a:rPr lang="en-US"/>
              <a:t> </a:t>
            </a:r>
            <a:r>
              <a:rPr lang="en-US" err="1"/>
              <a:t>với</a:t>
            </a:r>
            <a:r>
              <a:rPr lang="en-US"/>
              <a:t> </a:t>
            </a:r>
            <a:r>
              <a:rPr lang="en-US" err="1"/>
              <a:t>i</a:t>
            </a:r>
            <a:r>
              <a:rPr lang="en-US"/>
              <a:t> </a:t>
            </a:r>
            <a:r>
              <a:rPr lang="en-US" err="1"/>
              <a:t>vật</a:t>
            </a:r>
            <a:r>
              <a:rPr lang="en-US"/>
              <a:t> </a:t>
            </a:r>
            <a:r>
              <a:rPr lang="en-US" err="1"/>
              <a:t>phẩm</a:t>
            </a:r>
            <a:r>
              <a:rPr lang="en-US"/>
              <a:t> </a:t>
            </a:r>
            <a:r>
              <a:rPr lang="en-US" err="1"/>
              <a:t>và</a:t>
            </a:r>
            <a:r>
              <a:rPr lang="en-US"/>
              <a:t> j </a:t>
            </a:r>
            <a:r>
              <a:rPr lang="en-US" err="1"/>
              <a:t>sức</a:t>
            </a:r>
            <a:r>
              <a:rPr lang="en-US"/>
              <a:t> </a:t>
            </a:r>
            <a:r>
              <a:rPr lang="en-US" err="1"/>
              <a:t>chứa</a:t>
            </a:r>
            <a:endParaRPr lang="en-US"/>
          </a:p>
          <a:p>
            <a:pPr marL="285750" lvl="0" indent="-285750">
              <a:buFont typeface="Arial" panose="020B0604020202020204" pitchFamily="34" charset="0"/>
              <a:buChar char="•"/>
            </a:pPr>
            <a:r>
              <a:rPr lang="en-US" err="1"/>
              <a:t>Với</a:t>
            </a:r>
            <a:r>
              <a:rPr lang="en-US"/>
              <a:t> 1 ≤ </a:t>
            </a:r>
            <a:r>
              <a:rPr lang="en-US" err="1"/>
              <a:t>i</a:t>
            </a:r>
            <a:r>
              <a:rPr lang="en-US"/>
              <a:t> ≤ n </a:t>
            </a:r>
            <a:r>
              <a:rPr lang="en-US" err="1"/>
              <a:t>và</a:t>
            </a:r>
            <a:r>
              <a:rPr lang="en-US"/>
              <a:t> 1 ≤ j ≤ </a:t>
            </a:r>
            <a:r>
              <a:rPr lang="en-US" i="1"/>
              <a:t>W</a:t>
            </a:r>
            <a:endParaRPr i="1"/>
          </a:p>
        </p:txBody>
      </p:sp>
      <p:grpSp>
        <p:nvGrpSpPr>
          <p:cNvPr id="33" name="Google Shape;1524;p56">
            <a:extLst>
              <a:ext uri="{FF2B5EF4-FFF2-40B4-BE49-F238E27FC236}">
                <a16:creationId xmlns:a16="http://schemas.microsoft.com/office/drawing/2014/main" id="{6F9C11D4-9F8F-3885-932B-29EEF7B80272}"/>
              </a:ext>
            </a:extLst>
          </p:cNvPr>
          <p:cNvGrpSpPr>
            <a:grpSpLocks noGrp="1" noUngrp="1" noRot="1" noMove="1" noResize="1"/>
          </p:cNvGrpSpPr>
          <p:nvPr/>
        </p:nvGrpSpPr>
        <p:grpSpPr>
          <a:xfrm>
            <a:off x="7678857" y="1634284"/>
            <a:ext cx="636814" cy="120078"/>
            <a:chOff x="8209059" y="198000"/>
            <a:chExt cx="636814" cy="120078"/>
          </a:xfrm>
        </p:grpSpPr>
        <p:sp>
          <p:nvSpPr>
            <p:cNvPr id="34" name="Google Shape;1525;p56">
              <a:extLst>
                <a:ext uri="{FF2B5EF4-FFF2-40B4-BE49-F238E27FC236}">
                  <a16:creationId xmlns:a16="http://schemas.microsoft.com/office/drawing/2014/main" id="{3FB0998F-E9D4-62B6-96C1-7D71731C92D2}"/>
                </a:ext>
              </a:extLst>
            </p:cNvPr>
            <p:cNvSpPr>
              <a:spLocks noGrp="1" noRot="1" noMove="1" noResize="1" noEditPoints="1" noAdjustHandles="1" noChangeArrowheads="1" noChangeShapeType="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26;p56">
              <a:extLst>
                <a:ext uri="{FF2B5EF4-FFF2-40B4-BE49-F238E27FC236}">
                  <a16:creationId xmlns:a16="http://schemas.microsoft.com/office/drawing/2014/main" id="{2478F5A3-1CAA-4E92-EB17-2F9AF290C794}"/>
                </a:ext>
              </a:extLst>
            </p:cNvPr>
            <p:cNvSpPr>
              <a:spLocks noGrp="1" noRot="1" noMove="1" noResize="1" noEditPoints="1" noAdjustHandles="1" noChangeArrowheads="1" noChangeShapeType="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7;p56">
              <a:extLst>
                <a:ext uri="{FF2B5EF4-FFF2-40B4-BE49-F238E27FC236}">
                  <a16:creationId xmlns:a16="http://schemas.microsoft.com/office/drawing/2014/main" id="{CE31CAE1-D709-2CCB-E8D6-F740E1BE8BF7}"/>
                </a:ext>
              </a:extLst>
            </p:cNvPr>
            <p:cNvSpPr>
              <a:spLocks noGrp="1" noRot="1" noMove="1" noResize="1" noEditPoints="1" noAdjustHandles="1" noChangeArrowheads="1" noChangeShapeType="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504;p56">
            <a:extLst>
              <a:ext uri="{FF2B5EF4-FFF2-40B4-BE49-F238E27FC236}">
                <a16:creationId xmlns:a16="http://schemas.microsoft.com/office/drawing/2014/main" id="{BC61FA0C-9248-6E70-53A5-4768A5540BCA}"/>
              </a:ext>
            </a:extLst>
          </p:cNvPr>
          <p:cNvSpPr/>
          <p:nvPr/>
        </p:nvSpPr>
        <p:spPr>
          <a:xfrm>
            <a:off x="3839655" y="162510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56">
            <a:extLst>
              <a:ext uri="{FF2B5EF4-FFF2-40B4-BE49-F238E27FC236}">
                <a16:creationId xmlns:a16="http://schemas.microsoft.com/office/drawing/2014/main" id="{F6CBA134-6D34-8990-EE18-1F6F594B4996}"/>
              </a:ext>
            </a:extLst>
          </p:cNvPr>
          <p:cNvSpPr txBox="1">
            <a:spLocks/>
          </p:cNvSpPr>
          <p:nvPr/>
        </p:nvSpPr>
        <p:spPr>
          <a:xfrm>
            <a:off x="4685378" y="1648221"/>
            <a:ext cx="1387259"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a:latin typeface="UTM Bebas" panose="02040603050506020204" pitchFamily="18" charset="0"/>
              </a:rPr>
              <a:t>Định nghĩa các trường hợp cơ bản</a:t>
            </a:r>
            <a:endParaRPr lang="en-US">
              <a:latin typeface="UTM Bebas" panose="02040603050506020204" pitchFamily="18" charset="0"/>
            </a:endParaRPr>
          </a:p>
        </p:txBody>
      </p:sp>
      <p:sp>
        <p:nvSpPr>
          <p:cNvPr id="50" name="Google Shape;1512;p56">
            <a:extLst>
              <a:ext uri="{FF2B5EF4-FFF2-40B4-BE49-F238E27FC236}">
                <a16:creationId xmlns:a16="http://schemas.microsoft.com/office/drawing/2014/main" id="{4712CF32-06FC-E4BD-AD8F-C6D8E40C3ACE}"/>
              </a:ext>
            </a:extLst>
          </p:cNvPr>
          <p:cNvSpPr txBox="1">
            <a:spLocks/>
          </p:cNvSpPr>
          <p:nvPr/>
        </p:nvSpPr>
        <p:spPr>
          <a:xfrm>
            <a:off x="3971877" y="174090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02</a:t>
            </a:r>
          </a:p>
        </p:txBody>
      </p:sp>
      <p:sp>
        <p:nvSpPr>
          <p:cNvPr id="51" name="Google Shape;1532;p57">
            <a:extLst>
              <a:ext uri="{FF2B5EF4-FFF2-40B4-BE49-F238E27FC236}">
                <a16:creationId xmlns:a16="http://schemas.microsoft.com/office/drawing/2014/main" id="{F370D827-AA35-587D-7638-01BDF0B01256}"/>
              </a:ext>
            </a:extLst>
          </p:cNvPr>
          <p:cNvSpPr>
            <a:spLocks noGrp="1" noRot="1" noMove="1" noResize="1" noEditPoints="1" noAdjustHandles="1" noChangeArrowheads="1" noChangeShapeType="1"/>
          </p:cNvSpPr>
          <p:nvPr/>
        </p:nvSpPr>
        <p:spPr>
          <a:xfrm>
            <a:off x="1347821" y="3184444"/>
            <a:ext cx="6967850" cy="810352"/>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800"/>
              <a:t>𝐹(</a:t>
            </a:r>
            <a:r>
              <a:rPr lang="en-US" sz="1800" err="1"/>
              <a:t>i</a:t>
            </a:r>
            <a:r>
              <a:rPr lang="en-US" sz="1800"/>
              <a:t>, j) = max {𝐹 (</a:t>
            </a:r>
            <a:r>
              <a:rPr lang="en-US" sz="1800" err="1"/>
              <a:t>i</a:t>
            </a:r>
            <a:r>
              <a:rPr lang="en-US" sz="1800"/>
              <a:t> − 1, j ), 𝑣</a:t>
            </a:r>
            <a:r>
              <a:rPr lang="en-US" sz="1800" baseline="-25000"/>
              <a:t>𝑖</a:t>
            </a:r>
            <a:r>
              <a:rPr lang="en-US" sz="1800"/>
              <a:t> + 𝐹(</a:t>
            </a:r>
            <a:r>
              <a:rPr lang="en-US" sz="1800" err="1"/>
              <a:t>i</a:t>
            </a:r>
            <a:r>
              <a:rPr lang="en-US" sz="1800"/>
              <a:t> − 1, j − 𝑤</a:t>
            </a:r>
            <a:r>
              <a:rPr lang="en-US" sz="1800" baseline="-25000"/>
              <a:t>𝑖</a:t>
            </a:r>
            <a:r>
              <a:rPr lang="en-US" sz="1800"/>
              <a:t> )} </a:t>
            </a:r>
            <a:r>
              <a:rPr lang="en-US" sz="1800" err="1"/>
              <a:t>Nếu</a:t>
            </a:r>
            <a:r>
              <a:rPr lang="en-US" sz="1800"/>
              <a:t> j − 𝑤</a:t>
            </a:r>
            <a:r>
              <a:rPr lang="en-US" sz="1800" baseline="-25000"/>
              <a:t>𝑖</a:t>
            </a:r>
            <a:r>
              <a:rPr lang="en-US" sz="1800"/>
              <a:t> ≥ 0 </a:t>
            </a:r>
          </a:p>
          <a:p>
            <a:pPr marL="285750" lvl="0" indent="-285750">
              <a:buFont typeface="Arial" panose="020B0604020202020204" pitchFamily="34" charset="0"/>
              <a:buChar char="•"/>
            </a:pPr>
            <a:r>
              <a:rPr lang="en-US" sz="1800"/>
              <a:t>𝐹(</a:t>
            </a:r>
            <a:r>
              <a:rPr lang="en-US" sz="1800" err="1"/>
              <a:t>i</a:t>
            </a:r>
            <a:r>
              <a:rPr lang="en-US" sz="1800"/>
              <a:t>, j) =  𝐹(</a:t>
            </a:r>
            <a:r>
              <a:rPr lang="en-US" sz="1800" err="1"/>
              <a:t>i</a:t>
            </a:r>
            <a:r>
              <a:rPr lang="en-US" sz="1800"/>
              <a:t> − 1, 𝑗)  </a:t>
            </a:r>
            <a:r>
              <a:rPr lang="en-US" sz="1800" err="1"/>
              <a:t>Nếu</a:t>
            </a:r>
            <a:r>
              <a:rPr lang="en-US" sz="1800"/>
              <a:t>  j − 𝑤</a:t>
            </a:r>
            <a:r>
              <a:rPr lang="en-US" sz="1800" baseline="-25000"/>
              <a:t>𝑖</a:t>
            </a:r>
            <a:r>
              <a:rPr lang="en-US" sz="1800"/>
              <a:t> &lt; 0 </a:t>
            </a:r>
            <a:endParaRPr sz="1800" i="1"/>
          </a:p>
        </p:txBody>
      </p:sp>
      <p:grpSp>
        <p:nvGrpSpPr>
          <p:cNvPr id="52" name="Google Shape;1524;p56">
            <a:extLst>
              <a:ext uri="{FF2B5EF4-FFF2-40B4-BE49-F238E27FC236}">
                <a16:creationId xmlns:a16="http://schemas.microsoft.com/office/drawing/2014/main" id="{01CA27AF-F2CF-BDF8-FB0F-443D6E7526A0}"/>
              </a:ext>
            </a:extLst>
          </p:cNvPr>
          <p:cNvGrpSpPr/>
          <p:nvPr/>
        </p:nvGrpSpPr>
        <p:grpSpPr>
          <a:xfrm>
            <a:off x="7618316" y="3209400"/>
            <a:ext cx="636814" cy="120078"/>
            <a:chOff x="8209059" y="198000"/>
            <a:chExt cx="636814" cy="120078"/>
          </a:xfrm>
        </p:grpSpPr>
        <p:sp>
          <p:nvSpPr>
            <p:cNvPr id="53" name="Google Shape;1525;p56">
              <a:extLst>
                <a:ext uri="{FF2B5EF4-FFF2-40B4-BE49-F238E27FC236}">
                  <a16:creationId xmlns:a16="http://schemas.microsoft.com/office/drawing/2014/main" id="{0340C282-5DAF-8370-04C9-45BE5EA71D7D}"/>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6;p56">
              <a:extLst>
                <a:ext uri="{FF2B5EF4-FFF2-40B4-BE49-F238E27FC236}">
                  <a16:creationId xmlns:a16="http://schemas.microsoft.com/office/drawing/2014/main" id="{FEF582A9-A19D-AAC1-1AA7-C76823DAB0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7;p56">
              <a:extLst>
                <a:ext uri="{FF2B5EF4-FFF2-40B4-BE49-F238E27FC236}">
                  <a16:creationId xmlns:a16="http://schemas.microsoft.com/office/drawing/2014/main" id="{9461679F-E888-A9E2-FBB8-3D746D6CAB5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504;p56">
            <a:extLst>
              <a:ext uri="{FF2B5EF4-FFF2-40B4-BE49-F238E27FC236}">
                <a16:creationId xmlns:a16="http://schemas.microsoft.com/office/drawing/2014/main" id="{4469C863-6046-327D-B3FB-C4F84C15E543}"/>
              </a:ext>
            </a:extLst>
          </p:cNvPr>
          <p:cNvSpPr>
            <a:spLocks noGrp="1" noRot="1" noMove="1" noResize="1" noEditPoints="1" noAdjustHandles="1" noChangeArrowheads="1" noChangeShapeType="1"/>
          </p:cNvSpPr>
          <p:nvPr/>
        </p:nvSpPr>
        <p:spPr>
          <a:xfrm>
            <a:off x="6576985" y="162459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0;p56">
            <a:extLst>
              <a:ext uri="{FF2B5EF4-FFF2-40B4-BE49-F238E27FC236}">
                <a16:creationId xmlns:a16="http://schemas.microsoft.com/office/drawing/2014/main" id="{A5B88035-EC55-2787-6EF9-D29BDCAEC38E}"/>
              </a:ext>
            </a:extLst>
          </p:cNvPr>
          <p:cNvSpPr txBox="1">
            <a:spLocks noGrp="1" noRot="1" noMove="1" noResize="1" noEditPoints="1" noAdjustHandles="1" noChangeArrowheads="1" noChangeShapeType="1"/>
          </p:cNvSpPr>
          <p:nvPr/>
        </p:nvSpPr>
        <p:spPr>
          <a:xfrm>
            <a:off x="7411437" y="1647712"/>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a:latin typeface="UTM Bebas" panose="02040603050506020204" pitchFamily="18" charset="0"/>
              </a:rPr>
              <a:t>Tạo một bảng để lưu trữ các giá trị đã tính toán.</a:t>
            </a:r>
            <a:endParaRPr lang="en-US">
              <a:latin typeface="UTM Bebas" panose="02040603050506020204" pitchFamily="18" charset="0"/>
            </a:endParaRPr>
          </a:p>
        </p:txBody>
      </p:sp>
      <p:sp>
        <p:nvSpPr>
          <p:cNvPr id="58" name="Google Shape;1512;p56">
            <a:extLst>
              <a:ext uri="{FF2B5EF4-FFF2-40B4-BE49-F238E27FC236}">
                <a16:creationId xmlns:a16="http://schemas.microsoft.com/office/drawing/2014/main" id="{A5BD9E3F-9703-1D2B-16A4-A31C870125EB}"/>
              </a:ext>
            </a:extLst>
          </p:cNvPr>
          <p:cNvSpPr txBox="1">
            <a:spLocks/>
          </p:cNvSpPr>
          <p:nvPr/>
        </p:nvSpPr>
        <p:spPr>
          <a:xfrm>
            <a:off x="6709207" y="174039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03</a:t>
            </a:r>
          </a:p>
        </p:txBody>
      </p:sp>
      <p:sp>
        <p:nvSpPr>
          <p:cNvPr id="59" name="Google Shape;1532;p57">
            <a:extLst>
              <a:ext uri="{FF2B5EF4-FFF2-40B4-BE49-F238E27FC236}">
                <a16:creationId xmlns:a16="http://schemas.microsoft.com/office/drawing/2014/main" id="{711991B3-A960-37C3-F115-88D14678C293}"/>
              </a:ext>
            </a:extLst>
          </p:cNvPr>
          <p:cNvSpPr>
            <a:spLocks noGrp="1" noRot="1" noMove="1" noResize="1" noEditPoints="1" noAdjustHandles="1" noChangeArrowheads="1" noChangeShapeType="1"/>
          </p:cNvSpPr>
          <p:nvPr/>
        </p:nvSpPr>
        <p:spPr>
          <a:xfrm>
            <a:off x="191287"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60" name="Table 60">
            <a:extLst>
              <a:ext uri="{FF2B5EF4-FFF2-40B4-BE49-F238E27FC236}">
                <a16:creationId xmlns:a16="http://schemas.microsoft.com/office/drawing/2014/main" id="{614493EE-F8BC-B1C4-6150-E1C47DC6B8D0}"/>
              </a:ext>
            </a:extLst>
          </p:cNvPr>
          <p:cNvGraphicFramePr>
            <a:graphicFrameLocks noGrp="1"/>
          </p:cNvGraphicFramePr>
          <p:nvPr>
            <p:extLst>
              <p:ext uri="{D42A27DB-BD31-4B8C-83A1-F6EECF244321}">
                <p14:modId xmlns:p14="http://schemas.microsoft.com/office/powerpoint/2010/main" val="3432593379"/>
              </p:ext>
            </p:extLst>
          </p:nvPr>
        </p:nvGraphicFramePr>
        <p:xfrm>
          <a:off x="290522" y="17756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6655142"/>
                  </a:ext>
                </a:extLst>
              </a:tr>
            </a:tbl>
          </a:graphicData>
        </a:graphic>
      </p:graphicFrame>
      <p:sp>
        <p:nvSpPr>
          <p:cNvPr id="61" name="Google Shape;1504;p56">
            <a:extLst>
              <a:ext uri="{FF2B5EF4-FFF2-40B4-BE49-F238E27FC236}">
                <a16:creationId xmlns:a16="http://schemas.microsoft.com/office/drawing/2014/main" id="{7D477EC8-F7E6-FDAA-8393-CACEE1803C45}"/>
              </a:ext>
            </a:extLst>
          </p:cNvPr>
          <p:cNvSpPr/>
          <p:nvPr/>
        </p:nvSpPr>
        <p:spPr>
          <a:xfrm>
            <a:off x="6576985" y="1644804"/>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0;p56">
            <a:extLst>
              <a:ext uri="{FF2B5EF4-FFF2-40B4-BE49-F238E27FC236}">
                <a16:creationId xmlns:a16="http://schemas.microsoft.com/office/drawing/2014/main" id="{9EFBDFB6-0E69-D81A-3DF1-DC0597E319ED}"/>
              </a:ext>
            </a:extLst>
          </p:cNvPr>
          <p:cNvSpPr txBox="1"/>
          <p:nvPr/>
        </p:nvSpPr>
        <p:spPr>
          <a:xfrm>
            <a:off x="7385724" y="1591511"/>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a:latin typeface="UTM Bebas" panose="02040603050506020204" pitchFamily="18" charset="0"/>
              </a:rPr>
              <a:t>Giải quyết các bài toán con đơn giản trước sau đó giải </a:t>
            </a:r>
            <a:r>
              <a:rPr lang="vi-VN" sz="2000" err="1">
                <a:latin typeface="UTM Bebas" panose="02040603050506020204" pitchFamily="18" charset="0"/>
              </a:rPr>
              <a:t>quyêt</a:t>
            </a:r>
            <a:r>
              <a:rPr lang="vi-VN" sz="2000">
                <a:latin typeface="UTM Bebas" panose="02040603050506020204" pitchFamily="18" charset="0"/>
              </a:rPr>
              <a:t> và lưu giữ kết quả của chúng trong bảng</a:t>
            </a:r>
            <a:endParaRPr lang="en-US" sz="2000">
              <a:latin typeface="UTM Bebas" panose="02040603050506020204" pitchFamily="18" charset="0"/>
            </a:endParaRPr>
          </a:p>
        </p:txBody>
      </p:sp>
      <p:sp>
        <p:nvSpPr>
          <p:cNvPr id="63" name="Google Shape;1512;p56">
            <a:extLst>
              <a:ext uri="{FF2B5EF4-FFF2-40B4-BE49-F238E27FC236}">
                <a16:creationId xmlns:a16="http://schemas.microsoft.com/office/drawing/2014/main" id="{A5AE63A0-8094-671B-707D-52AAEFAA419D}"/>
              </a:ext>
            </a:extLst>
          </p:cNvPr>
          <p:cNvSpPr txBox="1">
            <a:spLocks/>
          </p:cNvSpPr>
          <p:nvPr/>
        </p:nvSpPr>
        <p:spPr>
          <a:xfrm>
            <a:off x="6709207" y="1760605"/>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04</a:t>
            </a:r>
          </a:p>
        </p:txBody>
      </p:sp>
      <p:sp>
        <p:nvSpPr>
          <p:cNvPr id="1474" name="Google Shape;1532;p57">
            <a:extLst>
              <a:ext uri="{FF2B5EF4-FFF2-40B4-BE49-F238E27FC236}">
                <a16:creationId xmlns:a16="http://schemas.microsoft.com/office/drawing/2014/main" id="{2815E44B-A261-7A18-4C7D-373614799200}"/>
              </a:ext>
            </a:extLst>
          </p:cNvPr>
          <p:cNvSpPr/>
          <p:nvPr/>
        </p:nvSpPr>
        <p:spPr>
          <a:xfrm>
            <a:off x="186343"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75" name="Table 60">
            <a:extLst>
              <a:ext uri="{FF2B5EF4-FFF2-40B4-BE49-F238E27FC236}">
                <a16:creationId xmlns:a16="http://schemas.microsoft.com/office/drawing/2014/main" id="{400D16F9-A20F-EB66-4818-FC0BFE41C51B}"/>
              </a:ext>
            </a:extLst>
          </p:cNvPr>
          <p:cNvGraphicFramePr>
            <a:graphicFrameLocks noGrp="1"/>
          </p:cNvGraphicFramePr>
          <p:nvPr>
            <p:extLst>
              <p:ext uri="{D42A27DB-BD31-4B8C-83A1-F6EECF244321}">
                <p14:modId xmlns:p14="http://schemas.microsoft.com/office/powerpoint/2010/main" val="383392285"/>
              </p:ext>
            </p:extLst>
          </p:nvPr>
        </p:nvGraphicFramePr>
        <p:xfrm>
          <a:off x="290522"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tc>
                <a:extLst>
                  <a:ext uri="{0D108BD9-81ED-4DB2-BD59-A6C34878D82A}">
                    <a16:rowId xmlns:a16="http://schemas.microsoft.com/office/drawing/2014/main" val="3386655142"/>
                  </a:ext>
                </a:extLst>
              </a:tr>
            </a:tbl>
          </a:graphicData>
        </a:graphic>
      </p:graphicFrame>
      <p:sp>
        <p:nvSpPr>
          <p:cNvPr id="1479" name="Google Shape;1504;p56">
            <a:extLst>
              <a:ext uri="{FF2B5EF4-FFF2-40B4-BE49-F238E27FC236}">
                <a16:creationId xmlns:a16="http://schemas.microsoft.com/office/drawing/2014/main" id="{A8AFA550-B49E-E2EC-24D8-04A04BA01E2A}"/>
              </a:ext>
            </a:extLst>
          </p:cNvPr>
          <p:cNvSpPr/>
          <p:nvPr/>
        </p:nvSpPr>
        <p:spPr>
          <a:xfrm>
            <a:off x="6563876" y="3534350"/>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510;p56">
            <a:extLst>
              <a:ext uri="{FF2B5EF4-FFF2-40B4-BE49-F238E27FC236}">
                <a16:creationId xmlns:a16="http://schemas.microsoft.com/office/drawing/2014/main" id="{99CAD11B-369B-B662-F696-5ADAED87DB30}"/>
              </a:ext>
            </a:extLst>
          </p:cNvPr>
          <p:cNvSpPr txBox="1"/>
          <p:nvPr/>
        </p:nvSpPr>
        <p:spPr>
          <a:xfrm>
            <a:off x="7372858" y="3558904"/>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sz="2000">
                <a:latin typeface="UTM Bebas" panose="02040603050506020204" pitchFamily="18" charset="0"/>
              </a:rPr>
              <a:t>Giải quyết các bài toán còn lại và lưu giữ kết quả của chúng trong bảng</a:t>
            </a:r>
            <a:endParaRPr lang="en-US" sz="2000">
              <a:latin typeface="UTM Bebas" panose="02040603050506020204" pitchFamily="18" charset="0"/>
            </a:endParaRPr>
          </a:p>
        </p:txBody>
      </p:sp>
      <p:sp>
        <p:nvSpPr>
          <p:cNvPr id="1481" name="Google Shape;1512;p56">
            <a:extLst>
              <a:ext uri="{FF2B5EF4-FFF2-40B4-BE49-F238E27FC236}">
                <a16:creationId xmlns:a16="http://schemas.microsoft.com/office/drawing/2014/main" id="{F44DE098-FA43-4954-E5F3-8AF3079BB8DF}"/>
              </a:ext>
            </a:extLst>
          </p:cNvPr>
          <p:cNvSpPr txBox="1">
            <a:spLocks/>
          </p:cNvSpPr>
          <p:nvPr/>
        </p:nvSpPr>
        <p:spPr>
          <a:xfrm>
            <a:off x="6696098" y="3650151"/>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05</a:t>
            </a:r>
          </a:p>
        </p:txBody>
      </p:sp>
      <p:sp>
        <p:nvSpPr>
          <p:cNvPr id="1482" name="Google Shape;1532;p57">
            <a:extLst>
              <a:ext uri="{FF2B5EF4-FFF2-40B4-BE49-F238E27FC236}">
                <a16:creationId xmlns:a16="http://schemas.microsoft.com/office/drawing/2014/main" id="{507EA5F9-0468-7A11-AC43-087077E67C1D}"/>
              </a:ext>
            </a:extLst>
          </p:cNvPr>
          <p:cNvSpPr/>
          <p:nvPr/>
        </p:nvSpPr>
        <p:spPr>
          <a:xfrm>
            <a:off x="181399" y="1540443"/>
            <a:ext cx="6124272" cy="315593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sz="1800" i="1"/>
          </a:p>
        </p:txBody>
      </p:sp>
      <p:graphicFrame>
        <p:nvGraphicFramePr>
          <p:cNvPr id="1483" name="Table 60">
            <a:extLst>
              <a:ext uri="{FF2B5EF4-FFF2-40B4-BE49-F238E27FC236}">
                <a16:creationId xmlns:a16="http://schemas.microsoft.com/office/drawing/2014/main" id="{D408492E-1317-CD3E-92CD-9B750490F771}"/>
              </a:ext>
            </a:extLst>
          </p:cNvPr>
          <p:cNvGraphicFramePr>
            <a:graphicFrameLocks noGrp="1"/>
          </p:cNvGraphicFramePr>
          <p:nvPr>
            <p:extLst>
              <p:ext uri="{D42A27DB-BD31-4B8C-83A1-F6EECF244321}">
                <p14:modId xmlns:p14="http://schemas.microsoft.com/office/powerpoint/2010/main" val="463630654"/>
              </p:ext>
            </p:extLst>
          </p:nvPr>
        </p:nvGraphicFramePr>
        <p:xfrm>
          <a:off x="285578" y="1790727"/>
          <a:ext cx="5840418" cy="2512072"/>
        </p:xfrm>
        <a:graphic>
          <a:graphicData uri="http://schemas.openxmlformats.org/drawingml/2006/table">
            <a:tbl>
              <a:tblPr firstRow="1" bandRow="1">
                <a:tableStyleId>{B3356E6B-52D6-4A0A-AFC1-D65799314CCF}</a:tableStyleId>
              </a:tblPr>
              <a:tblGrid>
                <a:gridCol w="561594">
                  <a:extLst>
                    <a:ext uri="{9D8B030D-6E8A-4147-A177-3AD203B41FA5}">
                      <a16:colId xmlns:a16="http://schemas.microsoft.com/office/drawing/2014/main" val="2877808528"/>
                    </a:ext>
                  </a:extLst>
                </a:gridCol>
                <a:gridCol w="879804">
                  <a:extLst>
                    <a:ext uri="{9D8B030D-6E8A-4147-A177-3AD203B41FA5}">
                      <a16:colId xmlns:a16="http://schemas.microsoft.com/office/drawing/2014/main" val="2508176045"/>
                    </a:ext>
                  </a:extLst>
                </a:gridCol>
                <a:gridCol w="879804">
                  <a:extLst>
                    <a:ext uri="{9D8B030D-6E8A-4147-A177-3AD203B41FA5}">
                      <a16:colId xmlns:a16="http://schemas.microsoft.com/office/drawing/2014/main" val="257005826"/>
                    </a:ext>
                  </a:extLst>
                </a:gridCol>
                <a:gridCol w="879804">
                  <a:extLst>
                    <a:ext uri="{9D8B030D-6E8A-4147-A177-3AD203B41FA5}">
                      <a16:colId xmlns:a16="http://schemas.microsoft.com/office/drawing/2014/main" val="1201599527"/>
                    </a:ext>
                  </a:extLst>
                </a:gridCol>
                <a:gridCol w="879804">
                  <a:extLst>
                    <a:ext uri="{9D8B030D-6E8A-4147-A177-3AD203B41FA5}">
                      <a16:colId xmlns:a16="http://schemas.microsoft.com/office/drawing/2014/main" val="2853459768"/>
                    </a:ext>
                  </a:extLst>
                </a:gridCol>
                <a:gridCol w="879804">
                  <a:extLst>
                    <a:ext uri="{9D8B030D-6E8A-4147-A177-3AD203B41FA5}">
                      <a16:colId xmlns:a16="http://schemas.microsoft.com/office/drawing/2014/main" val="1244462393"/>
                    </a:ext>
                  </a:extLst>
                </a:gridCol>
                <a:gridCol w="879804">
                  <a:extLst>
                    <a:ext uri="{9D8B030D-6E8A-4147-A177-3AD203B41FA5}">
                      <a16:colId xmlns:a16="http://schemas.microsoft.com/office/drawing/2014/main" val="3121048817"/>
                    </a:ext>
                  </a:extLst>
                </a:gridCol>
              </a:tblGrid>
              <a:tr h="557002">
                <a:tc>
                  <a:txBody>
                    <a:bodyPr/>
                    <a:lstStyle/>
                    <a:p>
                      <a:r>
                        <a:rPr lang="en-US"/>
                        <a:t>     j </a:t>
                      </a:r>
                    </a:p>
                    <a:p>
                      <a:pPr algn="ctr"/>
                      <a:r>
                        <a:rPr lang="en-US" err="1"/>
                        <a:t>i</a:t>
                      </a:r>
                      <a:r>
                        <a:rPr lang="en-US"/>
                        <a:t>                 </a:t>
                      </a:r>
                    </a:p>
                  </a:txBody>
                  <a:tcPr>
                    <a:lnTlToBr w="12700" cap="flat" cmpd="sng" algn="ctr">
                      <a:solidFill>
                        <a:schemeClr val="bg2"/>
                      </a:solidFill>
                      <a:prstDash val="solid"/>
                      <a:round/>
                      <a:headEnd type="none" w="med" len="med"/>
                      <a:tailEnd type="none" w="med" len="med"/>
                    </a:lnTlToBr>
                  </a:tcPr>
                </a:tc>
                <a:tc>
                  <a:txBody>
                    <a:bodyPr/>
                    <a:lstStyle/>
                    <a:p>
                      <a:pPr algn="ctr"/>
                      <a:r>
                        <a:rPr lang="en-US"/>
                        <a:t>0</a:t>
                      </a:r>
                    </a:p>
                  </a:txBody>
                  <a:tcPr anchor="ctr"/>
                </a:tc>
                <a:tc>
                  <a:txBody>
                    <a:bodyPr/>
                    <a:lstStyle/>
                    <a:p>
                      <a:pPr algn="ctr"/>
                      <a:r>
                        <a:rPr lang="en-US"/>
                        <a:t>1</a:t>
                      </a:r>
                    </a:p>
                  </a:txBody>
                  <a:tcPr anchor="ctr"/>
                </a:tc>
                <a:tc>
                  <a:txBody>
                    <a:bodyPr/>
                    <a:lstStyle/>
                    <a:p>
                      <a:pPr algn="ctr"/>
                      <a:r>
                        <a:rPr lang="en-US"/>
                        <a:t>2</a:t>
                      </a:r>
                    </a:p>
                  </a:txBody>
                  <a:tcPr anchor="ctr"/>
                </a:tc>
                <a:tc>
                  <a:txBody>
                    <a:bodyPr/>
                    <a:lstStyle/>
                    <a:p>
                      <a:pPr algn="ctr"/>
                      <a:r>
                        <a:rPr lang="en-US"/>
                        <a:t>3</a:t>
                      </a:r>
                    </a:p>
                  </a:txBody>
                  <a:tcPr anchor="ctr"/>
                </a:tc>
                <a:tc>
                  <a:txBody>
                    <a:bodyPr/>
                    <a:lstStyle/>
                    <a:p>
                      <a:pPr algn="ctr"/>
                      <a:r>
                        <a:rPr lang="en-US"/>
                        <a:t>4</a:t>
                      </a:r>
                    </a:p>
                  </a:txBody>
                  <a:tcPr anchor="ctr"/>
                </a:tc>
                <a:tc>
                  <a:txBody>
                    <a:bodyPr/>
                    <a:lstStyle/>
                    <a:p>
                      <a:pPr algn="ctr"/>
                      <a:r>
                        <a:rPr lang="en-US"/>
                        <a:t>5</a:t>
                      </a:r>
                    </a:p>
                  </a:txBody>
                  <a:tcPr anchor="ctr"/>
                </a:tc>
                <a:extLst>
                  <a:ext uri="{0D108BD9-81ED-4DB2-BD59-A6C34878D82A}">
                    <a16:rowId xmlns:a16="http://schemas.microsoft.com/office/drawing/2014/main" val="215970340"/>
                  </a:ext>
                </a:extLst>
              </a:tr>
              <a:tr h="391014">
                <a:tc>
                  <a:txBody>
                    <a:bodyPr/>
                    <a:lstStyle/>
                    <a:p>
                      <a:pPr algn="ctr"/>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613082543"/>
                  </a:ext>
                </a:extLst>
              </a:tr>
              <a:tr h="391014">
                <a:tc>
                  <a:txBody>
                    <a:bodyPr/>
                    <a:lstStyle/>
                    <a:p>
                      <a:pPr algn="ctr"/>
                      <a:r>
                        <a:rPr lang="en-US"/>
                        <a:t>1</a:t>
                      </a:r>
                    </a:p>
                  </a:txBody>
                  <a:tcPr/>
                </a:tc>
                <a:tc>
                  <a:txBody>
                    <a:bodyPr/>
                    <a:lstStyle/>
                    <a:p>
                      <a:r>
                        <a:rPr lang="en-US"/>
                        <a:t>0</a:t>
                      </a:r>
                    </a:p>
                  </a:txBody>
                  <a:tcPr/>
                </a:tc>
                <a:tc>
                  <a:txBody>
                    <a:bodyPr/>
                    <a:lstStyle/>
                    <a:p>
                      <a:r>
                        <a:rPr lang="en-US"/>
                        <a:t>0</a:t>
                      </a:r>
                    </a:p>
                  </a:txBody>
                  <a:tcPr/>
                </a:tc>
                <a:tc>
                  <a:txBody>
                    <a:bodyPr/>
                    <a:lstStyle/>
                    <a:p>
                      <a:r>
                        <a:rPr lang="en-US"/>
                        <a:t>12</a:t>
                      </a:r>
                    </a:p>
                  </a:txBody>
                  <a:tcPr/>
                </a:tc>
                <a:tc>
                  <a:txBody>
                    <a:bodyPr/>
                    <a:lstStyle/>
                    <a:p>
                      <a:r>
                        <a:rPr lang="en-US"/>
                        <a:t>12</a:t>
                      </a:r>
                    </a:p>
                  </a:txBody>
                  <a:tcPr/>
                </a:tc>
                <a:tc>
                  <a:txBody>
                    <a:bodyPr/>
                    <a:lstStyle/>
                    <a:p>
                      <a:r>
                        <a:rPr lang="en-US"/>
                        <a:t>12</a:t>
                      </a:r>
                    </a:p>
                  </a:txBody>
                  <a:tcPr/>
                </a:tc>
                <a:tc>
                  <a:txBody>
                    <a:bodyPr/>
                    <a:lstStyle/>
                    <a:p>
                      <a:r>
                        <a:rPr lang="en-US"/>
                        <a:t>12</a:t>
                      </a:r>
                    </a:p>
                  </a:txBody>
                  <a:tcPr/>
                </a:tc>
                <a:extLst>
                  <a:ext uri="{0D108BD9-81ED-4DB2-BD59-A6C34878D82A}">
                    <a16:rowId xmlns:a16="http://schemas.microsoft.com/office/drawing/2014/main" val="1461760341"/>
                  </a:ext>
                </a:extLst>
              </a:tr>
              <a:tr h="391014">
                <a:tc>
                  <a:txBody>
                    <a:bodyPr/>
                    <a:lstStyle/>
                    <a:p>
                      <a:pPr algn="ctr"/>
                      <a:r>
                        <a:rPr lang="en-US"/>
                        <a:t>2</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22</a:t>
                      </a:r>
                    </a:p>
                  </a:txBody>
                  <a:tcPr/>
                </a:tc>
                <a:tc>
                  <a:txBody>
                    <a:bodyPr/>
                    <a:lstStyle/>
                    <a:p>
                      <a:r>
                        <a:rPr lang="en-US"/>
                        <a:t>22</a:t>
                      </a:r>
                    </a:p>
                  </a:txBody>
                  <a:tcPr/>
                </a:tc>
                <a:extLst>
                  <a:ext uri="{0D108BD9-81ED-4DB2-BD59-A6C34878D82A}">
                    <a16:rowId xmlns:a16="http://schemas.microsoft.com/office/drawing/2014/main" val="1934048057"/>
                  </a:ext>
                </a:extLst>
              </a:tr>
              <a:tr h="391014">
                <a:tc>
                  <a:txBody>
                    <a:bodyPr/>
                    <a:lstStyle/>
                    <a:p>
                      <a:pPr algn="ctr"/>
                      <a:r>
                        <a:rPr lang="en-US"/>
                        <a:t>3</a:t>
                      </a:r>
                    </a:p>
                  </a:txBody>
                  <a:tcPr/>
                </a:tc>
                <a:tc>
                  <a:txBody>
                    <a:bodyPr/>
                    <a:lstStyle/>
                    <a:p>
                      <a:r>
                        <a:rPr lang="en-US"/>
                        <a:t>0</a:t>
                      </a:r>
                    </a:p>
                  </a:txBody>
                  <a:tcPr/>
                </a:tc>
                <a:tc>
                  <a:txBody>
                    <a:bodyPr/>
                    <a:lstStyle/>
                    <a:p>
                      <a:r>
                        <a:rPr lang="en-US"/>
                        <a:t>10</a:t>
                      </a:r>
                    </a:p>
                  </a:txBody>
                  <a:tcPr/>
                </a:tc>
                <a:tc>
                  <a:txBody>
                    <a:bodyPr/>
                    <a:lstStyle/>
                    <a:p>
                      <a:r>
                        <a:rPr lang="en-US"/>
                        <a:t>12</a:t>
                      </a:r>
                    </a:p>
                  </a:txBody>
                  <a:tcPr/>
                </a:tc>
                <a:tc>
                  <a:txBody>
                    <a:bodyPr/>
                    <a:lstStyle/>
                    <a:p>
                      <a:r>
                        <a:rPr lang="en-US"/>
                        <a:t>22</a:t>
                      </a:r>
                    </a:p>
                  </a:txBody>
                  <a:tcPr/>
                </a:tc>
                <a:tc>
                  <a:txBody>
                    <a:bodyPr/>
                    <a:lstStyle/>
                    <a:p>
                      <a:r>
                        <a:rPr lang="en-US"/>
                        <a:t>30</a:t>
                      </a:r>
                    </a:p>
                  </a:txBody>
                  <a:tcPr/>
                </a:tc>
                <a:tc>
                  <a:txBody>
                    <a:bodyPr/>
                    <a:lstStyle/>
                    <a:p>
                      <a:r>
                        <a:rPr lang="en-US"/>
                        <a:t>32</a:t>
                      </a:r>
                    </a:p>
                  </a:txBody>
                  <a:tcPr/>
                </a:tc>
                <a:extLst>
                  <a:ext uri="{0D108BD9-81ED-4DB2-BD59-A6C34878D82A}">
                    <a16:rowId xmlns:a16="http://schemas.microsoft.com/office/drawing/2014/main" val="4193038283"/>
                  </a:ext>
                </a:extLst>
              </a:tr>
              <a:tr h="391014">
                <a:tc>
                  <a:txBody>
                    <a:bodyPr/>
                    <a:lstStyle/>
                    <a:p>
                      <a:pPr algn="ctr"/>
                      <a:r>
                        <a:rPr lang="en-US"/>
                        <a:t>4</a:t>
                      </a:r>
                    </a:p>
                  </a:txBody>
                  <a:tcPr/>
                </a:tc>
                <a:tc>
                  <a:txBody>
                    <a:bodyPr/>
                    <a:lstStyle/>
                    <a:p>
                      <a:r>
                        <a:rPr lang="en-US"/>
                        <a:t>0</a:t>
                      </a:r>
                    </a:p>
                  </a:txBody>
                  <a:tcPr/>
                </a:tc>
                <a:tc>
                  <a:txBody>
                    <a:bodyPr/>
                    <a:lstStyle/>
                    <a:p>
                      <a:r>
                        <a:rPr lang="en-US"/>
                        <a:t>10</a:t>
                      </a:r>
                    </a:p>
                  </a:txBody>
                  <a:tcPr/>
                </a:tc>
                <a:tc>
                  <a:txBody>
                    <a:bodyPr/>
                    <a:lstStyle/>
                    <a:p>
                      <a:r>
                        <a:rPr lang="en-US"/>
                        <a:t>15</a:t>
                      </a:r>
                    </a:p>
                  </a:txBody>
                  <a:tcPr/>
                </a:tc>
                <a:tc>
                  <a:txBody>
                    <a:bodyPr/>
                    <a:lstStyle/>
                    <a:p>
                      <a:r>
                        <a:rPr lang="en-US"/>
                        <a:t>25</a:t>
                      </a:r>
                    </a:p>
                  </a:txBody>
                  <a:tcPr/>
                </a:tc>
                <a:tc>
                  <a:txBody>
                    <a:bodyPr/>
                    <a:lstStyle/>
                    <a:p>
                      <a:r>
                        <a:rPr lang="en-US"/>
                        <a:t>30</a:t>
                      </a:r>
                    </a:p>
                  </a:txBody>
                  <a:tcPr/>
                </a:tc>
                <a:tc>
                  <a:txBody>
                    <a:bodyPr/>
                    <a:lstStyle/>
                    <a:p>
                      <a:r>
                        <a:rPr lang="en-US"/>
                        <a:t>37</a:t>
                      </a:r>
                    </a:p>
                  </a:txBody>
                  <a:tcPr>
                    <a:solidFill>
                      <a:srgbClr val="92D050"/>
                    </a:solidFill>
                  </a:tcPr>
                </a:tc>
                <a:extLst>
                  <a:ext uri="{0D108BD9-81ED-4DB2-BD59-A6C34878D82A}">
                    <a16:rowId xmlns:a16="http://schemas.microsoft.com/office/drawing/2014/main" val="3386655142"/>
                  </a:ext>
                </a:extLst>
              </a:tr>
            </a:tbl>
          </a:graphicData>
        </a:graphic>
      </p:graphicFrame>
      <p:sp>
        <p:nvSpPr>
          <p:cNvPr id="1484" name="Google Shape;1504;p56">
            <a:extLst>
              <a:ext uri="{FF2B5EF4-FFF2-40B4-BE49-F238E27FC236}">
                <a16:creationId xmlns:a16="http://schemas.microsoft.com/office/drawing/2014/main" id="{59514FD7-AF2B-27C3-A12B-94792892C9CB}"/>
              </a:ext>
            </a:extLst>
          </p:cNvPr>
          <p:cNvSpPr/>
          <p:nvPr/>
        </p:nvSpPr>
        <p:spPr>
          <a:xfrm>
            <a:off x="6563588" y="1624201"/>
            <a:ext cx="757200" cy="75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510;p56">
            <a:extLst>
              <a:ext uri="{FF2B5EF4-FFF2-40B4-BE49-F238E27FC236}">
                <a16:creationId xmlns:a16="http://schemas.microsoft.com/office/drawing/2014/main" id="{8C1F0191-7515-2AC3-A7D7-65DB287F0130}"/>
              </a:ext>
            </a:extLst>
          </p:cNvPr>
          <p:cNvSpPr txBox="1"/>
          <p:nvPr/>
        </p:nvSpPr>
        <p:spPr>
          <a:xfrm>
            <a:off x="7437207" y="1635275"/>
            <a:ext cx="1594607" cy="7109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en-US" sz="2000" err="1">
                <a:latin typeface="UTM Bebas" panose="02040603050506020204" pitchFamily="18" charset="0"/>
              </a:rPr>
              <a:t>Lấy</a:t>
            </a:r>
            <a:r>
              <a:rPr lang="en-US" sz="2000">
                <a:latin typeface="UTM Bebas" panose="02040603050506020204" pitchFamily="18" charset="0"/>
              </a:rPr>
              <a:t> </a:t>
            </a:r>
            <a:r>
              <a:rPr lang="en-US" sz="2000" err="1">
                <a:latin typeface="UTM Bebas" panose="02040603050506020204" pitchFamily="18" charset="0"/>
              </a:rPr>
              <a:t>giá</a:t>
            </a:r>
            <a:r>
              <a:rPr lang="en-US" sz="2000">
                <a:latin typeface="UTM Bebas" panose="02040603050506020204" pitchFamily="18" charset="0"/>
              </a:rPr>
              <a:t> </a:t>
            </a:r>
            <a:r>
              <a:rPr lang="en-US" sz="2000" err="1">
                <a:latin typeface="UTM Bebas" panose="02040603050506020204" pitchFamily="18" charset="0"/>
              </a:rPr>
              <a:t>trị</a:t>
            </a:r>
            <a:r>
              <a:rPr lang="en-US" sz="2000">
                <a:latin typeface="UTM Bebas" panose="02040603050506020204" pitchFamily="18" charset="0"/>
              </a:rPr>
              <a:t> </a:t>
            </a:r>
            <a:r>
              <a:rPr lang="en-US" sz="2000" err="1">
                <a:latin typeface="UTM Bebas" panose="02040603050506020204" pitchFamily="18" charset="0"/>
              </a:rPr>
              <a:t>cuối</a:t>
            </a:r>
            <a:r>
              <a:rPr lang="en-US" sz="2000">
                <a:latin typeface="UTM Bebas" panose="02040603050506020204" pitchFamily="18" charset="0"/>
              </a:rPr>
              <a:t> </a:t>
            </a:r>
            <a:r>
              <a:rPr lang="en-US" sz="2000" err="1">
                <a:latin typeface="UTM Bebas" panose="02040603050506020204" pitchFamily="18" charset="0"/>
              </a:rPr>
              <a:t>cùng</a:t>
            </a:r>
            <a:r>
              <a:rPr lang="en-US" sz="2000">
                <a:latin typeface="UTM Bebas" panose="02040603050506020204" pitchFamily="18" charset="0"/>
              </a:rPr>
              <a:t> </a:t>
            </a:r>
            <a:r>
              <a:rPr lang="en-US" sz="2000" err="1">
                <a:latin typeface="UTM Bebas" panose="02040603050506020204" pitchFamily="18" charset="0"/>
              </a:rPr>
              <a:t>của</a:t>
            </a:r>
            <a:r>
              <a:rPr lang="en-US" sz="2000">
                <a:latin typeface="UTM Bebas" panose="02040603050506020204" pitchFamily="18" charset="0"/>
              </a:rPr>
              <a:t> </a:t>
            </a:r>
            <a:r>
              <a:rPr lang="en-US" sz="2000" err="1">
                <a:latin typeface="UTM Bebas" panose="02040603050506020204" pitchFamily="18" charset="0"/>
              </a:rPr>
              <a:t>bảng</a:t>
            </a:r>
            <a:r>
              <a:rPr lang="en-US" sz="2000">
                <a:latin typeface="UTM Bebas" panose="02040603050506020204" pitchFamily="18" charset="0"/>
              </a:rPr>
              <a:t> </a:t>
            </a:r>
            <a:r>
              <a:rPr lang="en-US" sz="2000" err="1">
                <a:latin typeface="UTM Bebas" panose="02040603050506020204" pitchFamily="18" charset="0"/>
              </a:rPr>
              <a:t>để</a:t>
            </a:r>
            <a:r>
              <a:rPr lang="en-US" sz="2000">
                <a:latin typeface="UTM Bebas" panose="02040603050506020204" pitchFamily="18" charset="0"/>
              </a:rPr>
              <a:t> </a:t>
            </a:r>
            <a:r>
              <a:rPr lang="en-US" sz="2000" err="1">
                <a:latin typeface="UTM Bebas" panose="02040603050506020204" pitchFamily="18" charset="0"/>
              </a:rPr>
              <a:t>trả</a:t>
            </a:r>
            <a:r>
              <a:rPr lang="en-US" sz="2000">
                <a:latin typeface="UTM Bebas" panose="02040603050506020204" pitchFamily="18" charset="0"/>
              </a:rPr>
              <a:t> </a:t>
            </a:r>
            <a:r>
              <a:rPr lang="en-US" sz="2000" err="1">
                <a:latin typeface="UTM Bebas" panose="02040603050506020204" pitchFamily="18" charset="0"/>
              </a:rPr>
              <a:t>về</a:t>
            </a:r>
            <a:r>
              <a:rPr lang="en-US" sz="2000">
                <a:latin typeface="UTM Bebas" panose="02040603050506020204" pitchFamily="18" charset="0"/>
              </a:rPr>
              <a:t> </a:t>
            </a:r>
            <a:r>
              <a:rPr lang="en-US" sz="2000" err="1">
                <a:latin typeface="UTM Bebas" panose="02040603050506020204" pitchFamily="18" charset="0"/>
              </a:rPr>
              <a:t>kết</a:t>
            </a:r>
            <a:r>
              <a:rPr lang="en-US" sz="2000">
                <a:latin typeface="UTM Bebas" panose="02040603050506020204" pitchFamily="18" charset="0"/>
              </a:rPr>
              <a:t> </a:t>
            </a:r>
            <a:r>
              <a:rPr lang="en-US" sz="2000" err="1">
                <a:latin typeface="UTM Bebas" panose="02040603050506020204" pitchFamily="18" charset="0"/>
              </a:rPr>
              <a:t>quả</a:t>
            </a:r>
            <a:r>
              <a:rPr lang="en-US" sz="2000">
                <a:latin typeface="UTM Bebas" panose="02040603050506020204" pitchFamily="18" charset="0"/>
              </a:rPr>
              <a:t> </a:t>
            </a:r>
            <a:r>
              <a:rPr lang="en-US" sz="2000" err="1">
                <a:latin typeface="UTM Bebas" panose="02040603050506020204" pitchFamily="18" charset="0"/>
              </a:rPr>
              <a:t>của</a:t>
            </a:r>
            <a:r>
              <a:rPr lang="en-US" sz="2000">
                <a:latin typeface="UTM Bebas" panose="02040603050506020204" pitchFamily="18" charset="0"/>
              </a:rPr>
              <a:t> </a:t>
            </a:r>
            <a:r>
              <a:rPr lang="en-US" sz="2000" err="1">
                <a:latin typeface="UTM Bebas" panose="02040603050506020204" pitchFamily="18" charset="0"/>
              </a:rPr>
              <a:t>bài</a:t>
            </a:r>
            <a:r>
              <a:rPr lang="en-US" sz="2000">
                <a:latin typeface="UTM Bebas" panose="02040603050506020204" pitchFamily="18" charset="0"/>
              </a:rPr>
              <a:t> </a:t>
            </a:r>
            <a:r>
              <a:rPr lang="en-US" sz="2000" err="1">
                <a:latin typeface="UTM Bebas" panose="02040603050506020204" pitchFamily="18" charset="0"/>
              </a:rPr>
              <a:t>toán</a:t>
            </a:r>
            <a:r>
              <a:rPr lang="en-US" sz="2000">
                <a:latin typeface="UTM Bebas" panose="02040603050506020204" pitchFamily="18" charset="0"/>
              </a:rPr>
              <a:t> </a:t>
            </a:r>
            <a:r>
              <a:rPr lang="en-US" sz="2000" err="1">
                <a:latin typeface="UTM Bebas" panose="02040603050506020204" pitchFamily="18" charset="0"/>
              </a:rPr>
              <a:t>chính</a:t>
            </a:r>
            <a:r>
              <a:rPr lang="en-US" sz="2000">
                <a:latin typeface="UTM Bebas" panose="02040603050506020204" pitchFamily="18" charset="0"/>
              </a:rPr>
              <a:t>.</a:t>
            </a:r>
          </a:p>
        </p:txBody>
      </p:sp>
      <p:sp>
        <p:nvSpPr>
          <p:cNvPr id="1486" name="Google Shape;1512;p56">
            <a:extLst>
              <a:ext uri="{FF2B5EF4-FFF2-40B4-BE49-F238E27FC236}">
                <a16:creationId xmlns:a16="http://schemas.microsoft.com/office/drawing/2014/main" id="{F5A65DFA-5E36-D3E1-5808-AD416FC32647}"/>
              </a:ext>
            </a:extLst>
          </p:cNvPr>
          <p:cNvSpPr txBox="1">
            <a:spLocks/>
          </p:cNvSpPr>
          <p:nvPr/>
        </p:nvSpPr>
        <p:spPr>
          <a:xfrm>
            <a:off x="6695810" y="1740002"/>
            <a:ext cx="492600" cy="525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25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a:latin typeface="UTM Bebas" panose="02040603050506020204" pitchFamily="18" charset="0"/>
              </a:rPr>
              <a:t>06</a:t>
            </a:r>
          </a:p>
        </p:txBody>
      </p:sp>
      <p:sp>
        <p:nvSpPr>
          <p:cNvPr id="2" name="Google Shape;1532;p57">
            <a:extLst>
              <a:ext uri="{FF2B5EF4-FFF2-40B4-BE49-F238E27FC236}">
                <a16:creationId xmlns:a16="http://schemas.microsoft.com/office/drawing/2014/main" id="{718CB6A0-671C-40CD-B4B4-226E1DFC4EA0}"/>
              </a:ext>
            </a:extLst>
          </p:cNvPr>
          <p:cNvSpPr/>
          <p:nvPr/>
        </p:nvSpPr>
        <p:spPr>
          <a:xfrm>
            <a:off x="6429155" y="3273919"/>
            <a:ext cx="2576889" cy="127180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200" b="1" i="1" err="1"/>
              <a:t>Độ</a:t>
            </a:r>
            <a:r>
              <a:rPr lang="en-US" sz="1200" b="1" i="1"/>
              <a:t> </a:t>
            </a:r>
            <a:r>
              <a:rPr lang="en-US" sz="1200" b="1" i="1" err="1"/>
              <a:t>phức</a:t>
            </a:r>
            <a:r>
              <a:rPr lang="en-US" sz="1200" b="1" i="1"/>
              <a:t> </a:t>
            </a:r>
            <a:r>
              <a:rPr lang="en-US" sz="1200" b="1" i="1" err="1"/>
              <a:t>tạp</a:t>
            </a:r>
            <a:r>
              <a:rPr lang="en-US" sz="1200" b="1" i="1"/>
              <a:t> </a:t>
            </a:r>
            <a:r>
              <a:rPr lang="en-US" sz="1200" b="1" i="1" err="1"/>
              <a:t>thời</a:t>
            </a:r>
            <a:r>
              <a:rPr lang="en-US" sz="1200" b="1" i="1"/>
              <a:t> </a:t>
            </a:r>
            <a:r>
              <a:rPr lang="en-US" sz="1200" b="1" i="1" err="1"/>
              <a:t>gian</a:t>
            </a:r>
            <a:r>
              <a:rPr lang="en-US" sz="1200" b="1" i="1"/>
              <a:t> O(n * W)</a:t>
            </a:r>
          </a:p>
          <a:p>
            <a:pPr lvl="0"/>
            <a:r>
              <a:rPr lang="en-US" sz="1200" b="1" i="1" err="1"/>
              <a:t>Độ</a:t>
            </a:r>
            <a:r>
              <a:rPr lang="en-US" sz="1200" b="1" i="1"/>
              <a:t> </a:t>
            </a:r>
            <a:r>
              <a:rPr lang="en-US" sz="1200" b="1" i="1" err="1"/>
              <a:t>phức</a:t>
            </a:r>
            <a:r>
              <a:rPr lang="en-US" sz="1200" b="1" i="1"/>
              <a:t> </a:t>
            </a:r>
            <a:r>
              <a:rPr lang="en-US" sz="1200" b="1" i="1" err="1"/>
              <a:t>tạp</a:t>
            </a:r>
            <a:r>
              <a:rPr lang="en-US" sz="1200" b="1" i="1"/>
              <a:t> </a:t>
            </a:r>
            <a:r>
              <a:rPr lang="en-US" sz="1200" b="1" i="1" err="1"/>
              <a:t>không</a:t>
            </a:r>
            <a:r>
              <a:rPr lang="en-US" sz="1200" b="1" i="1"/>
              <a:t> </a:t>
            </a:r>
            <a:r>
              <a:rPr lang="en-US" sz="1200" b="1" i="1" err="1"/>
              <a:t>gian</a:t>
            </a:r>
            <a:r>
              <a:rPr lang="en-US" sz="1200" b="1" i="1"/>
              <a:t> O(n*W)</a:t>
            </a:r>
          </a:p>
          <a:p>
            <a:pPr lvl="0"/>
            <a:r>
              <a:rPr lang="en-US" sz="1200" b="1" i="1" err="1"/>
              <a:t>Với</a:t>
            </a:r>
            <a:r>
              <a:rPr lang="en-US" sz="1200" b="1" i="1"/>
              <a:t> n </a:t>
            </a:r>
            <a:r>
              <a:rPr lang="en-US" sz="1200" b="1" i="1" err="1"/>
              <a:t>là</a:t>
            </a:r>
            <a:r>
              <a:rPr lang="en-US" sz="1200" b="1" i="1"/>
              <a:t> </a:t>
            </a:r>
            <a:r>
              <a:rPr lang="en-US" sz="1200" b="1" i="1" err="1"/>
              <a:t>số</a:t>
            </a:r>
            <a:r>
              <a:rPr lang="en-US" sz="1200" b="1" i="1"/>
              <a:t> </a:t>
            </a:r>
            <a:r>
              <a:rPr lang="en-US" sz="1200" b="1" i="1" err="1"/>
              <a:t>vật</a:t>
            </a:r>
            <a:r>
              <a:rPr lang="en-US" sz="1200" b="1" i="1"/>
              <a:t> </a:t>
            </a:r>
            <a:r>
              <a:rPr lang="en-US" sz="1200" b="1" i="1" err="1"/>
              <a:t>phẩm</a:t>
            </a:r>
            <a:r>
              <a:rPr lang="en-US" sz="1200" b="1" i="1"/>
              <a:t>, W </a:t>
            </a:r>
            <a:r>
              <a:rPr lang="en-US" sz="1200" b="1" i="1" err="1"/>
              <a:t>là</a:t>
            </a:r>
            <a:r>
              <a:rPr lang="en-US" sz="1200" b="1" i="1"/>
              <a:t> </a:t>
            </a:r>
            <a:r>
              <a:rPr lang="en-US" sz="1200" b="1" i="1" err="1"/>
              <a:t>sức</a:t>
            </a:r>
            <a:r>
              <a:rPr lang="en-US" sz="1200" b="1" i="1"/>
              <a:t> </a:t>
            </a:r>
            <a:r>
              <a:rPr lang="en-US" sz="1200" b="1" i="1" err="1"/>
              <a:t>chứa</a:t>
            </a:r>
            <a:r>
              <a:rPr lang="en-US" sz="1200" b="1" i="1"/>
              <a:t> </a:t>
            </a:r>
            <a:r>
              <a:rPr lang="en-US" sz="1200" b="1" i="1" err="1"/>
              <a:t>của</a:t>
            </a:r>
            <a:r>
              <a:rPr lang="en-US" sz="1200" b="1" i="1"/>
              <a:t> </a:t>
            </a:r>
            <a:r>
              <a:rPr lang="en-US" sz="1200" b="1" i="1" err="1"/>
              <a:t>balo</a:t>
            </a:r>
            <a:endParaRPr sz="1200" b="1" i="1"/>
          </a:p>
        </p:txBody>
      </p:sp>
    </p:spTree>
    <p:extLst>
      <p:ext uri="{BB962C8B-B14F-4D97-AF65-F5344CB8AC3E}">
        <p14:creationId xmlns:p14="http://schemas.microsoft.com/office/powerpoint/2010/main" val="218497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4"/>
                                        </p:tgtEl>
                                        <p:attrNameLst>
                                          <p:attrName>style.visibility</p:attrName>
                                        </p:attrNameLst>
                                      </p:cBhvr>
                                      <p:to>
                                        <p:strVal val="visible"/>
                                      </p:to>
                                    </p:set>
                                    <p:animEffect transition="in" filter="fade">
                                      <p:cBhvr>
                                        <p:cTn id="7" dur="1000"/>
                                        <p:tgtEl>
                                          <p:spTgt spid="1504"/>
                                        </p:tgtEl>
                                      </p:cBhvr>
                                    </p:animEffect>
                                  </p:childTnLst>
                                </p:cTn>
                              </p:par>
                              <p:par>
                                <p:cTn id="8" presetID="10" presetClass="entr" presetSubtype="0" fill="hold" nodeType="withEffect">
                                  <p:stCondLst>
                                    <p:cond delay="0"/>
                                  </p:stCondLst>
                                  <p:childTnLst>
                                    <p:set>
                                      <p:cBhvr>
                                        <p:cTn id="9" dur="1" fill="hold">
                                          <p:stCondLst>
                                            <p:cond delay="0"/>
                                          </p:stCondLst>
                                        </p:cTn>
                                        <p:tgtEl>
                                          <p:spTgt spid="1510"/>
                                        </p:tgtEl>
                                        <p:attrNameLst>
                                          <p:attrName>style.visibility</p:attrName>
                                        </p:attrNameLst>
                                      </p:cBhvr>
                                      <p:to>
                                        <p:strVal val="visible"/>
                                      </p:to>
                                    </p:set>
                                    <p:animEffect transition="in" filter="fade">
                                      <p:cBhvr>
                                        <p:cTn id="10" dur="1000"/>
                                        <p:tgtEl>
                                          <p:spTgt spid="1510"/>
                                        </p:tgtEl>
                                      </p:cBhvr>
                                    </p:animEffect>
                                  </p:childTnLst>
                                </p:cTn>
                              </p:par>
                              <p:par>
                                <p:cTn id="11" presetID="10"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animEffect transition="in" filter="fade">
                                      <p:cBhvr>
                                        <p:cTn id="13" dur="1000"/>
                                        <p:tgtEl>
                                          <p:spTgt spid="15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32"/>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1000"/>
                                        <p:tgtEl>
                                          <p:spTgt spid="5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fade">
                                      <p:cBhvr>
                                        <p:cTn id="68" dur="500"/>
                                        <p:tgtEl>
                                          <p:spTgt spid="6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1000"/>
                                        <p:tgtEl>
                                          <p:spTgt spid="61"/>
                                        </p:tgtEl>
                                      </p:cBhvr>
                                    </p:animEffect>
                                  </p:childTnLst>
                                </p:cTn>
                              </p:par>
                              <p:par>
                                <p:cTn id="85" presetID="10"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1000"/>
                                        <p:tgtEl>
                                          <p:spTgt spid="62"/>
                                        </p:tgtEl>
                                      </p:cBhvr>
                                    </p:animEffect>
                                  </p:childTnLst>
                                </p:cTn>
                              </p:par>
                              <p:par>
                                <p:cTn id="88" presetID="10"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1000"/>
                                        <p:tgtEl>
                                          <p:spTgt spid="63"/>
                                        </p:tgtEl>
                                      </p:cBhvr>
                                    </p:animEffect>
                                  </p:childTnLst>
                                </p:cTn>
                              </p:par>
                              <p:par>
                                <p:cTn id="91" presetID="10" presetClass="entr" presetSubtype="0" fill="hold" nodeType="withEffect">
                                  <p:stCondLst>
                                    <p:cond delay="0"/>
                                  </p:stCondLst>
                                  <p:childTnLst>
                                    <p:set>
                                      <p:cBhvr>
                                        <p:cTn id="92" dur="1" fill="hold">
                                          <p:stCondLst>
                                            <p:cond delay="0"/>
                                          </p:stCondLst>
                                        </p:cTn>
                                        <p:tgtEl>
                                          <p:spTgt spid="1479"/>
                                        </p:tgtEl>
                                        <p:attrNameLst>
                                          <p:attrName>style.visibility</p:attrName>
                                        </p:attrNameLst>
                                      </p:cBhvr>
                                      <p:to>
                                        <p:strVal val="visible"/>
                                      </p:to>
                                    </p:set>
                                    <p:animEffect transition="in" filter="fade">
                                      <p:cBhvr>
                                        <p:cTn id="93" dur="1000"/>
                                        <p:tgtEl>
                                          <p:spTgt spid="1479"/>
                                        </p:tgtEl>
                                      </p:cBhvr>
                                    </p:animEffect>
                                  </p:childTnLst>
                                </p:cTn>
                              </p:par>
                              <p:par>
                                <p:cTn id="94" presetID="10" presetClass="entr" presetSubtype="0" fill="hold" nodeType="withEffect">
                                  <p:stCondLst>
                                    <p:cond delay="0"/>
                                  </p:stCondLst>
                                  <p:childTnLst>
                                    <p:set>
                                      <p:cBhvr>
                                        <p:cTn id="95" dur="1" fill="hold">
                                          <p:stCondLst>
                                            <p:cond delay="0"/>
                                          </p:stCondLst>
                                        </p:cTn>
                                        <p:tgtEl>
                                          <p:spTgt spid="1480"/>
                                        </p:tgtEl>
                                        <p:attrNameLst>
                                          <p:attrName>style.visibility</p:attrName>
                                        </p:attrNameLst>
                                      </p:cBhvr>
                                      <p:to>
                                        <p:strVal val="visible"/>
                                      </p:to>
                                    </p:set>
                                    <p:animEffect transition="in" filter="fade">
                                      <p:cBhvr>
                                        <p:cTn id="96" dur="1000"/>
                                        <p:tgtEl>
                                          <p:spTgt spid="1480"/>
                                        </p:tgtEl>
                                      </p:cBhvr>
                                    </p:animEffect>
                                  </p:childTnLst>
                                </p:cTn>
                              </p:par>
                              <p:par>
                                <p:cTn id="97" presetID="10" presetClass="entr" presetSubtype="0" fill="hold" nodeType="withEffect">
                                  <p:stCondLst>
                                    <p:cond delay="0"/>
                                  </p:stCondLst>
                                  <p:childTnLst>
                                    <p:set>
                                      <p:cBhvr>
                                        <p:cTn id="98" dur="1" fill="hold">
                                          <p:stCondLst>
                                            <p:cond delay="0"/>
                                          </p:stCondLst>
                                        </p:cTn>
                                        <p:tgtEl>
                                          <p:spTgt spid="1481"/>
                                        </p:tgtEl>
                                        <p:attrNameLst>
                                          <p:attrName>style.visibility</p:attrName>
                                        </p:attrNameLst>
                                      </p:cBhvr>
                                      <p:to>
                                        <p:strVal val="visible"/>
                                      </p:to>
                                    </p:set>
                                    <p:animEffect transition="in" filter="fade">
                                      <p:cBhvr>
                                        <p:cTn id="99" dur="1000"/>
                                        <p:tgtEl>
                                          <p:spTgt spid="14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75"/>
                                        </p:tgtEl>
                                        <p:attrNameLst>
                                          <p:attrName>style.visibility</p:attrName>
                                        </p:attrNameLst>
                                      </p:cBhvr>
                                      <p:to>
                                        <p:strVal val="visible"/>
                                      </p:to>
                                    </p:set>
                                    <p:animEffect transition="in" filter="fade">
                                      <p:cBhvr>
                                        <p:cTn id="104" dur="500"/>
                                        <p:tgtEl>
                                          <p:spTgt spid="147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474"/>
                                        </p:tgtEl>
                                        <p:attrNameLst>
                                          <p:attrName>style.visibility</p:attrName>
                                        </p:attrNameLst>
                                      </p:cBhvr>
                                      <p:to>
                                        <p:strVal val="visible"/>
                                      </p:to>
                                    </p:set>
                                    <p:animEffect transition="in" filter="fade">
                                      <p:cBhvr>
                                        <p:cTn id="107" dur="500"/>
                                        <p:tgtEl>
                                          <p:spTgt spid="147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0" nodeType="clickEffect">
                                  <p:stCondLst>
                                    <p:cond delay="0"/>
                                  </p:stCondLst>
                                  <p:childTnLst>
                                    <p:set>
                                      <p:cBhvr>
                                        <p:cTn id="111" dur="1" fill="hold">
                                          <p:stCondLst>
                                            <p:cond delay="0"/>
                                          </p:stCondLst>
                                        </p:cTn>
                                        <p:tgtEl>
                                          <p:spTgt spid="62"/>
                                        </p:tgtEl>
                                        <p:attrNameLst>
                                          <p:attrName>style.visibility</p:attrName>
                                        </p:attrNameLst>
                                      </p:cBhvr>
                                      <p:to>
                                        <p:strVal val="hidden"/>
                                      </p:to>
                                    </p:set>
                                  </p:childTnLst>
                                </p:cTn>
                              </p:par>
                              <p:par>
                                <p:cTn id="112" presetID="1" presetClass="exit"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hidden"/>
                                      </p:to>
                                    </p:set>
                                  </p:childTnLst>
                                </p:cTn>
                              </p:par>
                              <p:par>
                                <p:cTn id="114" presetID="1" presetClass="exit"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hidden"/>
                                      </p:to>
                                    </p:set>
                                  </p:childTnLst>
                                </p:cTn>
                              </p:par>
                              <p:par>
                                <p:cTn id="116" presetID="1" presetClass="exit" presetSubtype="0" fill="hold" grpId="0" nodeType="withEffect">
                                  <p:stCondLst>
                                    <p:cond delay="0"/>
                                  </p:stCondLst>
                                  <p:childTnLst>
                                    <p:set>
                                      <p:cBhvr>
                                        <p:cTn id="117" dur="1" fill="hold">
                                          <p:stCondLst>
                                            <p:cond delay="0"/>
                                          </p:stCondLst>
                                        </p:cTn>
                                        <p:tgtEl>
                                          <p:spTgt spid="1480"/>
                                        </p:tgtEl>
                                        <p:attrNameLst>
                                          <p:attrName>style.visibility</p:attrName>
                                        </p:attrNameLst>
                                      </p:cBhvr>
                                      <p:to>
                                        <p:strVal val="hidden"/>
                                      </p:to>
                                    </p:set>
                                  </p:childTnLst>
                                </p:cTn>
                              </p:par>
                              <p:par>
                                <p:cTn id="118" presetID="1" presetClass="exit" presetSubtype="0" fill="hold" grpId="0" nodeType="withEffect">
                                  <p:stCondLst>
                                    <p:cond delay="0"/>
                                  </p:stCondLst>
                                  <p:childTnLst>
                                    <p:set>
                                      <p:cBhvr>
                                        <p:cTn id="119" dur="1" fill="hold">
                                          <p:stCondLst>
                                            <p:cond delay="0"/>
                                          </p:stCondLst>
                                        </p:cTn>
                                        <p:tgtEl>
                                          <p:spTgt spid="1481"/>
                                        </p:tgtEl>
                                        <p:attrNameLst>
                                          <p:attrName>style.visibility</p:attrName>
                                        </p:attrNameLst>
                                      </p:cBhvr>
                                      <p:to>
                                        <p:strVal val="hidden"/>
                                      </p:to>
                                    </p:set>
                                  </p:childTnLst>
                                </p:cTn>
                              </p:par>
                              <p:par>
                                <p:cTn id="120" presetID="1" presetClass="exit" presetSubtype="0" fill="hold" grpId="0" nodeType="withEffect">
                                  <p:stCondLst>
                                    <p:cond delay="0"/>
                                  </p:stCondLst>
                                  <p:childTnLst>
                                    <p:set>
                                      <p:cBhvr>
                                        <p:cTn id="121" dur="1" fill="hold">
                                          <p:stCondLst>
                                            <p:cond delay="0"/>
                                          </p:stCondLst>
                                        </p:cTn>
                                        <p:tgtEl>
                                          <p:spTgt spid="147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484"/>
                                        </p:tgtEl>
                                        <p:attrNameLst>
                                          <p:attrName>style.visibility</p:attrName>
                                        </p:attrNameLst>
                                      </p:cBhvr>
                                      <p:to>
                                        <p:strVal val="visible"/>
                                      </p:to>
                                    </p:set>
                                    <p:animEffect transition="in" filter="fade">
                                      <p:cBhvr>
                                        <p:cTn id="126" dur="1000"/>
                                        <p:tgtEl>
                                          <p:spTgt spid="1484"/>
                                        </p:tgtEl>
                                      </p:cBhvr>
                                    </p:animEffect>
                                  </p:childTnLst>
                                </p:cTn>
                              </p:par>
                              <p:par>
                                <p:cTn id="127" presetID="10" presetClass="entr" presetSubtype="0" fill="hold" nodeType="withEffect">
                                  <p:stCondLst>
                                    <p:cond delay="0"/>
                                  </p:stCondLst>
                                  <p:childTnLst>
                                    <p:set>
                                      <p:cBhvr>
                                        <p:cTn id="128" dur="1" fill="hold">
                                          <p:stCondLst>
                                            <p:cond delay="0"/>
                                          </p:stCondLst>
                                        </p:cTn>
                                        <p:tgtEl>
                                          <p:spTgt spid="1485"/>
                                        </p:tgtEl>
                                        <p:attrNameLst>
                                          <p:attrName>style.visibility</p:attrName>
                                        </p:attrNameLst>
                                      </p:cBhvr>
                                      <p:to>
                                        <p:strVal val="visible"/>
                                      </p:to>
                                    </p:set>
                                    <p:animEffect transition="in" filter="fade">
                                      <p:cBhvr>
                                        <p:cTn id="129" dur="1000"/>
                                        <p:tgtEl>
                                          <p:spTgt spid="1485"/>
                                        </p:tgtEl>
                                      </p:cBhvr>
                                    </p:animEffect>
                                  </p:childTnLst>
                                </p:cTn>
                              </p:par>
                              <p:par>
                                <p:cTn id="130" presetID="10" presetClass="entr" presetSubtype="0" fill="hold" nodeType="withEffect">
                                  <p:stCondLst>
                                    <p:cond delay="0"/>
                                  </p:stCondLst>
                                  <p:childTnLst>
                                    <p:set>
                                      <p:cBhvr>
                                        <p:cTn id="131" dur="1" fill="hold">
                                          <p:stCondLst>
                                            <p:cond delay="0"/>
                                          </p:stCondLst>
                                        </p:cTn>
                                        <p:tgtEl>
                                          <p:spTgt spid="1486"/>
                                        </p:tgtEl>
                                        <p:attrNameLst>
                                          <p:attrName>style.visibility</p:attrName>
                                        </p:attrNameLst>
                                      </p:cBhvr>
                                      <p:to>
                                        <p:strVal val="visible"/>
                                      </p:to>
                                    </p:set>
                                    <p:animEffect transition="in" filter="fade">
                                      <p:cBhvr>
                                        <p:cTn id="132" dur="1000"/>
                                        <p:tgtEl>
                                          <p:spTgt spid="1486"/>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83"/>
                                        </p:tgtEl>
                                        <p:attrNameLst>
                                          <p:attrName>style.visibility</p:attrName>
                                        </p:attrNameLst>
                                      </p:cBhvr>
                                      <p:to>
                                        <p:strVal val="visible"/>
                                      </p:to>
                                    </p:set>
                                    <p:animEffect transition="in" filter="fade">
                                      <p:cBhvr>
                                        <p:cTn id="137" dur="500"/>
                                        <p:tgtEl>
                                          <p:spTgt spid="14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482"/>
                                        </p:tgtEl>
                                        <p:attrNameLst>
                                          <p:attrName>style.visibility</p:attrName>
                                        </p:attrNameLst>
                                      </p:cBhvr>
                                      <p:to>
                                        <p:strVal val="visible"/>
                                      </p:to>
                                    </p:set>
                                    <p:animEffect transition="in" filter="fade">
                                      <p:cBhvr>
                                        <p:cTn id="140" dur="500"/>
                                        <p:tgtEl>
                                          <p:spTgt spid="148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2"/>
                                        </p:tgtEl>
                                        <p:attrNameLst>
                                          <p:attrName>style.visibility</p:attrName>
                                        </p:attrNameLst>
                                      </p:cBhvr>
                                      <p:to>
                                        <p:strVal val="visible"/>
                                      </p:to>
                                    </p:set>
                                    <p:animEffect transition="in" filter="fade">
                                      <p:cBhvr>
                                        <p:cTn id="1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51" grpId="0" animBg="1"/>
      <p:bldP spid="51" grpId="1" animBg="1"/>
      <p:bldP spid="56" grpId="0" animBg="1"/>
      <p:bldP spid="57" grpId="0"/>
      <p:bldP spid="58" grpId="0"/>
      <p:bldP spid="59" grpId="0" animBg="1"/>
      <p:bldP spid="61" grpId="0" animBg="1"/>
      <p:bldP spid="62" grpId="0"/>
      <p:bldP spid="63" grpId="0"/>
      <p:bldP spid="1474" grpId="0" animBg="1"/>
      <p:bldP spid="1479" grpId="0" animBg="1"/>
      <p:bldP spid="1480" grpId="0"/>
      <p:bldP spid="1481" grpId="0"/>
      <p:bldP spid="1482" grpId="0" animBg="1"/>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408743"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Ưu</a:t>
            </a:r>
            <a:r>
              <a:rPr lang="en-US" sz="3200">
                <a:latin typeface="UTM Bebas" panose="02040603050506020204" pitchFamily="18" charset="0"/>
              </a:rPr>
              <a:t> / </a:t>
            </a:r>
            <a:r>
              <a:rPr lang="en-US" sz="3200" err="1">
                <a:latin typeface="UTM Bebas" panose="02040603050506020204" pitchFamily="18" charset="0"/>
              </a:rPr>
              <a:t>Nhược</a:t>
            </a:r>
            <a:r>
              <a:rPr lang="en-US" sz="3200">
                <a:latin typeface="UTM Bebas" panose="02040603050506020204" pitchFamily="18" charset="0"/>
              </a:rPr>
              <a:t> </a:t>
            </a:r>
            <a:r>
              <a:rPr lang="en-US" sz="3200" err="1">
                <a:latin typeface="UTM Bebas" panose="02040603050506020204" pitchFamily="18" charset="0"/>
              </a:rPr>
              <a:t>của</a:t>
            </a:r>
            <a:r>
              <a:rPr lang="en-US" sz="3200">
                <a:latin typeface="UTM Bebas" panose="02040603050506020204" pitchFamily="18" charset="0"/>
              </a:rPr>
              <a:t> Quy </a:t>
            </a:r>
            <a:r>
              <a:rPr lang="en-US" sz="3200" err="1">
                <a:latin typeface="UTM Bebas" panose="02040603050506020204" pitchFamily="18" charset="0"/>
              </a:rPr>
              <a:t>hoạch</a:t>
            </a:r>
            <a:r>
              <a:rPr lang="en-US" sz="3200">
                <a:latin typeface="UTM Bebas" panose="02040603050506020204" pitchFamily="18" charset="0"/>
              </a:rPr>
              <a:t> </a:t>
            </a:r>
            <a:r>
              <a:rPr lang="en-US" sz="3200" err="1">
                <a:latin typeface="UTM Bebas" panose="02040603050506020204" pitchFamily="18" charset="0"/>
              </a:rPr>
              <a:t>động</a:t>
            </a:r>
            <a:endParaRPr lang="en-US" sz="3200">
              <a:latin typeface="UTM Bebas" panose="02040603050506020204" pitchFamily="18" charset="0"/>
            </a:endParaRP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2" name="Table 6">
            <a:extLst>
              <a:ext uri="{FF2B5EF4-FFF2-40B4-BE49-F238E27FC236}">
                <a16:creationId xmlns:a16="http://schemas.microsoft.com/office/drawing/2014/main" id="{66C9D1B7-3FF7-4710-A27C-C1A678CD0C10}"/>
              </a:ext>
            </a:extLst>
          </p:cNvPr>
          <p:cNvGraphicFramePr>
            <a:graphicFrameLocks noGrp="1"/>
          </p:cNvGraphicFramePr>
          <p:nvPr>
            <p:extLst>
              <p:ext uri="{D42A27DB-BD31-4B8C-83A1-F6EECF244321}">
                <p14:modId xmlns:p14="http://schemas.microsoft.com/office/powerpoint/2010/main" val="2809399305"/>
              </p:ext>
            </p:extLst>
          </p:nvPr>
        </p:nvGraphicFramePr>
        <p:xfrm>
          <a:off x="1103169" y="1151890"/>
          <a:ext cx="7165642" cy="3615495"/>
        </p:xfrm>
        <a:graphic>
          <a:graphicData uri="http://schemas.openxmlformats.org/drawingml/2006/table">
            <a:tbl>
              <a:tblPr firstRow="1" bandRow="1">
                <a:tableStyleId>{B3356E6B-52D6-4A0A-AFC1-D65799314CCF}</a:tableStyleId>
              </a:tblPr>
              <a:tblGrid>
                <a:gridCol w="3466416">
                  <a:extLst>
                    <a:ext uri="{9D8B030D-6E8A-4147-A177-3AD203B41FA5}">
                      <a16:colId xmlns:a16="http://schemas.microsoft.com/office/drawing/2014/main" val="3514194799"/>
                    </a:ext>
                  </a:extLst>
                </a:gridCol>
                <a:gridCol w="3699226">
                  <a:extLst>
                    <a:ext uri="{9D8B030D-6E8A-4147-A177-3AD203B41FA5}">
                      <a16:colId xmlns:a16="http://schemas.microsoft.com/office/drawing/2014/main" val="1734312434"/>
                    </a:ext>
                  </a:extLst>
                </a:gridCol>
              </a:tblGrid>
              <a:tr h="363397">
                <a:tc>
                  <a:txBody>
                    <a:bodyPr/>
                    <a:lstStyle/>
                    <a:p>
                      <a:pPr algn="ctr"/>
                      <a:r>
                        <a:rPr lang="en-US" sz="1200" b="1"/>
                        <a:t>Ưu điểm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a:t>Nhược điểm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411310764"/>
                  </a:ext>
                </a:extLst>
              </a:tr>
              <a:tr h="3252098">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Giải pháp tối ưu: D</a:t>
                      </a:r>
                      <a:r>
                        <a:rPr lang="en-US" sz="1100" b="1" i="0" u="none" strike="noStrike" cap="none" dirty="0">
                          <a:solidFill>
                            <a:srgbClr val="000000"/>
                          </a:solidFill>
                          <a:effectLst/>
                          <a:latin typeface="Arial"/>
                          <a:ea typeface="Arial"/>
                          <a:cs typeface="Arial"/>
                          <a:sym typeface="Arial"/>
                        </a:rPr>
                        <a:t>P </a:t>
                      </a:r>
                      <a:r>
                        <a:rPr lang="vi-VN" sz="1100" b="1" i="0" u="none" strike="noStrike" cap="none" dirty="0">
                          <a:solidFill>
                            <a:srgbClr val="000000"/>
                          </a:solidFill>
                          <a:effectLst/>
                          <a:latin typeface="Arial"/>
                          <a:ea typeface="Arial"/>
                          <a:cs typeface="Arial"/>
                          <a:sym typeface="Arial"/>
                        </a:rPr>
                        <a:t>đảm bảo giải pháp tối ưu cho một vấn đề bằng cách giải quyết mỗi bài toán con một lần và sử dụng lại giải pháp trong các giai đoạn sau.</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en-US" sz="1100" b="1" i="0" u="none" strike="noStrike" cap="none" dirty="0" err="1">
                          <a:solidFill>
                            <a:srgbClr val="000000"/>
                          </a:solidFill>
                          <a:effectLst/>
                          <a:latin typeface="Arial"/>
                          <a:ea typeface="Arial"/>
                          <a:cs typeface="Arial"/>
                          <a:sym typeface="Arial"/>
                        </a:rPr>
                        <a:t>Cải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thiện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DP </a:t>
                      </a:r>
                      <a:r>
                        <a:rPr lang="en-US" sz="1100" b="1" i="0" u="none" strike="noStrike" cap="none" dirty="0" err="1">
                          <a:solidFill>
                            <a:srgbClr val="000000"/>
                          </a:solidFill>
                          <a:effectLst/>
                          <a:latin typeface="Arial"/>
                          <a:ea typeface="Arial"/>
                          <a:cs typeface="Arial"/>
                          <a:sym typeface="Arial"/>
                        </a:rPr>
                        <a:t>có</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thể</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giảm</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độ</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phức</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tạp</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thời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gian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của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một</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vấn</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đề</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từ</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mũ</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thành</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đa</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thức</a:t>
                      </a:r>
                      <a:r>
                        <a:rPr lang="en-US" sz="1100" b="1" i="0" u="none" strike="noStrike" cap="none" dirty="0">
                          <a:solidFill>
                            <a:srgbClr val="000000"/>
                          </a:solidFill>
                          <a:effectLst/>
                          <a:latin typeface="Arial"/>
                          <a:ea typeface="Arial"/>
                          <a:cs typeface="Arial"/>
                          <a:sym typeface="Arial"/>
                        </a:rPr>
                        <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DP có thể phức tạp để hiểu và triển khai. Nó yêu cầu một sự hiểu biết sâu về vấn đề và khả năng phân chia nó thành các bài toán con nhỏ hơn.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Độ phức tạp không gian: DP có thể yêu cầu rất nhiều bộ nhớ, đặc biệt là khi làm việc với các tập dữ liệu lớn hoặc các vấn đề có nhiều bài toán con.</a:t>
                      </a:r>
                      <a:endParaRPr lang="en-US" sz="1100" b="1" i="0" u="none" strike="noStrike" cap="none" dirty="0">
                        <a:solidFill>
                          <a:srgbClr val="000000"/>
                        </a:solidFill>
                        <a:effectLst/>
                        <a:latin typeface="Arial"/>
                        <a:ea typeface="Arial"/>
                        <a:cs typeface="Arial"/>
                        <a:sym typeface="Arial"/>
                      </a:endParaRPr>
                    </a:p>
                    <a:p>
                      <a:pPr marL="171450" indent="-171450">
                        <a:spcBef>
                          <a:spcPts val="1200"/>
                        </a:spcBef>
                        <a:buFont typeface="Arial" panose="020B0604020202020204" pitchFamily="34" charset="0"/>
                        <a:buChar char="•"/>
                      </a:pPr>
                      <a:r>
                        <a:rPr lang="vi-VN" sz="1100" b="1" i="0" u="none" strike="noStrike" cap="none" dirty="0">
                          <a:solidFill>
                            <a:srgbClr val="000000"/>
                          </a:solidFill>
                          <a:effectLst/>
                          <a:latin typeface="Arial"/>
                          <a:ea typeface="Arial"/>
                          <a:cs typeface="Arial"/>
                          <a:sym typeface="Arial"/>
                        </a:rPr>
                        <a:t>Sự phụ thuộc giữa các bài toán con: DP giả định rằng các bài toán con có thể được giải quyết độc lập với nhau, điều này có thể không luôn đúng với một số </a:t>
                      </a:r>
                      <a:r>
                        <a:rPr lang="en-US" sz="1100" b="1" i="0" u="none" strike="noStrike" cap="none" dirty="0" err="1">
                          <a:solidFill>
                            <a:srgbClr val="000000"/>
                          </a:solidFill>
                          <a:effectLst/>
                          <a:latin typeface="Arial"/>
                          <a:ea typeface="Arial"/>
                          <a:cs typeface="Arial"/>
                          <a:sym typeface="Arial"/>
                        </a:rPr>
                        <a:t>bài</a:t>
                      </a:r>
                      <a:r>
                        <a:rPr lang="en-US" sz="1100" b="1"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toán</a:t>
                      </a:r>
                      <a:r>
                        <a:rPr lang="vi-VN" sz="1100" b="1" i="0" u="none" strike="noStrike" cap="none" dirty="0">
                          <a:solidFill>
                            <a:srgbClr val="000000"/>
                          </a:solidFill>
                          <a:effectLst/>
                          <a:latin typeface="Arial"/>
                          <a:ea typeface="Arial"/>
                          <a:cs typeface="Arial"/>
                          <a:sym typeface="Arial"/>
                        </a:rPr>
                        <a:t>.</a:t>
                      </a:r>
                      <a:endParaRPr lang="en-US" sz="1100" b="1"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65632615"/>
                  </a:ext>
                </a:extLst>
              </a:tr>
            </a:tbl>
          </a:graphicData>
        </a:graphic>
      </p:graphicFrame>
    </p:spTree>
    <p:extLst>
      <p:ext uri="{BB962C8B-B14F-4D97-AF65-F5344CB8AC3E}">
        <p14:creationId xmlns:p14="http://schemas.microsoft.com/office/powerpoint/2010/main" val="169607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663470" y="2144503"/>
            <a:ext cx="4792384"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5100">
                <a:solidFill>
                  <a:schemeClr val="accent5"/>
                </a:solidFill>
                <a:latin typeface="UTM Bebas" panose="02040603050506020204" pitchFamily="18" charset="0"/>
              </a:rPr>
              <a:t>Tổng quan</a:t>
            </a:r>
            <a:r>
              <a:rPr lang="en" sz="5400">
                <a:solidFill>
                  <a:schemeClr val="accent5"/>
                </a:solidFill>
                <a:latin typeface="UTM Bebas" panose="02040603050506020204" pitchFamily="18" charset="0"/>
              </a:rPr>
              <a:t> </a:t>
            </a:r>
            <a:br>
              <a:rPr lang="en" sz="5400">
                <a:solidFill>
                  <a:schemeClr val="accent5"/>
                </a:solidFill>
                <a:latin typeface="UTM Bebas" panose="02040603050506020204" pitchFamily="18" charset="0"/>
              </a:rPr>
            </a:br>
            <a:r>
              <a:rPr lang="en" sz="6600">
                <a:solidFill>
                  <a:schemeClr val="lt2"/>
                </a:solidFill>
                <a:latin typeface="UTM Bebas" panose="02040603050506020204" pitchFamily="18" charset="0"/>
              </a:rPr>
              <a:t>Quy hoạch động</a:t>
            </a:r>
            <a:endParaRPr sz="6600">
              <a:solidFill>
                <a:schemeClr val="lt2"/>
              </a:solidFill>
              <a:latin typeface="UTM Bebas" panose="02040603050506020204" pitchFamily="18"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grpSp>
        <p:nvGrpSpPr>
          <p:cNvPr id="1679" name="Google Shape;1679;p60"/>
          <p:cNvGrpSpPr/>
          <p:nvPr/>
        </p:nvGrpSpPr>
        <p:grpSpPr>
          <a:xfrm>
            <a:off x="5338500" y="1269758"/>
            <a:ext cx="5117119" cy="3804580"/>
            <a:chOff x="5338500" y="1269758"/>
            <a:chExt cx="5117119"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sp>
          <p:nvSpPr>
            <p:cNvPr id="1816" name="Google Shape;1816;p60"/>
            <p:cNvSpPr/>
            <p:nvPr/>
          </p:nvSpPr>
          <p:spPr>
            <a:xfrm>
              <a:off x="7185100" y="1822227"/>
              <a:ext cx="1020422" cy="606592"/>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60"/>
            <p:cNvGrpSpPr/>
            <p:nvPr/>
          </p:nvGrpSpPr>
          <p:grpSpPr>
            <a:xfrm>
              <a:off x="7136820" y="1740573"/>
              <a:ext cx="1376127" cy="649094"/>
              <a:chOff x="7136820" y="1800773"/>
              <a:chExt cx="1376127" cy="649094"/>
            </a:xfrm>
          </p:grpSpPr>
          <p:sp>
            <p:nvSpPr>
              <p:cNvPr id="1818" name="Google Shape;1818;p60"/>
              <p:cNvSpPr/>
              <p:nvPr/>
            </p:nvSpPr>
            <p:spPr>
              <a:xfrm rot="-5400000" flipH="1">
                <a:off x="7335361" y="1615345"/>
                <a:ext cx="635959" cy="1019929"/>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60"/>
              <p:cNvGrpSpPr/>
              <p:nvPr/>
            </p:nvGrpSpPr>
            <p:grpSpPr>
              <a:xfrm>
                <a:off x="7136820" y="1800773"/>
                <a:ext cx="1376127" cy="649094"/>
                <a:chOff x="7136820" y="1800773"/>
                <a:chExt cx="1376127" cy="649094"/>
              </a:xfrm>
            </p:grpSpPr>
            <p:sp>
              <p:nvSpPr>
                <p:cNvPr id="1820" name="Google Shape;1820;p60"/>
                <p:cNvSpPr txBox="1"/>
                <p:nvPr/>
              </p:nvSpPr>
              <p:spPr>
                <a:xfrm flipH="1">
                  <a:off x="7351823" y="1894274"/>
                  <a:ext cx="630000" cy="4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UTM Bebas" panose="02040603050506020204" pitchFamily="18" charset="0"/>
                      <a:ea typeface="Bebas Neue"/>
                      <a:cs typeface="Bebas Neue"/>
                      <a:sym typeface="Bebas Neue"/>
                    </a:rPr>
                    <a:t>CSS</a:t>
                  </a:r>
                  <a:endParaRPr sz="2200">
                    <a:solidFill>
                      <a:schemeClr val="accent6"/>
                    </a:solidFill>
                    <a:latin typeface="UTM Bebas" panose="02040603050506020204" pitchFamily="18" charset="0"/>
                    <a:ea typeface="Bebas Neue"/>
                    <a:cs typeface="Bebas Neue"/>
                    <a:sym typeface="Bebas Neue"/>
                  </a:endParaRPr>
                </a:p>
              </p:txBody>
            </p:sp>
            <p:sp>
              <p:nvSpPr>
                <p:cNvPr id="1821" name="Google Shape;1821;p60"/>
                <p:cNvSpPr/>
                <p:nvPr/>
              </p:nvSpPr>
              <p:spPr>
                <a:xfrm rot="-5400000" flipH="1">
                  <a:off x="7329078" y="1608515"/>
                  <a:ext cx="649094" cy="1033610"/>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4" y="2019940"/>
                  <a:ext cx="476773" cy="215767"/>
                  <a:chOff x="1458232" y="2264583"/>
                  <a:chExt cx="334906" cy="151575"/>
                </a:xfrm>
              </p:grpSpPr>
              <p:sp>
                <p:nvSpPr>
                  <p:cNvPr id="1825" name="Google Shape;1825;p60"/>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0"/>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0"/>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62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1000"/>
                                        <p:tgtEl>
                                          <p:spTgt spid="18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75"/>
                                        </p:tgtEl>
                                        <p:attrNameLst>
                                          <p:attrName>style.visibility</p:attrName>
                                        </p:attrNameLst>
                                      </p:cBhvr>
                                      <p:to>
                                        <p:strVal val="visible"/>
                                      </p:to>
                                    </p:set>
                                    <p:anim calcmode="lin" valueType="num">
                                      <p:cBhvr additive="base">
                                        <p:cTn id="12" dur="1000"/>
                                        <p:tgtEl>
                                          <p:spTgt spid="167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1676"/>
                                        </p:tgtEl>
                                        <p:attrNameLst>
                                          <p:attrName>style.visibility</p:attrName>
                                        </p:attrNameLst>
                                      </p:cBhvr>
                                      <p:to>
                                        <p:strVal val="visible"/>
                                      </p:to>
                                    </p:set>
                                    <p:animEffect transition="in" filter="fade">
                                      <p:cBhvr>
                                        <p:cTn id="15" dur="1000"/>
                                        <p:tgtEl>
                                          <p:spTgt spid="1676"/>
                                        </p:tgtEl>
                                      </p:cBhvr>
                                    </p:animEffect>
                                  </p:childTnLst>
                                </p:cTn>
                              </p:par>
                              <p:par>
                                <p:cTn id="16" presetID="10" presetClass="entr" presetSubtype="0" fill="hold" nodeType="withEffect">
                                  <p:stCondLst>
                                    <p:cond delay="0"/>
                                  </p:stCondLst>
                                  <p:childTnLst>
                                    <p:set>
                                      <p:cBhvr>
                                        <p:cTn id="17" dur="1" fill="hold">
                                          <p:stCondLst>
                                            <p:cond delay="0"/>
                                          </p:stCondLst>
                                        </p:cTn>
                                        <p:tgtEl>
                                          <p:spTgt spid="1678"/>
                                        </p:tgtEl>
                                        <p:attrNameLst>
                                          <p:attrName>style.visibility</p:attrName>
                                        </p:attrNameLst>
                                      </p:cBhvr>
                                      <p:to>
                                        <p:strVal val="visible"/>
                                      </p:to>
                                    </p:set>
                                    <p:animEffect transition="in" filter="fade">
                                      <p:cBhvr>
                                        <p:cTn id="18" dur="1000"/>
                                        <p:tgtEl>
                                          <p:spTgt spid="1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9"/>
                                        </p:tgtEl>
                                        <p:attrNameLst>
                                          <p:attrName>style.visibility</p:attrName>
                                        </p:attrNameLst>
                                      </p:cBhvr>
                                      <p:to>
                                        <p:strVal val="visible"/>
                                      </p:to>
                                    </p:set>
                                    <p:animEffect transition="in" filter="fade">
                                      <p:cBhvr>
                                        <p:cTn id="23" dur="1000"/>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92014" y="474832"/>
            <a:ext cx="6386036"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dirty="0" err="1"/>
              <a:t>Một</a:t>
            </a:r>
            <a:r>
              <a:rPr lang="en-US" sz="3200" dirty="0"/>
              <a:t> </a:t>
            </a:r>
            <a:r>
              <a:rPr lang="en-US" sz="3200" dirty="0" err="1"/>
              <a:t>vài</a:t>
            </a:r>
            <a:r>
              <a:rPr lang="en-US" sz="3200" dirty="0"/>
              <a:t> </a:t>
            </a:r>
            <a:r>
              <a:rPr lang="en-US" sz="3200" dirty="0" err="1"/>
              <a:t>bài</a:t>
            </a:r>
            <a:r>
              <a:rPr lang="en-US" sz="3200" dirty="0"/>
              <a:t> </a:t>
            </a:r>
            <a:r>
              <a:rPr lang="en-US" sz="3200" dirty="0" err="1"/>
              <a:t>toán</a:t>
            </a:r>
            <a:r>
              <a:rPr lang="en-US" sz="3200" dirty="0"/>
              <a:t> </a:t>
            </a:r>
            <a:r>
              <a:rPr lang="en-US" sz="3200" dirty="0" err="1"/>
              <a:t>áp</a:t>
            </a:r>
            <a:r>
              <a:rPr lang="en-US" sz="3200" dirty="0"/>
              <a:t> </a:t>
            </a:r>
            <a:r>
              <a:rPr lang="en-US" sz="3200" dirty="0" err="1"/>
              <a:t>dụng</a:t>
            </a:r>
            <a:r>
              <a:rPr lang="en-US" sz="3200" dirty="0"/>
              <a:t> DP</a:t>
            </a:r>
          </a:p>
        </p:txBody>
      </p:sp>
      <p:sp>
        <p:nvSpPr>
          <p:cNvPr id="1441" name="Google Shape;1441;p53"/>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p>
            <a:pPr>
              <a:lnSpc>
                <a:spcPct val="150000"/>
              </a:lnSpc>
              <a:buFont typeface="Quicksand"/>
              <a:buChar char="●"/>
            </a:pPr>
            <a:r>
              <a:rPr lang="en-US" sz="1600" b="1" dirty="0">
                <a:hlinkClick r:id="rId3">
                  <a:extLst>
                    <a:ext uri="{A12FA001-AC4F-418D-AE19-62706E023703}">
                      <ahyp:hlinkClr xmlns:ahyp="http://schemas.microsoft.com/office/drawing/2018/hyperlinkcolor" val="tx"/>
                    </a:ext>
                  </a:extLst>
                </a:hlinkClick>
              </a:rPr>
              <a:t>Longest Common Subsequence</a:t>
            </a:r>
            <a:endParaRPr lang="en-US" sz="1600" b="1" dirty="0"/>
          </a:p>
          <a:p>
            <a:pPr>
              <a:lnSpc>
                <a:spcPct val="150000"/>
              </a:lnSpc>
              <a:buFont typeface="Quicksand"/>
              <a:buChar char="●"/>
            </a:pPr>
            <a:r>
              <a:rPr lang="en-US" sz="1600" b="1" dirty="0">
                <a:hlinkClick r:id="rId4">
                  <a:extLst>
                    <a:ext uri="{A12FA001-AC4F-418D-AE19-62706E023703}">
                      <ahyp:hlinkClr xmlns:ahyp="http://schemas.microsoft.com/office/drawing/2018/hyperlinkcolor" val="tx"/>
                    </a:ext>
                  </a:extLst>
                </a:hlinkClick>
              </a:rPr>
              <a:t>Knapsack Problem</a:t>
            </a:r>
            <a:endParaRPr lang="en-US" sz="1600" b="1" dirty="0"/>
          </a:p>
          <a:p>
            <a:pPr>
              <a:lnSpc>
                <a:spcPct val="150000"/>
              </a:lnSpc>
              <a:buFont typeface="Quicksand"/>
              <a:buChar char="●"/>
            </a:pPr>
            <a:r>
              <a:rPr lang="en-US" sz="1600" b="1" dirty="0">
                <a:hlinkClick r:id="rId5">
                  <a:extLst>
                    <a:ext uri="{A12FA001-AC4F-418D-AE19-62706E023703}">
                      <ahyp:hlinkClr xmlns:ahyp="http://schemas.microsoft.com/office/drawing/2018/hyperlinkcolor" val="tx"/>
                    </a:ext>
                  </a:extLst>
                </a:hlinkClick>
              </a:rPr>
              <a:t>Longest Path In Matrix</a:t>
            </a:r>
            <a:endParaRPr lang="en-US" sz="1600" b="1" dirty="0"/>
          </a:p>
          <a:p>
            <a:pPr>
              <a:lnSpc>
                <a:spcPct val="150000"/>
              </a:lnSpc>
              <a:buFont typeface="Quicksand"/>
              <a:buChar char="●"/>
            </a:pPr>
            <a:r>
              <a:rPr lang="en-US" sz="1600" b="1" dirty="0">
                <a:hlinkClick r:id="rId6">
                  <a:extLst>
                    <a:ext uri="{A12FA001-AC4F-418D-AE19-62706E023703}">
                      <ahyp:hlinkClr xmlns:ahyp="http://schemas.microsoft.com/office/drawing/2018/hyperlinkcolor" val="tx"/>
                    </a:ext>
                  </a:extLst>
                </a:hlinkClick>
              </a:rPr>
              <a:t>Shortest Common </a:t>
            </a:r>
            <a:r>
              <a:rPr lang="en-US" sz="1600" b="1" dirty="0" err="1">
                <a:hlinkClick r:id="rId6">
                  <a:extLst>
                    <a:ext uri="{A12FA001-AC4F-418D-AE19-62706E023703}">
                      <ahyp:hlinkClr xmlns:ahyp="http://schemas.microsoft.com/office/drawing/2018/hyperlinkcolor" val="tx"/>
                    </a:ext>
                  </a:extLst>
                </a:hlinkClick>
              </a:rPr>
              <a:t>Supersequence</a:t>
            </a:r>
            <a:endParaRPr lang="en-US" sz="1600" b="1" dirty="0"/>
          </a:p>
          <a:p>
            <a:pPr>
              <a:lnSpc>
                <a:spcPct val="150000"/>
              </a:lnSpc>
              <a:buFont typeface="Quicksand"/>
              <a:buChar char="●"/>
            </a:pPr>
            <a:r>
              <a:rPr lang="en-US" sz="1600" b="1" dirty="0">
                <a:hlinkClick r:id="rId7">
                  <a:extLst>
                    <a:ext uri="{A12FA001-AC4F-418D-AE19-62706E023703}">
                      <ahyp:hlinkClr xmlns:ahyp="http://schemas.microsoft.com/office/drawing/2018/hyperlinkcolor" val="tx"/>
                    </a:ext>
                  </a:extLst>
                </a:hlinkClick>
              </a:rPr>
              <a:t>Word Break Problem</a:t>
            </a:r>
            <a:endParaRPr lang="en-US" sz="1600" b="1" dirty="0"/>
          </a:p>
          <a:p>
            <a:pPr>
              <a:lnSpc>
                <a:spcPct val="150000"/>
              </a:lnSpc>
              <a:buFont typeface="Quicksand"/>
              <a:buChar char="●"/>
            </a:pPr>
            <a:r>
              <a:rPr lang="en-US" sz="1600" b="1" dirty="0">
                <a:hlinkClick r:id="rId8">
                  <a:extLst>
                    <a:ext uri="{A12FA001-AC4F-418D-AE19-62706E023703}">
                      <ahyp:hlinkClr xmlns:ahyp="http://schemas.microsoft.com/office/drawing/2018/hyperlinkcolor" val="tx"/>
                    </a:ext>
                  </a:extLst>
                </a:hlinkClick>
              </a:rPr>
              <a:t>Ways to Cover a Distance</a:t>
            </a:r>
            <a:endParaRPr lang="en-US" sz="1600" b="1" dirty="0"/>
          </a:p>
          <a:p>
            <a:pPr>
              <a:lnSpc>
                <a:spcPct val="150000"/>
              </a:lnSpc>
              <a:buFont typeface="Quicksand"/>
              <a:buChar char="●"/>
            </a:pPr>
            <a:r>
              <a:rPr lang="en-US" sz="1600" b="1" dirty="0">
                <a:hlinkClick r:id="rId9">
                  <a:extLst>
                    <a:ext uri="{A12FA001-AC4F-418D-AE19-62706E023703}">
                      <ahyp:hlinkClr xmlns:ahyp="http://schemas.microsoft.com/office/drawing/2018/hyperlinkcolor" val="tx"/>
                    </a:ext>
                  </a:extLst>
                </a:hlinkClick>
              </a:rPr>
              <a:t>Coin change-making problem</a:t>
            </a:r>
            <a:endParaRPr lang="en-US" sz="1600" b="1" dirty="0"/>
          </a:p>
          <a:p>
            <a:pPr>
              <a:lnSpc>
                <a:spcPct val="150000"/>
              </a:lnSpc>
              <a:buFont typeface="Quicksand"/>
              <a:buChar char="●"/>
            </a:pPr>
            <a:r>
              <a:rPr lang="en-US" sz="1600" b="1" dirty="0">
                <a:hlinkClick r:id="rId10">
                  <a:extLst>
                    <a:ext uri="{A12FA001-AC4F-418D-AE19-62706E023703}">
                      <ahyp:hlinkClr xmlns:ahyp="http://schemas.microsoft.com/office/drawing/2018/hyperlinkcolor" val="tx"/>
                    </a:ext>
                  </a:extLst>
                </a:hlinkClick>
              </a:rPr>
              <a:t>The </a:t>
            </a:r>
            <a:r>
              <a:rPr lang="en-US" sz="1600" b="1" dirty="0" err="1">
                <a:hlinkClick r:id="rId10">
                  <a:extLst>
                    <a:ext uri="{A12FA001-AC4F-418D-AE19-62706E023703}">
                      <ahyp:hlinkClr xmlns:ahyp="http://schemas.microsoft.com/office/drawing/2018/hyperlinkcolor" val="tx"/>
                    </a:ext>
                  </a:extLst>
                </a:hlinkClick>
              </a:rPr>
              <a:t>Levenshtein</a:t>
            </a:r>
            <a:r>
              <a:rPr lang="en-US" sz="1600" b="1" dirty="0">
                <a:hlinkClick r:id="rId10">
                  <a:extLst>
                    <a:ext uri="{A12FA001-AC4F-418D-AE19-62706E023703}">
                      <ahyp:hlinkClr xmlns:ahyp="http://schemas.microsoft.com/office/drawing/2018/hyperlinkcolor" val="tx"/>
                    </a:ext>
                  </a:extLst>
                </a:hlinkClick>
              </a:rPr>
              <a:t> distance (Edit distance) Problem</a:t>
            </a:r>
            <a:endParaRPr lang="en-US" sz="1600" b="1" dirty="0"/>
          </a:p>
          <a:p>
            <a:pPr>
              <a:lnSpc>
                <a:spcPct val="150000"/>
              </a:lnSpc>
              <a:buFont typeface="Quicksand"/>
              <a:buChar char="●"/>
            </a:pPr>
            <a:r>
              <a:rPr lang="en-US" sz="1600" b="1" i="0" dirty="0">
                <a:solidFill>
                  <a:schemeClr val="bg2"/>
                </a:solidFill>
                <a:effectLst/>
                <a:latin typeface="Nunito" pitchFamily="2" charset="0"/>
              </a:rPr>
              <a:t>….</a:t>
            </a:r>
            <a:endParaRPr lang="en-US" sz="2400" b="0" i="0" dirty="0">
              <a:solidFill>
                <a:schemeClr val="bg2"/>
              </a:solidFill>
              <a:effectLst/>
              <a:latin typeface="Nunito" pitchFamily="2" charset="0"/>
            </a:endParaRP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8776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2"/>
          <p:cNvSpPr txBox="1">
            <a:spLocks noGrp="1"/>
          </p:cNvSpPr>
          <p:nvPr>
            <p:ph type="title" idx="2"/>
          </p:nvPr>
        </p:nvSpPr>
        <p:spPr>
          <a:xfrm>
            <a:off x="1298308" y="1871975"/>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dirty="0"/>
              <a:t>Mấu chốt của quy hoạch động</a:t>
            </a:r>
            <a:br>
              <a:rPr lang="en" sz="4000" dirty="0"/>
            </a:br>
            <a:r>
              <a:rPr lang="en" sz="4000" dirty="0"/>
              <a:t>là tìm ra công thức truy hồi</a:t>
            </a:r>
            <a:endParaRPr sz="4000" dirty="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1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Một</a:t>
            </a:r>
            <a:r>
              <a:rPr lang="en-US" sz="3200">
                <a:latin typeface="UTM Bebas" panose="02040603050506020204" pitchFamily="18" charset="0"/>
              </a:rPr>
              <a:t> </a:t>
            </a:r>
            <a:r>
              <a:rPr lang="en-US" sz="3200" err="1">
                <a:latin typeface="UTM Bebas" panose="02040603050506020204" pitchFamily="18" charset="0"/>
              </a:rPr>
              <a:t>vài</a:t>
            </a:r>
            <a:r>
              <a:rPr lang="en-US" sz="320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nSpc>
                <a:spcPct val="107000"/>
              </a:lnSpc>
              <a:spcAft>
                <a:spcPts val="800"/>
              </a:spcAft>
            </a:pPr>
            <a:r>
              <a:rPr lang="en-US" sz="1800" b="1" err="1">
                <a:effectLst/>
                <a:latin typeface="Calibri" panose="020F0502020204030204" pitchFamily="34" charset="0"/>
                <a:ea typeface="Calibri" panose="020F0502020204030204" pitchFamily="34" charset="0"/>
                <a:cs typeface="Arial" panose="020B0604020202020204" pitchFamily="34" charset="0"/>
              </a:rPr>
              <a:t>Công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thức</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chung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dùng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đệ</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quy</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để</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giải</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các</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bài</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toán</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quy</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hoạch</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động</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đếm</a:t>
            </a:r>
            <a:r>
              <a:rPr lang="en-US" sz="1800" b="1">
                <a:effectLst/>
                <a:latin typeface="Calibri" panose="020F0502020204030204" pitchFamily="34" charset="0"/>
                <a:ea typeface="Calibri" panose="020F0502020204030204" pitchFamily="34" charset="0"/>
                <a:cs typeface="Arial" panose="020B0604020202020204" pitchFamily="34" charset="0"/>
              </a:rPr>
              <a:t> </a:t>
            </a:r>
            <a:r>
              <a:rPr lang="en-US" sz="1800" b="1" err="1">
                <a:effectLst/>
                <a:latin typeface="Calibri" panose="020F0502020204030204" pitchFamily="34" charset="0"/>
                <a:ea typeface="Calibri" panose="020F0502020204030204" pitchFamily="34" charset="0"/>
                <a:cs typeface="Arial" panose="020B0604020202020204" pitchFamily="34" charset="0"/>
              </a:rPr>
              <a:t>cách</a:t>
            </a:r>
            <a:r>
              <a:rPr lang="en-US" sz="1800" b="1">
                <a:effectLst/>
                <a:latin typeface="Calibri" panose="020F0502020204030204" pitchFamily="34" charset="0"/>
                <a:ea typeface="Calibri" panose="020F0502020204030204" pitchFamily="34" charset="0"/>
                <a:cs typeface="Arial" panose="020B0604020202020204" pitchFamily="34"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Tìm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cách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để</a:t>
            </a:r>
            <a:r>
              <a:rPr lang="en-US" sz="1800">
                <a:effectLst/>
                <a:latin typeface="Calibri" panose="020F0502020204030204" pitchFamily="34" charset="0"/>
                <a:ea typeface="Calibri" panose="020F0502020204030204" pitchFamily="34" charset="0"/>
                <a:cs typeface="Arial" panose="020B0604020202020204" pitchFamily="34" charset="0"/>
              </a:rPr>
              <a:t> chia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đếm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ra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thành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tổng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của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những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toán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nhỏ</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tương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đương</a:t>
            </a:r>
            <a:r>
              <a:rPr lang="en-US" sz="180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Tìm</a:t>
            </a:r>
            <a:r>
              <a:rPr lang="en-US" sz="1800">
                <a:effectLst/>
                <a:latin typeface="Calibri" panose="020F0502020204030204" pitchFamily="34" charset="0"/>
                <a:ea typeface="Calibri" panose="020F0502020204030204" pitchFamily="34" charset="0"/>
                <a:cs typeface="Arial" panose="020B0604020202020204" pitchFamily="34" charset="0"/>
              </a:rPr>
              <a:t> stopping </a:t>
            </a:r>
            <a:r>
              <a:rPr lang="en-US" sz="1800" err="1">
                <a:effectLst/>
                <a:latin typeface="Calibri" panose="020F0502020204030204" pitchFamily="34" charset="0"/>
                <a:ea typeface="Calibri" panose="020F0502020204030204" pitchFamily="34" charset="0"/>
                <a:cs typeface="Arial" panose="020B0604020202020204" pitchFamily="34" charset="0"/>
              </a:rPr>
              <a:t>conditon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của</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bài</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đếm</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trường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hợp</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nào</a:t>
            </a:r>
            <a:r>
              <a:rPr lang="en-US" sz="1800">
                <a:effectLst/>
                <a:latin typeface="Calibri" panose="020F0502020204030204" pitchFamily="34" charset="0"/>
                <a:ea typeface="Calibri" panose="020F0502020204030204" pitchFamily="34" charset="0"/>
                <a:cs typeface="Arial" panose="020B0604020202020204" pitchFamily="34" charset="0"/>
              </a:rPr>
              <a:t> return 1? return 0?)</a:t>
            </a:r>
          </a:p>
          <a:p>
            <a:pPr marL="342900" lvl="0" indent="-342900">
              <a:lnSpc>
                <a:spcPct val="107000"/>
              </a:lnSpc>
              <a:spcAft>
                <a:spcPts val="800"/>
              </a:spcAft>
              <a:buFont typeface="+mj-lt"/>
              <a:buAutoNum type="arabicPeriod"/>
            </a:pPr>
            <a:r>
              <a:rPr lang="en-US" sz="1800" err="1">
                <a:effectLst/>
                <a:latin typeface="Calibri" panose="020F0502020204030204" pitchFamily="34" charset="0"/>
                <a:ea typeface="Calibri" panose="020F0502020204030204" pitchFamily="34" charset="0"/>
                <a:cs typeface="Arial" panose="020B0604020202020204" pitchFamily="34" charset="0"/>
              </a:rPr>
              <a:t>Nhớ</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sử</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dụng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bảng</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nhớ</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phụ</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để</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giúp</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đệ</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quy</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tránh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tính</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toán</a:t>
            </a:r>
            <a:r>
              <a:rPr lang="en-US" sz="1800">
                <a:effectLst/>
                <a:latin typeface="Calibri" panose="020F0502020204030204" pitchFamily="34" charset="0"/>
                <a:ea typeface="Calibri" panose="020F0502020204030204" pitchFamily="34" charset="0"/>
                <a:cs typeface="Arial" panose="020B0604020202020204" pitchFamily="34" charset="0"/>
              </a:rPr>
              <a:t> </a:t>
            </a:r>
            <a:r>
              <a:rPr lang="en-US" sz="1800" err="1">
                <a:effectLst/>
                <a:latin typeface="Calibri" panose="020F0502020204030204" pitchFamily="34" charset="0"/>
                <a:ea typeface="Calibri" panose="020F0502020204030204" pitchFamily="34" charset="0"/>
                <a:cs typeface="Arial" panose="020B0604020202020204" pitchFamily="34" charset="0"/>
              </a:rPr>
              <a:t>lại</a:t>
            </a:r>
            <a:r>
              <a:rPr lang="en-US" sz="180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5774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1498;p56">
            <a:extLst>
              <a:ext uri="{FF2B5EF4-FFF2-40B4-BE49-F238E27FC236}">
                <a16:creationId xmlns:a16="http://schemas.microsoft.com/office/drawing/2014/main" id="{05857006-A41C-EAD8-2398-E61C47476358}"/>
              </a:ext>
            </a:extLst>
          </p:cNvPr>
          <p:cNvSpPr/>
          <p:nvPr/>
        </p:nvSpPr>
        <p:spPr>
          <a:xfrm>
            <a:off x="714849" y="28909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6">
            <a:extLst>
              <a:ext uri="{FF2B5EF4-FFF2-40B4-BE49-F238E27FC236}">
                <a16:creationId xmlns:a16="http://schemas.microsoft.com/office/drawing/2014/main" id="{2709758C-A686-BACD-2350-C3F889B05D8A}"/>
              </a:ext>
            </a:extLst>
          </p:cNvPr>
          <p:cNvSpPr txBox="1">
            <a:spLocks/>
          </p:cNvSpPr>
          <p:nvPr/>
        </p:nvSpPr>
        <p:spPr>
          <a:xfrm>
            <a:off x="1391964" y="274345"/>
            <a:ext cx="64122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200" err="1">
                <a:latin typeface="UTM Bebas" panose="02040603050506020204" pitchFamily="18" charset="0"/>
              </a:rPr>
              <a:t>Một</a:t>
            </a:r>
            <a:r>
              <a:rPr lang="en-US" sz="3200">
                <a:latin typeface="UTM Bebas" panose="02040603050506020204" pitchFamily="18" charset="0"/>
              </a:rPr>
              <a:t> </a:t>
            </a:r>
            <a:r>
              <a:rPr lang="en-US" sz="3200" err="1">
                <a:latin typeface="UTM Bebas" panose="02040603050506020204" pitchFamily="18" charset="0"/>
              </a:rPr>
              <a:t>vài</a:t>
            </a:r>
            <a:r>
              <a:rPr lang="en-US" sz="3200">
                <a:latin typeface="UTM Bebas" panose="02040603050506020204" pitchFamily="18" charset="0"/>
              </a:rPr>
              <a:t> tip</a:t>
            </a:r>
          </a:p>
        </p:txBody>
      </p:sp>
      <p:grpSp>
        <p:nvGrpSpPr>
          <p:cNvPr id="23" name="Google Shape;1524;p56">
            <a:extLst>
              <a:ext uri="{FF2B5EF4-FFF2-40B4-BE49-F238E27FC236}">
                <a16:creationId xmlns:a16="http://schemas.microsoft.com/office/drawing/2014/main" id="{2A1AF7F2-FCB8-197A-7C25-829ED04EE082}"/>
              </a:ext>
            </a:extLst>
          </p:cNvPr>
          <p:cNvGrpSpPr/>
          <p:nvPr/>
        </p:nvGrpSpPr>
        <p:grpSpPr>
          <a:xfrm>
            <a:off x="7631997" y="463954"/>
            <a:ext cx="636814" cy="120078"/>
            <a:chOff x="8209059" y="198000"/>
            <a:chExt cx="636814" cy="120078"/>
          </a:xfrm>
        </p:grpSpPr>
        <p:sp>
          <p:nvSpPr>
            <p:cNvPr id="24" name="Google Shape;1525;p56">
              <a:extLst>
                <a:ext uri="{FF2B5EF4-FFF2-40B4-BE49-F238E27FC236}">
                  <a16:creationId xmlns:a16="http://schemas.microsoft.com/office/drawing/2014/main" id="{471EB3F8-F9C4-41F4-11CA-DA5695E8F519}"/>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6;p56">
              <a:extLst>
                <a:ext uri="{FF2B5EF4-FFF2-40B4-BE49-F238E27FC236}">
                  <a16:creationId xmlns:a16="http://schemas.microsoft.com/office/drawing/2014/main" id="{3AEB7F91-A6D6-9C72-ABA8-E8459F09864A}"/>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7;p56">
              <a:extLst>
                <a:ext uri="{FF2B5EF4-FFF2-40B4-BE49-F238E27FC236}">
                  <a16:creationId xmlns:a16="http://schemas.microsoft.com/office/drawing/2014/main" id="{E106ABB2-5530-8C24-7D66-8454DD17F8D1}"/>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32;p57">
            <a:extLst>
              <a:ext uri="{FF2B5EF4-FFF2-40B4-BE49-F238E27FC236}">
                <a16:creationId xmlns:a16="http://schemas.microsoft.com/office/drawing/2014/main" id="{65272050-7779-C13E-23FB-D78D1D67B2B3}"/>
              </a:ext>
            </a:extLst>
          </p:cNvPr>
          <p:cNvSpPr/>
          <p:nvPr/>
        </p:nvSpPr>
        <p:spPr>
          <a:xfrm>
            <a:off x="777323" y="847045"/>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VN" sz="1600" b="1"/>
              <a:t>Công thức chung dùng đệ quy để giải các bài toán quy hoạch động “dùng ít nhất” </a:t>
            </a:r>
            <a:r>
              <a:rPr lang="en-US" sz="1600" b="1"/>
              <a:t>:</a:t>
            </a:r>
          </a:p>
          <a:p>
            <a:pPr marL="0" lvl="0" indent="0" algn="l" rtl="0">
              <a:spcBef>
                <a:spcPts val="0"/>
              </a:spcBef>
              <a:spcAft>
                <a:spcPts val="0"/>
              </a:spcAft>
              <a:buNone/>
            </a:pPr>
            <a:r>
              <a:rPr lang="en-US" sz="1600"/>
              <a:t>        - </a:t>
            </a:r>
            <a:r>
              <a:rPr lang="vi-VN" sz="1600"/>
              <a:t>Quan hệ truy hồi: sử dụng hàm min để tính tối ưu của từng điểm nhằm xây dựng tối ưu của toàn bài. </a:t>
            </a:r>
            <a:endParaRPr lang="en-US" sz="1600"/>
          </a:p>
          <a:p>
            <a:pPr marL="0" lvl="0" indent="0" algn="l" rtl="0">
              <a:spcBef>
                <a:spcPts val="0"/>
              </a:spcBef>
              <a:spcAft>
                <a:spcPts val="0"/>
              </a:spcAft>
              <a:buNone/>
            </a:pPr>
            <a:r>
              <a:rPr lang="en-US" sz="1600"/>
              <a:t>        - </a:t>
            </a:r>
            <a:r>
              <a:rPr lang="vi-VN" sz="1600"/>
              <a:t>Cách làm: Giá trị hiện tại (chỉ có khi tìm chi phí, không có khi tìm cách) + min(nhánh 1, nhánh 2). </a:t>
            </a:r>
            <a:endParaRPr lang="en-US" sz="1600"/>
          </a:p>
          <a:p>
            <a:pPr marL="0" lvl="0" indent="0" algn="l" rtl="0">
              <a:spcBef>
                <a:spcPts val="0"/>
              </a:spcBef>
              <a:spcAft>
                <a:spcPts val="0"/>
              </a:spcAft>
              <a:buNone/>
            </a:pPr>
            <a:r>
              <a:rPr lang="en-US" sz="1600"/>
              <a:t>        - </a:t>
            </a:r>
            <a:r>
              <a:rPr lang="vi-VN" sz="1600"/>
              <a:t>Stopping condition của bài toán tối ưu phải trả về 2 trường hợp: giá trị kết thúc có trên dữ liệu và giá trị kết thúc ở ngoài biên để khiến hàm min chọn / không chọn giá trị có trên dữ liệu (tương ứng inf hoặc 0). </a:t>
            </a:r>
            <a:endParaRPr lang="en-US" sz="1600"/>
          </a:p>
          <a:p>
            <a:pPr marL="0" lvl="0" indent="0" algn="l" rtl="0">
              <a:spcBef>
                <a:spcPts val="0"/>
              </a:spcBef>
              <a:spcAft>
                <a:spcPts val="0"/>
              </a:spcAft>
              <a:buNone/>
            </a:pPr>
            <a:r>
              <a:rPr lang="en-US" sz="1600"/>
              <a:t>        - </a:t>
            </a:r>
            <a:r>
              <a:rPr lang="vi-VN" sz="1600"/>
              <a:t>Nhớ phải sử dụng bảng phụ để giúp đệ quy tránh phải tính toán lại (vi phạm time limit exceeded): </a:t>
            </a:r>
            <a:endParaRPr lang="en-US" sz="1600"/>
          </a:p>
          <a:p>
            <a:pPr marL="0" lvl="0" indent="0" algn="l" rtl="0">
              <a:spcBef>
                <a:spcPts val="0"/>
              </a:spcBef>
              <a:spcAft>
                <a:spcPts val="0"/>
              </a:spcAft>
              <a:buNone/>
            </a:pPr>
            <a:r>
              <a:rPr lang="en-US" sz="1600"/>
              <a:t>	</a:t>
            </a:r>
            <a:r>
              <a:rPr lang="vi-VN" sz="1600"/>
              <a:t>▪ Nên kiểm tra xem kết quả nhớ phụ có chung tính chất với kết quả tối ưu đoạn con hay không (bài toán thối tiền). </a:t>
            </a:r>
            <a:endParaRPr lang="en-US" sz="1600"/>
          </a:p>
          <a:p>
            <a:pPr marL="0" lvl="0" indent="0" algn="l" rtl="0">
              <a:spcBef>
                <a:spcPts val="0"/>
              </a:spcBef>
              <a:spcAft>
                <a:spcPts val="0"/>
              </a:spcAft>
              <a:buNone/>
            </a:pPr>
            <a:r>
              <a:rPr lang="en-US" sz="1600"/>
              <a:t>	</a:t>
            </a:r>
            <a:r>
              <a:rPr lang="vi-VN" sz="1600"/>
              <a:t>▪ Nếu hai kết quả không chung tính chất, có thể lưu kết quả để xây dựng tối ưu đoạn con riêng (bằng bảng nhớ), trả về kết quả tối ưu của các nhánh con bằng đệ quy.</a:t>
            </a:r>
            <a:endParaRPr sz="1600"/>
          </a:p>
        </p:txBody>
      </p:sp>
    </p:spTree>
    <p:extLst>
      <p:ext uri="{BB962C8B-B14F-4D97-AF65-F5344CB8AC3E}">
        <p14:creationId xmlns:p14="http://schemas.microsoft.com/office/powerpoint/2010/main" val="332024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580789" y="2246165"/>
            <a:ext cx="2495377" cy="8418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4000"/>
              <a:t>To Be Continue</a:t>
            </a:r>
            <a:endParaRPr sz="4000"/>
          </a:p>
        </p:txBody>
      </p:sp>
      <p:sp>
        <p:nvSpPr>
          <p:cNvPr id="1849" name="Google Shape;1849;p62"/>
          <p:cNvSpPr txBox="1">
            <a:spLocks noGrp="1"/>
          </p:cNvSpPr>
          <p:nvPr>
            <p:ph type="subTitle" idx="1"/>
          </p:nvPr>
        </p:nvSpPr>
        <p:spPr>
          <a:xfrm>
            <a:off x="4781823" y="3021698"/>
            <a:ext cx="3515100" cy="14565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b="1" dirty="0"/>
              <a:t>Memory</a:t>
            </a:r>
            <a:r>
              <a:rPr lang="en" b="1" dirty="0"/>
              <a:t> Function</a:t>
            </a:r>
          </a:p>
          <a:p>
            <a:pPr marL="285750" lvl="0" indent="-285750" algn="l" rtl="0">
              <a:spcBef>
                <a:spcPts val="0"/>
              </a:spcBef>
              <a:spcAft>
                <a:spcPts val="0"/>
              </a:spcAft>
              <a:buFont typeface="Arial" panose="020B0604020202020204" pitchFamily="34" charset="0"/>
              <a:buChar char="•"/>
            </a:pPr>
            <a:r>
              <a:rPr lang="en" b="1" dirty="0"/>
              <a:t>Optimal Binary Search Trees</a:t>
            </a:r>
          </a:p>
          <a:p>
            <a:pPr marL="285750" lvl="0" indent="-285750" algn="l" rtl="0">
              <a:spcBef>
                <a:spcPts val="0"/>
              </a:spcBef>
              <a:spcAft>
                <a:spcPts val="0"/>
              </a:spcAft>
              <a:buFont typeface="Arial" panose="020B0604020202020204" pitchFamily="34" charset="0"/>
              <a:buChar char="•"/>
            </a:pPr>
            <a:r>
              <a:rPr lang="en" b="1" dirty="0"/>
              <a:t>Thuật toán Warshall và Floyd</a:t>
            </a:r>
          </a:p>
          <a:p>
            <a:pPr marL="285750" lvl="0" indent="-285750" algn="l" rtl="0">
              <a:spcBef>
                <a:spcPts val="0"/>
              </a:spcBef>
              <a:spcAft>
                <a:spcPts val="0"/>
              </a:spcAft>
              <a:buFont typeface="Arial" panose="020B0604020202020204" pitchFamily="34" charset="0"/>
              <a:buChar char="•"/>
            </a:pPr>
            <a:r>
              <a:rPr lang="en" b="1" dirty="0"/>
              <a:t>…</a:t>
            </a:r>
          </a:p>
          <a:p>
            <a:pPr marL="0" lvl="0" indent="0" algn="l" rtl="0">
              <a:spcBef>
                <a:spcPts val="0"/>
              </a:spcBef>
              <a:spcAft>
                <a:spcPts val="0"/>
              </a:spcAft>
              <a:buNone/>
            </a:pPr>
            <a:r>
              <a:rPr lang="en-US" b="1" dirty="0" err="1"/>
              <a:t>Sẽ</a:t>
            </a:r>
            <a:r>
              <a:rPr lang="en-US" b="1" dirty="0"/>
              <a:t> </a:t>
            </a:r>
            <a:r>
              <a:rPr lang="en-US" b="1" dirty="0" err="1"/>
              <a:t>được</a:t>
            </a:r>
            <a:r>
              <a:rPr lang="en-US" b="1" dirty="0"/>
              <a:t> </a:t>
            </a:r>
            <a:r>
              <a:rPr lang="en-US" b="1" dirty="0" err="1"/>
              <a:t>nhóm</a:t>
            </a:r>
            <a:r>
              <a:rPr lang="en-US" b="1" dirty="0"/>
              <a:t> 10 </a:t>
            </a:r>
            <a:r>
              <a:rPr lang="en-US" b="1" dirty="0" err="1"/>
              <a:t>trình</a:t>
            </a:r>
            <a:r>
              <a:rPr lang="en-US" b="1" dirty="0"/>
              <a:t> </a:t>
            </a:r>
            <a:r>
              <a:rPr lang="en-US" b="1" dirty="0" err="1"/>
              <a:t>bày</a:t>
            </a:r>
            <a:endParaRPr lang="en" b="1" dirty="0"/>
          </a:p>
        </p:txBody>
      </p:sp>
      <p:grpSp>
        <p:nvGrpSpPr>
          <p:cNvPr id="1850" name="Google Shape;1850;p62"/>
          <p:cNvGrpSpPr/>
          <p:nvPr/>
        </p:nvGrpSpPr>
        <p:grpSpPr>
          <a:xfrm>
            <a:off x="151080" y="206679"/>
            <a:ext cx="4469933" cy="4305820"/>
            <a:chOff x="242155" y="855580"/>
            <a:chExt cx="3565563" cy="3432346"/>
          </a:xfrm>
        </p:grpSpPr>
        <p:sp>
          <p:nvSpPr>
            <p:cNvPr id="1851" name="Google Shape;1851;p62"/>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2" name="Google Shape;1852;p62"/>
            <p:cNvGrpSpPr/>
            <p:nvPr/>
          </p:nvGrpSpPr>
          <p:grpSpPr>
            <a:xfrm>
              <a:off x="535727" y="1107330"/>
              <a:ext cx="3041211" cy="2831205"/>
              <a:chOff x="535727" y="1107330"/>
              <a:chExt cx="3041211" cy="2831205"/>
            </a:xfrm>
          </p:grpSpPr>
          <p:sp>
            <p:nvSpPr>
              <p:cNvPr id="1853" name="Google Shape;1853;p62"/>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82023" y="2079886"/>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txBox="1"/>
              <p:nvPr/>
            </p:nvSpPr>
            <p:spPr>
              <a:xfrm>
                <a:off x="2179244" y="1923103"/>
                <a:ext cx="1099932" cy="77386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6"/>
                    </a:solidFill>
                    <a:latin typeface="UTM Bebas" panose="02040603050506020204" pitchFamily="18" charset="0"/>
                    <a:ea typeface="Bebas Neue"/>
                    <a:cs typeface="Bebas Neue"/>
                    <a:sym typeface="Bebas Neue"/>
                  </a:rPr>
                  <a:t>Optimal</a:t>
                </a:r>
              </a:p>
              <a:p>
                <a:pPr marL="0" lvl="0" indent="0" algn="ctr" rtl="0">
                  <a:spcBef>
                    <a:spcPts val="0"/>
                  </a:spcBef>
                  <a:spcAft>
                    <a:spcPts val="0"/>
                  </a:spcAft>
                  <a:buNone/>
                </a:pPr>
                <a:r>
                  <a:rPr lang="en" sz="1800">
                    <a:solidFill>
                      <a:schemeClr val="accent6"/>
                    </a:solidFill>
                    <a:latin typeface="UTM Bebas" panose="02040603050506020204" pitchFamily="18" charset="0"/>
                    <a:ea typeface="Bebas Neue"/>
                    <a:cs typeface="Bebas Neue"/>
                    <a:sym typeface="Bebas Neue"/>
                  </a:rPr>
                  <a:t>BST</a:t>
                </a:r>
                <a:endParaRPr sz="1800">
                  <a:solidFill>
                    <a:schemeClr val="accent6"/>
                  </a:solidFill>
                  <a:latin typeface="UTM Bebas" panose="02040603050506020204" pitchFamily="18" charset="0"/>
                  <a:ea typeface="Bebas Neue"/>
                  <a:cs typeface="Bebas Neue"/>
                  <a:sym typeface="Bebas Neue"/>
                </a:endParaRPr>
              </a:p>
            </p:txBody>
          </p:sp>
          <p:sp>
            <p:nvSpPr>
              <p:cNvPr id="1947" name="Google Shape;1947;p62"/>
              <p:cNvSpPr txBox="1"/>
              <p:nvPr/>
            </p:nvSpPr>
            <p:spPr>
              <a:xfrm>
                <a:off x="2339356" y="2880548"/>
                <a:ext cx="1237582" cy="6581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sym typeface="Bebas Neue"/>
                  </a:rPr>
                  <a:t>Warshall’s</a:t>
                </a:r>
              </a:p>
              <a:p>
                <a:pPr marL="0" lvl="0" indent="0" algn="ctr" rtl="0">
                  <a:spcBef>
                    <a:spcPts val="0"/>
                  </a:spcBef>
                  <a:spcAft>
                    <a:spcPts val="0"/>
                  </a:spcAft>
                  <a:buNone/>
                </a:pPr>
                <a:r>
                  <a:rPr lang="en" sz="1600">
                    <a:solidFill>
                      <a:schemeClr val="accent6"/>
                    </a:solidFill>
                    <a:latin typeface="UTM Bebas" panose="02040603050506020204" pitchFamily="18" charset="0"/>
                    <a:ea typeface="Bebas Neue"/>
                    <a:cs typeface="Bebas Neue"/>
                    <a:sym typeface="Bebas Neue"/>
                  </a:rPr>
                  <a:t>&amp; floyd’s Algo</a:t>
                </a:r>
                <a:endParaRPr sz="1600">
                  <a:solidFill>
                    <a:schemeClr val="accent6"/>
                  </a:solidFill>
                  <a:latin typeface="UTM Bebas" panose="02040603050506020204" pitchFamily="18" charset="0"/>
                  <a:ea typeface="Bebas Neue"/>
                  <a:cs typeface="Bebas Neue"/>
                  <a:sym typeface="Bebas Neue"/>
                </a:endParaRPr>
              </a:p>
            </p:txBody>
          </p:sp>
          <p:sp>
            <p:nvSpPr>
              <p:cNvPr id="1948" name="Google Shape;1948;p62"/>
              <p:cNvSpPr txBox="1"/>
              <p:nvPr/>
            </p:nvSpPr>
            <p:spPr>
              <a:xfrm>
                <a:off x="535727" y="2335255"/>
                <a:ext cx="1017078" cy="2247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6"/>
                    </a:solidFill>
                    <a:latin typeface="UTM Bebas" panose="02040603050506020204" pitchFamily="18" charset="0"/>
                    <a:ea typeface="Bebas Neue"/>
                    <a:cs typeface="Bebas Neue"/>
                    <a:sym typeface="Bebas Neue"/>
                  </a:rPr>
                  <a:t>Memory function</a:t>
                </a:r>
                <a:endParaRPr sz="1500">
                  <a:solidFill>
                    <a:schemeClr val="accent6"/>
                  </a:solidFill>
                  <a:latin typeface="UTM Bebas" panose="02040603050506020204" pitchFamily="18" charset="0"/>
                  <a:ea typeface="Bebas Neue"/>
                  <a:cs typeface="Bebas Neue"/>
                  <a:sym typeface="Bebas Neue"/>
                </a:endParaRPr>
              </a:p>
            </p:txBody>
          </p:sp>
        </p:grpSp>
        <p:grpSp>
          <p:nvGrpSpPr>
            <p:cNvPr id="1949" name="Google Shape;1949;p62"/>
            <p:cNvGrpSpPr/>
            <p:nvPr/>
          </p:nvGrpSpPr>
          <p:grpSpPr>
            <a:xfrm>
              <a:off x="242155" y="855580"/>
              <a:ext cx="3486733" cy="3432346"/>
              <a:chOff x="242155" y="855580"/>
              <a:chExt cx="3486733" cy="3432346"/>
            </a:xfrm>
          </p:grpSpPr>
          <p:sp>
            <p:nvSpPr>
              <p:cNvPr id="1950" name="Google Shape;1950;p62"/>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62"/>
          <p:cNvGrpSpPr/>
          <p:nvPr/>
        </p:nvGrpSpPr>
        <p:grpSpPr>
          <a:xfrm>
            <a:off x="4572000" y="496500"/>
            <a:ext cx="3846900" cy="469800"/>
            <a:chOff x="4572000" y="496500"/>
            <a:chExt cx="3846900" cy="469800"/>
          </a:xfrm>
        </p:grpSpPr>
        <p:sp>
          <p:nvSpPr>
            <p:cNvPr id="1971" name="Google Shape;1971;p62"/>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631947" y="671363"/>
              <a:ext cx="636814" cy="120078"/>
              <a:chOff x="8209059" y="198000"/>
              <a:chExt cx="636814" cy="120078"/>
            </a:xfrm>
          </p:grpSpPr>
          <p:sp>
            <p:nvSpPr>
              <p:cNvPr id="1973" name="Google Shape;1973;p6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7035;p115">
            <a:extLst>
              <a:ext uri="{FF2B5EF4-FFF2-40B4-BE49-F238E27FC236}">
                <a16:creationId xmlns:a16="http://schemas.microsoft.com/office/drawing/2014/main" id="{04F34A4F-6213-6D16-A11A-36FE9AC77B44}"/>
              </a:ext>
            </a:extLst>
          </p:cNvPr>
          <p:cNvGrpSpPr/>
          <p:nvPr/>
        </p:nvGrpSpPr>
        <p:grpSpPr>
          <a:xfrm>
            <a:off x="8418900" y="1891168"/>
            <a:ext cx="773266" cy="2844495"/>
            <a:chOff x="7336688" y="1311205"/>
            <a:chExt cx="773266" cy="2844495"/>
          </a:xfrm>
        </p:grpSpPr>
        <p:sp>
          <p:nvSpPr>
            <p:cNvPr id="3" name="Google Shape;7036;p115">
              <a:extLst>
                <a:ext uri="{FF2B5EF4-FFF2-40B4-BE49-F238E27FC236}">
                  <a16:creationId xmlns:a16="http://schemas.microsoft.com/office/drawing/2014/main" id="{504314A5-4190-62A8-BDBD-1405BBB5D06E}"/>
                </a:ext>
              </a:extLst>
            </p:cNvPr>
            <p:cNvSpPr/>
            <p:nvPr/>
          </p:nvSpPr>
          <p:spPr>
            <a:xfrm>
              <a:off x="7472472" y="2502626"/>
              <a:ext cx="273134" cy="1584880"/>
            </a:xfrm>
            <a:custGeom>
              <a:avLst/>
              <a:gdLst/>
              <a:ahLst/>
              <a:cxnLst/>
              <a:rect l="l" t="t" r="r" b="b"/>
              <a:pathLst>
                <a:path w="4351" h="25247" extrusionOk="0">
                  <a:moveTo>
                    <a:pt x="1243" y="0"/>
                  </a:moveTo>
                  <a:lnTo>
                    <a:pt x="740" y="731"/>
                  </a:lnTo>
                  <a:lnTo>
                    <a:pt x="606" y="1715"/>
                  </a:lnTo>
                  <a:cubicBezTo>
                    <a:pt x="1" y="3555"/>
                    <a:pt x="771" y="7165"/>
                    <a:pt x="929" y="9092"/>
                  </a:cubicBezTo>
                  <a:cubicBezTo>
                    <a:pt x="1157" y="11884"/>
                    <a:pt x="1912" y="21802"/>
                    <a:pt x="1951" y="24453"/>
                  </a:cubicBezTo>
                  <a:cubicBezTo>
                    <a:pt x="1951" y="24673"/>
                    <a:pt x="2148" y="25043"/>
                    <a:pt x="2392" y="25074"/>
                  </a:cubicBezTo>
                  <a:cubicBezTo>
                    <a:pt x="2643" y="25098"/>
                    <a:pt x="3044" y="25247"/>
                    <a:pt x="3343" y="25160"/>
                  </a:cubicBezTo>
                  <a:lnTo>
                    <a:pt x="3351" y="25160"/>
                  </a:lnTo>
                  <a:cubicBezTo>
                    <a:pt x="3469" y="25121"/>
                    <a:pt x="3477" y="24940"/>
                    <a:pt x="3477" y="24940"/>
                  </a:cubicBezTo>
                  <a:cubicBezTo>
                    <a:pt x="3681" y="19285"/>
                    <a:pt x="3626" y="13316"/>
                    <a:pt x="3744" y="7661"/>
                  </a:cubicBezTo>
                  <a:cubicBezTo>
                    <a:pt x="3784" y="5977"/>
                    <a:pt x="4350" y="4326"/>
                    <a:pt x="4350" y="4326"/>
                  </a:cubicBezTo>
                  <a:lnTo>
                    <a:pt x="3021"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7;p115">
              <a:extLst>
                <a:ext uri="{FF2B5EF4-FFF2-40B4-BE49-F238E27FC236}">
                  <a16:creationId xmlns:a16="http://schemas.microsoft.com/office/drawing/2014/main" id="{9A6BBBF7-0867-35D5-4ADB-FDE88EC7A61C}"/>
                </a:ext>
              </a:extLst>
            </p:cNvPr>
            <p:cNvSpPr/>
            <p:nvPr/>
          </p:nvSpPr>
          <p:spPr>
            <a:xfrm>
              <a:off x="7496641" y="2502626"/>
              <a:ext cx="229694" cy="254302"/>
            </a:xfrm>
            <a:custGeom>
              <a:avLst/>
              <a:gdLst/>
              <a:ahLst/>
              <a:cxnLst/>
              <a:rect l="l" t="t" r="r" b="b"/>
              <a:pathLst>
                <a:path w="3659" h="4051" extrusionOk="0">
                  <a:moveTo>
                    <a:pt x="858" y="0"/>
                  </a:moveTo>
                  <a:lnTo>
                    <a:pt x="355" y="731"/>
                  </a:lnTo>
                  <a:lnTo>
                    <a:pt x="221" y="1715"/>
                  </a:lnTo>
                  <a:cubicBezTo>
                    <a:pt x="87" y="2155"/>
                    <a:pt x="17" y="2611"/>
                    <a:pt x="1" y="3067"/>
                  </a:cubicBezTo>
                  <a:cubicBezTo>
                    <a:pt x="1149" y="3626"/>
                    <a:pt x="2392" y="3964"/>
                    <a:pt x="3658" y="4051"/>
                  </a:cubicBezTo>
                  <a:lnTo>
                    <a:pt x="2636" y="3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38;p115">
              <a:extLst>
                <a:ext uri="{FF2B5EF4-FFF2-40B4-BE49-F238E27FC236}">
                  <a16:creationId xmlns:a16="http://schemas.microsoft.com/office/drawing/2014/main" id="{C5F3AD75-7314-86DE-6EC1-4D772F61884F}"/>
                </a:ext>
              </a:extLst>
            </p:cNvPr>
            <p:cNvSpPr/>
            <p:nvPr/>
          </p:nvSpPr>
          <p:spPr>
            <a:xfrm>
              <a:off x="7638389" y="2503568"/>
              <a:ext cx="336286" cy="1572639"/>
            </a:xfrm>
            <a:custGeom>
              <a:avLst/>
              <a:gdLst/>
              <a:ahLst/>
              <a:cxnLst/>
              <a:rect l="l" t="t" r="r" b="b"/>
              <a:pathLst>
                <a:path w="5357" h="25052" extrusionOk="0">
                  <a:moveTo>
                    <a:pt x="4224" y="1"/>
                  </a:moveTo>
                  <a:lnTo>
                    <a:pt x="4358" y="536"/>
                  </a:lnTo>
                  <a:cubicBezTo>
                    <a:pt x="5199" y="1243"/>
                    <a:pt x="5223" y="3823"/>
                    <a:pt x="5254" y="5027"/>
                  </a:cubicBezTo>
                  <a:cubicBezTo>
                    <a:pt x="5356" y="9982"/>
                    <a:pt x="4837" y="15566"/>
                    <a:pt x="4979" y="24579"/>
                  </a:cubicBezTo>
                  <a:cubicBezTo>
                    <a:pt x="4979" y="24579"/>
                    <a:pt x="5018" y="24886"/>
                    <a:pt x="4735" y="24972"/>
                  </a:cubicBezTo>
                  <a:cubicBezTo>
                    <a:pt x="4460" y="25051"/>
                    <a:pt x="3815" y="24988"/>
                    <a:pt x="3618" y="24941"/>
                  </a:cubicBezTo>
                  <a:cubicBezTo>
                    <a:pt x="3516" y="24894"/>
                    <a:pt x="3422" y="24839"/>
                    <a:pt x="3335" y="24760"/>
                  </a:cubicBezTo>
                  <a:cubicBezTo>
                    <a:pt x="3304" y="24729"/>
                    <a:pt x="3280" y="24579"/>
                    <a:pt x="3264" y="24351"/>
                  </a:cubicBezTo>
                  <a:cubicBezTo>
                    <a:pt x="2753" y="16667"/>
                    <a:pt x="2265" y="10100"/>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39;p115">
              <a:extLst>
                <a:ext uri="{FF2B5EF4-FFF2-40B4-BE49-F238E27FC236}">
                  <a16:creationId xmlns:a16="http://schemas.microsoft.com/office/drawing/2014/main" id="{076A8436-57CA-A2E1-671D-02F95916BE75}"/>
                </a:ext>
              </a:extLst>
            </p:cNvPr>
            <p:cNvSpPr/>
            <p:nvPr/>
          </p:nvSpPr>
          <p:spPr>
            <a:xfrm>
              <a:off x="7638389" y="2503568"/>
              <a:ext cx="326932" cy="260265"/>
            </a:xfrm>
            <a:custGeom>
              <a:avLst/>
              <a:gdLst/>
              <a:ahLst/>
              <a:cxnLst/>
              <a:rect l="l" t="t" r="r" b="b"/>
              <a:pathLst>
                <a:path w="5208" h="4146" extrusionOk="0">
                  <a:moveTo>
                    <a:pt x="4224" y="1"/>
                  </a:moveTo>
                  <a:lnTo>
                    <a:pt x="4358" y="536"/>
                  </a:lnTo>
                  <a:cubicBezTo>
                    <a:pt x="4955" y="1031"/>
                    <a:pt x="5144" y="2470"/>
                    <a:pt x="5207" y="3689"/>
                  </a:cubicBezTo>
                  <a:cubicBezTo>
                    <a:pt x="3854" y="4043"/>
                    <a:pt x="2446" y="4146"/>
                    <a:pt x="1062" y="4004"/>
                  </a:cubicBezTo>
                  <a:cubicBezTo>
                    <a:pt x="968" y="3501"/>
                    <a:pt x="873" y="2989"/>
                    <a:pt x="771" y="2478"/>
                  </a:cubicBezTo>
                  <a:cubicBezTo>
                    <a:pt x="535" y="1298"/>
                    <a:pt x="0" y="764"/>
                    <a:pt x="0" y="7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0;p115">
              <a:extLst>
                <a:ext uri="{FF2B5EF4-FFF2-40B4-BE49-F238E27FC236}">
                  <a16:creationId xmlns:a16="http://schemas.microsoft.com/office/drawing/2014/main" id="{D5E6C685-2AD6-8DAC-DE8D-D950183A50C4}"/>
                </a:ext>
              </a:extLst>
            </p:cNvPr>
            <p:cNvSpPr/>
            <p:nvPr/>
          </p:nvSpPr>
          <p:spPr>
            <a:xfrm>
              <a:off x="7811211" y="4012948"/>
              <a:ext cx="175833" cy="142750"/>
            </a:xfrm>
            <a:custGeom>
              <a:avLst/>
              <a:gdLst/>
              <a:ahLst/>
              <a:cxnLst/>
              <a:rect l="l" t="t" r="r" b="b"/>
              <a:pathLst>
                <a:path w="2801" h="2274" extrusionOk="0">
                  <a:moveTo>
                    <a:pt x="865" y="535"/>
                  </a:moveTo>
                  <a:cubicBezTo>
                    <a:pt x="865" y="535"/>
                    <a:pt x="905" y="0"/>
                    <a:pt x="1219" y="0"/>
                  </a:cubicBezTo>
                  <a:lnTo>
                    <a:pt x="1841" y="0"/>
                  </a:lnTo>
                  <a:cubicBezTo>
                    <a:pt x="2053" y="0"/>
                    <a:pt x="2265" y="331"/>
                    <a:pt x="2320" y="567"/>
                  </a:cubicBezTo>
                  <a:cubicBezTo>
                    <a:pt x="2446" y="606"/>
                    <a:pt x="2541" y="708"/>
                    <a:pt x="2572" y="834"/>
                  </a:cubicBezTo>
                  <a:cubicBezTo>
                    <a:pt x="2611" y="1046"/>
                    <a:pt x="2714" y="1825"/>
                    <a:pt x="2729" y="1904"/>
                  </a:cubicBezTo>
                  <a:cubicBezTo>
                    <a:pt x="2745" y="1982"/>
                    <a:pt x="2800" y="2273"/>
                    <a:pt x="2478" y="2273"/>
                  </a:cubicBezTo>
                  <a:lnTo>
                    <a:pt x="197" y="2273"/>
                  </a:lnTo>
                  <a:cubicBezTo>
                    <a:pt x="0" y="2273"/>
                    <a:pt x="24" y="2124"/>
                    <a:pt x="24" y="2037"/>
                  </a:cubicBezTo>
                  <a:cubicBezTo>
                    <a:pt x="32" y="1841"/>
                    <a:pt x="87" y="1644"/>
                    <a:pt x="173" y="1463"/>
                  </a:cubicBezTo>
                  <a:cubicBezTo>
                    <a:pt x="283" y="1298"/>
                    <a:pt x="865" y="535"/>
                    <a:pt x="865" y="53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1;p115">
              <a:extLst>
                <a:ext uri="{FF2B5EF4-FFF2-40B4-BE49-F238E27FC236}">
                  <a16:creationId xmlns:a16="http://schemas.microsoft.com/office/drawing/2014/main" id="{F2C5B525-11F7-7E01-9204-10B49DE72559}"/>
                </a:ext>
              </a:extLst>
            </p:cNvPr>
            <p:cNvSpPr/>
            <p:nvPr/>
          </p:nvSpPr>
          <p:spPr>
            <a:xfrm>
              <a:off x="7862562" y="4012948"/>
              <a:ext cx="94351" cy="78092"/>
            </a:xfrm>
            <a:custGeom>
              <a:avLst/>
              <a:gdLst/>
              <a:ahLst/>
              <a:cxnLst/>
              <a:rect l="l" t="t" r="r" b="b"/>
              <a:pathLst>
                <a:path w="1503" h="1244" extrusionOk="0">
                  <a:moveTo>
                    <a:pt x="47" y="535"/>
                  </a:moveTo>
                  <a:cubicBezTo>
                    <a:pt x="47" y="535"/>
                    <a:pt x="87" y="0"/>
                    <a:pt x="401" y="0"/>
                  </a:cubicBezTo>
                  <a:lnTo>
                    <a:pt x="1023" y="0"/>
                  </a:lnTo>
                  <a:cubicBezTo>
                    <a:pt x="1235" y="0"/>
                    <a:pt x="1447" y="331"/>
                    <a:pt x="1502" y="567"/>
                  </a:cubicBezTo>
                  <a:lnTo>
                    <a:pt x="1243" y="1117"/>
                  </a:lnTo>
                  <a:cubicBezTo>
                    <a:pt x="1156" y="1204"/>
                    <a:pt x="1030" y="1243"/>
                    <a:pt x="912" y="1243"/>
                  </a:cubicBezTo>
                  <a:lnTo>
                    <a:pt x="189" y="1243"/>
                  </a:lnTo>
                  <a:cubicBezTo>
                    <a:pt x="189" y="1243"/>
                    <a:pt x="0" y="1204"/>
                    <a:pt x="8" y="1023"/>
                  </a:cubicBezTo>
                  <a:cubicBezTo>
                    <a:pt x="16" y="850"/>
                    <a:pt x="47" y="535"/>
                    <a:pt x="47" y="53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2;p115">
              <a:extLst>
                <a:ext uri="{FF2B5EF4-FFF2-40B4-BE49-F238E27FC236}">
                  <a16:creationId xmlns:a16="http://schemas.microsoft.com/office/drawing/2014/main" id="{8DF03C11-6FC3-58ED-6F3D-D75A6D7A5233}"/>
                </a:ext>
              </a:extLst>
            </p:cNvPr>
            <p:cNvSpPr/>
            <p:nvPr/>
          </p:nvSpPr>
          <p:spPr>
            <a:xfrm>
              <a:off x="7811211" y="4127514"/>
              <a:ext cx="175833" cy="28186"/>
            </a:xfrm>
            <a:custGeom>
              <a:avLst/>
              <a:gdLst/>
              <a:ahLst/>
              <a:cxnLst/>
              <a:rect l="l" t="t" r="r" b="b"/>
              <a:pathLst>
                <a:path w="2801" h="449" extrusionOk="0">
                  <a:moveTo>
                    <a:pt x="2714" y="8"/>
                  </a:moveTo>
                  <a:lnTo>
                    <a:pt x="2729" y="79"/>
                  </a:lnTo>
                  <a:cubicBezTo>
                    <a:pt x="2745" y="157"/>
                    <a:pt x="2800" y="448"/>
                    <a:pt x="2478" y="448"/>
                  </a:cubicBezTo>
                  <a:lnTo>
                    <a:pt x="197" y="448"/>
                  </a:lnTo>
                  <a:cubicBezTo>
                    <a:pt x="0" y="448"/>
                    <a:pt x="24" y="299"/>
                    <a:pt x="24" y="212"/>
                  </a:cubicBezTo>
                  <a:cubicBezTo>
                    <a:pt x="24" y="142"/>
                    <a:pt x="32" y="71"/>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3;p115">
              <a:extLst>
                <a:ext uri="{FF2B5EF4-FFF2-40B4-BE49-F238E27FC236}">
                  <a16:creationId xmlns:a16="http://schemas.microsoft.com/office/drawing/2014/main" id="{1FE5038F-1A4B-A0B8-726C-F99C66FEB2CD}"/>
                </a:ext>
              </a:extLst>
            </p:cNvPr>
            <p:cNvSpPr/>
            <p:nvPr/>
          </p:nvSpPr>
          <p:spPr>
            <a:xfrm>
              <a:off x="7378182" y="4014392"/>
              <a:ext cx="318018" cy="141307"/>
            </a:xfrm>
            <a:custGeom>
              <a:avLst/>
              <a:gdLst/>
              <a:ahLst/>
              <a:cxnLst/>
              <a:rect l="l" t="t" r="r" b="b"/>
              <a:pathLst>
                <a:path w="5066" h="2251" extrusionOk="0">
                  <a:moveTo>
                    <a:pt x="3170" y="174"/>
                  </a:moveTo>
                  <a:cubicBezTo>
                    <a:pt x="3170" y="174"/>
                    <a:pt x="2140" y="1031"/>
                    <a:pt x="1770" y="1102"/>
                  </a:cubicBezTo>
                  <a:cubicBezTo>
                    <a:pt x="1400" y="1165"/>
                    <a:pt x="582" y="1236"/>
                    <a:pt x="409" y="1330"/>
                  </a:cubicBezTo>
                  <a:cubicBezTo>
                    <a:pt x="244" y="1425"/>
                    <a:pt x="79" y="1834"/>
                    <a:pt x="63" y="1904"/>
                  </a:cubicBezTo>
                  <a:cubicBezTo>
                    <a:pt x="40" y="1983"/>
                    <a:pt x="0" y="2250"/>
                    <a:pt x="244" y="2250"/>
                  </a:cubicBezTo>
                  <a:lnTo>
                    <a:pt x="4830" y="2250"/>
                  </a:lnTo>
                  <a:cubicBezTo>
                    <a:pt x="5026" y="2250"/>
                    <a:pt x="5066" y="2148"/>
                    <a:pt x="5066" y="1991"/>
                  </a:cubicBezTo>
                  <a:cubicBezTo>
                    <a:pt x="5050" y="1889"/>
                    <a:pt x="5010" y="1786"/>
                    <a:pt x="4948" y="1700"/>
                  </a:cubicBezTo>
                  <a:lnTo>
                    <a:pt x="4948" y="858"/>
                  </a:lnTo>
                  <a:cubicBezTo>
                    <a:pt x="4963" y="669"/>
                    <a:pt x="4814" y="504"/>
                    <a:pt x="4625" y="504"/>
                  </a:cubicBezTo>
                  <a:cubicBezTo>
                    <a:pt x="4232" y="481"/>
                    <a:pt x="3815" y="693"/>
                    <a:pt x="3563" y="308"/>
                  </a:cubicBezTo>
                  <a:cubicBezTo>
                    <a:pt x="3453" y="135"/>
                    <a:pt x="3406" y="1"/>
                    <a:pt x="3170" y="174"/>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4;p115">
              <a:extLst>
                <a:ext uri="{FF2B5EF4-FFF2-40B4-BE49-F238E27FC236}">
                  <a16:creationId xmlns:a16="http://schemas.microsoft.com/office/drawing/2014/main" id="{F943D364-0AF6-C719-4771-475A5DE8ACE9}"/>
                </a:ext>
              </a:extLst>
            </p:cNvPr>
            <p:cNvSpPr/>
            <p:nvPr/>
          </p:nvSpPr>
          <p:spPr>
            <a:xfrm>
              <a:off x="7490740" y="4014392"/>
              <a:ext cx="118582" cy="82047"/>
            </a:xfrm>
            <a:custGeom>
              <a:avLst/>
              <a:gdLst/>
              <a:ahLst/>
              <a:cxnLst/>
              <a:rect l="l" t="t" r="r" b="b"/>
              <a:pathLst>
                <a:path w="1889" h="1307" extrusionOk="0">
                  <a:moveTo>
                    <a:pt x="1377" y="174"/>
                  </a:moveTo>
                  <a:cubicBezTo>
                    <a:pt x="1377" y="174"/>
                    <a:pt x="394" y="1000"/>
                    <a:pt x="1" y="1094"/>
                  </a:cubicBezTo>
                  <a:cubicBezTo>
                    <a:pt x="134" y="1228"/>
                    <a:pt x="307" y="1299"/>
                    <a:pt x="496" y="1307"/>
                  </a:cubicBezTo>
                  <a:cubicBezTo>
                    <a:pt x="638" y="1299"/>
                    <a:pt x="1692" y="835"/>
                    <a:pt x="1786" y="717"/>
                  </a:cubicBezTo>
                  <a:cubicBezTo>
                    <a:pt x="1888" y="591"/>
                    <a:pt x="1786" y="331"/>
                    <a:pt x="1786" y="331"/>
                  </a:cubicBezTo>
                  <a:lnTo>
                    <a:pt x="1786" y="331"/>
                  </a:lnTo>
                  <a:cubicBezTo>
                    <a:pt x="1786" y="323"/>
                    <a:pt x="1778" y="316"/>
                    <a:pt x="1770" y="308"/>
                  </a:cubicBezTo>
                  <a:cubicBezTo>
                    <a:pt x="1660" y="135"/>
                    <a:pt x="1613" y="1"/>
                    <a:pt x="1377" y="174"/>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45;p115">
              <a:extLst>
                <a:ext uri="{FF2B5EF4-FFF2-40B4-BE49-F238E27FC236}">
                  <a16:creationId xmlns:a16="http://schemas.microsoft.com/office/drawing/2014/main" id="{A71806B4-8032-1FBE-E71C-8F97B8BBFCA0}"/>
                </a:ext>
              </a:extLst>
            </p:cNvPr>
            <p:cNvSpPr/>
            <p:nvPr/>
          </p:nvSpPr>
          <p:spPr>
            <a:xfrm>
              <a:off x="7378182" y="4120546"/>
              <a:ext cx="318018" cy="35154"/>
            </a:xfrm>
            <a:custGeom>
              <a:avLst/>
              <a:gdLst/>
              <a:ahLst/>
              <a:cxnLst/>
              <a:rect l="l" t="t" r="r" b="b"/>
              <a:pathLst>
                <a:path w="5066" h="560" extrusionOk="0">
                  <a:moveTo>
                    <a:pt x="150" y="1"/>
                  </a:moveTo>
                  <a:cubicBezTo>
                    <a:pt x="110" y="72"/>
                    <a:pt x="87" y="143"/>
                    <a:pt x="63" y="213"/>
                  </a:cubicBezTo>
                  <a:cubicBezTo>
                    <a:pt x="40" y="292"/>
                    <a:pt x="0" y="559"/>
                    <a:pt x="244" y="559"/>
                  </a:cubicBezTo>
                  <a:lnTo>
                    <a:pt x="4830" y="559"/>
                  </a:lnTo>
                  <a:cubicBezTo>
                    <a:pt x="5026" y="559"/>
                    <a:pt x="5066" y="457"/>
                    <a:pt x="5066" y="300"/>
                  </a:cubicBezTo>
                  <a:cubicBezTo>
                    <a:pt x="5050" y="198"/>
                    <a:pt x="5010" y="95"/>
                    <a:pt x="4948"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46;p115">
              <a:extLst>
                <a:ext uri="{FF2B5EF4-FFF2-40B4-BE49-F238E27FC236}">
                  <a16:creationId xmlns:a16="http://schemas.microsoft.com/office/drawing/2014/main" id="{56454AC8-A8B9-F914-4D82-B38E30386BBC}"/>
                </a:ext>
              </a:extLst>
            </p:cNvPr>
            <p:cNvSpPr/>
            <p:nvPr/>
          </p:nvSpPr>
          <p:spPr>
            <a:xfrm>
              <a:off x="7665068" y="2723283"/>
              <a:ext cx="60264" cy="138293"/>
            </a:xfrm>
            <a:custGeom>
              <a:avLst/>
              <a:gdLst/>
              <a:ahLst/>
              <a:cxnLst/>
              <a:rect l="l" t="t" r="r" b="b"/>
              <a:pathLst>
                <a:path w="960" h="2203" extrusionOk="0">
                  <a:moveTo>
                    <a:pt x="952" y="2148"/>
                  </a:moveTo>
                  <a:cubicBezTo>
                    <a:pt x="960" y="2164"/>
                    <a:pt x="944" y="2187"/>
                    <a:pt x="928" y="2195"/>
                  </a:cubicBezTo>
                  <a:cubicBezTo>
                    <a:pt x="912" y="2203"/>
                    <a:pt x="889" y="2187"/>
                    <a:pt x="889" y="2171"/>
                  </a:cubicBezTo>
                  <a:cubicBezTo>
                    <a:pt x="889" y="2171"/>
                    <a:pt x="849" y="2046"/>
                    <a:pt x="787" y="1810"/>
                  </a:cubicBezTo>
                  <a:cubicBezTo>
                    <a:pt x="716" y="1778"/>
                    <a:pt x="401" y="1652"/>
                    <a:pt x="362" y="1558"/>
                  </a:cubicBezTo>
                  <a:cubicBezTo>
                    <a:pt x="315" y="1464"/>
                    <a:pt x="8" y="103"/>
                    <a:pt x="8" y="103"/>
                  </a:cubicBezTo>
                  <a:cubicBezTo>
                    <a:pt x="0" y="79"/>
                    <a:pt x="8" y="64"/>
                    <a:pt x="31" y="56"/>
                  </a:cubicBezTo>
                  <a:cubicBezTo>
                    <a:pt x="47" y="56"/>
                    <a:pt x="63" y="64"/>
                    <a:pt x="71" y="87"/>
                  </a:cubicBezTo>
                  <a:cubicBezTo>
                    <a:pt x="71" y="87"/>
                    <a:pt x="378" y="1432"/>
                    <a:pt x="417" y="1519"/>
                  </a:cubicBezTo>
                  <a:cubicBezTo>
                    <a:pt x="448" y="1582"/>
                    <a:pt x="661" y="1676"/>
                    <a:pt x="771" y="1715"/>
                  </a:cubicBezTo>
                  <a:cubicBezTo>
                    <a:pt x="653" y="1165"/>
                    <a:pt x="582" y="606"/>
                    <a:pt x="558" y="40"/>
                  </a:cubicBezTo>
                  <a:cubicBezTo>
                    <a:pt x="558" y="24"/>
                    <a:pt x="574" y="1"/>
                    <a:pt x="590" y="1"/>
                  </a:cubicBezTo>
                  <a:cubicBezTo>
                    <a:pt x="613" y="1"/>
                    <a:pt x="629" y="16"/>
                    <a:pt x="629" y="40"/>
                  </a:cubicBezTo>
                  <a:cubicBezTo>
                    <a:pt x="653" y="622"/>
                    <a:pt x="724" y="1196"/>
                    <a:pt x="849" y="1763"/>
                  </a:cubicBezTo>
                  <a:lnTo>
                    <a:pt x="849" y="1770"/>
                  </a:lnTo>
                  <a:cubicBezTo>
                    <a:pt x="905" y="2014"/>
                    <a:pt x="952" y="2148"/>
                    <a:pt x="952" y="2148"/>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47;p115">
              <a:extLst>
                <a:ext uri="{FF2B5EF4-FFF2-40B4-BE49-F238E27FC236}">
                  <a16:creationId xmlns:a16="http://schemas.microsoft.com/office/drawing/2014/main" id="{DAE5D10D-9FEF-BC7D-8DBA-B38BC4D62608}"/>
                </a:ext>
              </a:extLst>
            </p:cNvPr>
            <p:cNvSpPr/>
            <p:nvPr/>
          </p:nvSpPr>
          <p:spPr>
            <a:xfrm>
              <a:off x="7484337" y="2621586"/>
              <a:ext cx="482426" cy="97301"/>
            </a:xfrm>
            <a:custGeom>
              <a:avLst/>
              <a:gdLst/>
              <a:ahLst/>
              <a:cxnLst/>
              <a:rect l="l" t="t" r="r" b="b"/>
              <a:pathLst>
                <a:path w="7685" h="1550" extrusionOk="0">
                  <a:moveTo>
                    <a:pt x="7354" y="1"/>
                  </a:moveTo>
                  <a:lnTo>
                    <a:pt x="7637" y="496"/>
                  </a:lnTo>
                  <a:cubicBezTo>
                    <a:pt x="7637" y="496"/>
                    <a:pt x="7685" y="716"/>
                    <a:pt x="7614" y="834"/>
                  </a:cubicBezTo>
                  <a:cubicBezTo>
                    <a:pt x="7551" y="952"/>
                    <a:pt x="5585" y="1550"/>
                    <a:pt x="2950" y="1511"/>
                  </a:cubicBezTo>
                  <a:cubicBezTo>
                    <a:pt x="2006" y="1503"/>
                    <a:pt x="1070" y="1361"/>
                    <a:pt x="166" y="1102"/>
                  </a:cubicBezTo>
                  <a:cubicBezTo>
                    <a:pt x="166" y="1102"/>
                    <a:pt x="16" y="1062"/>
                    <a:pt x="0" y="944"/>
                  </a:cubicBezTo>
                  <a:cubicBezTo>
                    <a:pt x="0" y="834"/>
                    <a:pt x="24" y="732"/>
                    <a:pt x="71" y="638"/>
                  </a:cubicBezTo>
                  <a:close/>
                </a:path>
              </a:pathLst>
            </a:custGeom>
            <a:solidFill>
              <a:srgbClr val="E2E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48;p115">
              <a:extLst>
                <a:ext uri="{FF2B5EF4-FFF2-40B4-BE49-F238E27FC236}">
                  <a16:creationId xmlns:a16="http://schemas.microsoft.com/office/drawing/2014/main" id="{9775B42E-C35D-458F-ED86-DD25F6027668}"/>
                </a:ext>
              </a:extLst>
            </p:cNvPr>
            <p:cNvSpPr/>
            <p:nvPr/>
          </p:nvSpPr>
          <p:spPr>
            <a:xfrm>
              <a:off x="7457657" y="1856789"/>
              <a:ext cx="536287" cy="859641"/>
            </a:xfrm>
            <a:custGeom>
              <a:avLst/>
              <a:gdLst/>
              <a:ahLst/>
              <a:cxnLst/>
              <a:rect l="l" t="t" r="r" b="b"/>
              <a:pathLst>
                <a:path w="8543" h="13694" extrusionOk="0">
                  <a:moveTo>
                    <a:pt x="5498" y="197"/>
                  </a:moveTo>
                  <a:cubicBezTo>
                    <a:pt x="5774" y="189"/>
                    <a:pt x="6049" y="158"/>
                    <a:pt x="6316" y="103"/>
                  </a:cubicBezTo>
                  <a:cubicBezTo>
                    <a:pt x="6639" y="48"/>
                    <a:pt x="6961" y="16"/>
                    <a:pt x="7292" y="8"/>
                  </a:cubicBezTo>
                  <a:cubicBezTo>
                    <a:pt x="7292" y="8"/>
                    <a:pt x="6489" y="2738"/>
                    <a:pt x="7842" y="4586"/>
                  </a:cubicBezTo>
                  <a:cubicBezTo>
                    <a:pt x="7842" y="4586"/>
                    <a:pt x="7701" y="7889"/>
                    <a:pt x="7701" y="8251"/>
                  </a:cubicBezTo>
                  <a:cubicBezTo>
                    <a:pt x="7701" y="8605"/>
                    <a:pt x="8424" y="11161"/>
                    <a:pt x="8487" y="11570"/>
                  </a:cubicBezTo>
                  <a:cubicBezTo>
                    <a:pt x="8542" y="11979"/>
                    <a:pt x="8267" y="12553"/>
                    <a:pt x="8023" y="12710"/>
                  </a:cubicBezTo>
                  <a:cubicBezTo>
                    <a:pt x="7771" y="12868"/>
                    <a:pt x="3241" y="13694"/>
                    <a:pt x="496" y="12821"/>
                  </a:cubicBezTo>
                  <a:cubicBezTo>
                    <a:pt x="496" y="12821"/>
                    <a:pt x="1" y="12215"/>
                    <a:pt x="1" y="11664"/>
                  </a:cubicBezTo>
                  <a:cubicBezTo>
                    <a:pt x="1" y="11114"/>
                    <a:pt x="622" y="9085"/>
                    <a:pt x="661" y="8731"/>
                  </a:cubicBezTo>
                  <a:cubicBezTo>
                    <a:pt x="685" y="8495"/>
                    <a:pt x="347" y="6615"/>
                    <a:pt x="300" y="5058"/>
                  </a:cubicBezTo>
                  <a:cubicBezTo>
                    <a:pt x="268" y="4224"/>
                    <a:pt x="465" y="3422"/>
                    <a:pt x="520" y="3147"/>
                  </a:cubicBezTo>
                  <a:cubicBezTo>
                    <a:pt x="606" y="2643"/>
                    <a:pt x="771" y="1503"/>
                    <a:pt x="1180" y="787"/>
                  </a:cubicBezTo>
                  <a:cubicBezTo>
                    <a:pt x="1637" y="0"/>
                    <a:pt x="2462" y="291"/>
                    <a:pt x="3194" y="236"/>
                  </a:cubicBezTo>
                  <a:cubicBezTo>
                    <a:pt x="4122" y="881"/>
                    <a:pt x="5498" y="197"/>
                    <a:pt x="5498" y="197"/>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49;p115">
              <a:extLst>
                <a:ext uri="{FF2B5EF4-FFF2-40B4-BE49-F238E27FC236}">
                  <a16:creationId xmlns:a16="http://schemas.microsoft.com/office/drawing/2014/main" id="{8E8BA152-63E1-02A1-33DD-B2F5D46936C8}"/>
                </a:ext>
              </a:extLst>
            </p:cNvPr>
            <p:cNvSpPr/>
            <p:nvPr/>
          </p:nvSpPr>
          <p:spPr>
            <a:xfrm>
              <a:off x="7732176" y="2172300"/>
              <a:ext cx="146203" cy="105713"/>
            </a:xfrm>
            <a:custGeom>
              <a:avLst/>
              <a:gdLst/>
              <a:ahLst/>
              <a:cxnLst/>
              <a:rect l="l" t="t" r="r" b="b"/>
              <a:pathLst>
                <a:path w="2329" h="1684" extrusionOk="0">
                  <a:moveTo>
                    <a:pt x="119" y="134"/>
                  </a:moveTo>
                  <a:cubicBezTo>
                    <a:pt x="457" y="47"/>
                    <a:pt x="803" y="0"/>
                    <a:pt x="1141" y="0"/>
                  </a:cubicBezTo>
                  <a:cubicBezTo>
                    <a:pt x="1597" y="16"/>
                    <a:pt x="1794" y="441"/>
                    <a:pt x="1794" y="441"/>
                  </a:cubicBezTo>
                  <a:cubicBezTo>
                    <a:pt x="1794" y="441"/>
                    <a:pt x="2046" y="645"/>
                    <a:pt x="2093" y="803"/>
                  </a:cubicBezTo>
                  <a:cubicBezTo>
                    <a:pt x="2101" y="842"/>
                    <a:pt x="2101" y="881"/>
                    <a:pt x="2085" y="920"/>
                  </a:cubicBezTo>
                  <a:cubicBezTo>
                    <a:pt x="2085" y="920"/>
                    <a:pt x="2227" y="1211"/>
                    <a:pt x="2250" y="1243"/>
                  </a:cubicBezTo>
                  <a:cubicBezTo>
                    <a:pt x="2266" y="1274"/>
                    <a:pt x="2329" y="1377"/>
                    <a:pt x="2195" y="1534"/>
                  </a:cubicBezTo>
                  <a:cubicBezTo>
                    <a:pt x="2061" y="1683"/>
                    <a:pt x="1086" y="1424"/>
                    <a:pt x="992" y="1377"/>
                  </a:cubicBezTo>
                  <a:cubicBezTo>
                    <a:pt x="889" y="1329"/>
                    <a:pt x="1" y="795"/>
                    <a:pt x="119" y="134"/>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0;p115">
              <a:extLst>
                <a:ext uri="{FF2B5EF4-FFF2-40B4-BE49-F238E27FC236}">
                  <a16:creationId xmlns:a16="http://schemas.microsoft.com/office/drawing/2014/main" id="{F8C1A088-6D72-CC50-9ACB-6739E34A25FA}"/>
                </a:ext>
              </a:extLst>
            </p:cNvPr>
            <p:cNvSpPr/>
            <p:nvPr/>
          </p:nvSpPr>
          <p:spPr>
            <a:xfrm>
              <a:off x="7657661" y="1692379"/>
              <a:ext cx="145199" cy="256310"/>
            </a:xfrm>
            <a:custGeom>
              <a:avLst/>
              <a:gdLst/>
              <a:ahLst/>
              <a:cxnLst/>
              <a:rect l="l" t="t" r="r" b="b"/>
              <a:pathLst>
                <a:path w="2313" h="4083" extrusionOk="0">
                  <a:moveTo>
                    <a:pt x="1156" y="0"/>
                  </a:moveTo>
                  <a:lnTo>
                    <a:pt x="1156" y="0"/>
                  </a:lnTo>
                  <a:cubicBezTo>
                    <a:pt x="519" y="0"/>
                    <a:pt x="8" y="519"/>
                    <a:pt x="0" y="1157"/>
                  </a:cubicBezTo>
                  <a:lnTo>
                    <a:pt x="0" y="2926"/>
                  </a:lnTo>
                  <a:cubicBezTo>
                    <a:pt x="8" y="3563"/>
                    <a:pt x="519" y="4082"/>
                    <a:pt x="1156" y="4082"/>
                  </a:cubicBezTo>
                  <a:lnTo>
                    <a:pt x="1156" y="4082"/>
                  </a:lnTo>
                  <a:cubicBezTo>
                    <a:pt x="1793" y="4082"/>
                    <a:pt x="2312" y="3563"/>
                    <a:pt x="2312" y="2926"/>
                  </a:cubicBezTo>
                  <a:lnTo>
                    <a:pt x="2312" y="1157"/>
                  </a:lnTo>
                  <a:cubicBezTo>
                    <a:pt x="2312" y="519"/>
                    <a:pt x="1793" y="0"/>
                    <a:pt x="1156"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1;p115">
              <a:extLst>
                <a:ext uri="{FF2B5EF4-FFF2-40B4-BE49-F238E27FC236}">
                  <a16:creationId xmlns:a16="http://schemas.microsoft.com/office/drawing/2014/main" id="{1FA0D1D1-1FC1-A1C3-AFFB-F0BB32D5AB9C}"/>
                </a:ext>
              </a:extLst>
            </p:cNvPr>
            <p:cNvSpPr/>
            <p:nvPr/>
          </p:nvSpPr>
          <p:spPr>
            <a:xfrm>
              <a:off x="7657661" y="1692379"/>
              <a:ext cx="145199" cy="170371"/>
            </a:xfrm>
            <a:custGeom>
              <a:avLst/>
              <a:gdLst/>
              <a:ahLst/>
              <a:cxnLst/>
              <a:rect l="l" t="t" r="r" b="b"/>
              <a:pathLst>
                <a:path w="2313" h="2714" extrusionOk="0">
                  <a:moveTo>
                    <a:pt x="1156" y="0"/>
                  </a:moveTo>
                  <a:lnTo>
                    <a:pt x="1156" y="0"/>
                  </a:lnTo>
                  <a:cubicBezTo>
                    <a:pt x="519" y="0"/>
                    <a:pt x="8" y="519"/>
                    <a:pt x="0" y="1157"/>
                  </a:cubicBezTo>
                  <a:lnTo>
                    <a:pt x="0" y="2289"/>
                  </a:lnTo>
                  <a:cubicBezTo>
                    <a:pt x="378" y="2564"/>
                    <a:pt x="826" y="2714"/>
                    <a:pt x="1290" y="2714"/>
                  </a:cubicBezTo>
                  <a:lnTo>
                    <a:pt x="1290" y="2714"/>
                  </a:lnTo>
                  <a:cubicBezTo>
                    <a:pt x="1644" y="2714"/>
                    <a:pt x="1998" y="2627"/>
                    <a:pt x="2312" y="2454"/>
                  </a:cubicBezTo>
                  <a:lnTo>
                    <a:pt x="2312" y="1157"/>
                  </a:lnTo>
                  <a:cubicBezTo>
                    <a:pt x="2312" y="519"/>
                    <a:pt x="1793" y="0"/>
                    <a:pt x="1156"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52;p115">
              <a:extLst>
                <a:ext uri="{FF2B5EF4-FFF2-40B4-BE49-F238E27FC236}">
                  <a16:creationId xmlns:a16="http://schemas.microsoft.com/office/drawing/2014/main" id="{713A6155-81CC-B0F8-DF96-FA3E69724205}"/>
                </a:ext>
              </a:extLst>
            </p:cNvPr>
            <p:cNvSpPr/>
            <p:nvPr/>
          </p:nvSpPr>
          <p:spPr>
            <a:xfrm>
              <a:off x="7465064" y="2141665"/>
              <a:ext cx="124985" cy="74137"/>
            </a:xfrm>
            <a:custGeom>
              <a:avLst/>
              <a:gdLst/>
              <a:ahLst/>
              <a:cxnLst/>
              <a:rect l="l" t="t" r="r" b="b"/>
              <a:pathLst>
                <a:path w="1991" h="1181" extrusionOk="0">
                  <a:moveTo>
                    <a:pt x="1990" y="480"/>
                  </a:moveTo>
                  <a:cubicBezTo>
                    <a:pt x="1990" y="480"/>
                    <a:pt x="1267" y="166"/>
                    <a:pt x="1039" y="87"/>
                  </a:cubicBezTo>
                  <a:cubicBezTo>
                    <a:pt x="811" y="1"/>
                    <a:pt x="638" y="260"/>
                    <a:pt x="638" y="260"/>
                  </a:cubicBezTo>
                  <a:cubicBezTo>
                    <a:pt x="638" y="260"/>
                    <a:pt x="292" y="268"/>
                    <a:pt x="244" y="386"/>
                  </a:cubicBezTo>
                  <a:lnTo>
                    <a:pt x="237" y="457"/>
                  </a:lnTo>
                  <a:cubicBezTo>
                    <a:pt x="237" y="457"/>
                    <a:pt x="166" y="496"/>
                    <a:pt x="150" y="528"/>
                  </a:cubicBezTo>
                  <a:cubicBezTo>
                    <a:pt x="134" y="583"/>
                    <a:pt x="126" y="646"/>
                    <a:pt x="119" y="701"/>
                  </a:cubicBezTo>
                  <a:cubicBezTo>
                    <a:pt x="119" y="701"/>
                    <a:pt x="1" y="1173"/>
                    <a:pt x="174" y="1180"/>
                  </a:cubicBezTo>
                  <a:cubicBezTo>
                    <a:pt x="347" y="1180"/>
                    <a:pt x="1990" y="480"/>
                    <a:pt x="1990" y="48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53;p115">
              <a:extLst>
                <a:ext uri="{FF2B5EF4-FFF2-40B4-BE49-F238E27FC236}">
                  <a16:creationId xmlns:a16="http://schemas.microsoft.com/office/drawing/2014/main" id="{0FDAE9B1-FAF6-74C7-982D-3F49811F0CE0}"/>
                </a:ext>
              </a:extLst>
            </p:cNvPr>
            <p:cNvSpPr/>
            <p:nvPr/>
          </p:nvSpPr>
          <p:spPr>
            <a:xfrm>
              <a:off x="7552448" y="1524015"/>
              <a:ext cx="52919" cy="127935"/>
            </a:xfrm>
            <a:custGeom>
              <a:avLst/>
              <a:gdLst/>
              <a:ahLst/>
              <a:cxnLst/>
              <a:rect l="l" t="t" r="r" b="b"/>
              <a:pathLst>
                <a:path w="843" h="2038" extrusionOk="0">
                  <a:moveTo>
                    <a:pt x="465" y="0"/>
                  </a:moveTo>
                  <a:cubicBezTo>
                    <a:pt x="465" y="0"/>
                    <a:pt x="103" y="299"/>
                    <a:pt x="56" y="551"/>
                  </a:cubicBezTo>
                  <a:cubicBezTo>
                    <a:pt x="1" y="810"/>
                    <a:pt x="433" y="2037"/>
                    <a:pt x="433" y="2037"/>
                  </a:cubicBezTo>
                  <a:cubicBezTo>
                    <a:pt x="433" y="2037"/>
                    <a:pt x="842" y="1212"/>
                    <a:pt x="842" y="999"/>
                  </a:cubicBezTo>
                  <a:cubicBezTo>
                    <a:pt x="842" y="787"/>
                    <a:pt x="465" y="0"/>
                    <a:pt x="465" y="0"/>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4;p115">
              <a:extLst>
                <a:ext uri="{FF2B5EF4-FFF2-40B4-BE49-F238E27FC236}">
                  <a16:creationId xmlns:a16="http://schemas.microsoft.com/office/drawing/2014/main" id="{88CCDDFB-8263-1B22-0CBA-B64524140DE6}"/>
                </a:ext>
              </a:extLst>
            </p:cNvPr>
            <p:cNvSpPr/>
            <p:nvPr/>
          </p:nvSpPr>
          <p:spPr>
            <a:xfrm>
              <a:off x="7539140" y="1623263"/>
              <a:ext cx="110170" cy="90396"/>
            </a:xfrm>
            <a:custGeom>
              <a:avLst/>
              <a:gdLst/>
              <a:ahLst/>
              <a:cxnLst/>
              <a:rect l="l" t="t" r="r" b="b"/>
              <a:pathLst>
                <a:path w="1755" h="1440" extrusionOk="0">
                  <a:moveTo>
                    <a:pt x="732" y="16"/>
                  </a:moveTo>
                  <a:lnTo>
                    <a:pt x="685" y="24"/>
                  </a:lnTo>
                  <a:lnTo>
                    <a:pt x="685" y="24"/>
                  </a:lnTo>
                  <a:cubicBezTo>
                    <a:pt x="16" y="165"/>
                    <a:pt x="0" y="1117"/>
                    <a:pt x="661" y="1282"/>
                  </a:cubicBezTo>
                  <a:cubicBezTo>
                    <a:pt x="1330" y="1440"/>
                    <a:pt x="1754" y="590"/>
                    <a:pt x="1219" y="158"/>
                  </a:cubicBezTo>
                  <a:cubicBezTo>
                    <a:pt x="1243" y="346"/>
                    <a:pt x="1212" y="582"/>
                    <a:pt x="968" y="606"/>
                  </a:cubicBezTo>
                  <a:lnTo>
                    <a:pt x="976" y="228"/>
                  </a:lnTo>
                  <a:cubicBezTo>
                    <a:pt x="968" y="103"/>
                    <a:pt x="858" y="0"/>
                    <a:pt x="732" y="16"/>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55;p115">
              <a:extLst>
                <a:ext uri="{FF2B5EF4-FFF2-40B4-BE49-F238E27FC236}">
                  <a16:creationId xmlns:a16="http://schemas.microsoft.com/office/drawing/2014/main" id="{26338B04-06C7-4B5F-B46A-D9BD55030E68}"/>
                </a:ext>
              </a:extLst>
            </p:cNvPr>
            <p:cNvSpPr/>
            <p:nvPr/>
          </p:nvSpPr>
          <p:spPr>
            <a:xfrm>
              <a:off x="7799848" y="1628160"/>
              <a:ext cx="109668" cy="89957"/>
            </a:xfrm>
            <a:custGeom>
              <a:avLst/>
              <a:gdLst/>
              <a:ahLst/>
              <a:cxnLst/>
              <a:rect l="l" t="t" r="r" b="b"/>
              <a:pathLst>
                <a:path w="1747" h="1433" extrusionOk="0">
                  <a:moveTo>
                    <a:pt x="1023" y="9"/>
                  </a:moveTo>
                  <a:lnTo>
                    <a:pt x="1070" y="17"/>
                  </a:lnTo>
                  <a:lnTo>
                    <a:pt x="1070" y="17"/>
                  </a:lnTo>
                  <a:cubicBezTo>
                    <a:pt x="1738" y="158"/>
                    <a:pt x="1746" y="1110"/>
                    <a:pt x="1086" y="1267"/>
                  </a:cubicBezTo>
                  <a:cubicBezTo>
                    <a:pt x="417" y="1432"/>
                    <a:pt x="0" y="575"/>
                    <a:pt x="527" y="142"/>
                  </a:cubicBezTo>
                  <a:cubicBezTo>
                    <a:pt x="511" y="339"/>
                    <a:pt x="543" y="575"/>
                    <a:pt x="787" y="599"/>
                  </a:cubicBezTo>
                  <a:lnTo>
                    <a:pt x="779" y="221"/>
                  </a:lnTo>
                  <a:cubicBezTo>
                    <a:pt x="787" y="95"/>
                    <a:pt x="897" y="1"/>
                    <a:pt x="1023" y="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6;p115">
              <a:extLst>
                <a:ext uri="{FF2B5EF4-FFF2-40B4-BE49-F238E27FC236}">
                  <a16:creationId xmlns:a16="http://schemas.microsoft.com/office/drawing/2014/main" id="{CFA9FC9A-3A41-B04D-F5B7-5AABC8EC5BE0}"/>
                </a:ext>
              </a:extLst>
            </p:cNvPr>
            <p:cNvSpPr/>
            <p:nvPr/>
          </p:nvSpPr>
          <p:spPr>
            <a:xfrm>
              <a:off x="7579630" y="1426712"/>
              <a:ext cx="277026" cy="402513"/>
            </a:xfrm>
            <a:custGeom>
              <a:avLst/>
              <a:gdLst/>
              <a:ahLst/>
              <a:cxnLst/>
              <a:rect l="l" t="t" r="r" b="b"/>
              <a:pathLst>
                <a:path w="4413" h="6412" extrusionOk="0">
                  <a:moveTo>
                    <a:pt x="2210" y="1"/>
                  </a:moveTo>
                  <a:lnTo>
                    <a:pt x="2210" y="1"/>
                  </a:lnTo>
                  <a:cubicBezTo>
                    <a:pt x="991" y="9"/>
                    <a:pt x="8" y="992"/>
                    <a:pt x="0" y="2203"/>
                  </a:cubicBezTo>
                  <a:lnTo>
                    <a:pt x="0" y="4209"/>
                  </a:lnTo>
                  <a:cubicBezTo>
                    <a:pt x="8" y="5428"/>
                    <a:pt x="991" y="6411"/>
                    <a:pt x="2210" y="6411"/>
                  </a:cubicBezTo>
                  <a:lnTo>
                    <a:pt x="2210" y="6411"/>
                  </a:lnTo>
                  <a:cubicBezTo>
                    <a:pt x="3422" y="6411"/>
                    <a:pt x="4405" y="5428"/>
                    <a:pt x="4413" y="4209"/>
                  </a:cubicBezTo>
                  <a:lnTo>
                    <a:pt x="4413" y="2203"/>
                  </a:lnTo>
                  <a:cubicBezTo>
                    <a:pt x="4405" y="992"/>
                    <a:pt x="3422" y="9"/>
                    <a:pt x="2210" y="1"/>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57;p115">
              <a:extLst>
                <a:ext uri="{FF2B5EF4-FFF2-40B4-BE49-F238E27FC236}">
                  <a16:creationId xmlns:a16="http://schemas.microsoft.com/office/drawing/2014/main" id="{DEB03536-16B2-7477-A91C-378DE0F0075E}"/>
                </a:ext>
              </a:extLst>
            </p:cNvPr>
            <p:cNvSpPr/>
            <p:nvPr/>
          </p:nvSpPr>
          <p:spPr>
            <a:xfrm>
              <a:off x="7531732" y="1311205"/>
              <a:ext cx="394039" cy="355055"/>
            </a:xfrm>
            <a:custGeom>
              <a:avLst/>
              <a:gdLst/>
              <a:ahLst/>
              <a:cxnLst/>
              <a:rect l="l" t="t" r="r" b="b"/>
              <a:pathLst>
                <a:path w="6277" h="5656" extrusionOk="0">
                  <a:moveTo>
                    <a:pt x="3957" y="3721"/>
                  </a:moveTo>
                  <a:cubicBezTo>
                    <a:pt x="3996" y="4185"/>
                    <a:pt x="4295" y="4578"/>
                    <a:pt x="4720" y="4751"/>
                  </a:cubicBezTo>
                  <a:cubicBezTo>
                    <a:pt x="4735" y="5105"/>
                    <a:pt x="4893" y="5435"/>
                    <a:pt x="5176" y="5656"/>
                  </a:cubicBezTo>
                  <a:cubicBezTo>
                    <a:pt x="5176" y="5136"/>
                    <a:pt x="5655" y="5239"/>
                    <a:pt x="5655" y="5239"/>
                  </a:cubicBezTo>
                  <a:cubicBezTo>
                    <a:pt x="5655" y="5239"/>
                    <a:pt x="6245" y="4570"/>
                    <a:pt x="6261" y="4342"/>
                  </a:cubicBezTo>
                  <a:cubicBezTo>
                    <a:pt x="6277" y="4106"/>
                    <a:pt x="5907" y="3847"/>
                    <a:pt x="5907" y="3847"/>
                  </a:cubicBezTo>
                  <a:cubicBezTo>
                    <a:pt x="6041" y="3563"/>
                    <a:pt x="6041" y="3241"/>
                    <a:pt x="5915" y="2966"/>
                  </a:cubicBezTo>
                  <a:cubicBezTo>
                    <a:pt x="5829" y="2816"/>
                    <a:pt x="5561" y="2714"/>
                    <a:pt x="5184" y="2502"/>
                  </a:cubicBezTo>
                  <a:cubicBezTo>
                    <a:pt x="4814" y="2289"/>
                    <a:pt x="4696" y="1747"/>
                    <a:pt x="4476" y="1243"/>
                  </a:cubicBezTo>
                  <a:cubicBezTo>
                    <a:pt x="4255" y="748"/>
                    <a:pt x="3587" y="1047"/>
                    <a:pt x="3587" y="1047"/>
                  </a:cubicBezTo>
                  <a:cubicBezTo>
                    <a:pt x="3296" y="1"/>
                    <a:pt x="2195" y="56"/>
                    <a:pt x="1345" y="575"/>
                  </a:cubicBezTo>
                  <a:cubicBezTo>
                    <a:pt x="488" y="1086"/>
                    <a:pt x="535" y="1825"/>
                    <a:pt x="535" y="1825"/>
                  </a:cubicBezTo>
                  <a:cubicBezTo>
                    <a:pt x="535" y="1825"/>
                    <a:pt x="40" y="1220"/>
                    <a:pt x="16" y="2179"/>
                  </a:cubicBezTo>
                  <a:cubicBezTo>
                    <a:pt x="0" y="3139"/>
                    <a:pt x="771" y="3980"/>
                    <a:pt x="771" y="3980"/>
                  </a:cubicBezTo>
                  <a:cubicBezTo>
                    <a:pt x="771" y="3980"/>
                    <a:pt x="1062" y="4232"/>
                    <a:pt x="1581" y="3902"/>
                  </a:cubicBezTo>
                  <a:cubicBezTo>
                    <a:pt x="1581" y="3902"/>
                    <a:pt x="2769" y="4350"/>
                    <a:pt x="3957" y="372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58;p115">
              <a:extLst>
                <a:ext uri="{FF2B5EF4-FFF2-40B4-BE49-F238E27FC236}">
                  <a16:creationId xmlns:a16="http://schemas.microsoft.com/office/drawing/2014/main" id="{4E65E827-6E95-AEEC-4F65-67C43265A381}"/>
                </a:ext>
              </a:extLst>
            </p:cNvPr>
            <p:cNvSpPr/>
            <p:nvPr/>
          </p:nvSpPr>
          <p:spPr>
            <a:xfrm>
              <a:off x="7597396" y="1833060"/>
              <a:ext cx="278030" cy="130949"/>
            </a:xfrm>
            <a:custGeom>
              <a:avLst/>
              <a:gdLst/>
              <a:ahLst/>
              <a:cxnLst/>
              <a:rect l="l" t="t" r="r" b="b"/>
              <a:pathLst>
                <a:path w="4429" h="2086" extrusionOk="0">
                  <a:moveTo>
                    <a:pt x="4429" y="434"/>
                  </a:moveTo>
                  <a:cubicBezTo>
                    <a:pt x="4248" y="166"/>
                    <a:pt x="3894" y="72"/>
                    <a:pt x="3603" y="213"/>
                  </a:cubicBezTo>
                  <a:cubicBezTo>
                    <a:pt x="3052" y="434"/>
                    <a:pt x="2557" y="1771"/>
                    <a:pt x="1770" y="1786"/>
                  </a:cubicBezTo>
                  <a:cubicBezTo>
                    <a:pt x="1275" y="1613"/>
                    <a:pt x="952" y="1141"/>
                    <a:pt x="960" y="622"/>
                  </a:cubicBezTo>
                  <a:lnTo>
                    <a:pt x="960" y="1"/>
                  </a:lnTo>
                  <a:lnTo>
                    <a:pt x="944" y="1"/>
                  </a:lnTo>
                  <a:cubicBezTo>
                    <a:pt x="71" y="182"/>
                    <a:pt x="0" y="2085"/>
                    <a:pt x="2014" y="2085"/>
                  </a:cubicBezTo>
                  <a:cubicBezTo>
                    <a:pt x="3579" y="2085"/>
                    <a:pt x="3650" y="551"/>
                    <a:pt x="4429"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59;p115">
              <a:extLst>
                <a:ext uri="{FF2B5EF4-FFF2-40B4-BE49-F238E27FC236}">
                  <a16:creationId xmlns:a16="http://schemas.microsoft.com/office/drawing/2014/main" id="{1CF25654-571C-8CDF-2AB1-082913359A55}"/>
                </a:ext>
              </a:extLst>
            </p:cNvPr>
            <p:cNvSpPr/>
            <p:nvPr/>
          </p:nvSpPr>
          <p:spPr>
            <a:xfrm>
              <a:off x="7555399" y="1857291"/>
              <a:ext cx="554554" cy="577216"/>
            </a:xfrm>
            <a:custGeom>
              <a:avLst/>
              <a:gdLst/>
              <a:ahLst/>
              <a:cxnLst/>
              <a:rect l="l" t="t" r="r" b="b"/>
              <a:pathLst>
                <a:path w="8834" h="9195" extrusionOk="0">
                  <a:moveTo>
                    <a:pt x="5735" y="0"/>
                  </a:moveTo>
                  <a:cubicBezTo>
                    <a:pt x="8047" y="441"/>
                    <a:pt x="8834" y="7622"/>
                    <a:pt x="6749" y="8786"/>
                  </a:cubicBezTo>
                  <a:cubicBezTo>
                    <a:pt x="6010" y="9195"/>
                    <a:pt x="1039" y="8172"/>
                    <a:pt x="693" y="7999"/>
                  </a:cubicBezTo>
                  <a:cubicBezTo>
                    <a:pt x="1" y="7669"/>
                    <a:pt x="213" y="6631"/>
                    <a:pt x="213" y="6631"/>
                  </a:cubicBezTo>
                  <a:cubicBezTo>
                    <a:pt x="213" y="6631"/>
                    <a:pt x="536" y="5915"/>
                    <a:pt x="1149" y="5569"/>
                  </a:cubicBezTo>
                  <a:cubicBezTo>
                    <a:pt x="1763" y="5223"/>
                    <a:pt x="2140" y="5954"/>
                    <a:pt x="2714" y="6245"/>
                  </a:cubicBezTo>
                  <a:cubicBezTo>
                    <a:pt x="2927" y="6355"/>
                    <a:pt x="3603" y="5844"/>
                    <a:pt x="3894" y="5907"/>
                  </a:cubicBezTo>
                  <a:cubicBezTo>
                    <a:pt x="4335" y="6001"/>
                    <a:pt x="4783" y="6064"/>
                    <a:pt x="5231" y="6096"/>
                  </a:cubicBezTo>
                  <a:cubicBezTo>
                    <a:pt x="5231" y="6096"/>
                    <a:pt x="5255" y="5797"/>
                    <a:pt x="5507" y="5844"/>
                  </a:cubicBezTo>
                  <a:cubicBezTo>
                    <a:pt x="5719" y="4444"/>
                    <a:pt x="3934" y="464"/>
                    <a:pt x="5735"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60;p115">
              <a:extLst>
                <a:ext uri="{FF2B5EF4-FFF2-40B4-BE49-F238E27FC236}">
                  <a16:creationId xmlns:a16="http://schemas.microsoft.com/office/drawing/2014/main" id="{20AB2CB1-4DD9-7E18-736C-F72B0B4E91BB}"/>
                </a:ext>
              </a:extLst>
            </p:cNvPr>
            <p:cNvSpPr/>
            <p:nvPr/>
          </p:nvSpPr>
          <p:spPr>
            <a:xfrm>
              <a:off x="7566259" y="2195966"/>
              <a:ext cx="273134" cy="176335"/>
            </a:xfrm>
            <a:custGeom>
              <a:avLst/>
              <a:gdLst/>
              <a:ahLst/>
              <a:cxnLst/>
              <a:rect l="l" t="t" r="r" b="b"/>
              <a:pathLst>
                <a:path w="4351" h="2809" extrusionOk="0">
                  <a:moveTo>
                    <a:pt x="1275" y="2809"/>
                  </a:moveTo>
                  <a:cubicBezTo>
                    <a:pt x="1016" y="2754"/>
                    <a:pt x="764" y="2691"/>
                    <a:pt x="520" y="2612"/>
                  </a:cubicBezTo>
                  <a:cubicBezTo>
                    <a:pt x="48" y="2376"/>
                    <a:pt x="1" y="1825"/>
                    <a:pt x="17" y="1495"/>
                  </a:cubicBezTo>
                  <a:cubicBezTo>
                    <a:pt x="520" y="1015"/>
                    <a:pt x="1196" y="465"/>
                    <a:pt x="1763" y="150"/>
                  </a:cubicBezTo>
                  <a:cubicBezTo>
                    <a:pt x="1889" y="79"/>
                    <a:pt x="2022" y="32"/>
                    <a:pt x="2172" y="1"/>
                  </a:cubicBezTo>
                  <a:cubicBezTo>
                    <a:pt x="2447" y="48"/>
                    <a:pt x="2534" y="543"/>
                    <a:pt x="2770" y="661"/>
                  </a:cubicBezTo>
                  <a:cubicBezTo>
                    <a:pt x="3005" y="779"/>
                    <a:pt x="3485" y="465"/>
                    <a:pt x="3808" y="528"/>
                  </a:cubicBezTo>
                  <a:cubicBezTo>
                    <a:pt x="3989" y="567"/>
                    <a:pt x="4177" y="599"/>
                    <a:pt x="4350" y="622"/>
                  </a:cubicBezTo>
                  <a:cubicBezTo>
                    <a:pt x="3965" y="874"/>
                    <a:pt x="2439" y="1912"/>
                    <a:pt x="1275" y="2809"/>
                  </a:cubicBezTo>
                  <a:close/>
                </a:path>
              </a:pathLst>
            </a:custGeom>
            <a:solidFill>
              <a:schemeClr val="dk2">
                <a:alpha val="29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61;p115">
              <a:extLst>
                <a:ext uri="{FF2B5EF4-FFF2-40B4-BE49-F238E27FC236}">
                  <a16:creationId xmlns:a16="http://schemas.microsoft.com/office/drawing/2014/main" id="{31243EAC-C59C-C966-19E5-497143EA66A4}"/>
                </a:ext>
              </a:extLst>
            </p:cNvPr>
            <p:cNvSpPr/>
            <p:nvPr/>
          </p:nvSpPr>
          <p:spPr>
            <a:xfrm>
              <a:off x="7336688" y="1853838"/>
              <a:ext cx="440994" cy="563908"/>
            </a:xfrm>
            <a:custGeom>
              <a:avLst/>
              <a:gdLst/>
              <a:ahLst/>
              <a:cxnLst/>
              <a:rect l="l" t="t" r="r" b="b"/>
              <a:pathLst>
                <a:path w="7025" h="8983" extrusionOk="0">
                  <a:moveTo>
                    <a:pt x="4051" y="276"/>
                  </a:moveTo>
                  <a:cubicBezTo>
                    <a:pt x="2903" y="0"/>
                    <a:pt x="1715" y="1345"/>
                    <a:pt x="1377" y="2478"/>
                  </a:cubicBezTo>
                  <a:cubicBezTo>
                    <a:pt x="1283" y="2800"/>
                    <a:pt x="410" y="4853"/>
                    <a:pt x="174" y="6340"/>
                  </a:cubicBezTo>
                  <a:cubicBezTo>
                    <a:pt x="1" y="7464"/>
                    <a:pt x="347" y="8982"/>
                    <a:pt x="1888" y="8581"/>
                  </a:cubicBezTo>
                  <a:cubicBezTo>
                    <a:pt x="2722" y="8369"/>
                    <a:pt x="3682" y="7850"/>
                    <a:pt x="4712" y="7527"/>
                  </a:cubicBezTo>
                  <a:cubicBezTo>
                    <a:pt x="5097" y="7409"/>
                    <a:pt x="6647" y="6811"/>
                    <a:pt x="6662" y="6426"/>
                  </a:cubicBezTo>
                  <a:lnTo>
                    <a:pt x="6898" y="6284"/>
                  </a:lnTo>
                  <a:cubicBezTo>
                    <a:pt x="6898" y="6284"/>
                    <a:pt x="7024" y="5506"/>
                    <a:pt x="6442" y="5065"/>
                  </a:cubicBezTo>
                  <a:lnTo>
                    <a:pt x="6246" y="5113"/>
                  </a:lnTo>
                  <a:cubicBezTo>
                    <a:pt x="6246" y="5113"/>
                    <a:pt x="5805" y="4798"/>
                    <a:pt x="4885" y="4892"/>
                  </a:cubicBezTo>
                  <a:cubicBezTo>
                    <a:pt x="3815" y="5010"/>
                    <a:pt x="2982" y="5663"/>
                    <a:pt x="2297" y="5490"/>
                  </a:cubicBezTo>
                  <a:cubicBezTo>
                    <a:pt x="2344" y="4098"/>
                    <a:pt x="2738" y="1101"/>
                    <a:pt x="4051" y="276"/>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62;p115">
              <a:extLst>
                <a:ext uri="{FF2B5EF4-FFF2-40B4-BE49-F238E27FC236}">
                  <a16:creationId xmlns:a16="http://schemas.microsoft.com/office/drawing/2014/main" id="{3B06FF84-C34F-56A8-BD10-0FA5FB9DCB94}"/>
                </a:ext>
              </a:extLst>
            </p:cNvPr>
            <p:cNvSpPr/>
            <p:nvPr/>
          </p:nvSpPr>
          <p:spPr>
            <a:xfrm>
              <a:off x="7638891" y="1945177"/>
              <a:ext cx="137791" cy="207911"/>
            </a:xfrm>
            <a:custGeom>
              <a:avLst/>
              <a:gdLst/>
              <a:ahLst/>
              <a:cxnLst/>
              <a:rect l="l" t="t" r="r" b="b"/>
              <a:pathLst>
                <a:path w="2195" h="3312" extrusionOk="0">
                  <a:moveTo>
                    <a:pt x="1400" y="2910"/>
                  </a:moveTo>
                  <a:cubicBezTo>
                    <a:pt x="1384" y="2855"/>
                    <a:pt x="1400" y="2800"/>
                    <a:pt x="1439" y="2769"/>
                  </a:cubicBezTo>
                  <a:cubicBezTo>
                    <a:pt x="1416" y="2572"/>
                    <a:pt x="1439" y="2305"/>
                    <a:pt x="1613" y="1943"/>
                  </a:cubicBezTo>
                  <a:cubicBezTo>
                    <a:pt x="2037" y="1007"/>
                    <a:pt x="1251" y="181"/>
                    <a:pt x="1251" y="173"/>
                  </a:cubicBezTo>
                  <a:cubicBezTo>
                    <a:pt x="1172" y="110"/>
                    <a:pt x="1282" y="0"/>
                    <a:pt x="1345" y="87"/>
                  </a:cubicBezTo>
                  <a:cubicBezTo>
                    <a:pt x="1345" y="87"/>
                    <a:pt x="2195" y="976"/>
                    <a:pt x="1730" y="1998"/>
                  </a:cubicBezTo>
                  <a:cubicBezTo>
                    <a:pt x="1581" y="2321"/>
                    <a:pt x="1550" y="2564"/>
                    <a:pt x="1573" y="2737"/>
                  </a:cubicBezTo>
                  <a:cubicBezTo>
                    <a:pt x="1620" y="2753"/>
                    <a:pt x="1652" y="2785"/>
                    <a:pt x="1660" y="2832"/>
                  </a:cubicBezTo>
                  <a:cubicBezTo>
                    <a:pt x="1668" y="2855"/>
                    <a:pt x="1683" y="2887"/>
                    <a:pt x="1699" y="2918"/>
                  </a:cubicBezTo>
                  <a:cubicBezTo>
                    <a:pt x="1707" y="2942"/>
                    <a:pt x="1723" y="2965"/>
                    <a:pt x="1738" y="2989"/>
                  </a:cubicBezTo>
                  <a:cubicBezTo>
                    <a:pt x="1770" y="3021"/>
                    <a:pt x="1778" y="3068"/>
                    <a:pt x="1762" y="3107"/>
                  </a:cubicBezTo>
                  <a:cubicBezTo>
                    <a:pt x="1778" y="3131"/>
                    <a:pt x="1801" y="3138"/>
                    <a:pt x="1825" y="3154"/>
                  </a:cubicBezTo>
                  <a:cubicBezTo>
                    <a:pt x="1904" y="3194"/>
                    <a:pt x="1848" y="3312"/>
                    <a:pt x="1762" y="3272"/>
                  </a:cubicBezTo>
                  <a:cubicBezTo>
                    <a:pt x="1730" y="3256"/>
                    <a:pt x="1699" y="3233"/>
                    <a:pt x="1668" y="3201"/>
                  </a:cubicBezTo>
                  <a:cubicBezTo>
                    <a:pt x="1613" y="3217"/>
                    <a:pt x="1557" y="3194"/>
                    <a:pt x="1526" y="3154"/>
                  </a:cubicBezTo>
                  <a:cubicBezTo>
                    <a:pt x="1502" y="3115"/>
                    <a:pt x="1471" y="3076"/>
                    <a:pt x="1455" y="3036"/>
                  </a:cubicBezTo>
                  <a:cubicBezTo>
                    <a:pt x="1432" y="2997"/>
                    <a:pt x="1416" y="2950"/>
                    <a:pt x="1408" y="2903"/>
                  </a:cubicBezTo>
                  <a:close/>
                  <a:moveTo>
                    <a:pt x="834" y="55"/>
                  </a:moveTo>
                  <a:cubicBezTo>
                    <a:pt x="865" y="32"/>
                    <a:pt x="913" y="48"/>
                    <a:pt x="928" y="87"/>
                  </a:cubicBezTo>
                  <a:cubicBezTo>
                    <a:pt x="944" y="118"/>
                    <a:pt x="928" y="158"/>
                    <a:pt x="897" y="173"/>
                  </a:cubicBezTo>
                  <a:cubicBezTo>
                    <a:pt x="897" y="173"/>
                    <a:pt x="236" y="472"/>
                    <a:pt x="401" y="1314"/>
                  </a:cubicBezTo>
                  <a:cubicBezTo>
                    <a:pt x="441" y="1495"/>
                    <a:pt x="456" y="1683"/>
                    <a:pt x="441" y="1880"/>
                  </a:cubicBezTo>
                  <a:cubicBezTo>
                    <a:pt x="480" y="1912"/>
                    <a:pt x="504" y="1959"/>
                    <a:pt x="488" y="2014"/>
                  </a:cubicBezTo>
                  <a:cubicBezTo>
                    <a:pt x="480" y="2069"/>
                    <a:pt x="464" y="2124"/>
                    <a:pt x="448" y="2187"/>
                  </a:cubicBezTo>
                  <a:cubicBezTo>
                    <a:pt x="433" y="2234"/>
                    <a:pt x="409" y="2273"/>
                    <a:pt x="386" y="2321"/>
                  </a:cubicBezTo>
                  <a:cubicBezTo>
                    <a:pt x="362" y="2368"/>
                    <a:pt x="307" y="2391"/>
                    <a:pt x="252" y="2391"/>
                  </a:cubicBezTo>
                  <a:cubicBezTo>
                    <a:pt x="228" y="2431"/>
                    <a:pt x="197" y="2462"/>
                    <a:pt x="157" y="2486"/>
                  </a:cubicBezTo>
                  <a:cubicBezTo>
                    <a:pt x="71" y="2549"/>
                    <a:pt x="0" y="2407"/>
                    <a:pt x="87" y="2368"/>
                  </a:cubicBezTo>
                  <a:cubicBezTo>
                    <a:pt x="110" y="2352"/>
                    <a:pt x="134" y="2336"/>
                    <a:pt x="150" y="2321"/>
                  </a:cubicBezTo>
                  <a:cubicBezTo>
                    <a:pt x="126" y="2281"/>
                    <a:pt x="126" y="2234"/>
                    <a:pt x="150" y="2195"/>
                  </a:cubicBezTo>
                  <a:cubicBezTo>
                    <a:pt x="165" y="2163"/>
                    <a:pt x="181" y="2132"/>
                    <a:pt x="189" y="2092"/>
                  </a:cubicBezTo>
                  <a:cubicBezTo>
                    <a:pt x="205" y="2053"/>
                    <a:pt x="213" y="2006"/>
                    <a:pt x="220" y="1967"/>
                  </a:cubicBezTo>
                  <a:cubicBezTo>
                    <a:pt x="236" y="1919"/>
                    <a:pt x="268" y="1880"/>
                    <a:pt x="307" y="1864"/>
                  </a:cubicBezTo>
                  <a:cubicBezTo>
                    <a:pt x="315" y="1691"/>
                    <a:pt x="307" y="1510"/>
                    <a:pt x="268" y="1337"/>
                  </a:cubicBezTo>
                  <a:cubicBezTo>
                    <a:pt x="87" y="394"/>
                    <a:pt x="834" y="55"/>
                    <a:pt x="834" y="55"/>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3;p115">
              <a:extLst>
                <a:ext uri="{FF2B5EF4-FFF2-40B4-BE49-F238E27FC236}">
                  <a16:creationId xmlns:a16="http://schemas.microsoft.com/office/drawing/2014/main" id="{AD7B6766-717C-8A8F-9E4D-E8725B2D7BB4}"/>
                </a:ext>
              </a:extLst>
            </p:cNvPr>
            <p:cNvSpPr/>
            <p:nvPr/>
          </p:nvSpPr>
          <p:spPr>
            <a:xfrm>
              <a:off x="7744041" y="1692881"/>
              <a:ext cx="43503" cy="43503"/>
            </a:xfrm>
            <a:custGeom>
              <a:avLst/>
              <a:gdLst/>
              <a:ahLst/>
              <a:cxnLst/>
              <a:rect l="l" t="t" r="r" b="b"/>
              <a:pathLst>
                <a:path w="693" h="693" extrusionOk="0">
                  <a:moveTo>
                    <a:pt x="394" y="0"/>
                  </a:moveTo>
                  <a:cubicBezTo>
                    <a:pt x="126" y="8"/>
                    <a:pt x="0" y="323"/>
                    <a:pt x="189" y="504"/>
                  </a:cubicBezTo>
                  <a:cubicBezTo>
                    <a:pt x="378" y="692"/>
                    <a:pt x="693" y="559"/>
                    <a:pt x="693" y="299"/>
                  </a:cubicBezTo>
                  <a:cubicBezTo>
                    <a:pt x="693" y="134"/>
                    <a:pt x="559" y="0"/>
                    <a:pt x="394"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64;p115">
              <a:extLst>
                <a:ext uri="{FF2B5EF4-FFF2-40B4-BE49-F238E27FC236}">
                  <a16:creationId xmlns:a16="http://schemas.microsoft.com/office/drawing/2014/main" id="{2C46F85B-C3FB-EE66-D245-9D4C2868B9EC}"/>
                </a:ext>
              </a:extLst>
            </p:cNvPr>
            <p:cNvSpPr/>
            <p:nvPr/>
          </p:nvSpPr>
          <p:spPr>
            <a:xfrm>
              <a:off x="7599844" y="1695832"/>
              <a:ext cx="43064" cy="43503"/>
            </a:xfrm>
            <a:custGeom>
              <a:avLst/>
              <a:gdLst/>
              <a:ahLst/>
              <a:cxnLst/>
              <a:rect l="l" t="t" r="r" b="b"/>
              <a:pathLst>
                <a:path w="686" h="693" extrusionOk="0">
                  <a:moveTo>
                    <a:pt x="386" y="0"/>
                  </a:moveTo>
                  <a:cubicBezTo>
                    <a:pt x="127" y="8"/>
                    <a:pt x="1" y="323"/>
                    <a:pt x="182" y="504"/>
                  </a:cubicBezTo>
                  <a:cubicBezTo>
                    <a:pt x="370" y="693"/>
                    <a:pt x="685" y="559"/>
                    <a:pt x="685" y="299"/>
                  </a:cubicBezTo>
                  <a:cubicBezTo>
                    <a:pt x="685" y="134"/>
                    <a:pt x="551" y="0"/>
                    <a:pt x="386"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65;p115">
              <a:extLst>
                <a:ext uri="{FF2B5EF4-FFF2-40B4-BE49-F238E27FC236}">
                  <a16:creationId xmlns:a16="http://schemas.microsoft.com/office/drawing/2014/main" id="{5D65F09E-69F7-B02B-DA6A-7F694F294923}"/>
                </a:ext>
              </a:extLst>
            </p:cNvPr>
            <p:cNvSpPr/>
            <p:nvPr/>
          </p:nvSpPr>
          <p:spPr>
            <a:xfrm>
              <a:off x="7604804" y="1589678"/>
              <a:ext cx="51413" cy="20276"/>
            </a:xfrm>
            <a:custGeom>
              <a:avLst/>
              <a:gdLst/>
              <a:ahLst/>
              <a:cxnLst/>
              <a:rect l="l" t="t" r="r" b="b"/>
              <a:pathLst>
                <a:path w="819" h="323" extrusionOk="0">
                  <a:moveTo>
                    <a:pt x="756" y="103"/>
                  </a:moveTo>
                  <a:cubicBezTo>
                    <a:pt x="803" y="118"/>
                    <a:pt x="818" y="173"/>
                    <a:pt x="803" y="221"/>
                  </a:cubicBezTo>
                  <a:cubicBezTo>
                    <a:pt x="779" y="260"/>
                    <a:pt x="724" y="284"/>
                    <a:pt x="685" y="260"/>
                  </a:cubicBezTo>
                  <a:cubicBezTo>
                    <a:pt x="512" y="189"/>
                    <a:pt x="315" y="197"/>
                    <a:pt x="150" y="299"/>
                  </a:cubicBezTo>
                  <a:cubicBezTo>
                    <a:pt x="111" y="323"/>
                    <a:pt x="56" y="307"/>
                    <a:pt x="32" y="268"/>
                  </a:cubicBezTo>
                  <a:cubicBezTo>
                    <a:pt x="0" y="229"/>
                    <a:pt x="16" y="173"/>
                    <a:pt x="56" y="142"/>
                  </a:cubicBezTo>
                  <a:cubicBezTo>
                    <a:pt x="268" y="16"/>
                    <a:pt x="527" y="0"/>
                    <a:pt x="756" y="103"/>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66;p115">
              <a:extLst>
                <a:ext uri="{FF2B5EF4-FFF2-40B4-BE49-F238E27FC236}">
                  <a16:creationId xmlns:a16="http://schemas.microsoft.com/office/drawing/2014/main" id="{11876A37-32B0-FEEE-BA5D-6F9E1E6430FB}"/>
                </a:ext>
              </a:extLst>
            </p:cNvPr>
            <p:cNvSpPr/>
            <p:nvPr/>
          </p:nvSpPr>
          <p:spPr>
            <a:xfrm>
              <a:off x="7734185" y="1590682"/>
              <a:ext cx="57314" cy="20779"/>
            </a:xfrm>
            <a:custGeom>
              <a:avLst/>
              <a:gdLst/>
              <a:ahLst/>
              <a:cxnLst/>
              <a:rect l="l" t="t" r="r" b="b"/>
              <a:pathLst>
                <a:path w="913" h="331" extrusionOk="0">
                  <a:moveTo>
                    <a:pt x="802" y="118"/>
                  </a:moveTo>
                  <a:cubicBezTo>
                    <a:pt x="912" y="173"/>
                    <a:pt x="826" y="331"/>
                    <a:pt x="716" y="275"/>
                  </a:cubicBezTo>
                  <a:cubicBezTo>
                    <a:pt x="551" y="189"/>
                    <a:pt x="354" y="181"/>
                    <a:pt x="189" y="268"/>
                  </a:cubicBezTo>
                  <a:cubicBezTo>
                    <a:pt x="87" y="323"/>
                    <a:pt x="0" y="157"/>
                    <a:pt x="102" y="102"/>
                  </a:cubicBezTo>
                  <a:cubicBezTo>
                    <a:pt x="330" y="0"/>
                    <a:pt x="590" y="0"/>
                    <a:pt x="802" y="118"/>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67;p115">
              <a:extLst>
                <a:ext uri="{FF2B5EF4-FFF2-40B4-BE49-F238E27FC236}">
                  <a16:creationId xmlns:a16="http://schemas.microsoft.com/office/drawing/2014/main" id="{BD25D841-0B8F-A4BB-7659-C53A98EE5405}"/>
                </a:ext>
              </a:extLst>
            </p:cNvPr>
            <p:cNvSpPr/>
            <p:nvPr/>
          </p:nvSpPr>
          <p:spPr>
            <a:xfrm>
              <a:off x="7684780" y="1666202"/>
              <a:ext cx="21783" cy="36096"/>
            </a:xfrm>
            <a:custGeom>
              <a:avLst/>
              <a:gdLst/>
              <a:ahLst/>
              <a:cxnLst/>
              <a:rect l="l" t="t" r="r" b="b"/>
              <a:pathLst>
                <a:path w="347" h="575" extrusionOk="0">
                  <a:moveTo>
                    <a:pt x="244" y="150"/>
                  </a:moveTo>
                  <a:cubicBezTo>
                    <a:pt x="292" y="260"/>
                    <a:pt x="323" y="370"/>
                    <a:pt x="347" y="488"/>
                  </a:cubicBezTo>
                  <a:cubicBezTo>
                    <a:pt x="339" y="535"/>
                    <a:pt x="103" y="575"/>
                    <a:pt x="40" y="512"/>
                  </a:cubicBezTo>
                  <a:cubicBezTo>
                    <a:pt x="1" y="472"/>
                    <a:pt x="56" y="299"/>
                    <a:pt x="95" y="181"/>
                  </a:cubicBezTo>
                  <a:cubicBezTo>
                    <a:pt x="158" y="16"/>
                    <a:pt x="189" y="1"/>
                    <a:pt x="244" y="150"/>
                  </a:cubicBezTo>
                  <a:close/>
                </a:path>
              </a:pathLst>
            </a:custGeom>
            <a:solidFill>
              <a:srgbClr val="EB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68;p115">
              <a:extLst>
                <a:ext uri="{FF2B5EF4-FFF2-40B4-BE49-F238E27FC236}">
                  <a16:creationId xmlns:a16="http://schemas.microsoft.com/office/drawing/2014/main" id="{039D8353-AF72-272F-8D2F-3F2DF991E9EF}"/>
                </a:ext>
              </a:extLst>
            </p:cNvPr>
            <p:cNvSpPr/>
            <p:nvPr/>
          </p:nvSpPr>
          <p:spPr>
            <a:xfrm>
              <a:off x="7668521" y="1721005"/>
              <a:ext cx="56309" cy="43001"/>
            </a:xfrm>
            <a:custGeom>
              <a:avLst/>
              <a:gdLst/>
              <a:ahLst/>
              <a:cxnLst/>
              <a:rect l="l" t="t" r="r" b="b"/>
              <a:pathLst>
                <a:path w="897" h="685" extrusionOk="0">
                  <a:moveTo>
                    <a:pt x="897" y="87"/>
                  </a:moveTo>
                  <a:cubicBezTo>
                    <a:pt x="897" y="685"/>
                    <a:pt x="0" y="685"/>
                    <a:pt x="0" y="87"/>
                  </a:cubicBezTo>
                  <a:cubicBezTo>
                    <a:pt x="0" y="40"/>
                    <a:pt x="32" y="1"/>
                    <a:pt x="79" y="1"/>
                  </a:cubicBezTo>
                  <a:lnTo>
                    <a:pt x="818" y="1"/>
                  </a:lnTo>
                  <a:cubicBezTo>
                    <a:pt x="857" y="1"/>
                    <a:pt x="897" y="40"/>
                    <a:pt x="897" y="8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69;p115">
              <a:extLst>
                <a:ext uri="{FF2B5EF4-FFF2-40B4-BE49-F238E27FC236}">
                  <a16:creationId xmlns:a16="http://schemas.microsoft.com/office/drawing/2014/main" id="{75DCF073-EFE9-8BCB-EF29-B63979BF4281}"/>
                </a:ext>
              </a:extLst>
            </p:cNvPr>
            <p:cNvSpPr/>
            <p:nvPr/>
          </p:nvSpPr>
          <p:spPr>
            <a:xfrm>
              <a:off x="7676368" y="1721005"/>
              <a:ext cx="40553" cy="9416"/>
            </a:xfrm>
            <a:custGeom>
              <a:avLst/>
              <a:gdLst/>
              <a:ahLst/>
              <a:cxnLst/>
              <a:rect l="l" t="t" r="r" b="b"/>
              <a:pathLst>
                <a:path w="646" h="150" extrusionOk="0">
                  <a:moveTo>
                    <a:pt x="1" y="1"/>
                  </a:moveTo>
                  <a:lnTo>
                    <a:pt x="646" y="1"/>
                  </a:lnTo>
                  <a:lnTo>
                    <a:pt x="646" y="79"/>
                  </a:lnTo>
                  <a:cubicBezTo>
                    <a:pt x="646" y="119"/>
                    <a:pt x="614" y="150"/>
                    <a:pt x="567" y="150"/>
                  </a:cubicBezTo>
                  <a:lnTo>
                    <a:pt x="72" y="150"/>
                  </a:lnTo>
                  <a:cubicBezTo>
                    <a:pt x="32" y="150"/>
                    <a:pt x="1" y="119"/>
                    <a:pt x="1" y="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70;p115">
              <a:extLst>
                <a:ext uri="{FF2B5EF4-FFF2-40B4-BE49-F238E27FC236}">
                  <a16:creationId xmlns:a16="http://schemas.microsoft.com/office/drawing/2014/main" id="{696DDE11-4038-85E7-634E-5C345C2D6EFE}"/>
                </a:ext>
              </a:extLst>
            </p:cNvPr>
            <p:cNvSpPr/>
            <p:nvPr/>
          </p:nvSpPr>
          <p:spPr>
            <a:xfrm>
              <a:off x="7676368" y="1733874"/>
              <a:ext cx="40553" cy="23729"/>
            </a:xfrm>
            <a:custGeom>
              <a:avLst/>
              <a:gdLst/>
              <a:ahLst/>
              <a:cxnLst/>
              <a:rect l="l" t="t" r="r" b="b"/>
              <a:pathLst>
                <a:path w="646" h="378" extrusionOk="0">
                  <a:moveTo>
                    <a:pt x="646" y="189"/>
                  </a:moveTo>
                  <a:cubicBezTo>
                    <a:pt x="473" y="378"/>
                    <a:pt x="174" y="378"/>
                    <a:pt x="1" y="189"/>
                  </a:cubicBezTo>
                  <a:cubicBezTo>
                    <a:pt x="174" y="0"/>
                    <a:pt x="473" y="0"/>
                    <a:pt x="646" y="189"/>
                  </a:cubicBezTo>
                  <a:close/>
                </a:path>
              </a:pathLst>
            </a:custGeom>
            <a:solidFill>
              <a:srgbClr val="D26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71;p115">
              <a:extLst>
                <a:ext uri="{FF2B5EF4-FFF2-40B4-BE49-F238E27FC236}">
                  <a16:creationId xmlns:a16="http://schemas.microsoft.com/office/drawing/2014/main" id="{E591321C-05F0-F8F4-F485-BA7B04412889}"/>
                </a:ext>
              </a:extLst>
            </p:cNvPr>
            <p:cNvSpPr/>
            <p:nvPr/>
          </p:nvSpPr>
          <p:spPr>
            <a:xfrm>
              <a:off x="7567264" y="1621756"/>
              <a:ext cx="258821" cy="66228"/>
            </a:xfrm>
            <a:custGeom>
              <a:avLst/>
              <a:gdLst/>
              <a:ahLst/>
              <a:cxnLst/>
              <a:rect l="l" t="t" r="r" b="b"/>
              <a:pathLst>
                <a:path w="4123" h="1055" extrusionOk="0">
                  <a:moveTo>
                    <a:pt x="1833" y="268"/>
                  </a:moveTo>
                  <a:lnTo>
                    <a:pt x="2289" y="268"/>
                  </a:lnTo>
                  <a:cubicBezTo>
                    <a:pt x="2297" y="197"/>
                    <a:pt x="2337" y="142"/>
                    <a:pt x="2376" y="95"/>
                  </a:cubicBezTo>
                  <a:cubicBezTo>
                    <a:pt x="2439" y="32"/>
                    <a:pt x="2525" y="1"/>
                    <a:pt x="2612" y="1"/>
                  </a:cubicBezTo>
                  <a:lnTo>
                    <a:pt x="3792" y="1"/>
                  </a:lnTo>
                  <a:cubicBezTo>
                    <a:pt x="3878" y="1"/>
                    <a:pt x="3965" y="32"/>
                    <a:pt x="4028" y="95"/>
                  </a:cubicBezTo>
                  <a:lnTo>
                    <a:pt x="4028" y="95"/>
                  </a:lnTo>
                  <a:cubicBezTo>
                    <a:pt x="4091" y="158"/>
                    <a:pt x="4122" y="237"/>
                    <a:pt x="4122" y="323"/>
                  </a:cubicBezTo>
                  <a:lnTo>
                    <a:pt x="4122" y="559"/>
                  </a:lnTo>
                  <a:cubicBezTo>
                    <a:pt x="4122" y="834"/>
                    <a:pt x="3902" y="1055"/>
                    <a:pt x="3627" y="1055"/>
                  </a:cubicBezTo>
                  <a:lnTo>
                    <a:pt x="2777" y="1055"/>
                  </a:lnTo>
                  <a:cubicBezTo>
                    <a:pt x="2643" y="1055"/>
                    <a:pt x="2518" y="1000"/>
                    <a:pt x="2431" y="905"/>
                  </a:cubicBezTo>
                  <a:lnTo>
                    <a:pt x="2431" y="905"/>
                  </a:lnTo>
                  <a:cubicBezTo>
                    <a:pt x="2337" y="819"/>
                    <a:pt x="2282" y="693"/>
                    <a:pt x="2282" y="559"/>
                  </a:cubicBezTo>
                  <a:lnTo>
                    <a:pt x="2282" y="394"/>
                  </a:lnTo>
                  <a:lnTo>
                    <a:pt x="1841" y="394"/>
                  </a:lnTo>
                  <a:lnTo>
                    <a:pt x="1841" y="559"/>
                  </a:lnTo>
                  <a:cubicBezTo>
                    <a:pt x="1841" y="834"/>
                    <a:pt x="1621" y="1055"/>
                    <a:pt x="1346" y="1055"/>
                  </a:cubicBezTo>
                  <a:lnTo>
                    <a:pt x="496" y="1055"/>
                  </a:lnTo>
                  <a:cubicBezTo>
                    <a:pt x="362" y="1055"/>
                    <a:pt x="245" y="1000"/>
                    <a:pt x="150" y="905"/>
                  </a:cubicBezTo>
                  <a:lnTo>
                    <a:pt x="150" y="905"/>
                  </a:lnTo>
                  <a:cubicBezTo>
                    <a:pt x="56" y="819"/>
                    <a:pt x="1" y="693"/>
                    <a:pt x="1" y="559"/>
                  </a:cubicBezTo>
                  <a:lnTo>
                    <a:pt x="1" y="331"/>
                  </a:lnTo>
                  <a:cubicBezTo>
                    <a:pt x="1" y="150"/>
                    <a:pt x="150" y="1"/>
                    <a:pt x="331" y="1"/>
                  </a:cubicBezTo>
                  <a:lnTo>
                    <a:pt x="1511" y="1"/>
                  </a:lnTo>
                  <a:cubicBezTo>
                    <a:pt x="1597" y="1"/>
                    <a:pt x="1684" y="32"/>
                    <a:pt x="1747" y="95"/>
                  </a:cubicBezTo>
                  <a:lnTo>
                    <a:pt x="1747" y="95"/>
                  </a:lnTo>
                  <a:cubicBezTo>
                    <a:pt x="1786" y="142"/>
                    <a:pt x="1825" y="205"/>
                    <a:pt x="1833" y="268"/>
                  </a:cubicBezTo>
                  <a:close/>
                  <a:moveTo>
                    <a:pt x="1511" y="127"/>
                  </a:moveTo>
                  <a:lnTo>
                    <a:pt x="331" y="127"/>
                  </a:lnTo>
                  <a:cubicBezTo>
                    <a:pt x="221" y="127"/>
                    <a:pt x="134" y="213"/>
                    <a:pt x="134" y="323"/>
                  </a:cubicBezTo>
                  <a:lnTo>
                    <a:pt x="134" y="559"/>
                  </a:lnTo>
                  <a:cubicBezTo>
                    <a:pt x="134" y="764"/>
                    <a:pt x="292" y="929"/>
                    <a:pt x="496" y="929"/>
                  </a:cubicBezTo>
                  <a:lnTo>
                    <a:pt x="1346" y="929"/>
                  </a:lnTo>
                  <a:cubicBezTo>
                    <a:pt x="1550" y="921"/>
                    <a:pt x="1707" y="764"/>
                    <a:pt x="1715" y="559"/>
                  </a:cubicBezTo>
                  <a:lnTo>
                    <a:pt x="1715" y="331"/>
                  </a:lnTo>
                  <a:cubicBezTo>
                    <a:pt x="1715" y="276"/>
                    <a:pt x="1692" y="221"/>
                    <a:pt x="1652" y="189"/>
                  </a:cubicBezTo>
                  <a:lnTo>
                    <a:pt x="1652" y="189"/>
                  </a:lnTo>
                  <a:cubicBezTo>
                    <a:pt x="1613" y="150"/>
                    <a:pt x="1566" y="134"/>
                    <a:pt x="1511" y="134"/>
                  </a:cubicBezTo>
                  <a:close/>
                  <a:moveTo>
                    <a:pt x="3792" y="127"/>
                  </a:moveTo>
                  <a:lnTo>
                    <a:pt x="2612" y="127"/>
                  </a:lnTo>
                  <a:cubicBezTo>
                    <a:pt x="2502" y="127"/>
                    <a:pt x="2415" y="213"/>
                    <a:pt x="2415" y="323"/>
                  </a:cubicBezTo>
                  <a:lnTo>
                    <a:pt x="2415" y="559"/>
                  </a:lnTo>
                  <a:cubicBezTo>
                    <a:pt x="2415" y="764"/>
                    <a:pt x="2580" y="929"/>
                    <a:pt x="2777" y="929"/>
                  </a:cubicBezTo>
                  <a:lnTo>
                    <a:pt x="3634" y="929"/>
                  </a:lnTo>
                  <a:cubicBezTo>
                    <a:pt x="3831" y="921"/>
                    <a:pt x="3996" y="764"/>
                    <a:pt x="3996" y="559"/>
                  </a:cubicBezTo>
                  <a:lnTo>
                    <a:pt x="3996" y="331"/>
                  </a:lnTo>
                  <a:cubicBezTo>
                    <a:pt x="3996" y="276"/>
                    <a:pt x="3973" y="229"/>
                    <a:pt x="3941" y="189"/>
                  </a:cubicBezTo>
                  <a:lnTo>
                    <a:pt x="3941" y="189"/>
                  </a:lnTo>
                  <a:cubicBezTo>
                    <a:pt x="3902" y="150"/>
                    <a:pt x="3847" y="127"/>
                    <a:pt x="3792" y="12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72;p115">
              <a:extLst>
                <a:ext uri="{FF2B5EF4-FFF2-40B4-BE49-F238E27FC236}">
                  <a16:creationId xmlns:a16="http://schemas.microsoft.com/office/drawing/2014/main" id="{66B7705C-8E5F-5C04-A008-D18DEFEC3625}"/>
                </a:ext>
              </a:extLst>
            </p:cNvPr>
            <p:cNvSpPr/>
            <p:nvPr/>
          </p:nvSpPr>
          <p:spPr>
            <a:xfrm>
              <a:off x="7822071" y="1635128"/>
              <a:ext cx="37100" cy="7910"/>
            </a:xfrm>
            <a:custGeom>
              <a:avLst/>
              <a:gdLst/>
              <a:ahLst/>
              <a:cxnLst/>
              <a:rect l="l" t="t" r="r" b="b"/>
              <a:pathLst>
                <a:path w="591" h="126" extrusionOk="0">
                  <a:moveTo>
                    <a:pt x="0" y="0"/>
                  </a:moveTo>
                  <a:lnTo>
                    <a:pt x="0" y="126"/>
                  </a:lnTo>
                  <a:lnTo>
                    <a:pt x="590" y="126"/>
                  </a:lnTo>
                  <a:lnTo>
                    <a:pt x="590" y="0"/>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73;p115">
              <a:extLst>
                <a:ext uri="{FF2B5EF4-FFF2-40B4-BE49-F238E27FC236}">
                  <a16:creationId xmlns:a16="http://schemas.microsoft.com/office/drawing/2014/main" id="{14163179-E713-EBAD-87D2-A1FD010B936C}"/>
                </a:ext>
              </a:extLst>
            </p:cNvPr>
            <p:cNvSpPr/>
            <p:nvPr/>
          </p:nvSpPr>
          <p:spPr>
            <a:xfrm>
              <a:off x="7739584" y="1639020"/>
              <a:ext cx="45512" cy="29693"/>
            </a:xfrm>
            <a:custGeom>
              <a:avLst/>
              <a:gdLst/>
              <a:ahLst/>
              <a:cxnLst/>
              <a:rect l="l" t="t" r="r" b="b"/>
              <a:pathLst>
                <a:path w="725" h="473" extrusionOk="0">
                  <a:moveTo>
                    <a:pt x="716" y="394"/>
                  </a:moveTo>
                  <a:cubicBezTo>
                    <a:pt x="724" y="473"/>
                    <a:pt x="575" y="473"/>
                    <a:pt x="583" y="394"/>
                  </a:cubicBezTo>
                  <a:cubicBezTo>
                    <a:pt x="583" y="339"/>
                    <a:pt x="559" y="276"/>
                    <a:pt x="520" y="237"/>
                  </a:cubicBezTo>
                  <a:lnTo>
                    <a:pt x="520" y="237"/>
                  </a:lnTo>
                  <a:cubicBezTo>
                    <a:pt x="473" y="198"/>
                    <a:pt x="418" y="174"/>
                    <a:pt x="362" y="174"/>
                  </a:cubicBezTo>
                  <a:cubicBezTo>
                    <a:pt x="300" y="174"/>
                    <a:pt x="244" y="198"/>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44" y="1"/>
                    <a:pt x="473" y="1"/>
                    <a:pt x="614" y="143"/>
                  </a:cubicBezTo>
                  <a:lnTo>
                    <a:pt x="614" y="143"/>
                  </a:lnTo>
                  <a:cubicBezTo>
                    <a:pt x="677"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74;p115">
              <a:extLst>
                <a:ext uri="{FF2B5EF4-FFF2-40B4-BE49-F238E27FC236}">
                  <a16:creationId xmlns:a16="http://schemas.microsoft.com/office/drawing/2014/main" id="{4D07A242-04E4-0DA5-9429-2D75AA1B73E2}"/>
                </a:ext>
              </a:extLst>
            </p:cNvPr>
            <p:cNvSpPr/>
            <p:nvPr/>
          </p:nvSpPr>
          <p:spPr>
            <a:xfrm>
              <a:off x="7608256" y="1639020"/>
              <a:ext cx="45951" cy="29693"/>
            </a:xfrm>
            <a:custGeom>
              <a:avLst/>
              <a:gdLst/>
              <a:ahLst/>
              <a:cxnLst/>
              <a:rect l="l" t="t" r="r" b="b"/>
              <a:pathLst>
                <a:path w="732" h="473" extrusionOk="0">
                  <a:moveTo>
                    <a:pt x="716" y="394"/>
                  </a:moveTo>
                  <a:cubicBezTo>
                    <a:pt x="732" y="473"/>
                    <a:pt x="575" y="473"/>
                    <a:pt x="583" y="394"/>
                  </a:cubicBezTo>
                  <a:cubicBezTo>
                    <a:pt x="583" y="339"/>
                    <a:pt x="559" y="276"/>
                    <a:pt x="520" y="237"/>
                  </a:cubicBezTo>
                  <a:lnTo>
                    <a:pt x="520" y="237"/>
                  </a:lnTo>
                  <a:cubicBezTo>
                    <a:pt x="433" y="150"/>
                    <a:pt x="292" y="150"/>
                    <a:pt x="205" y="237"/>
                  </a:cubicBezTo>
                  <a:lnTo>
                    <a:pt x="205" y="237"/>
                  </a:lnTo>
                  <a:cubicBezTo>
                    <a:pt x="166" y="276"/>
                    <a:pt x="142" y="339"/>
                    <a:pt x="142" y="394"/>
                  </a:cubicBezTo>
                  <a:cubicBezTo>
                    <a:pt x="142" y="434"/>
                    <a:pt x="111" y="465"/>
                    <a:pt x="71" y="465"/>
                  </a:cubicBezTo>
                  <a:cubicBezTo>
                    <a:pt x="32" y="465"/>
                    <a:pt x="1" y="434"/>
                    <a:pt x="1" y="394"/>
                  </a:cubicBezTo>
                  <a:cubicBezTo>
                    <a:pt x="1" y="300"/>
                    <a:pt x="40" y="205"/>
                    <a:pt x="111" y="143"/>
                  </a:cubicBezTo>
                  <a:lnTo>
                    <a:pt x="111" y="143"/>
                  </a:lnTo>
                  <a:cubicBezTo>
                    <a:pt x="252" y="1"/>
                    <a:pt x="480" y="1"/>
                    <a:pt x="614" y="143"/>
                  </a:cubicBezTo>
                  <a:lnTo>
                    <a:pt x="614" y="143"/>
                  </a:lnTo>
                  <a:cubicBezTo>
                    <a:pt x="685" y="205"/>
                    <a:pt x="716" y="300"/>
                    <a:pt x="716" y="39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C23289D3-5239-C9BE-3073-A60B382C1915}"/>
              </a:ext>
            </a:extLst>
          </p:cNvPr>
          <p:cNvSpPr txBox="1"/>
          <p:nvPr/>
        </p:nvSpPr>
        <p:spPr>
          <a:xfrm>
            <a:off x="4580790" y="975331"/>
            <a:ext cx="5239464" cy="1323439"/>
          </a:xfrm>
          <a:prstGeom prst="rect">
            <a:avLst/>
          </a:prstGeom>
          <a:noFill/>
        </p:spPr>
        <p:txBody>
          <a:bodyPr wrap="square" rtlCol="0">
            <a:spAutoFit/>
          </a:bodyPr>
          <a:lstStyle/>
          <a:p>
            <a:r>
              <a:rPr lang="en-US" sz="4000" b="1">
                <a:solidFill>
                  <a:schemeClr val="accent3"/>
                </a:solidFill>
                <a:latin typeface="UTM Bebas" panose="02040603050506020204" pitchFamily="18" charset="0"/>
              </a:rPr>
              <a:t>KẾT THÚC PHẦN 1 DYNAMIC PROGRAMMING</a:t>
            </a:r>
          </a:p>
        </p:txBody>
      </p:sp>
    </p:spTree>
    <p:extLst>
      <p:ext uri="{BB962C8B-B14F-4D97-AF65-F5344CB8AC3E}">
        <p14:creationId xmlns:p14="http://schemas.microsoft.com/office/powerpoint/2010/main" val="1835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0"/>
                                        </p:tgtEl>
                                        <p:attrNameLst>
                                          <p:attrName>style.visibility</p:attrName>
                                        </p:attrNameLst>
                                      </p:cBhvr>
                                      <p:to>
                                        <p:strVal val="visible"/>
                                      </p:to>
                                    </p:set>
                                    <p:anim calcmode="lin" valueType="num">
                                      <p:cBhvr additive="base">
                                        <p:cTn id="7" dur="1000"/>
                                        <p:tgtEl>
                                          <p:spTgt spid="1970"/>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850"/>
                                        </p:tgtEl>
                                        <p:attrNameLst>
                                          <p:attrName>style.visibility</p:attrName>
                                        </p:attrNameLst>
                                      </p:cBhvr>
                                      <p:to>
                                        <p:strVal val="visible"/>
                                      </p:to>
                                    </p:set>
                                    <p:anim calcmode="lin" valueType="num">
                                      <p:cBhvr additive="base">
                                        <p:cTn id="10" dur="1000"/>
                                        <p:tgtEl>
                                          <p:spTgt spid="18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848"/>
                                        </p:tgtEl>
                                        <p:attrNameLst>
                                          <p:attrName>style.visibility</p:attrName>
                                        </p:attrNameLst>
                                      </p:cBhvr>
                                      <p:to>
                                        <p:strVal val="visible"/>
                                      </p:to>
                                    </p:set>
                                    <p:anim calcmode="lin" valueType="num">
                                      <p:cBhvr additive="base">
                                        <p:cTn id="13" dur="1000"/>
                                        <p:tgtEl>
                                          <p:spTgt spid="1848"/>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849"/>
                                        </p:tgtEl>
                                        <p:attrNameLst>
                                          <p:attrName>style.visibility</p:attrName>
                                        </p:attrNameLst>
                                      </p:cBhvr>
                                      <p:to>
                                        <p:strVal val="visible"/>
                                      </p:to>
                                    </p:set>
                                    <p:animEffect transition="in" filter="fade">
                                      <p:cBhvr>
                                        <p:cTn id="16" dur="1000"/>
                                        <p:tgtEl>
                                          <p:spTgt spid="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THANKS!</a:t>
            </a:r>
            <a:endParaRPr/>
          </a:p>
        </p:txBody>
      </p:sp>
      <p:sp>
        <p:nvSpPr>
          <p:cNvPr id="5021" name="Google Shape;5021;p111"/>
          <p:cNvSpPr txBox="1">
            <a:spLocks noGrp="1"/>
          </p:cNvSpPr>
          <p:nvPr>
            <p:ph type="subTitle" idx="1"/>
          </p:nvPr>
        </p:nvSpPr>
        <p:spPr>
          <a:xfrm>
            <a:off x="693564" y="2140756"/>
            <a:ext cx="4159686"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Các bạn có bất kì câu hỏi hay thắc mắc gì? </a:t>
            </a:r>
            <a:endParaRPr/>
          </a:p>
        </p:txBody>
      </p:sp>
      <p:sp>
        <p:nvSpPr>
          <p:cNvPr id="5022" name="Google Shape;5022;p111"/>
          <p:cNvSpPr txBox="1">
            <a:spLocks noGrp="1"/>
          </p:cNvSpPr>
          <p:nvPr>
            <p:ph type="subTitle" idx="2"/>
          </p:nvPr>
        </p:nvSpPr>
        <p:spPr>
          <a:xfrm>
            <a:off x="726709" y="2967002"/>
            <a:ext cx="2663500" cy="5299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hlinkClick r:id="rId3"/>
              </a:rPr>
              <a:t>21522581@gm.uit.edu.vn</a:t>
            </a:r>
            <a:endParaRPr lang="en"/>
          </a:p>
          <a:p>
            <a:pPr marL="0" indent="0"/>
            <a:r>
              <a:rPr lang="en">
                <a:hlinkClick r:id="rId4"/>
              </a:rPr>
              <a:t>21522414@gm.uit.edu.vn</a:t>
            </a:r>
            <a:endParaRPr lang="en"/>
          </a:p>
          <a:p>
            <a:pPr marL="0" indent="0"/>
            <a:r>
              <a:rPr lang="en">
                <a:hlinkClick r:id="rId4"/>
              </a:rPr>
              <a:t>21521315@gm.uit.edu.vn</a:t>
            </a:r>
            <a:endParaRPr lang="en"/>
          </a:p>
          <a:p>
            <a:pPr marL="0" indent="0"/>
            <a:endParaRPr lang="en"/>
          </a:p>
          <a:p>
            <a:pPr marL="0" lvl="0" indent="0" algn="l" rtl="0">
              <a:spcBef>
                <a:spcPts val="0"/>
              </a:spcBef>
              <a:spcAft>
                <a:spcPts val="0"/>
              </a:spcAft>
              <a:buNone/>
            </a:pPr>
            <a:endParaRPr lang="en"/>
          </a:p>
          <a:p>
            <a:pPr marL="0" lvl="0" indent="0" algn="l" rtl="0">
              <a:spcBef>
                <a:spcPts val="0"/>
              </a:spcBef>
              <a:spcAft>
                <a:spcPts val="0"/>
              </a:spcAft>
              <a:buNone/>
            </a:pPr>
            <a:endParaRPr lang="en"/>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441137" y="1107759"/>
            <a:ext cx="6196549" cy="4035781"/>
            <a:chOff x="4572000" y="1065533"/>
            <a:chExt cx="6196549" cy="403578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9" y="1110346"/>
              <a:ext cx="5102739" cy="3990968"/>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11"/>
          <p:cNvGrpSpPr/>
          <p:nvPr/>
        </p:nvGrpSpPr>
        <p:grpSpPr>
          <a:xfrm>
            <a:off x="1604588" y="1668575"/>
            <a:ext cx="342600" cy="353700"/>
            <a:chOff x="1604588" y="1668575"/>
            <a:chExt cx="342600" cy="353700"/>
          </a:xfrm>
        </p:grpSpPr>
        <p:sp>
          <p:nvSpPr>
            <p:cNvPr id="5227" name="Google Shape;5227;p111"/>
            <p:cNvSpPr/>
            <p:nvPr/>
          </p:nvSpPr>
          <p:spPr>
            <a:xfrm>
              <a:off x="1604588"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8" name="Google Shape;5228;p111"/>
            <p:cNvGrpSpPr/>
            <p:nvPr/>
          </p:nvGrpSpPr>
          <p:grpSpPr>
            <a:xfrm>
              <a:off x="1660148" y="1757797"/>
              <a:ext cx="231515" cy="189871"/>
              <a:chOff x="1671360" y="1757797"/>
              <a:chExt cx="231515" cy="189871"/>
            </a:xfrm>
          </p:grpSpPr>
          <p:sp>
            <p:nvSpPr>
              <p:cNvPr id="5229" name="Google Shape;5229;p111"/>
              <p:cNvSpPr/>
              <p:nvPr/>
            </p:nvSpPr>
            <p:spPr>
              <a:xfrm>
                <a:off x="1677945" y="1762950"/>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11"/>
              <p:cNvSpPr/>
              <p:nvPr/>
            </p:nvSpPr>
            <p:spPr>
              <a:xfrm>
                <a:off x="1671360" y="1757797"/>
                <a:ext cx="231515" cy="189871"/>
              </a:xfrm>
              <a:custGeom>
                <a:avLst/>
                <a:gdLst/>
                <a:ahLst/>
                <a:cxnLst/>
                <a:rect l="l" t="t" r="r" b="b"/>
                <a:pathLst>
                  <a:path w="8895" h="7295" extrusionOk="0">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1" name="Google Shape;5231;p111"/>
          <p:cNvGrpSpPr/>
          <p:nvPr/>
        </p:nvGrpSpPr>
        <p:grpSpPr>
          <a:xfrm>
            <a:off x="1162300" y="1668575"/>
            <a:ext cx="342600" cy="353700"/>
            <a:chOff x="1162300" y="1668575"/>
            <a:chExt cx="342600" cy="353700"/>
          </a:xfrm>
        </p:grpSpPr>
        <p:sp>
          <p:nvSpPr>
            <p:cNvPr id="5232" name="Google Shape;5232;p111"/>
            <p:cNvSpPr/>
            <p:nvPr/>
          </p:nvSpPr>
          <p:spPr>
            <a:xfrm>
              <a:off x="11623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11"/>
            <p:cNvSpPr/>
            <p:nvPr/>
          </p:nvSpPr>
          <p:spPr>
            <a:xfrm>
              <a:off x="1243781" y="1815188"/>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11"/>
            <p:cNvSpPr/>
            <p:nvPr/>
          </p:nvSpPr>
          <p:spPr>
            <a:xfrm>
              <a:off x="1228763" y="1748089"/>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11"/>
            <p:cNvSpPr/>
            <p:nvPr/>
          </p:nvSpPr>
          <p:spPr>
            <a:xfrm>
              <a:off x="1318245" y="1815083"/>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11"/>
            <p:cNvSpPr/>
            <p:nvPr/>
          </p:nvSpPr>
          <p:spPr>
            <a:xfrm>
              <a:off x="1238549" y="1809956"/>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11"/>
            <p:cNvSpPr/>
            <p:nvPr/>
          </p:nvSpPr>
          <p:spPr>
            <a:xfrm>
              <a:off x="1221709" y="1742935"/>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11"/>
            <p:cNvSpPr/>
            <p:nvPr/>
          </p:nvSpPr>
          <p:spPr>
            <a:xfrm>
              <a:off x="1313014" y="1809956"/>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9" name="Google Shape;5239;p111"/>
          <p:cNvGrpSpPr/>
          <p:nvPr/>
        </p:nvGrpSpPr>
        <p:grpSpPr>
          <a:xfrm>
            <a:off x="720000" y="1668575"/>
            <a:ext cx="342600" cy="353700"/>
            <a:chOff x="720000" y="1668575"/>
            <a:chExt cx="342600" cy="353700"/>
          </a:xfrm>
        </p:grpSpPr>
        <p:sp>
          <p:nvSpPr>
            <p:cNvPr id="5240" name="Google Shape;5240;p111"/>
            <p:cNvSpPr/>
            <p:nvPr/>
          </p:nvSpPr>
          <p:spPr>
            <a:xfrm>
              <a:off x="720000" y="1668575"/>
              <a:ext cx="342600" cy="353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1" name="Google Shape;5241;p111"/>
            <p:cNvGrpSpPr/>
            <p:nvPr/>
          </p:nvGrpSpPr>
          <p:grpSpPr>
            <a:xfrm>
              <a:off x="806405" y="1724348"/>
              <a:ext cx="169798" cy="241888"/>
              <a:chOff x="5636785" y="3411249"/>
              <a:chExt cx="183546" cy="261472"/>
            </a:xfrm>
          </p:grpSpPr>
          <p:sp>
            <p:nvSpPr>
              <p:cNvPr id="5242" name="Google Shape;5242;p111"/>
              <p:cNvSpPr/>
              <p:nvPr/>
            </p:nvSpPr>
            <p:spPr>
              <a:xfrm>
                <a:off x="5642459" y="3416923"/>
                <a:ext cx="171651" cy="250228"/>
              </a:xfrm>
              <a:custGeom>
                <a:avLst/>
                <a:gdLst/>
                <a:ahLst/>
                <a:cxnLst/>
                <a:rect l="l" t="t" r="r" b="b"/>
                <a:pathLst>
                  <a:path w="6595" h="9614" extrusionOk="0">
                    <a:moveTo>
                      <a:pt x="2284" y="1"/>
                    </a:moveTo>
                    <a:cubicBezTo>
                      <a:pt x="2224" y="1"/>
                      <a:pt x="2172" y="47"/>
                      <a:pt x="2165" y="110"/>
                    </a:cubicBezTo>
                    <a:lnTo>
                      <a:pt x="2154" y="223"/>
                    </a:lnTo>
                    <a:cubicBezTo>
                      <a:pt x="2055" y="1246"/>
                      <a:pt x="1246" y="2056"/>
                      <a:pt x="222" y="2154"/>
                    </a:cubicBezTo>
                    <a:lnTo>
                      <a:pt x="110" y="2165"/>
                    </a:lnTo>
                    <a:cubicBezTo>
                      <a:pt x="46" y="2172"/>
                      <a:pt x="1" y="2225"/>
                      <a:pt x="1" y="2284"/>
                    </a:cubicBezTo>
                    <a:lnTo>
                      <a:pt x="1" y="4241"/>
                    </a:lnTo>
                    <a:cubicBezTo>
                      <a:pt x="1" y="4307"/>
                      <a:pt x="53" y="4360"/>
                      <a:pt x="120" y="4360"/>
                    </a:cubicBezTo>
                    <a:lnTo>
                      <a:pt x="2165" y="4360"/>
                    </a:lnTo>
                    <a:lnTo>
                      <a:pt x="2165" y="7094"/>
                    </a:lnTo>
                    <a:cubicBezTo>
                      <a:pt x="2165" y="8464"/>
                      <a:pt x="3284" y="9613"/>
                      <a:pt x="4653" y="9613"/>
                    </a:cubicBezTo>
                    <a:cubicBezTo>
                      <a:pt x="4655" y="9613"/>
                      <a:pt x="4657" y="9613"/>
                      <a:pt x="4659" y="9613"/>
                    </a:cubicBezTo>
                    <a:cubicBezTo>
                      <a:pt x="4663" y="9613"/>
                      <a:pt x="4668" y="9613"/>
                      <a:pt x="4672" y="9613"/>
                    </a:cubicBezTo>
                    <a:cubicBezTo>
                      <a:pt x="5346" y="9613"/>
                      <a:pt x="5992" y="9332"/>
                      <a:pt x="6457" y="8843"/>
                    </a:cubicBezTo>
                    <a:lnTo>
                      <a:pt x="6570" y="8723"/>
                    </a:lnTo>
                    <a:cubicBezTo>
                      <a:pt x="6594" y="8698"/>
                      <a:pt x="6594" y="8663"/>
                      <a:pt x="6573" y="8639"/>
                    </a:cubicBezTo>
                    <a:lnTo>
                      <a:pt x="5395" y="7242"/>
                    </a:lnTo>
                    <a:cubicBezTo>
                      <a:pt x="5382" y="7227"/>
                      <a:pt x="5364" y="7220"/>
                      <a:pt x="5347" y="7220"/>
                    </a:cubicBezTo>
                    <a:cubicBezTo>
                      <a:pt x="5326" y="7220"/>
                      <a:pt x="5306" y="7230"/>
                      <a:pt x="5292" y="7249"/>
                    </a:cubicBezTo>
                    <a:lnTo>
                      <a:pt x="5159" y="7456"/>
                    </a:lnTo>
                    <a:cubicBezTo>
                      <a:pt x="5045" y="7627"/>
                      <a:pt x="4851" y="7728"/>
                      <a:pt x="4647" y="7728"/>
                    </a:cubicBezTo>
                    <a:cubicBezTo>
                      <a:pt x="4637" y="7728"/>
                      <a:pt x="4627" y="7728"/>
                      <a:pt x="4617" y="7727"/>
                    </a:cubicBezTo>
                    <a:cubicBezTo>
                      <a:pt x="4297" y="7699"/>
                      <a:pt x="4050" y="7432"/>
                      <a:pt x="4050" y="7112"/>
                    </a:cubicBezTo>
                    <a:lnTo>
                      <a:pt x="4050" y="4360"/>
                    </a:lnTo>
                    <a:lnTo>
                      <a:pt x="6095" y="4360"/>
                    </a:lnTo>
                    <a:cubicBezTo>
                      <a:pt x="6162" y="4360"/>
                      <a:pt x="6214" y="4304"/>
                      <a:pt x="6214" y="4241"/>
                    </a:cubicBezTo>
                    <a:lnTo>
                      <a:pt x="6214" y="2284"/>
                    </a:lnTo>
                    <a:cubicBezTo>
                      <a:pt x="6214" y="2217"/>
                      <a:pt x="6162" y="2165"/>
                      <a:pt x="6095" y="2165"/>
                    </a:cubicBezTo>
                    <a:lnTo>
                      <a:pt x="4050" y="2165"/>
                    </a:lnTo>
                    <a:lnTo>
                      <a:pt x="4050" y="120"/>
                    </a:lnTo>
                    <a:cubicBezTo>
                      <a:pt x="4050" y="54"/>
                      <a:pt x="3998" y="1"/>
                      <a:pt x="3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11"/>
              <p:cNvSpPr/>
              <p:nvPr/>
            </p:nvSpPr>
            <p:spPr>
              <a:xfrm>
                <a:off x="5636785" y="3411249"/>
                <a:ext cx="183546" cy="261472"/>
              </a:xfrm>
              <a:custGeom>
                <a:avLst/>
                <a:gdLst/>
                <a:ahLst/>
                <a:cxnLst/>
                <a:rect l="l" t="t" r="r" b="b"/>
                <a:pathLst>
                  <a:path w="7052" h="10046" extrusionOk="0">
                    <a:moveTo>
                      <a:pt x="2397" y="1"/>
                    </a:moveTo>
                    <a:cubicBezTo>
                      <a:pt x="2270" y="1"/>
                      <a:pt x="2164" y="106"/>
                      <a:pt x="2164" y="233"/>
                    </a:cubicBezTo>
                    <a:cubicBezTo>
                      <a:pt x="2164" y="1299"/>
                      <a:pt x="1299" y="2165"/>
                      <a:pt x="233" y="2165"/>
                    </a:cubicBezTo>
                    <a:cubicBezTo>
                      <a:pt x="106" y="2165"/>
                      <a:pt x="1" y="2270"/>
                      <a:pt x="1" y="2397"/>
                    </a:cubicBezTo>
                    <a:lnTo>
                      <a:pt x="1" y="4561"/>
                    </a:lnTo>
                    <a:cubicBezTo>
                      <a:pt x="1" y="4687"/>
                      <a:pt x="106" y="4793"/>
                      <a:pt x="233" y="4793"/>
                    </a:cubicBezTo>
                    <a:lnTo>
                      <a:pt x="2164" y="4793"/>
                    </a:lnTo>
                    <a:lnTo>
                      <a:pt x="2164" y="5824"/>
                    </a:lnTo>
                    <a:cubicBezTo>
                      <a:pt x="2164" y="5950"/>
                      <a:pt x="2270" y="6056"/>
                      <a:pt x="2397" y="6056"/>
                    </a:cubicBezTo>
                    <a:cubicBezTo>
                      <a:pt x="2527" y="6056"/>
                      <a:pt x="2629" y="5950"/>
                      <a:pt x="2629" y="5824"/>
                    </a:cubicBezTo>
                    <a:lnTo>
                      <a:pt x="2629" y="4561"/>
                    </a:lnTo>
                    <a:cubicBezTo>
                      <a:pt x="2629" y="4434"/>
                      <a:pt x="2527" y="4328"/>
                      <a:pt x="2397" y="4328"/>
                    </a:cubicBezTo>
                    <a:lnTo>
                      <a:pt x="465" y="4328"/>
                    </a:lnTo>
                    <a:lnTo>
                      <a:pt x="465" y="2618"/>
                    </a:lnTo>
                    <a:cubicBezTo>
                      <a:pt x="1605" y="2506"/>
                      <a:pt x="2509" y="1602"/>
                      <a:pt x="2622" y="462"/>
                    </a:cubicBezTo>
                    <a:lnTo>
                      <a:pt x="4022" y="462"/>
                    </a:lnTo>
                    <a:lnTo>
                      <a:pt x="4022" y="2393"/>
                    </a:lnTo>
                    <a:cubicBezTo>
                      <a:pt x="4022" y="2523"/>
                      <a:pt x="4124" y="2625"/>
                      <a:pt x="4251" y="2625"/>
                    </a:cubicBezTo>
                    <a:lnTo>
                      <a:pt x="6186" y="2625"/>
                    </a:lnTo>
                    <a:lnTo>
                      <a:pt x="6186" y="4328"/>
                    </a:lnTo>
                    <a:lnTo>
                      <a:pt x="4251" y="4328"/>
                    </a:lnTo>
                    <a:cubicBezTo>
                      <a:pt x="4124" y="4328"/>
                      <a:pt x="4022" y="4430"/>
                      <a:pt x="4022" y="4561"/>
                    </a:cubicBezTo>
                    <a:lnTo>
                      <a:pt x="4022" y="7323"/>
                    </a:lnTo>
                    <a:cubicBezTo>
                      <a:pt x="4022" y="7792"/>
                      <a:pt x="4402" y="8192"/>
                      <a:pt x="4871" y="8192"/>
                    </a:cubicBezTo>
                    <a:cubicBezTo>
                      <a:pt x="4873" y="8192"/>
                      <a:pt x="4875" y="8192"/>
                      <a:pt x="4877" y="8192"/>
                    </a:cubicBezTo>
                    <a:cubicBezTo>
                      <a:pt x="5162" y="8192"/>
                      <a:pt x="5426" y="8047"/>
                      <a:pt x="5581" y="7808"/>
                    </a:cubicBezTo>
                    <a:lnTo>
                      <a:pt x="6496" y="8885"/>
                    </a:lnTo>
                    <a:cubicBezTo>
                      <a:pt x="6072" y="9333"/>
                      <a:pt x="5484" y="9585"/>
                      <a:pt x="4871" y="9585"/>
                    </a:cubicBezTo>
                    <a:cubicBezTo>
                      <a:pt x="4862" y="9585"/>
                      <a:pt x="4854" y="9585"/>
                      <a:pt x="4846" y="9585"/>
                    </a:cubicBezTo>
                    <a:cubicBezTo>
                      <a:pt x="3614" y="9571"/>
                      <a:pt x="2629" y="8544"/>
                      <a:pt x="2629" y="7312"/>
                    </a:cubicBezTo>
                    <a:lnTo>
                      <a:pt x="2629" y="6950"/>
                    </a:lnTo>
                    <a:cubicBezTo>
                      <a:pt x="2629" y="6823"/>
                      <a:pt x="2523" y="6717"/>
                      <a:pt x="2397" y="6717"/>
                    </a:cubicBezTo>
                    <a:cubicBezTo>
                      <a:pt x="2270" y="6717"/>
                      <a:pt x="2164" y="6823"/>
                      <a:pt x="2164" y="6950"/>
                    </a:cubicBezTo>
                    <a:lnTo>
                      <a:pt x="2164" y="7305"/>
                    </a:lnTo>
                    <a:cubicBezTo>
                      <a:pt x="2164" y="8808"/>
                      <a:pt x="3372" y="10046"/>
                      <a:pt x="4872" y="10046"/>
                    </a:cubicBezTo>
                    <a:cubicBezTo>
                      <a:pt x="4879" y="10046"/>
                      <a:pt x="4885" y="10046"/>
                      <a:pt x="4891" y="10046"/>
                    </a:cubicBezTo>
                    <a:cubicBezTo>
                      <a:pt x="5708" y="10042"/>
                      <a:pt x="6475" y="9669"/>
                      <a:pt x="6981" y="9033"/>
                    </a:cubicBezTo>
                    <a:cubicBezTo>
                      <a:pt x="7052" y="8945"/>
                      <a:pt x="7048" y="8825"/>
                      <a:pt x="6978" y="8741"/>
                    </a:cubicBezTo>
                    <a:lnTo>
                      <a:pt x="5876" y="7442"/>
                    </a:lnTo>
                    <a:cubicBezTo>
                      <a:pt x="5796" y="7346"/>
                      <a:pt x="5684" y="7300"/>
                      <a:pt x="5573" y="7300"/>
                    </a:cubicBezTo>
                    <a:cubicBezTo>
                      <a:pt x="5431" y="7300"/>
                      <a:pt x="5291" y="7374"/>
                      <a:pt x="5218" y="7516"/>
                    </a:cubicBezTo>
                    <a:cubicBezTo>
                      <a:pt x="5159" y="7632"/>
                      <a:pt x="5043" y="7713"/>
                      <a:pt x="4912" y="7727"/>
                    </a:cubicBezTo>
                    <a:cubicBezTo>
                      <a:pt x="4898" y="7729"/>
                      <a:pt x="4884" y="7730"/>
                      <a:pt x="4870" y="7730"/>
                    </a:cubicBezTo>
                    <a:cubicBezTo>
                      <a:pt x="4660" y="7730"/>
                      <a:pt x="4487" y="7558"/>
                      <a:pt x="4487" y="7344"/>
                    </a:cubicBezTo>
                    <a:lnTo>
                      <a:pt x="4487" y="4793"/>
                    </a:lnTo>
                    <a:lnTo>
                      <a:pt x="6418" y="4793"/>
                    </a:lnTo>
                    <a:cubicBezTo>
                      <a:pt x="6545" y="4793"/>
                      <a:pt x="6650" y="4687"/>
                      <a:pt x="6650" y="4561"/>
                    </a:cubicBezTo>
                    <a:lnTo>
                      <a:pt x="6650" y="2397"/>
                    </a:lnTo>
                    <a:cubicBezTo>
                      <a:pt x="6650" y="2267"/>
                      <a:pt x="6545" y="2165"/>
                      <a:pt x="6418" y="2165"/>
                    </a:cubicBezTo>
                    <a:lnTo>
                      <a:pt x="4487" y="2165"/>
                    </a:lnTo>
                    <a:lnTo>
                      <a:pt x="4487" y="233"/>
                    </a:lnTo>
                    <a:cubicBezTo>
                      <a:pt x="4487" y="103"/>
                      <a:pt x="4381" y="1"/>
                      <a:pt x="4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9" name="Rectangle 5248">
            <a:extLst>
              <a:ext uri="{FF2B5EF4-FFF2-40B4-BE49-F238E27FC236}">
                <a16:creationId xmlns:a16="http://schemas.microsoft.com/office/drawing/2014/main" id="{7DA8D9FA-6D80-E114-20D5-E65B34262E2E}"/>
              </a:ext>
            </a:extLst>
          </p:cNvPr>
          <p:cNvSpPr/>
          <p:nvPr/>
        </p:nvSpPr>
        <p:spPr>
          <a:xfrm>
            <a:off x="562708" y="3476925"/>
            <a:ext cx="3685955" cy="11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50" name="Google Shape;6916;p115">
            <a:extLst>
              <a:ext uri="{FF2B5EF4-FFF2-40B4-BE49-F238E27FC236}">
                <a16:creationId xmlns:a16="http://schemas.microsoft.com/office/drawing/2014/main" id="{25157242-F750-E970-477C-61C981124FB7}"/>
              </a:ext>
            </a:extLst>
          </p:cNvPr>
          <p:cNvGrpSpPr/>
          <p:nvPr/>
        </p:nvGrpSpPr>
        <p:grpSpPr>
          <a:xfrm>
            <a:off x="668028" y="3405350"/>
            <a:ext cx="2597274" cy="1153901"/>
            <a:chOff x="4691968" y="1298262"/>
            <a:chExt cx="2028362" cy="926699"/>
          </a:xfrm>
        </p:grpSpPr>
        <p:sp>
          <p:nvSpPr>
            <p:cNvPr id="5251" name="Google Shape;6917;p115">
              <a:extLst>
                <a:ext uri="{FF2B5EF4-FFF2-40B4-BE49-F238E27FC236}">
                  <a16:creationId xmlns:a16="http://schemas.microsoft.com/office/drawing/2014/main" id="{6DEDCBDE-7657-759F-66D4-E97D26921F3A}"/>
                </a:ext>
              </a:extLst>
            </p:cNvPr>
            <p:cNvSpPr/>
            <p:nvPr/>
          </p:nvSpPr>
          <p:spPr>
            <a:xfrm>
              <a:off x="4691968" y="1353332"/>
              <a:ext cx="1319425" cy="871628"/>
            </a:xfrm>
            <a:custGeom>
              <a:avLst/>
              <a:gdLst/>
              <a:ahLst/>
              <a:cxnLst/>
              <a:rect l="l" t="t" r="r" b="b"/>
              <a:pathLst>
                <a:path w="10218" h="6750" extrusionOk="0">
                  <a:moveTo>
                    <a:pt x="756" y="1"/>
                  </a:moveTo>
                  <a:cubicBezTo>
                    <a:pt x="339" y="1"/>
                    <a:pt x="1" y="339"/>
                    <a:pt x="1" y="756"/>
                  </a:cubicBezTo>
                  <a:lnTo>
                    <a:pt x="1" y="5994"/>
                  </a:lnTo>
                  <a:cubicBezTo>
                    <a:pt x="1" y="6411"/>
                    <a:pt x="339" y="6749"/>
                    <a:pt x="756" y="6749"/>
                  </a:cubicBezTo>
                  <a:lnTo>
                    <a:pt x="9463" y="6749"/>
                  </a:lnTo>
                  <a:cubicBezTo>
                    <a:pt x="9879" y="6749"/>
                    <a:pt x="10218" y="6411"/>
                    <a:pt x="10218" y="5994"/>
                  </a:cubicBezTo>
                  <a:lnTo>
                    <a:pt x="10218" y="756"/>
                  </a:lnTo>
                  <a:cubicBezTo>
                    <a:pt x="10218" y="339"/>
                    <a:pt x="9879" y="1"/>
                    <a:pt x="9463" y="1"/>
                  </a:cubicBezTo>
                  <a:close/>
                </a:path>
              </a:pathLst>
            </a:custGeom>
            <a:solidFill>
              <a:srgbClr val="33333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6918;p115">
              <a:extLst>
                <a:ext uri="{FF2B5EF4-FFF2-40B4-BE49-F238E27FC236}">
                  <a16:creationId xmlns:a16="http://schemas.microsoft.com/office/drawing/2014/main" id="{0559471C-585C-C7FF-02D2-D4A4EA8BA15B}"/>
                </a:ext>
              </a:extLst>
            </p:cNvPr>
            <p:cNvSpPr/>
            <p:nvPr/>
          </p:nvSpPr>
          <p:spPr>
            <a:xfrm>
              <a:off x="4727479" y="1773781"/>
              <a:ext cx="30603" cy="30604"/>
            </a:xfrm>
            <a:custGeom>
              <a:avLst/>
              <a:gdLst/>
              <a:ahLst/>
              <a:cxnLst/>
              <a:rect l="l" t="t" r="r" b="b"/>
              <a:pathLst>
                <a:path w="237" h="237" extrusionOk="0">
                  <a:moveTo>
                    <a:pt x="119" y="1"/>
                  </a:moveTo>
                  <a:cubicBezTo>
                    <a:pt x="56" y="1"/>
                    <a:pt x="1" y="56"/>
                    <a:pt x="1" y="119"/>
                  </a:cubicBezTo>
                  <a:cubicBezTo>
                    <a:pt x="1" y="182"/>
                    <a:pt x="56" y="237"/>
                    <a:pt x="119" y="237"/>
                  </a:cubicBezTo>
                  <a:cubicBezTo>
                    <a:pt x="182" y="237"/>
                    <a:pt x="237" y="182"/>
                    <a:pt x="237" y="119"/>
                  </a:cubicBezTo>
                  <a:cubicBezTo>
                    <a:pt x="237" y="56"/>
                    <a:pt x="182" y="1"/>
                    <a:pt x="119"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6919;p115">
              <a:extLst>
                <a:ext uri="{FF2B5EF4-FFF2-40B4-BE49-F238E27FC236}">
                  <a16:creationId xmlns:a16="http://schemas.microsoft.com/office/drawing/2014/main" id="{F0688F32-7ADD-211F-44A8-BDF131986ED9}"/>
                </a:ext>
              </a:extLst>
            </p:cNvPr>
            <p:cNvSpPr/>
            <p:nvPr/>
          </p:nvSpPr>
          <p:spPr>
            <a:xfrm>
              <a:off x="5934063" y="1761643"/>
              <a:ext cx="53975" cy="53976"/>
            </a:xfrm>
            <a:custGeom>
              <a:avLst/>
              <a:gdLst/>
              <a:ahLst/>
              <a:cxnLst/>
              <a:rect l="l" t="t" r="r" b="b"/>
              <a:pathLst>
                <a:path w="418" h="418" extrusionOk="0">
                  <a:moveTo>
                    <a:pt x="205" y="1"/>
                  </a:moveTo>
                  <a:cubicBezTo>
                    <a:pt x="95" y="1"/>
                    <a:pt x="1" y="95"/>
                    <a:pt x="1" y="213"/>
                  </a:cubicBezTo>
                  <a:cubicBezTo>
                    <a:pt x="1" y="331"/>
                    <a:pt x="95" y="417"/>
                    <a:pt x="205" y="417"/>
                  </a:cubicBezTo>
                  <a:cubicBezTo>
                    <a:pt x="323" y="417"/>
                    <a:pt x="418" y="331"/>
                    <a:pt x="418" y="213"/>
                  </a:cubicBezTo>
                  <a:cubicBezTo>
                    <a:pt x="418" y="95"/>
                    <a:pt x="323" y="1"/>
                    <a:pt x="205"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6920;p115">
              <a:extLst>
                <a:ext uri="{FF2B5EF4-FFF2-40B4-BE49-F238E27FC236}">
                  <a16:creationId xmlns:a16="http://schemas.microsoft.com/office/drawing/2014/main" id="{DDE91C7C-1A49-35A4-1B80-1EA57C98BA1E}"/>
                </a:ext>
              </a:extLst>
            </p:cNvPr>
            <p:cNvSpPr/>
            <p:nvPr/>
          </p:nvSpPr>
          <p:spPr>
            <a:xfrm>
              <a:off x="4793593" y="1431585"/>
              <a:ext cx="1116307" cy="715122"/>
            </a:xfrm>
            <a:custGeom>
              <a:avLst/>
              <a:gdLst/>
              <a:ahLst/>
              <a:cxnLst/>
              <a:rect l="l" t="t" r="r" b="b"/>
              <a:pathLst>
                <a:path w="8645" h="5538" extrusionOk="0">
                  <a:moveTo>
                    <a:pt x="0" y="0"/>
                  </a:moveTo>
                  <a:lnTo>
                    <a:pt x="0" y="5537"/>
                  </a:lnTo>
                  <a:lnTo>
                    <a:pt x="8644" y="5537"/>
                  </a:lnTo>
                  <a:lnTo>
                    <a:pt x="8644" y="0"/>
                  </a:lnTo>
                  <a:close/>
                </a:path>
              </a:pathLst>
            </a:custGeom>
            <a:solidFill>
              <a:srgbClr val="DA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6921;p115">
              <a:extLst>
                <a:ext uri="{FF2B5EF4-FFF2-40B4-BE49-F238E27FC236}">
                  <a16:creationId xmlns:a16="http://schemas.microsoft.com/office/drawing/2014/main" id="{8792A7AE-951D-8B98-5617-28433DBE3FBA}"/>
                </a:ext>
              </a:extLst>
            </p:cNvPr>
            <p:cNvSpPr/>
            <p:nvPr/>
          </p:nvSpPr>
          <p:spPr>
            <a:xfrm>
              <a:off x="4793593" y="1431585"/>
              <a:ext cx="1116307" cy="245864"/>
            </a:xfrm>
            <a:custGeom>
              <a:avLst/>
              <a:gdLst/>
              <a:ahLst/>
              <a:cxnLst/>
              <a:rect l="l" t="t" r="r" b="b"/>
              <a:pathLst>
                <a:path w="8645" h="1904" extrusionOk="0">
                  <a:moveTo>
                    <a:pt x="0" y="0"/>
                  </a:moveTo>
                  <a:lnTo>
                    <a:pt x="0" y="1904"/>
                  </a:lnTo>
                  <a:lnTo>
                    <a:pt x="8644" y="1904"/>
                  </a:lnTo>
                  <a:lnTo>
                    <a:pt x="8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6922;p115">
              <a:extLst>
                <a:ext uri="{FF2B5EF4-FFF2-40B4-BE49-F238E27FC236}">
                  <a16:creationId xmlns:a16="http://schemas.microsoft.com/office/drawing/2014/main" id="{1E8B8E18-8AEA-545A-3999-E6629A37FE16}"/>
                </a:ext>
              </a:extLst>
            </p:cNvPr>
            <p:cNvSpPr/>
            <p:nvPr/>
          </p:nvSpPr>
          <p:spPr>
            <a:xfrm>
              <a:off x="4892119" y="1738270"/>
              <a:ext cx="260063" cy="332251"/>
            </a:xfrm>
            <a:custGeom>
              <a:avLst/>
              <a:gdLst/>
              <a:ahLst/>
              <a:cxnLst/>
              <a:rect l="l" t="t" r="r" b="b"/>
              <a:pathLst>
                <a:path w="2014" h="2573" extrusionOk="0">
                  <a:moveTo>
                    <a:pt x="0" y="1"/>
                  </a:moveTo>
                  <a:lnTo>
                    <a:pt x="0" y="2573"/>
                  </a:lnTo>
                  <a:lnTo>
                    <a:pt x="2014" y="2573"/>
                  </a:lnTo>
                  <a:lnTo>
                    <a:pt x="20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6923;p115">
              <a:extLst>
                <a:ext uri="{FF2B5EF4-FFF2-40B4-BE49-F238E27FC236}">
                  <a16:creationId xmlns:a16="http://schemas.microsoft.com/office/drawing/2014/main" id="{D44F9D4E-1703-EE67-5EB8-31D70147B96F}"/>
                </a:ext>
              </a:extLst>
            </p:cNvPr>
            <p:cNvSpPr/>
            <p:nvPr/>
          </p:nvSpPr>
          <p:spPr>
            <a:xfrm>
              <a:off x="5221140" y="1738270"/>
              <a:ext cx="261096" cy="332251"/>
            </a:xfrm>
            <a:custGeom>
              <a:avLst/>
              <a:gdLst/>
              <a:ahLst/>
              <a:cxnLst/>
              <a:rect l="l" t="t" r="r" b="b"/>
              <a:pathLst>
                <a:path w="2022" h="2573" extrusionOk="0">
                  <a:moveTo>
                    <a:pt x="0" y="1"/>
                  </a:moveTo>
                  <a:lnTo>
                    <a:pt x="0" y="2573"/>
                  </a:lnTo>
                  <a:lnTo>
                    <a:pt x="2022" y="2573"/>
                  </a:ln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6924;p115">
              <a:extLst>
                <a:ext uri="{FF2B5EF4-FFF2-40B4-BE49-F238E27FC236}">
                  <a16:creationId xmlns:a16="http://schemas.microsoft.com/office/drawing/2014/main" id="{C0A038E9-20F6-CC3E-8122-43C7E0E4D51A}"/>
                </a:ext>
              </a:extLst>
            </p:cNvPr>
            <p:cNvSpPr/>
            <p:nvPr/>
          </p:nvSpPr>
          <p:spPr>
            <a:xfrm>
              <a:off x="5551195" y="1738270"/>
              <a:ext cx="260192" cy="332251"/>
            </a:xfrm>
            <a:custGeom>
              <a:avLst/>
              <a:gdLst/>
              <a:ahLst/>
              <a:cxnLst/>
              <a:rect l="l" t="t" r="r" b="b"/>
              <a:pathLst>
                <a:path w="2015" h="2573" extrusionOk="0">
                  <a:moveTo>
                    <a:pt x="1" y="1"/>
                  </a:moveTo>
                  <a:lnTo>
                    <a:pt x="1" y="2573"/>
                  </a:lnTo>
                  <a:lnTo>
                    <a:pt x="2014" y="2573"/>
                  </a:lnTo>
                  <a:lnTo>
                    <a:pt x="2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6925;p115">
              <a:extLst>
                <a:ext uri="{FF2B5EF4-FFF2-40B4-BE49-F238E27FC236}">
                  <a16:creationId xmlns:a16="http://schemas.microsoft.com/office/drawing/2014/main" id="{7ED0492C-2E3F-97F9-69EE-1A228005DAE5}"/>
                </a:ext>
              </a:extLst>
            </p:cNvPr>
            <p:cNvSpPr/>
            <p:nvPr/>
          </p:nvSpPr>
          <p:spPr>
            <a:xfrm>
              <a:off x="4860611" y="1590028"/>
              <a:ext cx="236691" cy="17433"/>
            </a:xfrm>
            <a:custGeom>
              <a:avLst/>
              <a:gdLst/>
              <a:ahLst/>
              <a:cxnLst/>
              <a:rect l="l" t="t" r="r" b="b"/>
              <a:pathLst>
                <a:path w="1833" h="135" extrusionOk="0">
                  <a:moveTo>
                    <a:pt x="0" y="0"/>
                  </a:moveTo>
                  <a:lnTo>
                    <a:pt x="0" y="134"/>
                  </a:lnTo>
                  <a:lnTo>
                    <a:pt x="1833" y="134"/>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6926;p115">
              <a:extLst>
                <a:ext uri="{FF2B5EF4-FFF2-40B4-BE49-F238E27FC236}">
                  <a16:creationId xmlns:a16="http://schemas.microsoft.com/office/drawing/2014/main" id="{A886CD10-79CD-C247-0A26-A326FC5124EE}"/>
                </a:ext>
              </a:extLst>
            </p:cNvPr>
            <p:cNvSpPr/>
            <p:nvPr/>
          </p:nvSpPr>
          <p:spPr>
            <a:xfrm>
              <a:off x="4860611" y="1546382"/>
              <a:ext cx="236691" cy="16400"/>
            </a:xfrm>
            <a:custGeom>
              <a:avLst/>
              <a:gdLst/>
              <a:ahLst/>
              <a:cxnLst/>
              <a:rect l="l" t="t" r="r" b="b"/>
              <a:pathLst>
                <a:path w="1833" h="127"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6927;p115">
              <a:extLst>
                <a:ext uri="{FF2B5EF4-FFF2-40B4-BE49-F238E27FC236}">
                  <a16:creationId xmlns:a16="http://schemas.microsoft.com/office/drawing/2014/main" id="{42AFC589-9178-84D3-96FE-06748DD84F1D}"/>
                </a:ext>
              </a:extLst>
            </p:cNvPr>
            <p:cNvSpPr/>
            <p:nvPr/>
          </p:nvSpPr>
          <p:spPr>
            <a:xfrm>
              <a:off x="4860611" y="1501703"/>
              <a:ext cx="236691" cy="16270"/>
            </a:xfrm>
            <a:custGeom>
              <a:avLst/>
              <a:gdLst/>
              <a:ahLst/>
              <a:cxnLst/>
              <a:rect l="l" t="t" r="r" b="b"/>
              <a:pathLst>
                <a:path w="1833" h="126" extrusionOk="0">
                  <a:moveTo>
                    <a:pt x="0" y="0"/>
                  </a:moveTo>
                  <a:lnTo>
                    <a:pt x="0" y="126"/>
                  </a:lnTo>
                  <a:lnTo>
                    <a:pt x="1833" y="126"/>
                  </a:lnTo>
                  <a:lnTo>
                    <a:pt x="1833" y="0"/>
                  </a:lnTo>
                  <a:close/>
                </a:path>
              </a:pathLst>
            </a:custGeom>
            <a:solidFill>
              <a:srgbClr val="ED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6928;p115">
              <a:extLst>
                <a:ext uri="{FF2B5EF4-FFF2-40B4-BE49-F238E27FC236}">
                  <a16:creationId xmlns:a16="http://schemas.microsoft.com/office/drawing/2014/main" id="{71F5DF35-2D56-ECA5-522D-ED996953E033}"/>
                </a:ext>
              </a:extLst>
            </p:cNvPr>
            <p:cNvSpPr/>
            <p:nvPr/>
          </p:nvSpPr>
          <p:spPr>
            <a:xfrm>
              <a:off x="6294592" y="1457927"/>
              <a:ext cx="97750" cy="707116"/>
            </a:xfrm>
            <a:custGeom>
              <a:avLst/>
              <a:gdLst/>
              <a:ahLst/>
              <a:cxnLst/>
              <a:rect l="l" t="t" r="r" b="b"/>
              <a:pathLst>
                <a:path w="757" h="5476" extrusionOk="0">
                  <a:moveTo>
                    <a:pt x="237" y="1"/>
                  </a:moveTo>
                  <a:lnTo>
                    <a:pt x="1" y="5451"/>
                  </a:lnTo>
                  <a:lnTo>
                    <a:pt x="520" y="5475"/>
                  </a:lnTo>
                  <a:lnTo>
                    <a:pt x="756" y="17"/>
                  </a:lnTo>
                  <a:lnTo>
                    <a:pt x="237" y="1"/>
                  </a:lnTo>
                  <a:close/>
                </a:path>
              </a:pathLst>
            </a:custGeom>
            <a:solidFill>
              <a:schemeClr val="accent5"/>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6929;p115">
              <a:extLst>
                <a:ext uri="{FF2B5EF4-FFF2-40B4-BE49-F238E27FC236}">
                  <a16:creationId xmlns:a16="http://schemas.microsoft.com/office/drawing/2014/main" id="{11290E44-6358-1C0A-C8E3-2631F424AE99}"/>
                </a:ext>
              </a:extLst>
            </p:cNvPr>
            <p:cNvSpPr/>
            <p:nvPr/>
          </p:nvSpPr>
          <p:spPr>
            <a:xfrm>
              <a:off x="6326100" y="1361467"/>
              <a:ext cx="67146" cy="86517"/>
            </a:xfrm>
            <a:custGeom>
              <a:avLst/>
              <a:gdLst/>
              <a:ahLst/>
              <a:cxnLst/>
              <a:rect l="l" t="t" r="r" b="b"/>
              <a:pathLst>
                <a:path w="520" h="670" extrusionOk="0">
                  <a:moveTo>
                    <a:pt x="284" y="1"/>
                  </a:moveTo>
                  <a:lnTo>
                    <a:pt x="1" y="646"/>
                  </a:lnTo>
                  <a:lnTo>
                    <a:pt x="520" y="669"/>
                  </a:lnTo>
                  <a:lnTo>
                    <a:pt x="284" y="1"/>
                  </a:lnTo>
                  <a:close/>
                </a:path>
              </a:pathLst>
            </a:custGeom>
            <a:solidFill>
              <a:schemeClr val="accent5"/>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6930;p115">
              <a:extLst>
                <a:ext uri="{FF2B5EF4-FFF2-40B4-BE49-F238E27FC236}">
                  <a16:creationId xmlns:a16="http://schemas.microsoft.com/office/drawing/2014/main" id="{CA114AFE-53C7-039D-1917-7A38F9FAA054}"/>
                </a:ext>
              </a:extLst>
            </p:cNvPr>
            <p:cNvSpPr/>
            <p:nvPr/>
          </p:nvSpPr>
          <p:spPr>
            <a:xfrm>
              <a:off x="6282454" y="1445789"/>
              <a:ext cx="235787" cy="646037"/>
            </a:xfrm>
            <a:custGeom>
              <a:avLst/>
              <a:gdLst/>
              <a:ahLst/>
              <a:cxnLst/>
              <a:rect l="l" t="t" r="r" b="b"/>
              <a:pathLst>
                <a:path w="1826" h="5003" extrusionOk="0">
                  <a:moveTo>
                    <a:pt x="1377" y="1"/>
                  </a:moveTo>
                  <a:lnTo>
                    <a:pt x="1" y="4877"/>
                  </a:lnTo>
                  <a:lnTo>
                    <a:pt x="449" y="5003"/>
                  </a:lnTo>
                  <a:lnTo>
                    <a:pt x="1825" y="126"/>
                  </a:lnTo>
                  <a:lnTo>
                    <a:pt x="1377" y="1"/>
                  </a:lnTo>
                  <a:close/>
                </a:path>
              </a:pathLst>
            </a:custGeom>
            <a:solidFill>
              <a:schemeClr val="l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6931;p115">
              <a:extLst>
                <a:ext uri="{FF2B5EF4-FFF2-40B4-BE49-F238E27FC236}">
                  <a16:creationId xmlns:a16="http://schemas.microsoft.com/office/drawing/2014/main" id="{E610DF90-8480-1187-7660-4029F39941D5}"/>
                </a:ext>
              </a:extLst>
            </p:cNvPr>
            <p:cNvSpPr/>
            <p:nvPr/>
          </p:nvSpPr>
          <p:spPr>
            <a:xfrm>
              <a:off x="6081400" y="1332025"/>
              <a:ext cx="264195" cy="726356"/>
            </a:xfrm>
            <a:custGeom>
              <a:avLst/>
              <a:gdLst/>
              <a:ahLst/>
              <a:cxnLst/>
              <a:rect l="l" t="t" r="r" b="b"/>
              <a:pathLst>
                <a:path w="2046" h="5625" extrusionOk="0">
                  <a:moveTo>
                    <a:pt x="1141" y="1"/>
                  </a:moveTo>
                  <a:lnTo>
                    <a:pt x="0" y="189"/>
                  </a:lnTo>
                  <a:lnTo>
                    <a:pt x="905" y="5624"/>
                  </a:lnTo>
                  <a:lnTo>
                    <a:pt x="2045" y="5435"/>
                  </a:lnTo>
                  <a:lnTo>
                    <a:pt x="1141" y="1"/>
                  </a:lnTo>
                  <a:close/>
                </a:path>
              </a:pathLst>
            </a:custGeom>
            <a:solidFill>
              <a:schemeClr val="accent2"/>
            </a:solidFill>
            <a:ln w="23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6932;p115">
              <a:extLst>
                <a:ext uri="{FF2B5EF4-FFF2-40B4-BE49-F238E27FC236}">
                  <a16:creationId xmlns:a16="http://schemas.microsoft.com/office/drawing/2014/main" id="{0E54F2BC-F336-C66A-AA3B-F9987A847A1E}"/>
                </a:ext>
              </a:extLst>
            </p:cNvPr>
            <p:cNvSpPr/>
            <p:nvPr/>
          </p:nvSpPr>
          <p:spPr>
            <a:xfrm>
              <a:off x="6335587" y="1298262"/>
              <a:ext cx="56565" cy="9933"/>
            </a:xfrm>
            <a:custGeom>
              <a:avLst/>
              <a:gdLst/>
              <a:ahLst/>
              <a:cxnLst/>
              <a:rect l="l" t="t" r="r" b="b"/>
              <a:pathLst>
                <a:path w="410" h="72" fill="none" extrusionOk="0">
                  <a:moveTo>
                    <a:pt x="1" y="71"/>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6933;p115">
              <a:extLst>
                <a:ext uri="{FF2B5EF4-FFF2-40B4-BE49-F238E27FC236}">
                  <a16:creationId xmlns:a16="http://schemas.microsoft.com/office/drawing/2014/main" id="{6DEFE42D-269A-931D-F257-283891291022}"/>
                </a:ext>
              </a:extLst>
            </p:cNvPr>
            <p:cNvSpPr/>
            <p:nvPr/>
          </p:nvSpPr>
          <p:spPr>
            <a:xfrm>
              <a:off x="6197099" y="1457927"/>
              <a:ext cx="52942" cy="9297"/>
            </a:xfrm>
            <a:custGeom>
              <a:avLst/>
              <a:gdLst/>
              <a:ahLst/>
              <a:cxnLst/>
              <a:rect l="l" t="t" r="r" b="b"/>
              <a:pathLst>
                <a:path w="410" h="72" fill="none" extrusionOk="0">
                  <a:moveTo>
                    <a:pt x="1" y="72"/>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6934;p115">
              <a:extLst>
                <a:ext uri="{FF2B5EF4-FFF2-40B4-BE49-F238E27FC236}">
                  <a16:creationId xmlns:a16="http://schemas.microsoft.com/office/drawing/2014/main" id="{D2A78B2F-5CE7-6359-7425-DF7F8596D568}"/>
                </a:ext>
              </a:extLst>
            </p:cNvPr>
            <p:cNvSpPr/>
            <p:nvPr/>
          </p:nvSpPr>
          <p:spPr>
            <a:xfrm>
              <a:off x="6209367" y="1531144"/>
              <a:ext cx="52942" cy="9168"/>
            </a:xfrm>
            <a:custGeom>
              <a:avLst/>
              <a:gdLst/>
              <a:ahLst/>
              <a:cxnLst/>
              <a:rect l="l" t="t" r="r" b="b"/>
              <a:pathLst>
                <a:path w="410" h="71" fill="none" extrusionOk="0">
                  <a:moveTo>
                    <a:pt x="0" y="71"/>
                  </a:moveTo>
                  <a:lnTo>
                    <a:pt x="409"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6935;p115">
              <a:extLst>
                <a:ext uri="{FF2B5EF4-FFF2-40B4-BE49-F238E27FC236}">
                  <a16:creationId xmlns:a16="http://schemas.microsoft.com/office/drawing/2014/main" id="{29ED35D0-C16B-8AE1-5AEB-2E7F05A8593A}"/>
                </a:ext>
              </a:extLst>
            </p:cNvPr>
            <p:cNvSpPr/>
            <p:nvPr/>
          </p:nvSpPr>
          <p:spPr>
            <a:xfrm>
              <a:off x="6221505" y="1604232"/>
              <a:ext cx="52942" cy="9297"/>
            </a:xfrm>
            <a:custGeom>
              <a:avLst/>
              <a:gdLst/>
              <a:ahLst/>
              <a:cxnLst/>
              <a:rect l="l" t="t" r="r" b="b"/>
              <a:pathLst>
                <a:path w="410" h="72" fill="none" extrusionOk="0">
                  <a:moveTo>
                    <a:pt x="1" y="71"/>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6936;p115">
              <a:extLst>
                <a:ext uri="{FF2B5EF4-FFF2-40B4-BE49-F238E27FC236}">
                  <a16:creationId xmlns:a16="http://schemas.microsoft.com/office/drawing/2014/main" id="{9246AA20-801D-5EED-0AF5-8046E8B8DBA8}"/>
                </a:ext>
              </a:extLst>
            </p:cNvPr>
            <p:cNvSpPr/>
            <p:nvPr/>
          </p:nvSpPr>
          <p:spPr>
            <a:xfrm>
              <a:off x="6233772" y="1678353"/>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6937;p115">
              <a:extLst>
                <a:ext uri="{FF2B5EF4-FFF2-40B4-BE49-F238E27FC236}">
                  <a16:creationId xmlns:a16="http://schemas.microsoft.com/office/drawing/2014/main" id="{70FC2D89-033B-735D-96B8-C9D4B43C6648}"/>
                </a:ext>
              </a:extLst>
            </p:cNvPr>
            <p:cNvSpPr/>
            <p:nvPr/>
          </p:nvSpPr>
          <p:spPr>
            <a:xfrm>
              <a:off x="6245910" y="1751441"/>
              <a:ext cx="52942" cy="8264"/>
            </a:xfrm>
            <a:custGeom>
              <a:avLst/>
              <a:gdLst/>
              <a:ahLst/>
              <a:cxnLst/>
              <a:rect l="l" t="t" r="r" b="b"/>
              <a:pathLst>
                <a:path w="410" h="64" fill="none" extrusionOk="0">
                  <a:moveTo>
                    <a:pt x="0" y="64"/>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6938;p115">
              <a:extLst>
                <a:ext uri="{FF2B5EF4-FFF2-40B4-BE49-F238E27FC236}">
                  <a16:creationId xmlns:a16="http://schemas.microsoft.com/office/drawing/2014/main" id="{DEBC2663-2D90-FA81-9212-717CE71C6D40}"/>
                </a:ext>
              </a:extLst>
            </p:cNvPr>
            <p:cNvSpPr/>
            <p:nvPr/>
          </p:nvSpPr>
          <p:spPr>
            <a:xfrm>
              <a:off x="6258048" y="1824658"/>
              <a:ext cx="52942" cy="8264"/>
            </a:xfrm>
            <a:custGeom>
              <a:avLst/>
              <a:gdLst/>
              <a:ahLst/>
              <a:cxnLst/>
              <a:rect l="l" t="t" r="r" b="b"/>
              <a:pathLst>
                <a:path w="410" h="64" fill="none" extrusionOk="0">
                  <a:moveTo>
                    <a:pt x="1" y="63"/>
                  </a:moveTo>
                  <a:lnTo>
                    <a:pt x="410" y="0"/>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6939;p115">
              <a:extLst>
                <a:ext uri="{FF2B5EF4-FFF2-40B4-BE49-F238E27FC236}">
                  <a16:creationId xmlns:a16="http://schemas.microsoft.com/office/drawing/2014/main" id="{8BE00DA3-2A63-822F-0CC0-3345F8D802AE}"/>
                </a:ext>
              </a:extLst>
            </p:cNvPr>
            <p:cNvSpPr/>
            <p:nvPr/>
          </p:nvSpPr>
          <p:spPr>
            <a:xfrm>
              <a:off x="6270316" y="1897746"/>
              <a:ext cx="52942" cy="8264"/>
            </a:xfrm>
            <a:custGeom>
              <a:avLst/>
              <a:gdLst/>
              <a:ahLst/>
              <a:cxnLst/>
              <a:rect l="l" t="t" r="r" b="b"/>
              <a:pathLst>
                <a:path w="410" h="64" fill="none" extrusionOk="0">
                  <a:moveTo>
                    <a:pt x="0" y="63"/>
                  </a:moveTo>
                  <a:lnTo>
                    <a:pt x="409"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6940;p115">
              <a:extLst>
                <a:ext uri="{FF2B5EF4-FFF2-40B4-BE49-F238E27FC236}">
                  <a16:creationId xmlns:a16="http://schemas.microsoft.com/office/drawing/2014/main" id="{18A92B5C-E9E3-F1DB-0243-4EE625145C29}"/>
                </a:ext>
              </a:extLst>
            </p:cNvPr>
            <p:cNvSpPr/>
            <p:nvPr/>
          </p:nvSpPr>
          <p:spPr>
            <a:xfrm>
              <a:off x="6282454" y="1970834"/>
              <a:ext cx="52942" cy="8264"/>
            </a:xfrm>
            <a:custGeom>
              <a:avLst/>
              <a:gdLst/>
              <a:ahLst/>
              <a:cxnLst/>
              <a:rect l="l" t="t" r="r" b="b"/>
              <a:pathLst>
                <a:path w="410" h="64" fill="none" extrusionOk="0">
                  <a:moveTo>
                    <a:pt x="1" y="64"/>
                  </a:moveTo>
                  <a:lnTo>
                    <a:pt x="410" y="1"/>
                  </a:lnTo>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6941;p115">
              <a:extLst>
                <a:ext uri="{FF2B5EF4-FFF2-40B4-BE49-F238E27FC236}">
                  <a16:creationId xmlns:a16="http://schemas.microsoft.com/office/drawing/2014/main" id="{1DB4F4B8-A507-E996-7986-9AC22435ACFA}"/>
                </a:ext>
              </a:extLst>
            </p:cNvPr>
            <p:cNvSpPr/>
            <p:nvPr/>
          </p:nvSpPr>
          <p:spPr>
            <a:xfrm>
              <a:off x="6121042" y="1781012"/>
              <a:ext cx="361686" cy="443949"/>
            </a:xfrm>
            <a:custGeom>
              <a:avLst/>
              <a:gdLst/>
              <a:ahLst/>
              <a:cxnLst/>
              <a:rect l="l" t="t" r="r" b="b"/>
              <a:pathLst>
                <a:path w="2801" h="3438" extrusionOk="0">
                  <a:moveTo>
                    <a:pt x="0" y="0"/>
                  </a:moveTo>
                  <a:lnTo>
                    <a:pt x="197" y="3437"/>
                  </a:lnTo>
                  <a:lnTo>
                    <a:pt x="2603" y="3437"/>
                  </a:lnTo>
                  <a:lnTo>
                    <a:pt x="2800"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6942;p115">
              <a:extLst>
                <a:ext uri="{FF2B5EF4-FFF2-40B4-BE49-F238E27FC236}">
                  <a16:creationId xmlns:a16="http://schemas.microsoft.com/office/drawing/2014/main" id="{2042EAD5-BAC3-541E-1DD6-08DD968C0691}"/>
                </a:ext>
              </a:extLst>
            </p:cNvPr>
            <p:cNvSpPr/>
            <p:nvPr/>
          </p:nvSpPr>
          <p:spPr>
            <a:xfrm>
              <a:off x="6089535" y="1732201"/>
              <a:ext cx="425604" cy="105757"/>
            </a:xfrm>
            <a:custGeom>
              <a:avLst/>
              <a:gdLst/>
              <a:ahLst/>
              <a:cxnLst/>
              <a:rect l="l" t="t" r="r" b="b"/>
              <a:pathLst>
                <a:path w="3296" h="819" extrusionOk="0">
                  <a:moveTo>
                    <a:pt x="0" y="1"/>
                  </a:moveTo>
                  <a:lnTo>
                    <a:pt x="0" y="818"/>
                  </a:lnTo>
                  <a:lnTo>
                    <a:pt x="3296" y="818"/>
                  </a:lnTo>
                  <a:lnTo>
                    <a:pt x="3296" y="1"/>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6943;p115">
              <a:extLst>
                <a:ext uri="{FF2B5EF4-FFF2-40B4-BE49-F238E27FC236}">
                  <a16:creationId xmlns:a16="http://schemas.microsoft.com/office/drawing/2014/main" id="{5500332B-B278-6B98-01F1-05F322DF4AE4}"/>
                </a:ext>
              </a:extLst>
            </p:cNvPr>
            <p:cNvSpPr/>
            <p:nvPr/>
          </p:nvSpPr>
          <p:spPr>
            <a:xfrm>
              <a:off x="6674491" y="1632641"/>
              <a:ext cx="129" cy="92586"/>
            </a:xfrm>
            <a:custGeom>
              <a:avLst/>
              <a:gdLst/>
              <a:ahLst/>
              <a:cxnLst/>
              <a:rect l="l" t="t" r="r" b="b"/>
              <a:pathLst>
                <a:path w="1" h="717" fill="none" extrusionOk="0">
                  <a:moveTo>
                    <a:pt x="1" y="1"/>
                  </a:moveTo>
                  <a:lnTo>
                    <a:pt x="1"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6944;p115">
              <a:extLst>
                <a:ext uri="{FF2B5EF4-FFF2-40B4-BE49-F238E27FC236}">
                  <a16:creationId xmlns:a16="http://schemas.microsoft.com/office/drawing/2014/main" id="{15A8923A-7133-9BDE-FB77-535817F366B6}"/>
                </a:ext>
              </a:extLst>
            </p:cNvPr>
            <p:cNvSpPr/>
            <p:nvPr/>
          </p:nvSpPr>
          <p:spPr>
            <a:xfrm>
              <a:off x="6627746" y="1679386"/>
              <a:ext cx="92584" cy="129"/>
            </a:xfrm>
            <a:custGeom>
              <a:avLst/>
              <a:gdLst/>
              <a:ahLst/>
              <a:cxnLst/>
              <a:rect l="l" t="t" r="r" b="b"/>
              <a:pathLst>
                <a:path w="717" h="1" fill="none" extrusionOk="0">
                  <a:moveTo>
                    <a:pt x="716" y="1"/>
                  </a:moveTo>
                  <a:lnTo>
                    <a:pt x="1"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60371" y="476089"/>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533400" y="856778"/>
            <a:ext cx="8047521" cy="1587312"/>
          </a:xfrm>
          <a:prstGeom prst="rect">
            <a:avLst/>
          </a:prstGeom>
        </p:spPr>
        <p:txBody>
          <a:bodyPr spcFirstLastPara="1" wrap="square" lIns="0" tIns="0" rIns="0" bIns="0" anchor="ctr" anchorCtr="0">
            <a:noAutofit/>
          </a:bodyPr>
          <a:lstStyle/>
          <a:p>
            <a:r>
              <a:rPr lang="en" sz="5500" b="1"/>
              <a:t>Quy hoạch động là gì?</a:t>
            </a:r>
            <a:endParaRPr lang="vi-VN" sz="5500" b="1">
              <a:latin typeface="Cambria"/>
            </a:endParaRPr>
          </a:p>
        </p:txBody>
      </p:sp>
      <p:sp>
        <p:nvSpPr>
          <p:cNvPr id="2989" name="Google Shape;2989;p75"/>
          <p:cNvSpPr txBox="1">
            <a:spLocks noGrp="1"/>
          </p:cNvSpPr>
          <p:nvPr>
            <p:ph type="subTitle" idx="1"/>
          </p:nvPr>
        </p:nvSpPr>
        <p:spPr>
          <a:xfrm>
            <a:off x="1317042" y="2501268"/>
            <a:ext cx="6480235" cy="386497"/>
          </a:xfrm>
          <a:prstGeom prst="rect">
            <a:avLst/>
          </a:prstGeom>
        </p:spPr>
        <p:txBody>
          <a:bodyPr spcFirstLastPara="1" wrap="square" lIns="0" tIns="0" rIns="0" bIns="0" anchor="ctr" anchorCtr="0">
            <a:noAutofit/>
          </a:bodyPr>
          <a:lstStyle/>
          <a:p>
            <a:pPr marL="0" indent="0"/>
            <a:r>
              <a:rPr lang="vi-VN" b="1"/>
              <a:t>Quy hoạch động là một kỹ thuật để giải quyết các vấn đề với các bài toán con chồng chéo</a:t>
            </a:r>
            <a:r>
              <a:rPr lang="en-US" b="1"/>
              <a:t> </a:t>
            </a:r>
            <a:r>
              <a:rPr lang="en-US" b="1" err="1"/>
              <a:t>và</a:t>
            </a:r>
            <a:r>
              <a:rPr lang="en-US" b="1"/>
              <a:t> </a:t>
            </a:r>
            <a:r>
              <a:rPr lang="en-US" b="1" err="1"/>
              <a:t>có</a:t>
            </a:r>
            <a:r>
              <a:rPr lang="en-US" b="1"/>
              <a:t> </a:t>
            </a:r>
            <a:r>
              <a:rPr lang="en-US" b="1" err="1"/>
              <a:t>cấu</a:t>
            </a:r>
            <a:r>
              <a:rPr lang="en-US" b="1"/>
              <a:t> </a:t>
            </a:r>
            <a:r>
              <a:rPr lang="en-US" b="1" err="1"/>
              <a:t>trúc</a:t>
            </a:r>
            <a:r>
              <a:rPr lang="en-US" b="1"/>
              <a:t> con </a:t>
            </a:r>
            <a:r>
              <a:rPr lang="en-US" b="1" err="1"/>
              <a:t>tối</a:t>
            </a:r>
            <a:r>
              <a:rPr lang="en-US" b="1"/>
              <a:t> </a:t>
            </a:r>
            <a:r>
              <a:rPr lang="en-US" b="1" err="1"/>
              <a:t>ưu</a:t>
            </a:r>
            <a:r>
              <a:rPr lang="vi-VN" b="1"/>
              <a:t>.</a:t>
            </a: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EA687EFB-7ECB-793F-50E9-B39082A44DFB}"/>
              </a:ext>
            </a:extLst>
          </p:cNvPr>
          <p:cNvSpPr txBox="1"/>
          <p:nvPr/>
        </p:nvSpPr>
        <p:spPr>
          <a:xfrm>
            <a:off x="827825" y="3219951"/>
            <a:ext cx="73690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1600" b="1">
                <a:latin typeface="Quicksand" panose="020B0604020202020204" charset="0"/>
              </a:rPr>
              <a:t>Thay vì giải quyết lặp đi lặp lại các bài toán con, quy hoạch động chỉ giải quyết </a:t>
            </a:r>
            <a:r>
              <a:rPr lang="en-US" sz="1600" b="1" err="1">
                <a:latin typeface="Quicksand" panose="020B0604020202020204" charset="0"/>
              </a:rPr>
              <a:t>chúng</a:t>
            </a:r>
            <a:r>
              <a:rPr lang="en-US" sz="1600" b="1">
                <a:latin typeface="Quicksand" panose="020B0604020202020204" charset="0"/>
              </a:rPr>
              <a:t> </a:t>
            </a:r>
            <a:r>
              <a:rPr lang="vi-VN" sz="1600" b="1">
                <a:latin typeface="Quicksand" panose="020B0604020202020204" charset="0"/>
              </a:rPr>
              <a:t>một lần và ghi lại kết quả vào một bảng để có thể thu được lời giải cho bài toán ban đầu.</a:t>
            </a:r>
          </a:p>
        </p:txBody>
      </p:sp>
    </p:spTree>
    <p:extLst>
      <p:ext uri="{BB962C8B-B14F-4D97-AF65-F5344CB8AC3E}">
        <p14:creationId xmlns:p14="http://schemas.microsoft.com/office/powerpoint/2010/main" val="7207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par>
                                <p:cTn id="8" presetID="10" presetClass="entr" presetSubtype="0" fill="hold" nodeType="withEffect">
                                  <p:stCondLst>
                                    <p:cond delay="0"/>
                                  </p:stCondLst>
                                  <p:childTnLst>
                                    <p:set>
                                      <p:cBhvr>
                                        <p:cTn id="9" dur="1" fill="hold">
                                          <p:stCondLst>
                                            <p:cond delay="0"/>
                                          </p:stCondLst>
                                        </p:cTn>
                                        <p:tgtEl>
                                          <p:spTgt spid="2989"/>
                                        </p:tgtEl>
                                        <p:attrNameLst>
                                          <p:attrName>style.visibility</p:attrName>
                                        </p:attrNameLst>
                                      </p:cBhvr>
                                      <p:to>
                                        <p:strVal val="visible"/>
                                      </p:to>
                                    </p:set>
                                    <p:animEffect transition="in" filter="fade">
                                      <p:cBhvr>
                                        <p:cTn id="10" dur="1000"/>
                                        <p:tgtEl>
                                          <p:spTgt spid="2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9"/>
        <p:cNvGrpSpPr/>
        <p:nvPr/>
      </p:nvGrpSpPr>
      <p:grpSpPr>
        <a:xfrm>
          <a:off x="0" y="0"/>
          <a:ext cx="0" cy="0"/>
          <a:chOff x="0" y="0"/>
          <a:chExt cx="0" cy="0"/>
        </a:xfrm>
      </p:grpSpPr>
      <p:sp>
        <p:nvSpPr>
          <p:cNvPr id="4600" name="Google Shape;4600;p99"/>
          <p:cNvSpPr/>
          <p:nvPr/>
        </p:nvSpPr>
        <p:spPr>
          <a:xfrm>
            <a:off x="712335" y="488925"/>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99"/>
          <p:cNvSpPr txBox="1">
            <a:spLocks noGrp="1"/>
          </p:cNvSpPr>
          <p:nvPr>
            <p:ph type="title"/>
          </p:nvPr>
        </p:nvSpPr>
        <p:spPr>
          <a:xfrm>
            <a:off x="1472812" y="499734"/>
            <a:ext cx="6257928"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a:t>Khi nào nên dùng Quy hoạch động ?</a:t>
            </a:r>
            <a:endParaRPr sz="2800"/>
          </a:p>
        </p:txBody>
      </p:sp>
      <p:grpSp>
        <p:nvGrpSpPr>
          <p:cNvPr id="4602" name="Google Shape;4602;p99"/>
          <p:cNvGrpSpPr/>
          <p:nvPr/>
        </p:nvGrpSpPr>
        <p:grpSpPr>
          <a:xfrm>
            <a:off x="7631947" y="671363"/>
            <a:ext cx="636814" cy="120078"/>
            <a:chOff x="8209059" y="198000"/>
            <a:chExt cx="636814" cy="120078"/>
          </a:xfrm>
        </p:grpSpPr>
        <p:sp>
          <p:nvSpPr>
            <p:cNvPr id="4603" name="Google Shape;4603;p99"/>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9"/>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9"/>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6" name="Google Shape;4606;p99"/>
          <p:cNvSpPr/>
          <p:nvPr/>
        </p:nvSpPr>
        <p:spPr>
          <a:xfrm>
            <a:off x="6198526" y="2367331"/>
            <a:ext cx="2063100" cy="112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9"/>
          <p:cNvSpPr/>
          <p:nvPr/>
        </p:nvSpPr>
        <p:spPr>
          <a:xfrm>
            <a:off x="818275" y="2367325"/>
            <a:ext cx="2063100" cy="112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9"/>
          <p:cNvSpPr txBox="1"/>
          <p:nvPr/>
        </p:nvSpPr>
        <p:spPr>
          <a:xfrm>
            <a:off x="937442" y="2511263"/>
            <a:ext cx="1833927" cy="516600"/>
          </a:xfrm>
          <a:prstGeom prst="rect">
            <a:avLst/>
          </a:prstGeom>
          <a:noFill/>
          <a:ln>
            <a:noFill/>
          </a:ln>
        </p:spPr>
        <p:txBody>
          <a:bodyPr spcFirstLastPara="1" wrap="square" lIns="91425" tIns="91425" rIns="91425" bIns="91425" anchor="t" anchorCtr="0">
            <a:noAutofit/>
          </a:bodyPr>
          <a:lstStyle/>
          <a:p>
            <a:pPr lvl="0" algn="ctr"/>
            <a:r>
              <a:rPr lang="en-US" sz="2000" b="1" err="1">
                <a:solidFill>
                  <a:schemeClr val="dk1"/>
                </a:solidFill>
                <a:latin typeface="Quicksand"/>
                <a:ea typeface="Quicksand"/>
                <a:cs typeface="Quicksand"/>
                <a:sym typeface="Quicksand"/>
              </a:rPr>
              <a:t>Các</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bài</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toán</a:t>
            </a:r>
            <a:r>
              <a:rPr lang="en-US" sz="2000" b="1">
                <a:solidFill>
                  <a:schemeClr val="dk1"/>
                </a:solidFill>
                <a:latin typeface="Quicksand"/>
                <a:ea typeface="Quicksand"/>
                <a:cs typeface="Quicksand"/>
                <a:sym typeface="Quicksand"/>
              </a:rPr>
              <a:t> con </a:t>
            </a:r>
            <a:r>
              <a:rPr lang="en-US" sz="2000" b="1" err="1">
                <a:solidFill>
                  <a:schemeClr val="dk1"/>
                </a:solidFill>
                <a:latin typeface="Quicksand"/>
                <a:ea typeface="Quicksand"/>
                <a:cs typeface="Quicksand"/>
                <a:sym typeface="Quicksand"/>
              </a:rPr>
              <a:t>gối</a:t>
            </a:r>
            <a:r>
              <a:rPr lang="en-US" sz="2000" b="1">
                <a:solidFill>
                  <a:schemeClr val="dk1"/>
                </a:solidFill>
                <a:latin typeface="Quicksand"/>
                <a:ea typeface="Quicksand"/>
                <a:cs typeface="Quicksand"/>
                <a:sym typeface="Quicksand"/>
              </a:rPr>
              <a:t> </a:t>
            </a:r>
            <a:r>
              <a:rPr lang="en-US" sz="2000" b="1" err="1">
                <a:solidFill>
                  <a:schemeClr val="dk1"/>
                </a:solidFill>
                <a:latin typeface="Quicksand"/>
                <a:ea typeface="Quicksand"/>
                <a:cs typeface="Quicksand"/>
                <a:sym typeface="Quicksand"/>
              </a:rPr>
              <a:t>nhau</a:t>
            </a:r>
            <a:endParaRPr sz="2000" b="1">
              <a:solidFill>
                <a:schemeClr val="dk1"/>
              </a:solidFill>
              <a:latin typeface="Quicksand"/>
              <a:ea typeface="Quicksand"/>
              <a:cs typeface="Quicksand"/>
              <a:sym typeface="Quicksand"/>
            </a:endParaRPr>
          </a:p>
        </p:txBody>
      </p:sp>
      <p:sp>
        <p:nvSpPr>
          <p:cNvPr id="4610" name="Google Shape;4610;p99"/>
          <p:cNvSpPr txBox="1"/>
          <p:nvPr/>
        </p:nvSpPr>
        <p:spPr>
          <a:xfrm>
            <a:off x="6371300" y="2523343"/>
            <a:ext cx="1779300" cy="915935"/>
          </a:xfrm>
          <a:prstGeom prst="rect">
            <a:avLst/>
          </a:prstGeom>
          <a:noFill/>
          <a:ln>
            <a:noFill/>
          </a:ln>
        </p:spPr>
        <p:txBody>
          <a:bodyPr spcFirstLastPara="1" wrap="square" lIns="91425" tIns="91425" rIns="91425" bIns="91425" anchor="t" anchorCtr="0">
            <a:noAutofit/>
          </a:bodyPr>
          <a:lstStyle/>
          <a:p>
            <a:pPr marL="12700" lvl="0" algn="ctr"/>
            <a:r>
              <a:rPr lang="en-US" sz="2000" b="1">
                <a:solidFill>
                  <a:schemeClr val="dk1"/>
                </a:solidFill>
                <a:latin typeface="Quicksand"/>
                <a:ea typeface="Quicksand"/>
                <a:cs typeface="Quicksand"/>
                <a:sym typeface="Quicksand"/>
              </a:rPr>
              <a:t>C</a:t>
            </a:r>
            <a:r>
              <a:rPr lang="vi-VN" sz="2000" b="1">
                <a:solidFill>
                  <a:schemeClr val="dk1"/>
                </a:solidFill>
                <a:latin typeface="Quicksand"/>
                <a:ea typeface="Quicksand"/>
                <a:cs typeface="Quicksand"/>
                <a:sym typeface="Quicksand"/>
              </a:rPr>
              <a:t>ấu trúc con tối ưu</a:t>
            </a:r>
            <a:endParaRPr sz="2000" b="1">
              <a:solidFill>
                <a:schemeClr val="dk1"/>
              </a:solidFill>
              <a:latin typeface="Quicksand"/>
              <a:ea typeface="Quicksand"/>
              <a:cs typeface="Quicksand"/>
              <a:sym typeface="Quicksand"/>
            </a:endParaRPr>
          </a:p>
        </p:txBody>
      </p:sp>
      <p:cxnSp>
        <p:nvCxnSpPr>
          <p:cNvPr id="4612" name="Google Shape;4612;p99"/>
          <p:cNvCxnSpPr>
            <a:cxnSpLocks/>
            <a:stCxn id="4607" idx="0"/>
          </p:cNvCxnSpPr>
          <p:nvPr/>
        </p:nvCxnSpPr>
        <p:spPr>
          <a:xfrm rot="-5400000">
            <a:off x="2509225" y="905425"/>
            <a:ext cx="802500" cy="2121300"/>
          </a:xfrm>
          <a:prstGeom prst="bentConnector2">
            <a:avLst/>
          </a:prstGeom>
          <a:noFill/>
          <a:ln w="9525" cap="flat" cmpd="sng">
            <a:solidFill>
              <a:srgbClr val="444444"/>
            </a:solidFill>
            <a:prstDash val="solid"/>
            <a:round/>
            <a:headEnd type="triangle" w="med" len="med"/>
            <a:tailEnd type="none" w="med" len="med"/>
          </a:ln>
        </p:spPr>
      </p:cxnSp>
      <p:sp>
        <p:nvSpPr>
          <p:cNvPr id="4613" name="Google Shape;4613;p99"/>
          <p:cNvSpPr/>
          <p:nvPr/>
        </p:nvSpPr>
        <p:spPr>
          <a:xfrm>
            <a:off x="5688678" y="2837647"/>
            <a:ext cx="58" cy="5563"/>
          </a:xfrm>
          <a:custGeom>
            <a:avLst/>
            <a:gdLst/>
            <a:ahLst/>
            <a:cxnLst/>
            <a:rect l="l" t="t" r="r" b="b"/>
            <a:pathLst>
              <a:path w="1" h="96"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9"/>
          <p:cNvSpPr/>
          <p:nvPr/>
        </p:nvSpPr>
        <p:spPr>
          <a:xfrm>
            <a:off x="3294078" y="3611989"/>
            <a:ext cx="58" cy="5969"/>
          </a:xfrm>
          <a:custGeom>
            <a:avLst/>
            <a:gdLst/>
            <a:ahLst/>
            <a:cxnLst/>
            <a:rect l="l" t="t" r="r" b="b"/>
            <a:pathLst>
              <a:path w="1" h="103"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9"/>
          <p:cNvSpPr/>
          <p:nvPr/>
        </p:nvSpPr>
        <p:spPr>
          <a:xfrm>
            <a:off x="3403945" y="3605615"/>
            <a:ext cx="27815" cy="27873"/>
          </a:xfrm>
          <a:custGeom>
            <a:avLst/>
            <a:gdLst/>
            <a:ahLst/>
            <a:cxnLst/>
            <a:rect l="l" t="t" r="r" b="b"/>
            <a:pathLst>
              <a:path w="480" h="481" extrusionOk="0">
                <a:moveTo>
                  <a:pt x="480" y="237"/>
                </a:moveTo>
                <a:cubicBezTo>
                  <a:pt x="480" y="370"/>
                  <a:pt x="378" y="480"/>
                  <a:pt x="244" y="480"/>
                </a:cubicBezTo>
                <a:cubicBezTo>
                  <a:pt x="110" y="480"/>
                  <a:pt x="0" y="370"/>
                  <a:pt x="0" y="237"/>
                </a:cubicBezTo>
                <a:cubicBezTo>
                  <a:pt x="0" y="103"/>
                  <a:pt x="110" y="1"/>
                  <a:pt x="244" y="1"/>
                </a:cubicBezTo>
                <a:cubicBezTo>
                  <a:pt x="378" y="1"/>
                  <a:pt x="480" y="103"/>
                  <a:pt x="480" y="237"/>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9"/>
          <p:cNvSpPr/>
          <p:nvPr/>
        </p:nvSpPr>
        <p:spPr>
          <a:xfrm>
            <a:off x="3439930" y="4059569"/>
            <a:ext cx="18717" cy="18717"/>
          </a:xfrm>
          <a:custGeom>
            <a:avLst/>
            <a:gdLst/>
            <a:ahLst/>
            <a:cxnLst/>
            <a:rect l="l" t="t" r="r" b="b"/>
            <a:pathLst>
              <a:path w="323" h="323" extrusionOk="0">
                <a:moveTo>
                  <a:pt x="323" y="134"/>
                </a:moveTo>
                <a:cubicBezTo>
                  <a:pt x="323" y="260"/>
                  <a:pt x="174" y="323"/>
                  <a:pt x="87" y="236"/>
                </a:cubicBezTo>
                <a:cubicBezTo>
                  <a:pt x="1" y="150"/>
                  <a:pt x="63" y="0"/>
                  <a:pt x="189" y="0"/>
                </a:cubicBezTo>
                <a:cubicBezTo>
                  <a:pt x="260" y="0"/>
                  <a:pt x="323" y="63"/>
                  <a:pt x="323" y="134"/>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9"/>
          <p:cNvSpPr/>
          <p:nvPr/>
        </p:nvSpPr>
        <p:spPr>
          <a:xfrm>
            <a:off x="3304103" y="3737791"/>
            <a:ext cx="80257" cy="208785"/>
          </a:xfrm>
          <a:custGeom>
            <a:avLst/>
            <a:gdLst/>
            <a:ahLst/>
            <a:cxnLst/>
            <a:rect l="l" t="t" r="r" b="b"/>
            <a:pathLst>
              <a:path w="1385" h="3603" extrusionOk="0">
                <a:moveTo>
                  <a:pt x="9" y="1070"/>
                </a:moveTo>
                <a:cubicBezTo>
                  <a:pt x="1" y="874"/>
                  <a:pt x="24" y="669"/>
                  <a:pt x="79" y="480"/>
                </a:cubicBezTo>
                <a:cubicBezTo>
                  <a:pt x="111" y="378"/>
                  <a:pt x="158" y="284"/>
                  <a:pt x="221" y="205"/>
                </a:cubicBezTo>
                <a:cubicBezTo>
                  <a:pt x="347" y="71"/>
                  <a:pt x="528" y="0"/>
                  <a:pt x="709" y="8"/>
                </a:cubicBezTo>
                <a:cubicBezTo>
                  <a:pt x="1015" y="8"/>
                  <a:pt x="1212" y="142"/>
                  <a:pt x="1298" y="409"/>
                </a:cubicBezTo>
                <a:cubicBezTo>
                  <a:pt x="1361" y="606"/>
                  <a:pt x="1385" y="811"/>
                  <a:pt x="1377" y="1023"/>
                </a:cubicBezTo>
                <a:lnTo>
                  <a:pt x="1377" y="1416"/>
                </a:lnTo>
                <a:lnTo>
                  <a:pt x="976" y="1416"/>
                </a:lnTo>
                <a:lnTo>
                  <a:pt x="976" y="1023"/>
                </a:lnTo>
                <a:cubicBezTo>
                  <a:pt x="976" y="866"/>
                  <a:pt x="968" y="716"/>
                  <a:pt x="937" y="567"/>
                </a:cubicBezTo>
                <a:cubicBezTo>
                  <a:pt x="921" y="504"/>
                  <a:pt x="889" y="449"/>
                  <a:pt x="850" y="409"/>
                </a:cubicBezTo>
                <a:cubicBezTo>
                  <a:pt x="811" y="378"/>
                  <a:pt x="764" y="370"/>
                  <a:pt x="716" y="370"/>
                </a:cubicBezTo>
                <a:cubicBezTo>
                  <a:pt x="614" y="362"/>
                  <a:pt x="520" y="425"/>
                  <a:pt x="488" y="527"/>
                </a:cubicBezTo>
                <a:cubicBezTo>
                  <a:pt x="433" y="685"/>
                  <a:pt x="418" y="850"/>
                  <a:pt x="425" y="1015"/>
                </a:cubicBezTo>
                <a:lnTo>
                  <a:pt x="425" y="2541"/>
                </a:lnTo>
                <a:cubicBezTo>
                  <a:pt x="418" y="2730"/>
                  <a:pt x="433" y="2918"/>
                  <a:pt x="480" y="3099"/>
                </a:cubicBezTo>
                <a:cubicBezTo>
                  <a:pt x="504" y="3202"/>
                  <a:pt x="598" y="3264"/>
                  <a:pt x="701" y="3257"/>
                </a:cubicBezTo>
                <a:cubicBezTo>
                  <a:pt x="803" y="3264"/>
                  <a:pt x="889" y="3194"/>
                  <a:pt x="921" y="3099"/>
                </a:cubicBezTo>
                <a:cubicBezTo>
                  <a:pt x="960" y="2918"/>
                  <a:pt x="984" y="2730"/>
                  <a:pt x="976" y="2541"/>
                </a:cubicBezTo>
                <a:lnTo>
                  <a:pt x="976" y="2148"/>
                </a:lnTo>
                <a:lnTo>
                  <a:pt x="1385" y="2148"/>
                </a:lnTo>
                <a:lnTo>
                  <a:pt x="1385" y="2533"/>
                </a:lnTo>
                <a:cubicBezTo>
                  <a:pt x="1385" y="2903"/>
                  <a:pt x="1330" y="3170"/>
                  <a:pt x="1228" y="3343"/>
                </a:cubicBezTo>
                <a:cubicBezTo>
                  <a:pt x="1133" y="3516"/>
                  <a:pt x="952" y="3603"/>
                  <a:pt x="709" y="3603"/>
                </a:cubicBezTo>
                <a:cubicBezTo>
                  <a:pt x="457" y="3603"/>
                  <a:pt x="276" y="3516"/>
                  <a:pt x="174" y="3335"/>
                </a:cubicBezTo>
                <a:cubicBezTo>
                  <a:pt x="64" y="3154"/>
                  <a:pt x="9" y="2887"/>
                  <a:pt x="9" y="2525"/>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9"/>
          <p:cNvSpPr/>
          <p:nvPr/>
        </p:nvSpPr>
        <p:spPr>
          <a:xfrm>
            <a:off x="3403018" y="3813006"/>
            <a:ext cx="68900" cy="73883"/>
          </a:xfrm>
          <a:custGeom>
            <a:avLst/>
            <a:gdLst/>
            <a:ahLst/>
            <a:cxnLst/>
            <a:rect l="l" t="t" r="r" b="b"/>
            <a:pathLst>
              <a:path w="1189" h="1275" extrusionOk="0">
                <a:moveTo>
                  <a:pt x="441" y="0"/>
                </a:moveTo>
                <a:lnTo>
                  <a:pt x="740" y="0"/>
                </a:lnTo>
                <a:lnTo>
                  <a:pt x="740" y="496"/>
                </a:lnTo>
                <a:lnTo>
                  <a:pt x="1188" y="496"/>
                </a:lnTo>
                <a:lnTo>
                  <a:pt x="1188" y="771"/>
                </a:lnTo>
                <a:lnTo>
                  <a:pt x="740" y="771"/>
                </a:lnTo>
                <a:lnTo>
                  <a:pt x="740" y="1274"/>
                </a:lnTo>
                <a:lnTo>
                  <a:pt x="441" y="1274"/>
                </a:lnTo>
                <a:lnTo>
                  <a:pt x="441" y="771"/>
                </a:lnTo>
                <a:lnTo>
                  <a:pt x="0" y="771"/>
                </a:lnTo>
                <a:lnTo>
                  <a:pt x="0"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9"/>
          <p:cNvSpPr/>
          <p:nvPr/>
        </p:nvSpPr>
        <p:spPr>
          <a:xfrm>
            <a:off x="3777645" y="2096161"/>
            <a:ext cx="18775" cy="18717"/>
          </a:xfrm>
          <a:custGeom>
            <a:avLst/>
            <a:gdLst/>
            <a:ahLst/>
            <a:cxnLst/>
            <a:rect l="l" t="t" r="r" b="b"/>
            <a:pathLst>
              <a:path w="324" h="323" extrusionOk="0">
                <a:moveTo>
                  <a:pt x="142" y="0"/>
                </a:moveTo>
                <a:cubicBezTo>
                  <a:pt x="260" y="0"/>
                  <a:pt x="323" y="150"/>
                  <a:pt x="237" y="236"/>
                </a:cubicBezTo>
                <a:cubicBezTo>
                  <a:pt x="150" y="323"/>
                  <a:pt x="1" y="260"/>
                  <a:pt x="1" y="134"/>
                </a:cubicBezTo>
                <a:cubicBezTo>
                  <a:pt x="1" y="63"/>
                  <a:pt x="64" y="0"/>
                  <a:pt x="142"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9"/>
          <p:cNvSpPr/>
          <p:nvPr/>
        </p:nvSpPr>
        <p:spPr>
          <a:xfrm>
            <a:off x="4058398" y="1962594"/>
            <a:ext cx="15994" cy="15588"/>
          </a:xfrm>
          <a:custGeom>
            <a:avLst/>
            <a:gdLst/>
            <a:ahLst/>
            <a:cxnLst/>
            <a:rect l="l" t="t" r="r" b="b"/>
            <a:pathLst>
              <a:path w="276" h="269" extrusionOk="0">
                <a:moveTo>
                  <a:pt x="276" y="135"/>
                </a:moveTo>
                <a:cubicBezTo>
                  <a:pt x="276" y="213"/>
                  <a:pt x="213" y="268"/>
                  <a:pt x="142" y="268"/>
                </a:cubicBezTo>
                <a:cubicBezTo>
                  <a:pt x="64" y="268"/>
                  <a:pt x="1" y="213"/>
                  <a:pt x="1" y="135"/>
                </a:cubicBezTo>
                <a:cubicBezTo>
                  <a:pt x="1" y="56"/>
                  <a:pt x="64" y="1"/>
                  <a:pt x="142" y="1"/>
                </a:cubicBezTo>
                <a:cubicBezTo>
                  <a:pt x="213" y="1"/>
                  <a:pt x="276" y="56"/>
                  <a:pt x="276" y="13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9"/>
          <p:cNvSpPr/>
          <p:nvPr/>
        </p:nvSpPr>
        <p:spPr>
          <a:xfrm>
            <a:off x="4226097" y="2112097"/>
            <a:ext cx="18311" cy="18311"/>
          </a:xfrm>
          <a:custGeom>
            <a:avLst/>
            <a:gdLst/>
            <a:ahLst/>
            <a:cxnLst/>
            <a:rect l="l" t="t" r="r" b="b"/>
            <a:pathLst>
              <a:path w="316" h="316" extrusionOk="0">
                <a:moveTo>
                  <a:pt x="135" y="1"/>
                </a:moveTo>
                <a:cubicBezTo>
                  <a:pt x="261" y="1"/>
                  <a:pt x="316" y="150"/>
                  <a:pt x="229" y="229"/>
                </a:cubicBezTo>
                <a:cubicBezTo>
                  <a:pt x="143" y="315"/>
                  <a:pt x="1" y="260"/>
                  <a:pt x="1" y="134"/>
                </a:cubicBezTo>
                <a:cubicBezTo>
                  <a:pt x="1" y="56"/>
                  <a:pt x="56" y="1"/>
                  <a:pt x="135"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9"/>
          <p:cNvSpPr/>
          <p:nvPr/>
        </p:nvSpPr>
        <p:spPr>
          <a:xfrm>
            <a:off x="3482753" y="3161685"/>
            <a:ext cx="18311" cy="18775"/>
          </a:xfrm>
          <a:custGeom>
            <a:avLst/>
            <a:gdLst/>
            <a:ahLst/>
            <a:cxnLst/>
            <a:rect l="l" t="t" r="r" b="b"/>
            <a:pathLst>
              <a:path w="316" h="324" extrusionOk="0">
                <a:moveTo>
                  <a:pt x="182" y="323"/>
                </a:moveTo>
                <a:cubicBezTo>
                  <a:pt x="56" y="323"/>
                  <a:pt x="1" y="174"/>
                  <a:pt x="87" y="87"/>
                </a:cubicBezTo>
                <a:cubicBezTo>
                  <a:pt x="174" y="1"/>
                  <a:pt x="315" y="64"/>
                  <a:pt x="315" y="190"/>
                </a:cubicBezTo>
                <a:cubicBezTo>
                  <a:pt x="315" y="261"/>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9"/>
          <p:cNvSpPr/>
          <p:nvPr/>
        </p:nvSpPr>
        <p:spPr>
          <a:xfrm>
            <a:off x="3401627" y="2929261"/>
            <a:ext cx="18775" cy="18775"/>
          </a:xfrm>
          <a:custGeom>
            <a:avLst/>
            <a:gdLst/>
            <a:ahLst/>
            <a:cxnLst/>
            <a:rect l="l" t="t" r="r" b="b"/>
            <a:pathLst>
              <a:path w="324" h="324" extrusionOk="0">
                <a:moveTo>
                  <a:pt x="182" y="323"/>
                </a:moveTo>
                <a:cubicBezTo>
                  <a:pt x="56" y="315"/>
                  <a:pt x="1" y="174"/>
                  <a:pt x="87" y="87"/>
                </a:cubicBezTo>
                <a:cubicBezTo>
                  <a:pt x="174" y="1"/>
                  <a:pt x="323" y="64"/>
                  <a:pt x="323" y="190"/>
                </a:cubicBezTo>
                <a:cubicBezTo>
                  <a:pt x="315" y="260"/>
                  <a:pt x="253" y="323"/>
                  <a:pt x="182" y="32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99"/>
          <p:cNvGrpSpPr/>
          <p:nvPr/>
        </p:nvGrpSpPr>
        <p:grpSpPr>
          <a:xfrm>
            <a:off x="3219955" y="2036092"/>
            <a:ext cx="2660814" cy="2326677"/>
            <a:chOff x="3217066" y="1970359"/>
            <a:chExt cx="2660814" cy="2326677"/>
          </a:xfrm>
        </p:grpSpPr>
        <p:sp>
          <p:nvSpPr>
            <p:cNvPr id="4625" name="Google Shape;4625;p99"/>
            <p:cNvSpPr/>
            <p:nvPr/>
          </p:nvSpPr>
          <p:spPr>
            <a:xfrm>
              <a:off x="3257166" y="3673992"/>
              <a:ext cx="504607" cy="525062"/>
            </a:xfrm>
            <a:custGeom>
              <a:avLst/>
              <a:gdLst/>
              <a:ahLst/>
              <a:cxnLst/>
              <a:rect l="l" t="t" r="r" b="b"/>
              <a:pathLst>
                <a:path w="8708" h="9061" extrusionOk="0">
                  <a:moveTo>
                    <a:pt x="1" y="5986"/>
                  </a:moveTo>
                  <a:lnTo>
                    <a:pt x="2494" y="9061"/>
                  </a:lnTo>
                  <a:lnTo>
                    <a:pt x="8707" y="9061"/>
                  </a:lnTo>
                  <a:lnTo>
                    <a:pt x="8707" y="2848"/>
                  </a:lnTo>
                  <a:lnTo>
                    <a:pt x="6497"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9"/>
            <p:cNvSpPr/>
            <p:nvPr/>
          </p:nvSpPr>
          <p:spPr>
            <a:xfrm>
              <a:off x="3451346" y="2779817"/>
              <a:ext cx="504549" cy="525062"/>
            </a:xfrm>
            <a:custGeom>
              <a:avLst/>
              <a:gdLst/>
              <a:ahLst/>
              <a:cxnLst/>
              <a:rect l="l" t="t" r="r" b="b"/>
              <a:pathLst>
                <a:path w="8707" h="9061" extrusionOk="0">
                  <a:moveTo>
                    <a:pt x="0" y="5985"/>
                  </a:moveTo>
                  <a:lnTo>
                    <a:pt x="2493" y="9061"/>
                  </a:lnTo>
                  <a:lnTo>
                    <a:pt x="8707" y="9061"/>
                  </a:lnTo>
                  <a:lnTo>
                    <a:pt x="8707" y="2847"/>
                  </a:lnTo>
                  <a:lnTo>
                    <a:pt x="6489" y="0"/>
                  </a:lnTo>
                  <a:lnTo>
                    <a:pt x="0" y="0"/>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9"/>
            <p:cNvSpPr/>
            <p:nvPr/>
          </p:nvSpPr>
          <p:spPr>
            <a:xfrm>
              <a:off x="4684631" y="2378246"/>
              <a:ext cx="504607" cy="525120"/>
            </a:xfrm>
            <a:custGeom>
              <a:avLst/>
              <a:gdLst/>
              <a:ahLst/>
              <a:cxnLst/>
              <a:rect l="l" t="t" r="r" b="b"/>
              <a:pathLst>
                <a:path w="8708" h="9062" extrusionOk="0">
                  <a:moveTo>
                    <a:pt x="0" y="5986"/>
                  </a:moveTo>
                  <a:lnTo>
                    <a:pt x="2494" y="9061"/>
                  </a:lnTo>
                  <a:lnTo>
                    <a:pt x="8707" y="9061"/>
                  </a:lnTo>
                  <a:lnTo>
                    <a:pt x="8707" y="2848"/>
                  </a:lnTo>
                  <a:lnTo>
                    <a:pt x="6489" y="1"/>
                  </a:lnTo>
                  <a:lnTo>
                    <a:pt x="0" y="1"/>
                  </a:lnTo>
                  <a:close/>
                </a:path>
              </a:pathLst>
            </a:custGeom>
            <a:solidFill>
              <a:srgbClr val="7FA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9"/>
            <p:cNvSpPr/>
            <p:nvPr/>
          </p:nvSpPr>
          <p:spPr>
            <a:xfrm>
              <a:off x="5373273" y="2897854"/>
              <a:ext cx="504607" cy="525062"/>
            </a:xfrm>
            <a:custGeom>
              <a:avLst/>
              <a:gdLst/>
              <a:ahLst/>
              <a:cxnLst/>
              <a:rect l="l" t="t" r="r" b="b"/>
              <a:pathLst>
                <a:path w="8708" h="9061" extrusionOk="0">
                  <a:moveTo>
                    <a:pt x="1" y="5985"/>
                  </a:moveTo>
                  <a:lnTo>
                    <a:pt x="2494" y="9061"/>
                  </a:lnTo>
                  <a:lnTo>
                    <a:pt x="8707" y="9061"/>
                  </a:lnTo>
                  <a:lnTo>
                    <a:pt x="8707" y="2847"/>
                  </a:lnTo>
                  <a:lnTo>
                    <a:pt x="6489" y="0"/>
                  </a:lnTo>
                  <a:lnTo>
                    <a:pt x="1" y="0"/>
                  </a:lnTo>
                  <a:close/>
                </a:path>
              </a:pathLst>
            </a:custGeom>
            <a:solidFill>
              <a:srgbClr val="7FB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9"/>
            <p:cNvSpPr/>
            <p:nvPr/>
          </p:nvSpPr>
          <p:spPr>
            <a:xfrm>
              <a:off x="3822322" y="2025988"/>
              <a:ext cx="504607" cy="525062"/>
            </a:xfrm>
            <a:custGeom>
              <a:avLst/>
              <a:gdLst/>
              <a:ahLst/>
              <a:cxnLst/>
              <a:rect l="l" t="t" r="r" b="b"/>
              <a:pathLst>
                <a:path w="8708" h="9061" extrusionOk="0">
                  <a:moveTo>
                    <a:pt x="0" y="5985"/>
                  </a:moveTo>
                  <a:lnTo>
                    <a:pt x="2494" y="9061"/>
                  </a:lnTo>
                  <a:lnTo>
                    <a:pt x="8707" y="9061"/>
                  </a:lnTo>
                  <a:lnTo>
                    <a:pt x="8707" y="2847"/>
                  </a:lnTo>
                  <a:lnTo>
                    <a:pt x="6489" y="0"/>
                  </a:lnTo>
                  <a:lnTo>
                    <a:pt x="0" y="0"/>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9"/>
            <p:cNvSpPr/>
            <p:nvPr/>
          </p:nvSpPr>
          <p:spPr>
            <a:xfrm>
              <a:off x="5174109" y="3678976"/>
              <a:ext cx="504607" cy="525120"/>
            </a:xfrm>
            <a:custGeom>
              <a:avLst/>
              <a:gdLst/>
              <a:ahLst/>
              <a:cxnLst/>
              <a:rect l="l" t="t" r="r" b="b"/>
              <a:pathLst>
                <a:path w="8708" h="9062" extrusionOk="0">
                  <a:moveTo>
                    <a:pt x="1" y="5986"/>
                  </a:moveTo>
                  <a:lnTo>
                    <a:pt x="2494" y="9061"/>
                  </a:lnTo>
                  <a:lnTo>
                    <a:pt x="8707" y="9061"/>
                  </a:lnTo>
                  <a:lnTo>
                    <a:pt x="8707" y="2848"/>
                  </a:lnTo>
                  <a:lnTo>
                    <a:pt x="6489" y="1"/>
                  </a:lnTo>
                  <a:lnTo>
                    <a:pt x="1" y="1"/>
                  </a:lnTo>
                  <a:close/>
                </a:path>
              </a:pathLst>
            </a:custGeom>
            <a:solidFill>
              <a:srgbClr val="7FC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9"/>
            <p:cNvSpPr/>
            <p:nvPr/>
          </p:nvSpPr>
          <p:spPr>
            <a:xfrm>
              <a:off x="4495492"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9"/>
            <p:cNvSpPr/>
            <p:nvPr/>
          </p:nvSpPr>
          <p:spPr>
            <a:xfrm>
              <a:off x="4386552" y="2505902"/>
              <a:ext cx="243901" cy="412934"/>
            </a:xfrm>
            <a:custGeom>
              <a:avLst/>
              <a:gdLst/>
              <a:ahLst/>
              <a:cxnLst/>
              <a:rect l="l" t="t" r="r" b="b"/>
              <a:pathLst>
                <a:path w="4209" h="7126" fill="none" extrusionOk="0">
                  <a:moveTo>
                    <a:pt x="1888" y="7126"/>
                  </a:moveTo>
                  <a:lnTo>
                    <a:pt x="1928" y="5065"/>
                  </a:lnTo>
                  <a:cubicBezTo>
                    <a:pt x="1928" y="4798"/>
                    <a:pt x="1707" y="4578"/>
                    <a:pt x="1432" y="4578"/>
                  </a:cubicBezTo>
                  <a:lnTo>
                    <a:pt x="488" y="4578"/>
                  </a:lnTo>
                  <a:cubicBezTo>
                    <a:pt x="221" y="4578"/>
                    <a:pt x="1" y="4357"/>
                    <a:pt x="1" y="4082"/>
                  </a:cubicBezTo>
                  <a:lnTo>
                    <a:pt x="1" y="496"/>
                  </a:lnTo>
                  <a:cubicBezTo>
                    <a:pt x="1" y="220"/>
                    <a:pt x="221" y="0"/>
                    <a:pt x="488" y="0"/>
                  </a:cubicBezTo>
                  <a:lnTo>
                    <a:pt x="4208"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9"/>
            <p:cNvSpPr/>
            <p:nvPr/>
          </p:nvSpPr>
          <p:spPr>
            <a:xfrm>
              <a:off x="4639027" y="2505902"/>
              <a:ext cx="5563" cy="58"/>
            </a:xfrm>
            <a:custGeom>
              <a:avLst/>
              <a:gdLst/>
              <a:ahLst/>
              <a:cxnLst/>
              <a:rect l="l" t="t" r="r" b="b"/>
              <a:pathLst>
                <a:path w="96" h="1" fill="none" extrusionOk="0">
                  <a:moveTo>
                    <a:pt x="1" y="0"/>
                  </a:moveTo>
                  <a:lnTo>
                    <a:pt x="95"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9"/>
            <p:cNvSpPr/>
            <p:nvPr/>
          </p:nvSpPr>
          <p:spPr>
            <a:xfrm>
              <a:off x="5175036" y="2935635"/>
              <a:ext cx="58" cy="6027"/>
            </a:xfrm>
            <a:custGeom>
              <a:avLst/>
              <a:gdLst/>
              <a:ahLst/>
              <a:cxnLst/>
              <a:rect l="l" t="t" r="r" b="b"/>
              <a:pathLst>
                <a:path w="1" h="104" fill="none" extrusionOk="0">
                  <a:moveTo>
                    <a:pt x="0" y="103"/>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9"/>
            <p:cNvSpPr/>
            <p:nvPr/>
          </p:nvSpPr>
          <p:spPr>
            <a:xfrm>
              <a:off x="5175036" y="2597053"/>
              <a:ext cx="514168" cy="321782"/>
            </a:xfrm>
            <a:custGeom>
              <a:avLst/>
              <a:gdLst/>
              <a:ahLst/>
              <a:cxnLst/>
              <a:rect l="l" t="t" r="r" b="b"/>
              <a:pathLst>
                <a:path w="8873" h="5553" fill="none" extrusionOk="0">
                  <a:moveTo>
                    <a:pt x="0" y="5553"/>
                  </a:moveTo>
                  <a:lnTo>
                    <a:pt x="0" y="2674"/>
                  </a:lnTo>
                  <a:cubicBezTo>
                    <a:pt x="0" y="2399"/>
                    <a:pt x="213" y="2187"/>
                    <a:pt x="488" y="2187"/>
                  </a:cubicBezTo>
                  <a:lnTo>
                    <a:pt x="3713" y="2187"/>
                  </a:lnTo>
                  <a:cubicBezTo>
                    <a:pt x="3980" y="2187"/>
                    <a:pt x="4200" y="1966"/>
                    <a:pt x="4200" y="1691"/>
                  </a:cubicBezTo>
                  <a:lnTo>
                    <a:pt x="4200" y="496"/>
                  </a:lnTo>
                  <a:cubicBezTo>
                    <a:pt x="4200" y="220"/>
                    <a:pt x="4421" y="0"/>
                    <a:pt x="4696" y="0"/>
                  </a:cubicBezTo>
                  <a:lnTo>
                    <a:pt x="8377" y="0"/>
                  </a:lnTo>
                  <a:cubicBezTo>
                    <a:pt x="8652" y="0"/>
                    <a:pt x="8872" y="220"/>
                    <a:pt x="8872" y="496"/>
                  </a:cubicBezTo>
                  <a:lnTo>
                    <a:pt x="8872" y="40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9"/>
            <p:cNvSpPr/>
            <p:nvPr/>
          </p:nvSpPr>
          <p:spPr>
            <a:xfrm>
              <a:off x="3741660" y="2716423"/>
              <a:ext cx="58" cy="5563"/>
            </a:xfrm>
            <a:custGeom>
              <a:avLst/>
              <a:gdLst/>
              <a:ahLst/>
              <a:cxnLst/>
              <a:rect l="l" t="t" r="r" b="b"/>
              <a:pathLst>
                <a:path w="1" h="96" fill="none" extrusionOk="0">
                  <a:moveTo>
                    <a:pt x="0" y="95"/>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9"/>
            <p:cNvSpPr/>
            <p:nvPr/>
          </p:nvSpPr>
          <p:spPr>
            <a:xfrm>
              <a:off x="3741660" y="2603427"/>
              <a:ext cx="372429" cy="324100"/>
            </a:xfrm>
            <a:custGeom>
              <a:avLst/>
              <a:gdLst/>
              <a:ahLst/>
              <a:cxnLst/>
              <a:rect l="l" t="t" r="r" b="b"/>
              <a:pathLst>
                <a:path w="6427" h="5593" fill="none" extrusionOk="0">
                  <a:moveTo>
                    <a:pt x="0" y="1660"/>
                  </a:moveTo>
                  <a:lnTo>
                    <a:pt x="0" y="590"/>
                  </a:lnTo>
                  <a:cubicBezTo>
                    <a:pt x="0" y="268"/>
                    <a:pt x="260" y="0"/>
                    <a:pt x="590" y="0"/>
                  </a:cubicBezTo>
                  <a:lnTo>
                    <a:pt x="3807" y="0"/>
                  </a:lnTo>
                  <a:cubicBezTo>
                    <a:pt x="4130" y="0"/>
                    <a:pt x="4397" y="268"/>
                    <a:pt x="4397" y="590"/>
                  </a:cubicBezTo>
                  <a:lnTo>
                    <a:pt x="4397" y="3563"/>
                  </a:lnTo>
                  <a:cubicBezTo>
                    <a:pt x="4397" y="3886"/>
                    <a:pt x="4656" y="4153"/>
                    <a:pt x="4987" y="4153"/>
                  </a:cubicBezTo>
                  <a:lnTo>
                    <a:pt x="5836" y="4153"/>
                  </a:lnTo>
                  <a:cubicBezTo>
                    <a:pt x="6159" y="4153"/>
                    <a:pt x="6426" y="4413"/>
                    <a:pt x="6426" y="4743"/>
                  </a:cubicBezTo>
                  <a:lnTo>
                    <a:pt x="6426" y="5592"/>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9"/>
            <p:cNvSpPr/>
            <p:nvPr/>
          </p:nvSpPr>
          <p:spPr>
            <a:xfrm>
              <a:off x="4114027" y="2935635"/>
              <a:ext cx="58" cy="6027"/>
            </a:xfrm>
            <a:custGeom>
              <a:avLst/>
              <a:gdLst/>
              <a:ahLst/>
              <a:cxnLst/>
              <a:rect l="l" t="t" r="r" b="b"/>
              <a:pathLst>
                <a:path w="1" h="104" fill="none" extrusionOk="0">
                  <a:moveTo>
                    <a:pt x="0" y="1"/>
                  </a:moveTo>
                  <a:lnTo>
                    <a:pt x="0"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9"/>
            <p:cNvSpPr/>
            <p:nvPr/>
          </p:nvSpPr>
          <p:spPr>
            <a:xfrm>
              <a:off x="5304895" y="3524953"/>
              <a:ext cx="6027" cy="58"/>
            </a:xfrm>
            <a:custGeom>
              <a:avLst/>
              <a:gdLst/>
              <a:ahLst/>
              <a:cxnLst/>
              <a:rect l="l" t="t" r="r" b="b"/>
              <a:pathLst>
                <a:path w="104" h="1" fill="none" extrusionOk="0">
                  <a:moveTo>
                    <a:pt x="1" y="0"/>
                  </a:moveTo>
                  <a:lnTo>
                    <a:pt x="103" y="0"/>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9"/>
            <p:cNvSpPr/>
            <p:nvPr/>
          </p:nvSpPr>
          <p:spPr>
            <a:xfrm>
              <a:off x="5327727" y="3405525"/>
              <a:ext cx="453092" cy="555195"/>
            </a:xfrm>
            <a:custGeom>
              <a:avLst/>
              <a:gdLst/>
              <a:ahLst/>
              <a:cxnLst/>
              <a:rect l="l" t="t" r="r" b="b"/>
              <a:pathLst>
                <a:path w="7819" h="9581" fill="none" extrusionOk="0">
                  <a:moveTo>
                    <a:pt x="0" y="2061"/>
                  </a:moveTo>
                  <a:lnTo>
                    <a:pt x="3209" y="2061"/>
                  </a:lnTo>
                  <a:cubicBezTo>
                    <a:pt x="3477" y="2061"/>
                    <a:pt x="3697" y="1841"/>
                    <a:pt x="3697" y="1574"/>
                  </a:cubicBezTo>
                  <a:lnTo>
                    <a:pt x="3697" y="488"/>
                  </a:lnTo>
                  <a:cubicBezTo>
                    <a:pt x="3697" y="221"/>
                    <a:pt x="3917" y="1"/>
                    <a:pt x="4192" y="1"/>
                  </a:cubicBezTo>
                  <a:lnTo>
                    <a:pt x="7330" y="1"/>
                  </a:lnTo>
                  <a:cubicBezTo>
                    <a:pt x="7598" y="1"/>
                    <a:pt x="7818" y="221"/>
                    <a:pt x="7818" y="488"/>
                  </a:cubicBezTo>
                  <a:lnTo>
                    <a:pt x="7818" y="9085"/>
                  </a:lnTo>
                  <a:cubicBezTo>
                    <a:pt x="7818" y="9360"/>
                    <a:pt x="7598" y="9581"/>
                    <a:pt x="7330" y="9581"/>
                  </a:cubicBezTo>
                  <a:lnTo>
                    <a:pt x="4664" y="958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9"/>
            <p:cNvSpPr/>
            <p:nvPr/>
          </p:nvSpPr>
          <p:spPr>
            <a:xfrm>
              <a:off x="5583852" y="3960191"/>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9"/>
            <p:cNvSpPr/>
            <p:nvPr/>
          </p:nvSpPr>
          <p:spPr>
            <a:xfrm>
              <a:off x="3944011" y="2419736"/>
              <a:ext cx="58" cy="5505"/>
            </a:xfrm>
            <a:custGeom>
              <a:avLst/>
              <a:gdLst/>
              <a:ahLst/>
              <a:cxnLst/>
              <a:rect l="l" t="t" r="r" b="b"/>
              <a:pathLst>
                <a:path w="1" h="95" fill="none" extrusionOk="0">
                  <a:moveTo>
                    <a:pt x="0" y="1"/>
                  </a:moveTo>
                  <a:lnTo>
                    <a:pt x="0" y="95"/>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9"/>
            <p:cNvSpPr/>
            <p:nvPr/>
          </p:nvSpPr>
          <p:spPr>
            <a:xfrm>
              <a:off x="3944011" y="2442509"/>
              <a:ext cx="333198" cy="485021"/>
            </a:xfrm>
            <a:custGeom>
              <a:avLst/>
              <a:gdLst/>
              <a:ahLst/>
              <a:cxnLst/>
              <a:rect l="l" t="t" r="r" b="b"/>
              <a:pathLst>
                <a:path w="5750" h="8370" fill="none" extrusionOk="0">
                  <a:moveTo>
                    <a:pt x="0" y="1"/>
                  </a:moveTo>
                  <a:lnTo>
                    <a:pt x="0" y="1165"/>
                  </a:lnTo>
                  <a:cubicBezTo>
                    <a:pt x="0" y="1440"/>
                    <a:pt x="213" y="1660"/>
                    <a:pt x="488" y="1660"/>
                  </a:cubicBezTo>
                  <a:lnTo>
                    <a:pt x="3154" y="1660"/>
                  </a:lnTo>
                  <a:cubicBezTo>
                    <a:pt x="3430" y="1660"/>
                    <a:pt x="3650" y="1873"/>
                    <a:pt x="3650" y="2148"/>
                  </a:cubicBezTo>
                  <a:lnTo>
                    <a:pt x="3650" y="4744"/>
                  </a:lnTo>
                  <a:cubicBezTo>
                    <a:pt x="3650" y="5011"/>
                    <a:pt x="3870" y="5231"/>
                    <a:pt x="4138" y="5231"/>
                  </a:cubicBezTo>
                  <a:lnTo>
                    <a:pt x="5262" y="5231"/>
                  </a:lnTo>
                  <a:cubicBezTo>
                    <a:pt x="5530" y="5231"/>
                    <a:pt x="5750" y="5451"/>
                    <a:pt x="5750" y="5727"/>
                  </a:cubicBezTo>
                  <a:lnTo>
                    <a:pt x="5750" y="8369"/>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9"/>
            <p:cNvSpPr/>
            <p:nvPr/>
          </p:nvSpPr>
          <p:spPr>
            <a:xfrm>
              <a:off x="4277148" y="2935635"/>
              <a:ext cx="58" cy="6027"/>
            </a:xfrm>
            <a:custGeom>
              <a:avLst/>
              <a:gdLst/>
              <a:ahLst/>
              <a:cxnLst/>
              <a:rect l="l" t="t" r="r" b="b"/>
              <a:pathLst>
                <a:path w="1" h="104" fill="none" extrusionOk="0">
                  <a:moveTo>
                    <a:pt x="1" y="1"/>
                  </a:moveTo>
                  <a:lnTo>
                    <a:pt x="1" y="103"/>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9"/>
            <p:cNvSpPr/>
            <p:nvPr/>
          </p:nvSpPr>
          <p:spPr>
            <a:xfrm>
              <a:off x="3693796" y="3328514"/>
              <a:ext cx="5969" cy="58"/>
            </a:xfrm>
            <a:custGeom>
              <a:avLst/>
              <a:gdLst/>
              <a:ahLst/>
              <a:cxnLst/>
              <a:rect l="l" t="t" r="r" b="b"/>
              <a:pathLst>
                <a:path w="103" h="1" fill="none" extrusionOk="0">
                  <a:moveTo>
                    <a:pt x="103" y="1"/>
                  </a:moveTo>
                  <a:lnTo>
                    <a:pt x="0" y="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9"/>
            <p:cNvSpPr/>
            <p:nvPr/>
          </p:nvSpPr>
          <p:spPr>
            <a:xfrm>
              <a:off x="3294078" y="3328514"/>
              <a:ext cx="382917" cy="275367"/>
            </a:xfrm>
            <a:custGeom>
              <a:avLst/>
              <a:gdLst/>
              <a:ahLst/>
              <a:cxnLst/>
              <a:rect l="l" t="t" r="r" b="b"/>
              <a:pathLst>
                <a:path w="6608" h="4752" fill="none" extrusionOk="0">
                  <a:moveTo>
                    <a:pt x="6607" y="1"/>
                  </a:moveTo>
                  <a:lnTo>
                    <a:pt x="4209" y="1"/>
                  </a:lnTo>
                  <a:cubicBezTo>
                    <a:pt x="3941" y="1"/>
                    <a:pt x="3721" y="221"/>
                    <a:pt x="3721" y="496"/>
                  </a:cubicBezTo>
                  <a:lnTo>
                    <a:pt x="3721" y="1975"/>
                  </a:lnTo>
                  <a:cubicBezTo>
                    <a:pt x="3721" y="2250"/>
                    <a:pt x="3501" y="2470"/>
                    <a:pt x="3225" y="2470"/>
                  </a:cubicBezTo>
                  <a:lnTo>
                    <a:pt x="488" y="2470"/>
                  </a:lnTo>
                  <a:cubicBezTo>
                    <a:pt x="221" y="2470"/>
                    <a:pt x="1" y="2690"/>
                    <a:pt x="1" y="2958"/>
                  </a:cubicBezTo>
                  <a:lnTo>
                    <a:pt x="1" y="4751"/>
                  </a:lnTo>
                </a:path>
              </a:pathLst>
            </a:custGeom>
            <a:noFill/>
            <a:ln w="1775" cap="rnd" cmpd="sng">
              <a:solidFill>
                <a:srgbClr val="A3CD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9"/>
            <p:cNvSpPr/>
            <p:nvPr/>
          </p:nvSpPr>
          <p:spPr>
            <a:xfrm>
              <a:off x="3665518" y="4203103"/>
              <a:ext cx="1671843" cy="93933"/>
            </a:xfrm>
            <a:custGeom>
              <a:avLst/>
              <a:gdLst/>
              <a:ahLst/>
              <a:cxnLst/>
              <a:rect l="l" t="t" r="r" b="b"/>
              <a:pathLst>
                <a:path w="28851" h="1621" extrusionOk="0">
                  <a:moveTo>
                    <a:pt x="14426" y="1"/>
                  </a:moveTo>
                  <a:cubicBezTo>
                    <a:pt x="6458" y="1"/>
                    <a:pt x="1" y="363"/>
                    <a:pt x="1" y="811"/>
                  </a:cubicBezTo>
                  <a:cubicBezTo>
                    <a:pt x="1" y="1259"/>
                    <a:pt x="6458" y="1621"/>
                    <a:pt x="14426" y="1621"/>
                  </a:cubicBezTo>
                  <a:cubicBezTo>
                    <a:pt x="22393" y="1621"/>
                    <a:pt x="28850" y="1259"/>
                    <a:pt x="28850" y="811"/>
                  </a:cubicBezTo>
                  <a:cubicBezTo>
                    <a:pt x="28850" y="363"/>
                    <a:pt x="22393" y="1"/>
                    <a:pt x="14426" y="1"/>
                  </a:cubicBezTo>
                  <a:close/>
                </a:path>
              </a:pathLst>
            </a:custGeom>
            <a:solidFill>
              <a:srgbClr val="CF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9"/>
            <p:cNvSpPr/>
            <p:nvPr/>
          </p:nvSpPr>
          <p:spPr>
            <a:xfrm>
              <a:off x="3724334" y="2968027"/>
              <a:ext cx="1554210" cy="1024164"/>
            </a:xfrm>
            <a:custGeom>
              <a:avLst/>
              <a:gdLst/>
              <a:ahLst/>
              <a:cxnLst/>
              <a:rect l="l" t="t" r="r" b="b"/>
              <a:pathLst>
                <a:path w="26821" h="17674" extrusionOk="0">
                  <a:moveTo>
                    <a:pt x="984" y="0"/>
                  </a:moveTo>
                  <a:lnTo>
                    <a:pt x="25838" y="0"/>
                  </a:lnTo>
                  <a:cubicBezTo>
                    <a:pt x="26388" y="0"/>
                    <a:pt x="26821" y="433"/>
                    <a:pt x="26821" y="983"/>
                  </a:cubicBezTo>
                  <a:lnTo>
                    <a:pt x="26821" y="16690"/>
                  </a:lnTo>
                  <a:cubicBezTo>
                    <a:pt x="26821" y="17233"/>
                    <a:pt x="26388" y="17673"/>
                    <a:pt x="25838" y="17673"/>
                  </a:cubicBezTo>
                  <a:lnTo>
                    <a:pt x="984" y="17673"/>
                  </a:lnTo>
                  <a:cubicBezTo>
                    <a:pt x="441" y="17673"/>
                    <a:pt x="0" y="17233"/>
                    <a:pt x="0" y="16690"/>
                  </a:cubicBezTo>
                  <a:lnTo>
                    <a:pt x="0" y="983"/>
                  </a:lnTo>
                  <a:cubicBezTo>
                    <a:pt x="0" y="433"/>
                    <a:pt x="441" y="0"/>
                    <a:pt x="984"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9"/>
            <p:cNvSpPr/>
            <p:nvPr/>
          </p:nvSpPr>
          <p:spPr>
            <a:xfrm>
              <a:off x="3744384" y="2968027"/>
              <a:ext cx="1534160" cy="1010952"/>
            </a:xfrm>
            <a:custGeom>
              <a:avLst/>
              <a:gdLst/>
              <a:ahLst/>
              <a:cxnLst/>
              <a:rect l="l" t="t" r="r" b="b"/>
              <a:pathLst>
                <a:path w="26475" h="17446" extrusionOk="0">
                  <a:moveTo>
                    <a:pt x="25492" y="0"/>
                  </a:moveTo>
                  <a:lnTo>
                    <a:pt x="638" y="0"/>
                  </a:lnTo>
                  <a:cubicBezTo>
                    <a:pt x="402" y="0"/>
                    <a:pt x="181" y="79"/>
                    <a:pt x="0" y="228"/>
                  </a:cubicBezTo>
                  <a:lnTo>
                    <a:pt x="26129" y="17445"/>
                  </a:lnTo>
                  <a:cubicBezTo>
                    <a:pt x="26349" y="17256"/>
                    <a:pt x="26475" y="16981"/>
                    <a:pt x="26475" y="16690"/>
                  </a:cubicBezTo>
                  <a:lnTo>
                    <a:pt x="26475" y="983"/>
                  </a:lnTo>
                  <a:cubicBezTo>
                    <a:pt x="26475" y="441"/>
                    <a:pt x="26034" y="0"/>
                    <a:pt x="25492" y="0"/>
                  </a:cubicBez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9"/>
            <p:cNvSpPr/>
            <p:nvPr/>
          </p:nvSpPr>
          <p:spPr>
            <a:xfrm>
              <a:off x="3771271" y="3014964"/>
              <a:ext cx="1460335" cy="798980"/>
            </a:xfrm>
            <a:custGeom>
              <a:avLst/>
              <a:gdLst/>
              <a:ahLst/>
              <a:cxnLst/>
              <a:rect l="l" t="t" r="r" b="b"/>
              <a:pathLst>
                <a:path w="25201" h="13788" extrusionOk="0">
                  <a:moveTo>
                    <a:pt x="197" y="0"/>
                  </a:moveTo>
                  <a:lnTo>
                    <a:pt x="25004" y="0"/>
                  </a:lnTo>
                  <a:cubicBezTo>
                    <a:pt x="25114" y="0"/>
                    <a:pt x="25201" y="87"/>
                    <a:pt x="25201" y="197"/>
                  </a:cubicBezTo>
                  <a:lnTo>
                    <a:pt x="25201" y="13591"/>
                  </a:lnTo>
                  <a:cubicBezTo>
                    <a:pt x="25201" y="13701"/>
                    <a:pt x="25114" y="13788"/>
                    <a:pt x="25004" y="13788"/>
                  </a:cubicBezTo>
                  <a:lnTo>
                    <a:pt x="197" y="13788"/>
                  </a:lnTo>
                  <a:cubicBezTo>
                    <a:pt x="87" y="13788"/>
                    <a:pt x="1" y="13701"/>
                    <a:pt x="1" y="13591"/>
                  </a:cubicBezTo>
                  <a:lnTo>
                    <a:pt x="1" y="197"/>
                  </a:lnTo>
                  <a:cubicBezTo>
                    <a:pt x="1" y="87"/>
                    <a:pt x="87" y="0"/>
                    <a:pt x="197"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9"/>
            <p:cNvSpPr/>
            <p:nvPr/>
          </p:nvSpPr>
          <p:spPr>
            <a:xfrm>
              <a:off x="3795435" y="3014964"/>
              <a:ext cx="1436634" cy="798980"/>
            </a:xfrm>
            <a:custGeom>
              <a:avLst/>
              <a:gdLst/>
              <a:ahLst/>
              <a:cxnLst/>
              <a:rect l="l" t="t" r="r" b="b"/>
              <a:pathLst>
                <a:path w="24792" h="13788" extrusionOk="0">
                  <a:moveTo>
                    <a:pt x="24595" y="0"/>
                  </a:moveTo>
                  <a:lnTo>
                    <a:pt x="0" y="0"/>
                  </a:lnTo>
                  <a:lnTo>
                    <a:pt x="20930" y="13788"/>
                  </a:lnTo>
                  <a:lnTo>
                    <a:pt x="24595" y="13788"/>
                  </a:lnTo>
                  <a:cubicBezTo>
                    <a:pt x="24697" y="13788"/>
                    <a:pt x="24791" y="13701"/>
                    <a:pt x="24791" y="13591"/>
                  </a:cubicBezTo>
                  <a:lnTo>
                    <a:pt x="24791" y="197"/>
                  </a:lnTo>
                  <a:cubicBezTo>
                    <a:pt x="24791" y="87"/>
                    <a:pt x="24697" y="0"/>
                    <a:pt x="24595" y="0"/>
                  </a:cubicBezTo>
                  <a:close/>
                </a:path>
              </a:pathLst>
            </a:custGeom>
            <a:solidFill>
              <a:srgbClr val="B6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9"/>
            <p:cNvSpPr/>
            <p:nvPr/>
          </p:nvSpPr>
          <p:spPr>
            <a:xfrm>
              <a:off x="4251188" y="4218170"/>
              <a:ext cx="500493" cy="31929"/>
            </a:xfrm>
            <a:custGeom>
              <a:avLst/>
              <a:gdLst/>
              <a:ahLst/>
              <a:cxnLst/>
              <a:rect l="l" t="t" r="r" b="b"/>
              <a:pathLst>
                <a:path w="8637" h="551" extrusionOk="0">
                  <a:moveTo>
                    <a:pt x="268" y="0"/>
                  </a:moveTo>
                  <a:lnTo>
                    <a:pt x="8369" y="0"/>
                  </a:lnTo>
                  <a:cubicBezTo>
                    <a:pt x="8519" y="0"/>
                    <a:pt x="8637" y="126"/>
                    <a:pt x="8637" y="276"/>
                  </a:cubicBezTo>
                  <a:cubicBezTo>
                    <a:pt x="8637" y="425"/>
                    <a:pt x="8519" y="551"/>
                    <a:pt x="8369" y="551"/>
                  </a:cubicBezTo>
                  <a:lnTo>
                    <a:pt x="268" y="551"/>
                  </a:lnTo>
                  <a:cubicBezTo>
                    <a:pt x="119" y="551"/>
                    <a:pt x="1" y="425"/>
                    <a:pt x="1" y="276"/>
                  </a:cubicBezTo>
                  <a:cubicBezTo>
                    <a:pt x="1" y="126"/>
                    <a:pt x="119" y="0"/>
                    <a:pt x="268"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9"/>
            <p:cNvSpPr/>
            <p:nvPr/>
          </p:nvSpPr>
          <p:spPr>
            <a:xfrm>
              <a:off x="4314987" y="3992119"/>
              <a:ext cx="372892" cy="226111"/>
            </a:xfrm>
            <a:custGeom>
              <a:avLst/>
              <a:gdLst/>
              <a:ahLst/>
              <a:cxnLst/>
              <a:rect l="l" t="t" r="r" b="b"/>
              <a:pathLst>
                <a:path w="6435" h="3902" extrusionOk="0">
                  <a:moveTo>
                    <a:pt x="5648" y="0"/>
                  </a:moveTo>
                  <a:lnTo>
                    <a:pt x="3218" y="0"/>
                  </a:lnTo>
                  <a:lnTo>
                    <a:pt x="795" y="0"/>
                  </a:lnTo>
                  <a:lnTo>
                    <a:pt x="1" y="3901"/>
                  </a:lnTo>
                  <a:lnTo>
                    <a:pt x="3218" y="3901"/>
                  </a:lnTo>
                  <a:lnTo>
                    <a:pt x="6434" y="3901"/>
                  </a:lnTo>
                  <a:close/>
                </a:path>
              </a:pathLst>
            </a:custGeom>
            <a:solidFill>
              <a:srgbClr val="003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9"/>
            <p:cNvSpPr/>
            <p:nvPr/>
          </p:nvSpPr>
          <p:spPr>
            <a:xfrm>
              <a:off x="3724334" y="3860870"/>
              <a:ext cx="1554210" cy="131309"/>
            </a:xfrm>
            <a:custGeom>
              <a:avLst/>
              <a:gdLst/>
              <a:ahLst/>
              <a:cxnLst/>
              <a:rect l="l" t="t" r="r" b="b"/>
              <a:pathLst>
                <a:path w="26821" h="2266" extrusionOk="0">
                  <a:moveTo>
                    <a:pt x="26821" y="1282"/>
                  </a:moveTo>
                  <a:lnTo>
                    <a:pt x="26821" y="0"/>
                  </a:lnTo>
                  <a:lnTo>
                    <a:pt x="0" y="0"/>
                  </a:lnTo>
                  <a:lnTo>
                    <a:pt x="0" y="1282"/>
                  </a:lnTo>
                  <a:cubicBezTo>
                    <a:pt x="0" y="1825"/>
                    <a:pt x="441" y="2265"/>
                    <a:pt x="984" y="2265"/>
                  </a:cubicBezTo>
                  <a:lnTo>
                    <a:pt x="25838" y="2265"/>
                  </a:lnTo>
                  <a:cubicBezTo>
                    <a:pt x="26380" y="2265"/>
                    <a:pt x="26821" y="1825"/>
                    <a:pt x="26821" y="128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9"/>
            <p:cNvSpPr/>
            <p:nvPr/>
          </p:nvSpPr>
          <p:spPr>
            <a:xfrm>
              <a:off x="5079308" y="3860870"/>
              <a:ext cx="199224" cy="118097"/>
            </a:xfrm>
            <a:custGeom>
              <a:avLst/>
              <a:gdLst/>
              <a:ahLst/>
              <a:cxnLst/>
              <a:rect l="l" t="t" r="r" b="b"/>
              <a:pathLst>
                <a:path w="3438" h="2038" extrusionOk="0">
                  <a:moveTo>
                    <a:pt x="3092" y="2037"/>
                  </a:moveTo>
                  <a:cubicBezTo>
                    <a:pt x="3115" y="2014"/>
                    <a:pt x="3139" y="1990"/>
                    <a:pt x="3162" y="1966"/>
                  </a:cubicBezTo>
                  <a:lnTo>
                    <a:pt x="3178" y="1951"/>
                  </a:lnTo>
                  <a:cubicBezTo>
                    <a:pt x="3194" y="1935"/>
                    <a:pt x="3210" y="1911"/>
                    <a:pt x="3233" y="1896"/>
                  </a:cubicBezTo>
                  <a:lnTo>
                    <a:pt x="3249" y="1872"/>
                  </a:lnTo>
                  <a:cubicBezTo>
                    <a:pt x="3257" y="1848"/>
                    <a:pt x="3273" y="1833"/>
                    <a:pt x="3288" y="1809"/>
                  </a:cubicBezTo>
                  <a:lnTo>
                    <a:pt x="3304" y="1785"/>
                  </a:lnTo>
                  <a:cubicBezTo>
                    <a:pt x="3320" y="1762"/>
                    <a:pt x="3328" y="1746"/>
                    <a:pt x="3335" y="1723"/>
                  </a:cubicBezTo>
                  <a:cubicBezTo>
                    <a:pt x="3343" y="1699"/>
                    <a:pt x="3351" y="1699"/>
                    <a:pt x="3351" y="1691"/>
                  </a:cubicBezTo>
                  <a:cubicBezTo>
                    <a:pt x="3359" y="1683"/>
                    <a:pt x="3367" y="1652"/>
                    <a:pt x="3375" y="1628"/>
                  </a:cubicBezTo>
                  <a:cubicBezTo>
                    <a:pt x="3383" y="1620"/>
                    <a:pt x="3383" y="1605"/>
                    <a:pt x="3391" y="1597"/>
                  </a:cubicBezTo>
                  <a:cubicBezTo>
                    <a:pt x="3398" y="1573"/>
                    <a:pt x="3406" y="1549"/>
                    <a:pt x="3406" y="1534"/>
                  </a:cubicBezTo>
                  <a:cubicBezTo>
                    <a:pt x="3414" y="1510"/>
                    <a:pt x="3414" y="1502"/>
                    <a:pt x="3414" y="1494"/>
                  </a:cubicBezTo>
                  <a:cubicBezTo>
                    <a:pt x="3422" y="1479"/>
                    <a:pt x="3422" y="1447"/>
                    <a:pt x="3430" y="1424"/>
                  </a:cubicBezTo>
                  <a:cubicBezTo>
                    <a:pt x="3430" y="1400"/>
                    <a:pt x="3430" y="1400"/>
                    <a:pt x="3438" y="1392"/>
                  </a:cubicBezTo>
                  <a:cubicBezTo>
                    <a:pt x="3438" y="1353"/>
                    <a:pt x="3438" y="1321"/>
                    <a:pt x="3438" y="1282"/>
                  </a:cubicBezTo>
                  <a:lnTo>
                    <a:pt x="3438" y="0"/>
                  </a:lnTo>
                  <a:lnTo>
                    <a:pt x="1" y="0"/>
                  </a:ln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9"/>
            <p:cNvSpPr/>
            <p:nvPr/>
          </p:nvSpPr>
          <p:spPr>
            <a:xfrm>
              <a:off x="4457189" y="3893668"/>
              <a:ext cx="77070" cy="77070"/>
            </a:xfrm>
            <a:custGeom>
              <a:avLst/>
              <a:gdLst/>
              <a:ahLst/>
              <a:cxnLst/>
              <a:rect l="l" t="t" r="r" b="b"/>
              <a:pathLst>
                <a:path w="1330" h="1330" extrusionOk="0">
                  <a:moveTo>
                    <a:pt x="1330" y="567"/>
                  </a:moveTo>
                  <a:cubicBezTo>
                    <a:pt x="1330" y="1078"/>
                    <a:pt x="724" y="1330"/>
                    <a:pt x="362" y="968"/>
                  </a:cubicBezTo>
                  <a:cubicBezTo>
                    <a:pt x="1" y="614"/>
                    <a:pt x="252" y="0"/>
                    <a:pt x="764" y="0"/>
                  </a:cubicBezTo>
                  <a:cubicBezTo>
                    <a:pt x="1078" y="0"/>
                    <a:pt x="1330" y="252"/>
                    <a:pt x="1330" y="56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9"/>
            <p:cNvSpPr/>
            <p:nvPr/>
          </p:nvSpPr>
          <p:spPr>
            <a:xfrm>
              <a:off x="4346916" y="3117530"/>
              <a:ext cx="309034" cy="593904"/>
            </a:xfrm>
            <a:custGeom>
              <a:avLst/>
              <a:gdLst/>
              <a:ahLst/>
              <a:cxnLst/>
              <a:rect l="l" t="t" r="r" b="b"/>
              <a:pathLst>
                <a:path w="5333" h="10249" extrusionOk="0">
                  <a:moveTo>
                    <a:pt x="685" y="0"/>
                  </a:moveTo>
                  <a:lnTo>
                    <a:pt x="4649" y="0"/>
                  </a:lnTo>
                  <a:cubicBezTo>
                    <a:pt x="5026" y="0"/>
                    <a:pt x="5333" y="307"/>
                    <a:pt x="5333" y="684"/>
                  </a:cubicBezTo>
                  <a:lnTo>
                    <a:pt x="5333" y="9556"/>
                  </a:lnTo>
                  <a:cubicBezTo>
                    <a:pt x="5333" y="9942"/>
                    <a:pt x="5026" y="10248"/>
                    <a:pt x="4649" y="10248"/>
                  </a:cubicBezTo>
                  <a:lnTo>
                    <a:pt x="685" y="10248"/>
                  </a:lnTo>
                  <a:cubicBezTo>
                    <a:pt x="307" y="10248"/>
                    <a:pt x="0" y="9942"/>
                    <a:pt x="0" y="9556"/>
                  </a:cubicBezTo>
                  <a:lnTo>
                    <a:pt x="0" y="684"/>
                  </a:lnTo>
                  <a:cubicBezTo>
                    <a:pt x="0" y="307"/>
                    <a:pt x="307" y="0"/>
                    <a:pt x="685"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9"/>
            <p:cNvSpPr/>
            <p:nvPr/>
          </p:nvSpPr>
          <p:spPr>
            <a:xfrm>
              <a:off x="4355550" y="3117530"/>
              <a:ext cx="300863" cy="577968"/>
            </a:xfrm>
            <a:custGeom>
              <a:avLst/>
              <a:gdLst/>
              <a:ahLst/>
              <a:cxnLst/>
              <a:rect l="l" t="t" r="r" b="b"/>
              <a:pathLst>
                <a:path w="5192" h="9974" extrusionOk="0">
                  <a:moveTo>
                    <a:pt x="4507" y="0"/>
                  </a:moveTo>
                  <a:lnTo>
                    <a:pt x="543" y="0"/>
                  </a:lnTo>
                  <a:cubicBezTo>
                    <a:pt x="331" y="0"/>
                    <a:pt x="127" y="94"/>
                    <a:pt x="1" y="267"/>
                  </a:cubicBezTo>
                  <a:lnTo>
                    <a:pt x="5050" y="9973"/>
                  </a:lnTo>
                  <a:cubicBezTo>
                    <a:pt x="5145" y="9855"/>
                    <a:pt x="5192" y="9706"/>
                    <a:pt x="5192" y="9556"/>
                  </a:cubicBezTo>
                  <a:lnTo>
                    <a:pt x="5192" y="684"/>
                  </a:lnTo>
                  <a:cubicBezTo>
                    <a:pt x="5192" y="307"/>
                    <a:pt x="4885" y="0"/>
                    <a:pt x="4507"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9"/>
            <p:cNvSpPr/>
            <p:nvPr/>
          </p:nvSpPr>
          <p:spPr>
            <a:xfrm>
              <a:off x="4364242" y="3134392"/>
              <a:ext cx="275309" cy="559715"/>
            </a:xfrm>
            <a:custGeom>
              <a:avLst/>
              <a:gdLst/>
              <a:ahLst/>
              <a:cxnLst/>
              <a:rect l="l" t="t" r="r" b="b"/>
              <a:pathLst>
                <a:path w="4751" h="9659" extrusionOk="0">
                  <a:moveTo>
                    <a:pt x="4357" y="0"/>
                  </a:moveTo>
                  <a:lnTo>
                    <a:pt x="3893" y="0"/>
                  </a:lnTo>
                  <a:cubicBezTo>
                    <a:pt x="3783" y="0"/>
                    <a:pt x="3705" y="87"/>
                    <a:pt x="3705" y="189"/>
                  </a:cubicBezTo>
                  <a:cubicBezTo>
                    <a:pt x="3705" y="299"/>
                    <a:pt x="3610" y="385"/>
                    <a:pt x="3508" y="385"/>
                  </a:cubicBezTo>
                  <a:lnTo>
                    <a:pt x="1243" y="385"/>
                  </a:lnTo>
                  <a:cubicBezTo>
                    <a:pt x="1133" y="385"/>
                    <a:pt x="1046" y="299"/>
                    <a:pt x="1046" y="189"/>
                  </a:cubicBezTo>
                  <a:cubicBezTo>
                    <a:pt x="1046" y="87"/>
                    <a:pt x="960" y="0"/>
                    <a:pt x="857" y="0"/>
                  </a:cubicBezTo>
                  <a:lnTo>
                    <a:pt x="393" y="0"/>
                  </a:lnTo>
                  <a:cubicBezTo>
                    <a:pt x="173" y="0"/>
                    <a:pt x="0" y="181"/>
                    <a:pt x="0" y="393"/>
                  </a:cubicBezTo>
                  <a:lnTo>
                    <a:pt x="0" y="9265"/>
                  </a:lnTo>
                  <a:cubicBezTo>
                    <a:pt x="0" y="9485"/>
                    <a:pt x="173" y="9658"/>
                    <a:pt x="393" y="9658"/>
                  </a:cubicBezTo>
                  <a:lnTo>
                    <a:pt x="4357" y="9658"/>
                  </a:lnTo>
                  <a:cubicBezTo>
                    <a:pt x="4570" y="9658"/>
                    <a:pt x="4751" y="9485"/>
                    <a:pt x="4751" y="9265"/>
                  </a:cubicBezTo>
                  <a:lnTo>
                    <a:pt x="4751" y="393"/>
                  </a:lnTo>
                  <a:cubicBezTo>
                    <a:pt x="4751" y="181"/>
                    <a:pt x="4570" y="0"/>
                    <a:pt x="4357"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9"/>
            <p:cNvSpPr/>
            <p:nvPr/>
          </p:nvSpPr>
          <p:spPr>
            <a:xfrm>
              <a:off x="4364706" y="3134392"/>
              <a:ext cx="274381" cy="542389"/>
            </a:xfrm>
            <a:custGeom>
              <a:avLst/>
              <a:gdLst/>
              <a:ahLst/>
              <a:cxnLst/>
              <a:rect l="l" t="t" r="r" b="b"/>
              <a:pathLst>
                <a:path w="4735" h="9360" extrusionOk="0">
                  <a:moveTo>
                    <a:pt x="4719" y="9360"/>
                  </a:moveTo>
                  <a:cubicBezTo>
                    <a:pt x="4727" y="9328"/>
                    <a:pt x="4735" y="9297"/>
                    <a:pt x="4735" y="9265"/>
                  </a:cubicBezTo>
                  <a:lnTo>
                    <a:pt x="4735" y="393"/>
                  </a:lnTo>
                  <a:cubicBezTo>
                    <a:pt x="4735" y="181"/>
                    <a:pt x="4554" y="0"/>
                    <a:pt x="4342" y="0"/>
                  </a:cubicBezTo>
                  <a:lnTo>
                    <a:pt x="3878" y="0"/>
                  </a:lnTo>
                  <a:cubicBezTo>
                    <a:pt x="3775" y="0"/>
                    <a:pt x="3689" y="87"/>
                    <a:pt x="3689" y="189"/>
                  </a:cubicBezTo>
                  <a:cubicBezTo>
                    <a:pt x="3689" y="299"/>
                    <a:pt x="3602" y="385"/>
                    <a:pt x="3492" y="385"/>
                  </a:cubicBezTo>
                  <a:lnTo>
                    <a:pt x="1227" y="385"/>
                  </a:lnTo>
                  <a:cubicBezTo>
                    <a:pt x="1125" y="385"/>
                    <a:pt x="1030" y="299"/>
                    <a:pt x="1030" y="189"/>
                  </a:cubicBezTo>
                  <a:cubicBezTo>
                    <a:pt x="1030" y="87"/>
                    <a:pt x="952" y="0"/>
                    <a:pt x="842" y="0"/>
                  </a:cubicBezTo>
                  <a:lnTo>
                    <a:pt x="378" y="0"/>
                  </a:lnTo>
                  <a:cubicBezTo>
                    <a:pt x="204" y="8"/>
                    <a:pt x="47" y="126"/>
                    <a:pt x="0" y="29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99"/>
            <p:cNvSpPr/>
            <p:nvPr/>
          </p:nvSpPr>
          <p:spPr>
            <a:xfrm>
              <a:off x="4386552" y="3178142"/>
              <a:ext cx="87095" cy="7301"/>
            </a:xfrm>
            <a:custGeom>
              <a:avLst/>
              <a:gdLst/>
              <a:ahLst/>
              <a:cxnLst/>
              <a:rect l="l" t="t" r="r" b="b"/>
              <a:pathLst>
                <a:path w="1503" h="126" extrusionOk="0">
                  <a:moveTo>
                    <a:pt x="1440" y="126"/>
                  </a:moveTo>
                  <a:lnTo>
                    <a:pt x="63" y="126"/>
                  </a:lnTo>
                  <a:cubicBezTo>
                    <a:pt x="24" y="126"/>
                    <a:pt x="1" y="102"/>
                    <a:pt x="1" y="63"/>
                  </a:cubicBezTo>
                  <a:lnTo>
                    <a:pt x="1" y="63"/>
                  </a:lnTo>
                  <a:cubicBezTo>
                    <a:pt x="1" y="32"/>
                    <a:pt x="24" y="0"/>
                    <a:pt x="63" y="0"/>
                  </a:cubicBezTo>
                  <a:lnTo>
                    <a:pt x="1440" y="0"/>
                  </a:lnTo>
                  <a:cubicBezTo>
                    <a:pt x="1479" y="0"/>
                    <a:pt x="1503" y="32"/>
                    <a:pt x="1503" y="63"/>
                  </a:cubicBezTo>
                  <a:lnTo>
                    <a:pt x="1503" y="63"/>
                  </a:lnTo>
                  <a:cubicBezTo>
                    <a:pt x="1503" y="102"/>
                    <a:pt x="1479"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99"/>
            <p:cNvSpPr/>
            <p:nvPr/>
          </p:nvSpPr>
          <p:spPr>
            <a:xfrm>
              <a:off x="4485931" y="3178142"/>
              <a:ext cx="113983" cy="7301"/>
            </a:xfrm>
            <a:custGeom>
              <a:avLst/>
              <a:gdLst/>
              <a:ahLst/>
              <a:cxnLst/>
              <a:rect l="l" t="t" r="r" b="b"/>
              <a:pathLst>
                <a:path w="1967" h="126" extrusionOk="0">
                  <a:moveTo>
                    <a:pt x="1904" y="126"/>
                  </a:moveTo>
                  <a:lnTo>
                    <a:pt x="63" y="126"/>
                  </a:lnTo>
                  <a:cubicBezTo>
                    <a:pt x="24" y="126"/>
                    <a:pt x="0" y="102"/>
                    <a:pt x="0" y="63"/>
                  </a:cubicBezTo>
                  <a:lnTo>
                    <a:pt x="0" y="63"/>
                  </a:lnTo>
                  <a:cubicBezTo>
                    <a:pt x="0" y="32"/>
                    <a:pt x="24" y="0"/>
                    <a:pt x="63" y="0"/>
                  </a:cubicBezTo>
                  <a:lnTo>
                    <a:pt x="1904" y="0"/>
                  </a:lnTo>
                  <a:cubicBezTo>
                    <a:pt x="1935" y="0"/>
                    <a:pt x="1966" y="32"/>
                    <a:pt x="1966" y="63"/>
                  </a:cubicBezTo>
                  <a:lnTo>
                    <a:pt x="1966" y="63"/>
                  </a:lnTo>
                  <a:cubicBezTo>
                    <a:pt x="1966" y="102"/>
                    <a:pt x="1935" y="126"/>
                    <a:pt x="190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99"/>
            <p:cNvSpPr/>
            <p:nvPr/>
          </p:nvSpPr>
          <p:spPr>
            <a:xfrm>
              <a:off x="4518729" y="3206826"/>
              <a:ext cx="97584" cy="7359"/>
            </a:xfrm>
            <a:custGeom>
              <a:avLst/>
              <a:gdLst/>
              <a:ahLst/>
              <a:cxnLst/>
              <a:rect l="l" t="t" r="r" b="b"/>
              <a:pathLst>
                <a:path w="1684" h="127" extrusionOk="0">
                  <a:moveTo>
                    <a:pt x="1629" y="126"/>
                  </a:moveTo>
                  <a:lnTo>
                    <a:pt x="63" y="126"/>
                  </a:lnTo>
                  <a:cubicBezTo>
                    <a:pt x="24" y="126"/>
                    <a:pt x="0" y="95"/>
                    <a:pt x="0" y="64"/>
                  </a:cubicBezTo>
                  <a:lnTo>
                    <a:pt x="0" y="64"/>
                  </a:lnTo>
                  <a:cubicBezTo>
                    <a:pt x="0" y="32"/>
                    <a:pt x="24" y="1"/>
                    <a:pt x="63" y="1"/>
                  </a:cubicBezTo>
                  <a:lnTo>
                    <a:pt x="1629" y="1"/>
                  </a:lnTo>
                  <a:cubicBezTo>
                    <a:pt x="1660" y="1"/>
                    <a:pt x="1684" y="32"/>
                    <a:pt x="1684" y="64"/>
                  </a:cubicBezTo>
                  <a:lnTo>
                    <a:pt x="1684" y="64"/>
                  </a:lnTo>
                  <a:cubicBezTo>
                    <a:pt x="1684" y="95"/>
                    <a:pt x="1660" y="126"/>
                    <a:pt x="162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99"/>
            <p:cNvSpPr/>
            <p:nvPr/>
          </p:nvSpPr>
          <p:spPr>
            <a:xfrm>
              <a:off x="4386552" y="3206826"/>
              <a:ext cx="119951" cy="7359"/>
            </a:xfrm>
            <a:custGeom>
              <a:avLst/>
              <a:gdLst/>
              <a:ahLst/>
              <a:cxnLst/>
              <a:rect l="l" t="t" r="r" b="b"/>
              <a:pathLst>
                <a:path w="2070" h="127" extrusionOk="0">
                  <a:moveTo>
                    <a:pt x="2006" y="126"/>
                  </a:moveTo>
                  <a:lnTo>
                    <a:pt x="63" y="126"/>
                  </a:lnTo>
                  <a:cubicBezTo>
                    <a:pt x="24" y="126"/>
                    <a:pt x="1" y="95"/>
                    <a:pt x="1" y="64"/>
                  </a:cubicBezTo>
                  <a:lnTo>
                    <a:pt x="1" y="64"/>
                  </a:lnTo>
                  <a:cubicBezTo>
                    <a:pt x="1" y="32"/>
                    <a:pt x="24" y="1"/>
                    <a:pt x="63" y="1"/>
                  </a:cubicBezTo>
                  <a:lnTo>
                    <a:pt x="2006" y="1"/>
                  </a:lnTo>
                  <a:cubicBezTo>
                    <a:pt x="2045" y="1"/>
                    <a:pt x="2069" y="32"/>
                    <a:pt x="2069" y="64"/>
                  </a:cubicBezTo>
                  <a:lnTo>
                    <a:pt x="2069" y="64"/>
                  </a:lnTo>
                  <a:cubicBezTo>
                    <a:pt x="2069" y="95"/>
                    <a:pt x="2045" y="126"/>
                    <a:pt x="200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99"/>
            <p:cNvSpPr/>
            <p:nvPr/>
          </p:nvSpPr>
          <p:spPr>
            <a:xfrm>
              <a:off x="4469068" y="3235567"/>
              <a:ext cx="136756" cy="7301"/>
            </a:xfrm>
            <a:custGeom>
              <a:avLst/>
              <a:gdLst/>
              <a:ahLst/>
              <a:cxnLst/>
              <a:rect l="l" t="t" r="r" b="b"/>
              <a:pathLst>
                <a:path w="2360" h="126" extrusionOk="0">
                  <a:moveTo>
                    <a:pt x="2297" y="126"/>
                  </a:moveTo>
                  <a:lnTo>
                    <a:pt x="55" y="126"/>
                  </a:lnTo>
                  <a:cubicBezTo>
                    <a:pt x="24" y="126"/>
                    <a:pt x="0" y="95"/>
                    <a:pt x="0" y="63"/>
                  </a:cubicBezTo>
                  <a:lnTo>
                    <a:pt x="0" y="63"/>
                  </a:lnTo>
                  <a:cubicBezTo>
                    <a:pt x="0" y="24"/>
                    <a:pt x="24" y="0"/>
                    <a:pt x="55" y="0"/>
                  </a:cubicBezTo>
                  <a:lnTo>
                    <a:pt x="2297" y="0"/>
                  </a:lnTo>
                  <a:cubicBezTo>
                    <a:pt x="2328" y="0"/>
                    <a:pt x="2360" y="24"/>
                    <a:pt x="2360" y="63"/>
                  </a:cubicBezTo>
                  <a:lnTo>
                    <a:pt x="2360" y="63"/>
                  </a:lnTo>
                  <a:cubicBezTo>
                    <a:pt x="2360" y="95"/>
                    <a:pt x="2328" y="126"/>
                    <a:pt x="229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99"/>
            <p:cNvSpPr/>
            <p:nvPr/>
          </p:nvSpPr>
          <p:spPr>
            <a:xfrm>
              <a:off x="4386552" y="3235567"/>
              <a:ext cx="70232" cy="7301"/>
            </a:xfrm>
            <a:custGeom>
              <a:avLst/>
              <a:gdLst/>
              <a:ahLst/>
              <a:cxnLst/>
              <a:rect l="l" t="t" r="r" b="b"/>
              <a:pathLst>
                <a:path w="1212" h="126" extrusionOk="0">
                  <a:moveTo>
                    <a:pt x="1149" y="126"/>
                  </a:moveTo>
                  <a:lnTo>
                    <a:pt x="63" y="126"/>
                  </a:lnTo>
                  <a:cubicBezTo>
                    <a:pt x="24" y="126"/>
                    <a:pt x="1" y="95"/>
                    <a:pt x="1" y="63"/>
                  </a:cubicBezTo>
                  <a:lnTo>
                    <a:pt x="1" y="63"/>
                  </a:lnTo>
                  <a:cubicBezTo>
                    <a:pt x="1" y="24"/>
                    <a:pt x="24" y="0"/>
                    <a:pt x="63" y="0"/>
                  </a:cubicBezTo>
                  <a:lnTo>
                    <a:pt x="1149" y="0"/>
                  </a:lnTo>
                  <a:cubicBezTo>
                    <a:pt x="1180" y="0"/>
                    <a:pt x="1212" y="24"/>
                    <a:pt x="1212" y="63"/>
                  </a:cubicBezTo>
                  <a:lnTo>
                    <a:pt x="1212" y="63"/>
                  </a:lnTo>
                  <a:cubicBezTo>
                    <a:pt x="1212" y="95"/>
                    <a:pt x="1180" y="126"/>
                    <a:pt x="114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99"/>
            <p:cNvSpPr/>
            <p:nvPr/>
          </p:nvSpPr>
          <p:spPr>
            <a:xfrm>
              <a:off x="4386552" y="3264251"/>
              <a:ext cx="180970" cy="6896"/>
            </a:xfrm>
            <a:custGeom>
              <a:avLst/>
              <a:gdLst/>
              <a:ahLst/>
              <a:cxnLst/>
              <a:rect l="l" t="t" r="r" b="b"/>
              <a:pathLst>
                <a:path w="3123" h="119" extrusionOk="0">
                  <a:moveTo>
                    <a:pt x="3060" y="119"/>
                  </a:moveTo>
                  <a:lnTo>
                    <a:pt x="63" y="119"/>
                  </a:lnTo>
                  <a:cubicBezTo>
                    <a:pt x="24" y="119"/>
                    <a:pt x="1" y="95"/>
                    <a:pt x="1" y="64"/>
                  </a:cubicBezTo>
                  <a:lnTo>
                    <a:pt x="1" y="64"/>
                  </a:lnTo>
                  <a:cubicBezTo>
                    <a:pt x="1" y="24"/>
                    <a:pt x="24" y="1"/>
                    <a:pt x="63" y="1"/>
                  </a:cubicBezTo>
                  <a:lnTo>
                    <a:pt x="3060" y="1"/>
                  </a:lnTo>
                  <a:cubicBezTo>
                    <a:pt x="3092" y="1"/>
                    <a:pt x="3123" y="24"/>
                    <a:pt x="3123" y="64"/>
                  </a:cubicBezTo>
                  <a:lnTo>
                    <a:pt x="3123" y="64"/>
                  </a:lnTo>
                  <a:cubicBezTo>
                    <a:pt x="3123" y="95"/>
                    <a:pt x="3092" y="119"/>
                    <a:pt x="3060" y="119"/>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99"/>
            <p:cNvSpPr/>
            <p:nvPr/>
          </p:nvSpPr>
          <p:spPr>
            <a:xfrm>
              <a:off x="4386552" y="3292529"/>
              <a:ext cx="96656" cy="7359"/>
            </a:xfrm>
            <a:custGeom>
              <a:avLst/>
              <a:gdLst/>
              <a:ahLst/>
              <a:cxnLst/>
              <a:rect l="l" t="t" r="r" b="b"/>
              <a:pathLst>
                <a:path w="1668" h="127" extrusionOk="0">
                  <a:moveTo>
                    <a:pt x="1613" y="126"/>
                  </a:moveTo>
                  <a:lnTo>
                    <a:pt x="63" y="126"/>
                  </a:lnTo>
                  <a:cubicBezTo>
                    <a:pt x="32" y="126"/>
                    <a:pt x="1" y="103"/>
                    <a:pt x="1" y="63"/>
                  </a:cubicBezTo>
                  <a:lnTo>
                    <a:pt x="1" y="63"/>
                  </a:lnTo>
                  <a:cubicBezTo>
                    <a:pt x="1" y="32"/>
                    <a:pt x="32" y="0"/>
                    <a:pt x="63" y="0"/>
                  </a:cubicBezTo>
                  <a:lnTo>
                    <a:pt x="1613" y="0"/>
                  </a:lnTo>
                  <a:cubicBezTo>
                    <a:pt x="1644" y="0"/>
                    <a:pt x="1668" y="32"/>
                    <a:pt x="1668" y="63"/>
                  </a:cubicBezTo>
                  <a:lnTo>
                    <a:pt x="1668" y="63"/>
                  </a:lnTo>
                  <a:cubicBezTo>
                    <a:pt x="1668" y="103"/>
                    <a:pt x="1644" y="126"/>
                    <a:pt x="1613"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99"/>
            <p:cNvSpPr/>
            <p:nvPr/>
          </p:nvSpPr>
          <p:spPr>
            <a:xfrm>
              <a:off x="4495492" y="3292529"/>
              <a:ext cx="41954" cy="7359"/>
            </a:xfrm>
            <a:custGeom>
              <a:avLst/>
              <a:gdLst/>
              <a:ahLst/>
              <a:cxnLst/>
              <a:rect l="l" t="t" r="r" b="b"/>
              <a:pathLst>
                <a:path w="724" h="127" extrusionOk="0">
                  <a:moveTo>
                    <a:pt x="661" y="126"/>
                  </a:moveTo>
                  <a:lnTo>
                    <a:pt x="63" y="126"/>
                  </a:lnTo>
                  <a:cubicBezTo>
                    <a:pt x="24" y="126"/>
                    <a:pt x="0" y="103"/>
                    <a:pt x="0" y="63"/>
                  </a:cubicBezTo>
                  <a:lnTo>
                    <a:pt x="0" y="63"/>
                  </a:lnTo>
                  <a:cubicBezTo>
                    <a:pt x="0" y="32"/>
                    <a:pt x="24" y="0"/>
                    <a:pt x="63" y="0"/>
                  </a:cubicBezTo>
                  <a:lnTo>
                    <a:pt x="661" y="0"/>
                  </a:lnTo>
                  <a:cubicBezTo>
                    <a:pt x="692" y="0"/>
                    <a:pt x="724" y="32"/>
                    <a:pt x="724" y="63"/>
                  </a:cubicBezTo>
                  <a:lnTo>
                    <a:pt x="724" y="63"/>
                  </a:lnTo>
                  <a:cubicBezTo>
                    <a:pt x="724" y="103"/>
                    <a:pt x="692" y="126"/>
                    <a:pt x="661"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99"/>
            <p:cNvSpPr/>
            <p:nvPr/>
          </p:nvSpPr>
          <p:spPr>
            <a:xfrm>
              <a:off x="4386552" y="3321213"/>
              <a:ext cx="200151" cy="7359"/>
            </a:xfrm>
            <a:custGeom>
              <a:avLst/>
              <a:gdLst/>
              <a:ahLst/>
              <a:cxnLst/>
              <a:rect l="l" t="t" r="r" b="b"/>
              <a:pathLst>
                <a:path w="3454" h="127" extrusionOk="0">
                  <a:moveTo>
                    <a:pt x="3390" y="127"/>
                  </a:moveTo>
                  <a:lnTo>
                    <a:pt x="63" y="127"/>
                  </a:lnTo>
                  <a:cubicBezTo>
                    <a:pt x="24" y="127"/>
                    <a:pt x="1" y="95"/>
                    <a:pt x="1" y="64"/>
                  </a:cubicBezTo>
                  <a:lnTo>
                    <a:pt x="1" y="64"/>
                  </a:lnTo>
                  <a:cubicBezTo>
                    <a:pt x="1" y="32"/>
                    <a:pt x="24" y="1"/>
                    <a:pt x="63" y="1"/>
                  </a:cubicBezTo>
                  <a:lnTo>
                    <a:pt x="3390" y="1"/>
                  </a:lnTo>
                  <a:cubicBezTo>
                    <a:pt x="3430" y="1"/>
                    <a:pt x="3453" y="32"/>
                    <a:pt x="3453" y="64"/>
                  </a:cubicBezTo>
                  <a:lnTo>
                    <a:pt x="3453" y="64"/>
                  </a:lnTo>
                  <a:cubicBezTo>
                    <a:pt x="3453" y="95"/>
                    <a:pt x="3430" y="127"/>
                    <a:pt x="339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99"/>
            <p:cNvSpPr/>
            <p:nvPr/>
          </p:nvSpPr>
          <p:spPr>
            <a:xfrm>
              <a:off x="4386552" y="3349954"/>
              <a:ext cx="125862" cy="7359"/>
            </a:xfrm>
            <a:custGeom>
              <a:avLst/>
              <a:gdLst/>
              <a:ahLst/>
              <a:cxnLst/>
              <a:rect l="l" t="t" r="r" b="b"/>
              <a:pathLst>
                <a:path w="2172" h="127" extrusionOk="0">
                  <a:moveTo>
                    <a:pt x="2116" y="126"/>
                  </a:moveTo>
                  <a:lnTo>
                    <a:pt x="63" y="126"/>
                  </a:lnTo>
                  <a:cubicBezTo>
                    <a:pt x="24" y="126"/>
                    <a:pt x="1" y="95"/>
                    <a:pt x="1" y="63"/>
                  </a:cubicBezTo>
                  <a:lnTo>
                    <a:pt x="1" y="63"/>
                  </a:lnTo>
                  <a:cubicBezTo>
                    <a:pt x="1" y="24"/>
                    <a:pt x="24" y="0"/>
                    <a:pt x="63" y="0"/>
                  </a:cubicBezTo>
                  <a:lnTo>
                    <a:pt x="2116" y="0"/>
                  </a:lnTo>
                  <a:cubicBezTo>
                    <a:pt x="2148" y="0"/>
                    <a:pt x="2171" y="24"/>
                    <a:pt x="2171" y="63"/>
                  </a:cubicBezTo>
                  <a:lnTo>
                    <a:pt x="2171" y="63"/>
                  </a:lnTo>
                  <a:cubicBezTo>
                    <a:pt x="2171" y="95"/>
                    <a:pt x="2148" y="126"/>
                    <a:pt x="2116"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99"/>
            <p:cNvSpPr/>
            <p:nvPr/>
          </p:nvSpPr>
          <p:spPr>
            <a:xfrm>
              <a:off x="4524640" y="3349954"/>
              <a:ext cx="91673" cy="7359"/>
            </a:xfrm>
            <a:custGeom>
              <a:avLst/>
              <a:gdLst/>
              <a:ahLst/>
              <a:cxnLst/>
              <a:rect l="l" t="t" r="r" b="b"/>
              <a:pathLst>
                <a:path w="1582" h="127" extrusionOk="0">
                  <a:moveTo>
                    <a:pt x="1527" y="126"/>
                  </a:moveTo>
                  <a:lnTo>
                    <a:pt x="64" y="126"/>
                  </a:lnTo>
                  <a:cubicBezTo>
                    <a:pt x="32" y="126"/>
                    <a:pt x="1" y="95"/>
                    <a:pt x="1" y="63"/>
                  </a:cubicBezTo>
                  <a:lnTo>
                    <a:pt x="1" y="63"/>
                  </a:lnTo>
                  <a:cubicBezTo>
                    <a:pt x="1" y="24"/>
                    <a:pt x="32" y="0"/>
                    <a:pt x="64" y="0"/>
                  </a:cubicBezTo>
                  <a:lnTo>
                    <a:pt x="1527" y="0"/>
                  </a:lnTo>
                  <a:cubicBezTo>
                    <a:pt x="1558" y="0"/>
                    <a:pt x="1582" y="24"/>
                    <a:pt x="1582" y="63"/>
                  </a:cubicBezTo>
                  <a:lnTo>
                    <a:pt x="1582" y="63"/>
                  </a:lnTo>
                  <a:cubicBezTo>
                    <a:pt x="1582" y="95"/>
                    <a:pt x="1558" y="126"/>
                    <a:pt x="1527"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99"/>
            <p:cNvSpPr/>
            <p:nvPr/>
          </p:nvSpPr>
          <p:spPr>
            <a:xfrm>
              <a:off x="4386552" y="3378638"/>
              <a:ext cx="48386" cy="7359"/>
            </a:xfrm>
            <a:custGeom>
              <a:avLst/>
              <a:gdLst/>
              <a:ahLst/>
              <a:cxnLst/>
              <a:rect l="l" t="t" r="r" b="b"/>
              <a:pathLst>
                <a:path w="835" h="127" extrusionOk="0">
                  <a:moveTo>
                    <a:pt x="771" y="127"/>
                  </a:moveTo>
                  <a:lnTo>
                    <a:pt x="63" y="127"/>
                  </a:lnTo>
                  <a:cubicBezTo>
                    <a:pt x="24" y="127"/>
                    <a:pt x="1" y="95"/>
                    <a:pt x="1" y="64"/>
                  </a:cubicBezTo>
                  <a:lnTo>
                    <a:pt x="1" y="64"/>
                  </a:lnTo>
                  <a:cubicBezTo>
                    <a:pt x="1" y="24"/>
                    <a:pt x="24" y="1"/>
                    <a:pt x="63" y="1"/>
                  </a:cubicBezTo>
                  <a:lnTo>
                    <a:pt x="771" y="1"/>
                  </a:lnTo>
                  <a:cubicBezTo>
                    <a:pt x="803" y="1"/>
                    <a:pt x="834" y="24"/>
                    <a:pt x="834" y="64"/>
                  </a:cubicBezTo>
                  <a:lnTo>
                    <a:pt x="834" y="64"/>
                  </a:lnTo>
                  <a:cubicBezTo>
                    <a:pt x="834" y="95"/>
                    <a:pt x="803" y="127"/>
                    <a:pt x="771"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99"/>
            <p:cNvSpPr/>
            <p:nvPr/>
          </p:nvSpPr>
          <p:spPr>
            <a:xfrm>
              <a:off x="4446701" y="3378638"/>
              <a:ext cx="102161" cy="7359"/>
            </a:xfrm>
            <a:custGeom>
              <a:avLst/>
              <a:gdLst/>
              <a:ahLst/>
              <a:cxnLst/>
              <a:rect l="l" t="t" r="r" b="b"/>
              <a:pathLst>
                <a:path w="1763" h="127" extrusionOk="0">
                  <a:moveTo>
                    <a:pt x="1707" y="127"/>
                  </a:moveTo>
                  <a:lnTo>
                    <a:pt x="64" y="127"/>
                  </a:lnTo>
                  <a:cubicBezTo>
                    <a:pt x="32" y="127"/>
                    <a:pt x="1" y="95"/>
                    <a:pt x="1" y="64"/>
                  </a:cubicBezTo>
                  <a:lnTo>
                    <a:pt x="1" y="64"/>
                  </a:lnTo>
                  <a:cubicBezTo>
                    <a:pt x="1" y="24"/>
                    <a:pt x="32" y="1"/>
                    <a:pt x="64" y="1"/>
                  </a:cubicBezTo>
                  <a:lnTo>
                    <a:pt x="1707" y="1"/>
                  </a:lnTo>
                  <a:cubicBezTo>
                    <a:pt x="1739" y="1"/>
                    <a:pt x="1763" y="24"/>
                    <a:pt x="1763" y="64"/>
                  </a:cubicBezTo>
                  <a:lnTo>
                    <a:pt x="1763" y="64"/>
                  </a:lnTo>
                  <a:cubicBezTo>
                    <a:pt x="1763" y="95"/>
                    <a:pt x="1739" y="127"/>
                    <a:pt x="1707"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99"/>
            <p:cNvSpPr/>
            <p:nvPr/>
          </p:nvSpPr>
          <p:spPr>
            <a:xfrm>
              <a:off x="4386552" y="3407379"/>
              <a:ext cx="119951" cy="6896"/>
            </a:xfrm>
            <a:custGeom>
              <a:avLst/>
              <a:gdLst/>
              <a:ahLst/>
              <a:cxnLst/>
              <a:rect l="l" t="t" r="r" b="b"/>
              <a:pathLst>
                <a:path w="2070" h="119" extrusionOk="0">
                  <a:moveTo>
                    <a:pt x="2006" y="118"/>
                  </a:moveTo>
                  <a:lnTo>
                    <a:pt x="63" y="118"/>
                  </a:lnTo>
                  <a:cubicBezTo>
                    <a:pt x="24" y="118"/>
                    <a:pt x="1" y="95"/>
                    <a:pt x="1" y="55"/>
                  </a:cubicBezTo>
                  <a:lnTo>
                    <a:pt x="1" y="55"/>
                  </a:lnTo>
                  <a:cubicBezTo>
                    <a:pt x="1" y="24"/>
                    <a:pt x="24" y="0"/>
                    <a:pt x="63" y="0"/>
                  </a:cubicBezTo>
                  <a:lnTo>
                    <a:pt x="2006" y="0"/>
                  </a:lnTo>
                  <a:cubicBezTo>
                    <a:pt x="2045" y="0"/>
                    <a:pt x="2069" y="24"/>
                    <a:pt x="2069" y="55"/>
                  </a:cubicBezTo>
                  <a:lnTo>
                    <a:pt x="2069" y="55"/>
                  </a:lnTo>
                  <a:cubicBezTo>
                    <a:pt x="2069" y="95"/>
                    <a:pt x="2045" y="118"/>
                    <a:pt x="2006" y="118"/>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99"/>
            <p:cNvSpPr/>
            <p:nvPr/>
          </p:nvSpPr>
          <p:spPr>
            <a:xfrm>
              <a:off x="4386552" y="3435599"/>
              <a:ext cx="93469" cy="7359"/>
            </a:xfrm>
            <a:custGeom>
              <a:avLst/>
              <a:gdLst/>
              <a:ahLst/>
              <a:cxnLst/>
              <a:rect l="l" t="t" r="r" b="b"/>
              <a:pathLst>
                <a:path w="1613" h="127" extrusionOk="0">
                  <a:moveTo>
                    <a:pt x="1558" y="127"/>
                  </a:moveTo>
                  <a:lnTo>
                    <a:pt x="63" y="127"/>
                  </a:lnTo>
                  <a:cubicBezTo>
                    <a:pt x="24" y="127"/>
                    <a:pt x="1" y="95"/>
                    <a:pt x="1" y="64"/>
                  </a:cubicBezTo>
                  <a:lnTo>
                    <a:pt x="1" y="64"/>
                  </a:lnTo>
                  <a:cubicBezTo>
                    <a:pt x="1" y="32"/>
                    <a:pt x="24" y="1"/>
                    <a:pt x="63" y="1"/>
                  </a:cubicBezTo>
                  <a:lnTo>
                    <a:pt x="1558" y="1"/>
                  </a:lnTo>
                  <a:cubicBezTo>
                    <a:pt x="1589" y="1"/>
                    <a:pt x="1613" y="32"/>
                    <a:pt x="1613" y="64"/>
                  </a:cubicBezTo>
                  <a:lnTo>
                    <a:pt x="1613" y="64"/>
                  </a:lnTo>
                  <a:cubicBezTo>
                    <a:pt x="1613" y="95"/>
                    <a:pt x="1589" y="127"/>
                    <a:pt x="1558"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99"/>
            <p:cNvSpPr/>
            <p:nvPr/>
          </p:nvSpPr>
          <p:spPr>
            <a:xfrm>
              <a:off x="4492305" y="3435599"/>
              <a:ext cx="82054" cy="7359"/>
            </a:xfrm>
            <a:custGeom>
              <a:avLst/>
              <a:gdLst/>
              <a:ahLst/>
              <a:cxnLst/>
              <a:rect l="l" t="t" r="r" b="b"/>
              <a:pathLst>
                <a:path w="1416" h="127" extrusionOk="0">
                  <a:moveTo>
                    <a:pt x="1353" y="127"/>
                  </a:moveTo>
                  <a:lnTo>
                    <a:pt x="63" y="127"/>
                  </a:lnTo>
                  <a:cubicBezTo>
                    <a:pt x="32" y="127"/>
                    <a:pt x="0" y="95"/>
                    <a:pt x="0" y="64"/>
                  </a:cubicBezTo>
                  <a:lnTo>
                    <a:pt x="0" y="64"/>
                  </a:lnTo>
                  <a:cubicBezTo>
                    <a:pt x="0" y="32"/>
                    <a:pt x="32" y="1"/>
                    <a:pt x="63" y="1"/>
                  </a:cubicBezTo>
                  <a:lnTo>
                    <a:pt x="1353" y="1"/>
                  </a:lnTo>
                  <a:cubicBezTo>
                    <a:pt x="1385" y="1"/>
                    <a:pt x="1416" y="32"/>
                    <a:pt x="1416" y="64"/>
                  </a:cubicBezTo>
                  <a:lnTo>
                    <a:pt x="1416" y="64"/>
                  </a:lnTo>
                  <a:cubicBezTo>
                    <a:pt x="1416" y="95"/>
                    <a:pt x="1385" y="127"/>
                    <a:pt x="1353" y="127"/>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99"/>
            <p:cNvSpPr/>
            <p:nvPr/>
          </p:nvSpPr>
          <p:spPr>
            <a:xfrm>
              <a:off x="4386552" y="3464341"/>
              <a:ext cx="123544" cy="7359"/>
            </a:xfrm>
            <a:custGeom>
              <a:avLst/>
              <a:gdLst/>
              <a:ahLst/>
              <a:cxnLst/>
              <a:rect l="l" t="t" r="r" b="b"/>
              <a:pathLst>
                <a:path w="2132" h="127" extrusionOk="0">
                  <a:moveTo>
                    <a:pt x="2069" y="126"/>
                  </a:moveTo>
                  <a:lnTo>
                    <a:pt x="63" y="126"/>
                  </a:lnTo>
                  <a:cubicBezTo>
                    <a:pt x="24" y="126"/>
                    <a:pt x="1" y="95"/>
                    <a:pt x="1" y="63"/>
                  </a:cubicBezTo>
                  <a:lnTo>
                    <a:pt x="1" y="63"/>
                  </a:lnTo>
                  <a:cubicBezTo>
                    <a:pt x="1" y="32"/>
                    <a:pt x="24" y="0"/>
                    <a:pt x="63" y="0"/>
                  </a:cubicBezTo>
                  <a:lnTo>
                    <a:pt x="2069" y="0"/>
                  </a:lnTo>
                  <a:cubicBezTo>
                    <a:pt x="2108" y="0"/>
                    <a:pt x="2132" y="32"/>
                    <a:pt x="2132" y="63"/>
                  </a:cubicBezTo>
                  <a:lnTo>
                    <a:pt x="2132" y="63"/>
                  </a:lnTo>
                  <a:cubicBezTo>
                    <a:pt x="2132" y="95"/>
                    <a:pt x="2108" y="126"/>
                    <a:pt x="2069"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99"/>
            <p:cNvSpPr/>
            <p:nvPr/>
          </p:nvSpPr>
          <p:spPr>
            <a:xfrm>
              <a:off x="4522380" y="3464341"/>
              <a:ext cx="93933" cy="7359"/>
            </a:xfrm>
            <a:custGeom>
              <a:avLst/>
              <a:gdLst/>
              <a:ahLst/>
              <a:cxnLst/>
              <a:rect l="l" t="t" r="r" b="b"/>
              <a:pathLst>
                <a:path w="1621" h="127" extrusionOk="0">
                  <a:moveTo>
                    <a:pt x="1566" y="126"/>
                  </a:moveTo>
                  <a:lnTo>
                    <a:pt x="63" y="126"/>
                  </a:lnTo>
                  <a:cubicBezTo>
                    <a:pt x="24" y="126"/>
                    <a:pt x="0" y="95"/>
                    <a:pt x="0" y="63"/>
                  </a:cubicBezTo>
                  <a:lnTo>
                    <a:pt x="0" y="63"/>
                  </a:lnTo>
                  <a:cubicBezTo>
                    <a:pt x="0" y="32"/>
                    <a:pt x="24" y="0"/>
                    <a:pt x="63" y="0"/>
                  </a:cubicBezTo>
                  <a:lnTo>
                    <a:pt x="1566" y="0"/>
                  </a:lnTo>
                  <a:cubicBezTo>
                    <a:pt x="1597" y="0"/>
                    <a:pt x="1621" y="32"/>
                    <a:pt x="1621" y="63"/>
                  </a:cubicBezTo>
                  <a:lnTo>
                    <a:pt x="1621" y="63"/>
                  </a:lnTo>
                  <a:cubicBezTo>
                    <a:pt x="1621" y="95"/>
                    <a:pt x="1597" y="126"/>
                    <a:pt x="156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99"/>
            <p:cNvSpPr/>
            <p:nvPr/>
          </p:nvSpPr>
          <p:spPr>
            <a:xfrm>
              <a:off x="4386552" y="3493025"/>
              <a:ext cx="189662" cy="7359"/>
            </a:xfrm>
            <a:custGeom>
              <a:avLst/>
              <a:gdLst/>
              <a:ahLst/>
              <a:cxnLst/>
              <a:rect l="l" t="t" r="r" b="b"/>
              <a:pathLst>
                <a:path w="3273" h="127" extrusionOk="0">
                  <a:moveTo>
                    <a:pt x="3210" y="127"/>
                  </a:moveTo>
                  <a:lnTo>
                    <a:pt x="63" y="127"/>
                  </a:lnTo>
                  <a:cubicBezTo>
                    <a:pt x="24" y="127"/>
                    <a:pt x="1" y="95"/>
                    <a:pt x="1" y="64"/>
                  </a:cubicBezTo>
                  <a:lnTo>
                    <a:pt x="1" y="64"/>
                  </a:lnTo>
                  <a:cubicBezTo>
                    <a:pt x="1" y="25"/>
                    <a:pt x="24" y="1"/>
                    <a:pt x="63" y="1"/>
                  </a:cubicBezTo>
                  <a:lnTo>
                    <a:pt x="3210" y="1"/>
                  </a:lnTo>
                  <a:cubicBezTo>
                    <a:pt x="3241" y="1"/>
                    <a:pt x="3272" y="25"/>
                    <a:pt x="3272" y="64"/>
                  </a:cubicBezTo>
                  <a:lnTo>
                    <a:pt x="3272" y="64"/>
                  </a:lnTo>
                  <a:cubicBezTo>
                    <a:pt x="3272" y="95"/>
                    <a:pt x="3241" y="127"/>
                    <a:pt x="3210" y="127"/>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99"/>
            <p:cNvSpPr/>
            <p:nvPr/>
          </p:nvSpPr>
          <p:spPr>
            <a:xfrm>
              <a:off x="4386552" y="3521303"/>
              <a:ext cx="69363" cy="7359"/>
            </a:xfrm>
            <a:custGeom>
              <a:avLst/>
              <a:gdLst/>
              <a:ahLst/>
              <a:cxnLst/>
              <a:rect l="l" t="t" r="r" b="b"/>
              <a:pathLst>
                <a:path w="1197" h="127" extrusionOk="0">
                  <a:moveTo>
                    <a:pt x="1133" y="126"/>
                  </a:moveTo>
                  <a:lnTo>
                    <a:pt x="63" y="126"/>
                  </a:lnTo>
                  <a:cubicBezTo>
                    <a:pt x="24" y="126"/>
                    <a:pt x="1" y="103"/>
                    <a:pt x="1" y="63"/>
                  </a:cubicBezTo>
                  <a:lnTo>
                    <a:pt x="1" y="63"/>
                  </a:lnTo>
                  <a:cubicBezTo>
                    <a:pt x="1" y="32"/>
                    <a:pt x="24" y="8"/>
                    <a:pt x="63" y="8"/>
                  </a:cubicBezTo>
                  <a:lnTo>
                    <a:pt x="1133" y="8"/>
                  </a:lnTo>
                  <a:cubicBezTo>
                    <a:pt x="1165" y="1"/>
                    <a:pt x="1196" y="32"/>
                    <a:pt x="1196" y="63"/>
                  </a:cubicBezTo>
                  <a:lnTo>
                    <a:pt x="1196" y="63"/>
                  </a:lnTo>
                  <a:cubicBezTo>
                    <a:pt x="1196" y="103"/>
                    <a:pt x="1165" y="126"/>
                    <a:pt x="1133"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99"/>
            <p:cNvSpPr/>
            <p:nvPr/>
          </p:nvSpPr>
          <p:spPr>
            <a:xfrm>
              <a:off x="4468141" y="3521303"/>
              <a:ext cx="87095" cy="7359"/>
            </a:xfrm>
            <a:custGeom>
              <a:avLst/>
              <a:gdLst/>
              <a:ahLst/>
              <a:cxnLst/>
              <a:rect l="l" t="t" r="r" b="b"/>
              <a:pathLst>
                <a:path w="1503" h="127" extrusionOk="0">
                  <a:moveTo>
                    <a:pt x="1440" y="126"/>
                  </a:moveTo>
                  <a:lnTo>
                    <a:pt x="63" y="126"/>
                  </a:lnTo>
                  <a:cubicBezTo>
                    <a:pt x="24" y="126"/>
                    <a:pt x="0" y="103"/>
                    <a:pt x="0" y="63"/>
                  </a:cubicBezTo>
                  <a:lnTo>
                    <a:pt x="0" y="63"/>
                  </a:lnTo>
                  <a:cubicBezTo>
                    <a:pt x="0" y="32"/>
                    <a:pt x="24" y="1"/>
                    <a:pt x="63" y="8"/>
                  </a:cubicBezTo>
                  <a:lnTo>
                    <a:pt x="1440" y="8"/>
                  </a:lnTo>
                  <a:cubicBezTo>
                    <a:pt x="1471" y="8"/>
                    <a:pt x="1503" y="32"/>
                    <a:pt x="1503" y="63"/>
                  </a:cubicBezTo>
                  <a:lnTo>
                    <a:pt x="1503" y="63"/>
                  </a:lnTo>
                  <a:cubicBezTo>
                    <a:pt x="1503" y="103"/>
                    <a:pt x="1471" y="126"/>
                    <a:pt x="144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99"/>
            <p:cNvSpPr/>
            <p:nvPr/>
          </p:nvSpPr>
          <p:spPr>
            <a:xfrm>
              <a:off x="4386552" y="3550044"/>
              <a:ext cx="94860" cy="7301"/>
            </a:xfrm>
            <a:custGeom>
              <a:avLst/>
              <a:gdLst/>
              <a:ahLst/>
              <a:cxnLst/>
              <a:rect l="l" t="t" r="r" b="b"/>
              <a:pathLst>
                <a:path w="1637" h="126" extrusionOk="0">
                  <a:moveTo>
                    <a:pt x="1574" y="126"/>
                  </a:moveTo>
                  <a:lnTo>
                    <a:pt x="63" y="126"/>
                  </a:lnTo>
                  <a:cubicBezTo>
                    <a:pt x="24" y="126"/>
                    <a:pt x="1" y="94"/>
                    <a:pt x="1" y="63"/>
                  </a:cubicBezTo>
                  <a:lnTo>
                    <a:pt x="1" y="63"/>
                  </a:lnTo>
                  <a:cubicBezTo>
                    <a:pt x="1" y="32"/>
                    <a:pt x="24" y="0"/>
                    <a:pt x="63" y="0"/>
                  </a:cubicBezTo>
                  <a:lnTo>
                    <a:pt x="1574" y="0"/>
                  </a:lnTo>
                  <a:cubicBezTo>
                    <a:pt x="1605" y="0"/>
                    <a:pt x="1636" y="32"/>
                    <a:pt x="1636" y="63"/>
                  </a:cubicBezTo>
                  <a:lnTo>
                    <a:pt x="1636" y="63"/>
                  </a:lnTo>
                  <a:cubicBezTo>
                    <a:pt x="1636" y="94"/>
                    <a:pt x="1605" y="126"/>
                    <a:pt x="1574"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99"/>
            <p:cNvSpPr/>
            <p:nvPr/>
          </p:nvSpPr>
          <p:spPr>
            <a:xfrm>
              <a:off x="4493174" y="3550044"/>
              <a:ext cx="109463" cy="7301"/>
            </a:xfrm>
            <a:custGeom>
              <a:avLst/>
              <a:gdLst/>
              <a:ahLst/>
              <a:cxnLst/>
              <a:rect l="l" t="t" r="r" b="b"/>
              <a:pathLst>
                <a:path w="1889" h="126" extrusionOk="0">
                  <a:moveTo>
                    <a:pt x="1826" y="126"/>
                  </a:moveTo>
                  <a:lnTo>
                    <a:pt x="64" y="126"/>
                  </a:lnTo>
                  <a:cubicBezTo>
                    <a:pt x="32" y="126"/>
                    <a:pt x="1" y="94"/>
                    <a:pt x="1" y="63"/>
                  </a:cubicBezTo>
                  <a:lnTo>
                    <a:pt x="1" y="63"/>
                  </a:lnTo>
                  <a:cubicBezTo>
                    <a:pt x="1" y="32"/>
                    <a:pt x="32" y="0"/>
                    <a:pt x="64" y="0"/>
                  </a:cubicBezTo>
                  <a:lnTo>
                    <a:pt x="1826" y="0"/>
                  </a:lnTo>
                  <a:cubicBezTo>
                    <a:pt x="1857" y="0"/>
                    <a:pt x="1889" y="32"/>
                    <a:pt x="1889" y="63"/>
                  </a:cubicBezTo>
                  <a:lnTo>
                    <a:pt x="1889" y="63"/>
                  </a:lnTo>
                  <a:cubicBezTo>
                    <a:pt x="1889" y="94"/>
                    <a:pt x="1857" y="126"/>
                    <a:pt x="182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99"/>
            <p:cNvSpPr/>
            <p:nvPr/>
          </p:nvSpPr>
          <p:spPr>
            <a:xfrm>
              <a:off x="4386552" y="3578728"/>
              <a:ext cx="149099" cy="7359"/>
            </a:xfrm>
            <a:custGeom>
              <a:avLst/>
              <a:gdLst/>
              <a:ahLst/>
              <a:cxnLst/>
              <a:rect l="l" t="t" r="r" b="b"/>
              <a:pathLst>
                <a:path w="2573" h="127" extrusionOk="0">
                  <a:moveTo>
                    <a:pt x="2510" y="126"/>
                  </a:moveTo>
                  <a:lnTo>
                    <a:pt x="63" y="126"/>
                  </a:lnTo>
                  <a:cubicBezTo>
                    <a:pt x="24" y="126"/>
                    <a:pt x="1" y="95"/>
                    <a:pt x="1" y="63"/>
                  </a:cubicBezTo>
                  <a:lnTo>
                    <a:pt x="1" y="63"/>
                  </a:lnTo>
                  <a:cubicBezTo>
                    <a:pt x="1" y="32"/>
                    <a:pt x="24" y="1"/>
                    <a:pt x="63" y="1"/>
                  </a:cubicBezTo>
                  <a:lnTo>
                    <a:pt x="2510" y="1"/>
                  </a:lnTo>
                  <a:cubicBezTo>
                    <a:pt x="2541" y="1"/>
                    <a:pt x="2572" y="32"/>
                    <a:pt x="2572" y="63"/>
                  </a:cubicBezTo>
                  <a:lnTo>
                    <a:pt x="2572" y="63"/>
                  </a:lnTo>
                  <a:cubicBezTo>
                    <a:pt x="2572" y="95"/>
                    <a:pt x="2541" y="126"/>
                    <a:pt x="2510"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99"/>
            <p:cNvSpPr/>
            <p:nvPr/>
          </p:nvSpPr>
          <p:spPr>
            <a:xfrm>
              <a:off x="4386552" y="3607469"/>
              <a:ext cx="47459" cy="7301"/>
            </a:xfrm>
            <a:custGeom>
              <a:avLst/>
              <a:gdLst/>
              <a:ahLst/>
              <a:cxnLst/>
              <a:rect l="l" t="t" r="r" b="b"/>
              <a:pathLst>
                <a:path w="819" h="126" extrusionOk="0">
                  <a:moveTo>
                    <a:pt x="756" y="126"/>
                  </a:moveTo>
                  <a:lnTo>
                    <a:pt x="63" y="126"/>
                  </a:lnTo>
                  <a:cubicBezTo>
                    <a:pt x="32" y="126"/>
                    <a:pt x="1" y="94"/>
                    <a:pt x="1" y="63"/>
                  </a:cubicBezTo>
                  <a:lnTo>
                    <a:pt x="1" y="63"/>
                  </a:lnTo>
                  <a:cubicBezTo>
                    <a:pt x="1" y="24"/>
                    <a:pt x="32" y="0"/>
                    <a:pt x="63" y="0"/>
                  </a:cubicBezTo>
                  <a:lnTo>
                    <a:pt x="756" y="0"/>
                  </a:lnTo>
                  <a:cubicBezTo>
                    <a:pt x="787" y="0"/>
                    <a:pt x="819" y="24"/>
                    <a:pt x="819" y="63"/>
                  </a:cubicBezTo>
                  <a:lnTo>
                    <a:pt x="819" y="63"/>
                  </a:lnTo>
                  <a:cubicBezTo>
                    <a:pt x="819" y="94"/>
                    <a:pt x="787" y="126"/>
                    <a:pt x="756" y="126"/>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99"/>
            <p:cNvSpPr/>
            <p:nvPr/>
          </p:nvSpPr>
          <p:spPr>
            <a:xfrm>
              <a:off x="4445832" y="3607469"/>
              <a:ext cx="118503" cy="7301"/>
            </a:xfrm>
            <a:custGeom>
              <a:avLst/>
              <a:gdLst/>
              <a:ahLst/>
              <a:cxnLst/>
              <a:rect l="l" t="t" r="r" b="b"/>
              <a:pathLst>
                <a:path w="2045" h="126" extrusionOk="0">
                  <a:moveTo>
                    <a:pt x="1982" y="126"/>
                  </a:moveTo>
                  <a:lnTo>
                    <a:pt x="63" y="126"/>
                  </a:lnTo>
                  <a:cubicBezTo>
                    <a:pt x="31" y="126"/>
                    <a:pt x="0" y="94"/>
                    <a:pt x="0" y="63"/>
                  </a:cubicBezTo>
                  <a:lnTo>
                    <a:pt x="0" y="63"/>
                  </a:lnTo>
                  <a:cubicBezTo>
                    <a:pt x="0" y="24"/>
                    <a:pt x="31" y="0"/>
                    <a:pt x="63" y="0"/>
                  </a:cubicBezTo>
                  <a:lnTo>
                    <a:pt x="1982" y="0"/>
                  </a:lnTo>
                  <a:cubicBezTo>
                    <a:pt x="2013" y="0"/>
                    <a:pt x="2045" y="24"/>
                    <a:pt x="2045" y="63"/>
                  </a:cubicBezTo>
                  <a:lnTo>
                    <a:pt x="2045" y="63"/>
                  </a:lnTo>
                  <a:cubicBezTo>
                    <a:pt x="2045" y="94"/>
                    <a:pt x="2013" y="126"/>
                    <a:pt x="1982"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99"/>
            <p:cNvSpPr/>
            <p:nvPr/>
          </p:nvSpPr>
          <p:spPr>
            <a:xfrm>
              <a:off x="4386552" y="3636153"/>
              <a:ext cx="74347" cy="6896"/>
            </a:xfrm>
            <a:custGeom>
              <a:avLst/>
              <a:gdLst/>
              <a:ahLst/>
              <a:cxnLst/>
              <a:rect l="l" t="t" r="r" b="b"/>
              <a:pathLst>
                <a:path w="1283" h="119" extrusionOk="0">
                  <a:moveTo>
                    <a:pt x="1220" y="119"/>
                  </a:moveTo>
                  <a:lnTo>
                    <a:pt x="63" y="119"/>
                  </a:lnTo>
                  <a:cubicBezTo>
                    <a:pt x="24" y="119"/>
                    <a:pt x="1" y="95"/>
                    <a:pt x="1" y="63"/>
                  </a:cubicBezTo>
                  <a:lnTo>
                    <a:pt x="1" y="63"/>
                  </a:lnTo>
                  <a:cubicBezTo>
                    <a:pt x="1" y="24"/>
                    <a:pt x="24" y="1"/>
                    <a:pt x="63" y="1"/>
                  </a:cubicBezTo>
                  <a:lnTo>
                    <a:pt x="1220" y="1"/>
                  </a:lnTo>
                  <a:cubicBezTo>
                    <a:pt x="1259" y="1"/>
                    <a:pt x="1283" y="24"/>
                    <a:pt x="1283" y="63"/>
                  </a:cubicBezTo>
                  <a:lnTo>
                    <a:pt x="1283" y="63"/>
                  </a:lnTo>
                  <a:cubicBezTo>
                    <a:pt x="1283" y="95"/>
                    <a:pt x="1259" y="119"/>
                    <a:pt x="1220"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99"/>
            <p:cNvSpPr/>
            <p:nvPr/>
          </p:nvSpPr>
          <p:spPr>
            <a:xfrm>
              <a:off x="4474979" y="3636153"/>
              <a:ext cx="118097" cy="6896"/>
            </a:xfrm>
            <a:custGeom>
              <a:avLst/>
              <a:gdLst/>
              <a:ahLst/>
              <a:cxnLst/>
              <a:rect l="l" t="t" r="r" b="b"/>
              <a:pathLst>
                <a:path w="2038" h="119" extrusionOk="0">
                  <a:moveTo>
                    <a:pt x="1975" y="119"/>
                  </a:moveTo>
                  <a:lnTo>
                    <a:pt x="63" y="119"/>
                  </a:lnTo>
                  <a:cubicBezTo>
                    <a:pt x="32" y="119"/>
                    <a:pt x="0" y="95"/>
                    <a:pt x="0" y="63"/>
                  </a:cubicBezTo>
                  <a:lnTo>
                    <a:pt x="0" y="63"/>
                  </a:lnTo>
                  <a:cubicBezTo>
                    <a:pt x="0" y="24"/>
                    <a:pt x="32" y="1"/>
                    <a:pt x="63" y="1"/>
                  </a:cubicBezTo>
                  <a:lnTo>
                    <a:pt x="1975" y="1"/>
                  </a:lnTo>
                  <a:cubicBezTo>
                    <a:pt x="2014" y="1"/>
                    <a:pt x="2037" y="24"/>
                    <a:pt x="2037" y="63"/>
                  </a:cubicBezTo>
                  <a:lnTo>
                    <a:pt x="2037" y="63"/>
                  </a:lnTo>
                  <a:cubicBezTo>
                    <a:pt x="2037" y="95"/>
                    <a:pt x="2014" y="119"/>
                    <a:pt x="1975" y="119"/>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99"/>
            <p:cNvSpPr/>
            <p:nvPr/>
          </p:nvSpPr>
          <p:spPr>
            <a:xfrm>
              <a:off x="4386552" y="3664431"/>
              <a:ext cx="139538" cy="7359"/>
            </a:xfrm>
            <a:custGeom>
              <a:avLst/>
              <a:gdLst/>
              <a:ahLst/>
              <a:cxnLst/>
              <a:rect l="l" t="t" r="r" b="b"/>
              <a:pathLst>
                <a:path w="2408" h="127" extrusionOk="0">
                  <a:moveTo>
                    <a:pt x="2344" y="126"/>
                  </a:moveTo>
                  <a:lnTo>
                    <a:pt x="63" y="126"/>
                  </a:lnTo>
                  <a:cubicBezTo>
                    <a:pt x="24" y="126"/>
                    <a:pt x="1" y="102"/>
                    <a:pt x="1" y="63"/>
                  </a:cubicBezTo>
                  <a:lnTo>
                    <a:pt x="1" y="63"/>
                  </a:lnTo>
                  <a:cubicBezTo>
                    <a:pt x="1" y="32"/>
                    <a:pt x="24" y="0"/>
                    <a:pt x="63" y="0"/>
                  </a:cubicBezTo>
                  <a:lnTo>
                    <a:pt x="2344" y="0"/>
                  </a:lnTo>
                  <a:cubicBezTo>
                    <a:pt x="2376" y="0"/>
                    <a:pt x="2407" y="32"/>
                    <a:pt x="2407" y="63"/>
                  </a:cubicBezTo>
                  <a:lnTo>
                    <a:pt x="2407" y="63"/>
                  </a:lnTo>
                  <a:cubicBezTo>
                    <a:pt x="2407" y="102"/>
                    <a:pt x="2376" y="126"/>
                    <a:pt x="2344" y="126"/>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99"/>
            <p:cNvSpPr/>
            <p:nvPr/>
          </p:nvSpPr>
          <p:spPr>
            <a:xfrm>
              <a:off x="4783547" y="3101073"/>
              <a:ext cx="119893" cy="119951"/>
            </a:xfrm>
            <a:custGeom>
              <a:avLst/>
              <a:gdLst/>
              <a:ahLst/>
              <a:cxnLst/>
              <a:rect l="l" t="t" r="r" b="b"/>
              <a:pathLst>
                <a:path w="2069" h="2070" extrusionOk="0">
                  <a:moveTo>
                    <a:pt x="323" y="1"/>
                  </a:moveTo>
                  <a:lnTo>
                    <a:pt x="1746" y="1"/>
                  </a:lnTo>
                  <a:cubicBezTo>
                    <a:pt x="1927" y="1"/>
                    <a:pt x="2069" y="142"/>
                    <a:pt x="2069" y="323"/>
                  </a:cubicBezTo>
                  <a:lnTo>
                    <a:pt x="2069" y="1747"/>
                  </a:lnTo>
                  <a:cubicBezTo>
                    <a:pt x="2069" y="1928"/>
                    <a:pt x="1927" y="2069"/>
                    <a:pt x="1746" y="2069"/>
                  </a:cubicBezTo>
                  <a:lnTo>
                    <a:pt x="323" y="2069"/>
                  </a:lnTo>
                  <a:cubicBezTo>
                    <a:pt x="142" y="2069"/>
                    <a:pt x="0" y="1928"/>
                    <a:pt x="0" y="1747"/>
                  </a:cubicBezTo>
                  <a:lnTo>
                    <a:pt x="0" y="323"/>
                  </a:lnTo>
                  <a:cubicBezTo>
                    <a:pt x="0" y="142"/>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99"/>
            <p:cNvSpPr/>
            <p:nvPr/>
          </p:nvSpPr>
          <p:spPr>
            <a:xfrm>
              <a:off x="4788994" y="3101073"/>
              <a:ext cx="114910" cy="114504"/>
            </a:xfrm>
            <a:custGeom>
              <a:avLst/>
              <a:gdLst/>
              <a:ahLst/>
              <a:cxnLst/>
              <a:rect l="l" t="t" r="r" b="b"/>
              <a:pathLst>
                <a:path w="1983" h="1976" extrusionOk="0">
                  <a:moveTo>
                    <a:pt x="1880" y="1975"/>
                  </a:moveTo>
                  <a:cubicBezTo>
                    <a:pt x="1943" y="1912"/>
                    <a:pt x="1983" y="1833"/>
                    <a:pt x="1983" y="1747"/>
                  </a:cubicBezTo>
                  <a:lnTo>
                    <a:pt x="1983" y="323"/>
                  </a:lnTo>
                  <a:cubicBezTo>
                    <a:pt x="1983" y="142"/>
                    <a:pt x="1833" y="1"/>
                    <a:pt x="1652" y="1"/>
                  </a:cubicBezTo>
                  <a:lnTo>
                    <a:pt x="236" y="1"/>
                  </a:lnTo>
                  <a:cubicBezTo>
                    <a:pt x="150" y="1"/>
                    <a:pt x="63" y="32"/>
                    <a:pt x="0" y="95"/>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99"/>
            <p:cNvSpPr/>
            <p:nvPr/>
          </p:nvSpPr>
          <p:spPr>
            <a:xfrm>
              <a:off x="4821328" y="3133002"/>
              <a:ext cx="48386" cy="56093"/>
            </a:xfrm>
            <a:custGeom>
              <a:avLst/>
              <a:gdLst/>
              <a:ahLst/>
              <a:cxnLst/>
              <a:rect l="l" t="t" r="r" b="b"/>
              <a:pathLst>
                <a:path w="835" h="968" extrusionOk="0">
                  <a:moveTo>
                    <a:pt x="795" y="425"/>
                  </a:moveTo>
                  <a:lnTo>
                    <a:pt x="103" y="24"/>
                  </a:lnTo>
                  <a:cubicBezTo>
                    <a:pt x="56" y="0"/>
                    <a:pt x="1" y="32"/>
                    <a:pt x="1" y="79"/>
                  </a:cubicBezTo>
                  <a:lnTo>
                    <a:pt x="1" y="889"/>
                  </a:lnTo>
                  <a:cubicBezTo>
                    <a:pt x="1" y="936"/>
                    <a:pt x="56" y="968"/>
                    <a:pt x="103" y="944"/>
                  </a:cubicBezTo>
                  <a:lnTo>
                    <a:pt x="795" y="543"/>
                  </a:lnTo>
                  <a:cubicBezTo>
                    <a:pt x="835" y="512"/>
                    <a:pt x="835" y="457"/>
                    <a:pt x="795" y="425"/>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99"/>
            <p:cNvSpPr/>
            <p:nvPr/>
          </p:nvSpPr>
          <p:spPr>
            <a:xfrm>
              <a:off x="3882471" y="3339466"/>
              <a:ext cx="120415" cy="119893"/>
            </a:xfrm>
            <a:custGeom>
              <a:avLst/>
              <a:gdLst/>
              <a:ahLst/>
              <a:cxnLst/>
              <a:rect l="l" t="t" r="r" b="b"/>
              <a:pathLst>
                <a:path w="2078" h="2069" extrusionOk="0">
                  <a:moveTo>
                    <a:pt x="331" y="0"/>
                  </a:moveTo>
                  <a:lnTo>
                    <a:pt x="1747" y="0"/>
                  </a:lnTo>
                  <a:cubicBezTo>
                    <a:pt x="1928" y="0"/>
                    <a:pt x="2077" y="150"/>
                    <a:pt x="2077" y="331"/>
                  </a:cubicBezTo>
                  <a:lnTo>
                    <a:pt x="2077" y="1746"/>
                  </a:lnTo>
                  <a:cubicBezTo>
                    <a:pt x="2077" y="1927"/>
                    <a:pt x="1928" y="2069"/>
                    <a:pt x="1747" y="2069"/>
                  </a:cubicBezTo>
                  <a:lnTo>
                    <a:pt x="331" y="2069"/>
                  </a:lnTo>
                  <a:cubicBezTo>
                    <a:pt x="150" y="2069"/>
                    <a:pt x="1" y="1927"/>
                    <a:pt x="1" y="1746"/>
                  </a:cubicBezTo>
                  <a:lnTo>
                    <a:pt x="1" y="331"/>
                  </a:lnTo>
                  <a:cubicBezTo>
                    <a:pt x="1" y="150"/>
                    <a:pt x="150" y="0"/>
                    <a:pt x="331" y="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99"/>
            <p:cNvSpPr/>
            <p:nvPr/>
          </p:nvSpPr>
          <p:spPr>
            <a:xfrm>
              <a:off x="3888382" y="3339466"/>
              <a:ext cx="114504" cy="114446"/>
            </a:xfrm>
            <a:custGeom>
              <a:avLst/>
              <a:gdLst/>
              <a:ahLst/>
              <a:cxnLst/>
              <a:rect l="l" t="t" r="r" b="b"/>
              <a:pathLst>
                <a:path w="1976" h="1975" extrusionOk="0">
                  <a:moveTo>
                    <a:pt x="1873" y="1975"/>
                  </a:moveTo>
                  <a:cubicBezTo>
                    <a:pt x="1936" y="1919"/>
                    <a:pt x="1975" y="1833"/>
                    <a:pt x="1975" y="1746"/>
                  </a:cubicBezTo>
                  <a:lnTo>
                    <a:pt x="1975" y="331"/>
                  </a:lnTo>
                  <a:cubicBezTo>
                    <a:pt x="1975" y="150"/>
                    <a:pt x="1826" y="0"/>
                    <a:pt x="1653" y="0"/>
                  </a:cubicBezTo>
                  <a:lnTo>
                    <a:pt x="229" y="0"/>
                  </a:lnTo>
                  <a:cubicBezTo>
                    <a:pt x="142" y="0"/>
                    <a:pt x="56" y="40"/>
                    <a:pt x="1"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99"/>
            <p:cNvSpPr/>
            <p:nvPr/>
          </p:nvSpPr>
          <p:spPr>
            <a:xfrm>
              <a:off x="3920311" y="3371336"/>
              <a:ext cx="48850" cy="56151"/>
            </a:xfrm>
            <a:custGeom>
              <a:avLst/>
              <a:gdLst/>
              <a:ahLst/>
              <a:cxnLst/>
              <a:rect l="l" t="t" r="r" b="b"/>
              <a:pathLst>
                <a:path w="843" h="969" extrusionOk="0">
                  <a:moveTo>
                    <a:pt x="803" y="434"/>
                  </a:moveTo>
                  <a:lnTo>
                    <a:pt x="103" y="32"/>
                  </a:lnTo>
                  <a:cubicBezTo>
                    <a:pt x="63" y="1"/>
                    <a:pt x="8" y="32"/>
                    <a:pt x="8" y="87"/>
                  </a:cubicBezTo>
                  <a:lnTo>
                    <a:pt x="8" y="890"/>
                  </a:lnTo>
                  <a:cubicBezTo>
                    <a:pt x="0" y="937"/>
                    <a:pt x="63" y="968"/>
                    <a:pt x="103" y="945"/>
                  </a:cubicBezTo>
                  <a:lnTo>
                    <a:pt x="803" y="544"/>
                  </a:lnTo>
                  <a:cubicBezTo>
                    <a:pt x="842" y="520"/>
                    <a:pt x="842" y="457"/>
                    <a:pt x="803" y="43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99"/>
            <p:cNvSpPr/>
            <p:nvPr/>
          </p:nvSpPr>
          <p:spPr>
            <a:xfrm>
              <a:off x="4990417" y="3285228"/>
              <a:ext cx="119951" cy="119893"/>
            </a:xfrm>
            <a:custGeom>
              <a:avLst/>
              <a:gdLst/>
              <a:ahLst/>
              <a:cxnLst/>
              <a:rect l="l" t="t" r="r" b="b"/>
              <a:pathLst>
                <a:path w="2070" h="2069" extrusionOk="0">
                  <a:moveTo>
                    <a:pt x="323" y="0"/>
                  </a:moveTo>
                  <a:lnTo>
                    <a:pt x="1747" y="0"/>
                  </a:lnTo>
                  <a:cubicBezTo>
                    <a:pt x="1928" y="0"/>
                    <a:pt x="2069" y="142"/>
                    <a:pt x="2069" y="323"/>
                  </a:cubicBezTo>
                  <a:lnTo>
                    <a:pt x="2069" y="1746"/>
                  </a:lnTo>
                  <a:cubicBezTo>
                    <a:pt x="2069" y="1920"/>
                    <a:pt x="1928" y="2069"/>
                    <a:pt x="1747" y="2069"/>
                  </a:cubicBezTo>
                  <a:lnTo>
                    <a:pt x="323" y="2069"/>
                  </a:lnTo>
                  <a:cubicBezTo>
                    <a:pt x="142" y="2069"/>
                    <a:pt x="1" y="1920"/>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99"/>
            <p:cNvSpPr/>
            <p:nvPr/>
          </p:nvSpPr>
          <p:spPr>
            <a:xfrm>
              <a:off x="4996386" y="3285228"/>
              <a:ext cx="114446" cy="114446"/>
            </a:xfrm>
            <a:custGeom>
              <a:avLst/>
              <a:gdLst/>
              <a:ahLst/>
              <a:cxnLst/>
              <a:rect l="l" t="t" r="r" b="b"/>
              <a:pathLst>
                <a:path w="1975" h="1975" extrusionOk="0">
                  <a:moveTo>
                    <a:pt x="1872" y="1975"/>
                  </a:moveTo>
                  <a:cubicBezTo>
                    <a:pt x="1935" y="1912"/>
                    <a:pt x="1974" y="1833"/>
                    <a:pt x="1974" y="1746"/>
                  </a:cubicBezTo>
                  <a:lnTo>
                    <a:pt x="1974" y="323"/>
                  </a:lnTo>
                  <a:cubicBezTo>
                    <a:pt x="1974" y="142"/>
                    <a:pt x="1825" y="0"/>
                    <a:pt x="1644" y="0"/>
                  </a:cubicBezTo>
                  <a:lnTo>
                    <a:pt x="228" y="0"/>
                  </a:lnTo>
                  <a:cubicBezTo>
                    <a:pt x="142" y="0"/>
                    <a:pt x="55"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99"/>
            <p:cNvSpPr/>
            <p:nvPr/>
          </p:nvSpPr>
          <p:spPr>
            <a:xfrm>
              <a:off x="5022346" y="3316693"/>
              <a:ext cx="23758" cy="23758"/>
            </a:xfrm>
            <a:custGeom>
              <a:avLst/>
              <a:gdLst/>
              <a:ahLst/>
              <a:cxnLst/>
              <a:rect l="l" t="t" r="r" b="b"/>
              <a:pathLst>
                <a:path w="410" h="410" extrusionOk="0">
                  <a:moveTo>
                    <a:pt x="40" y="0"/>
                  </a:moveTo>
                  <a:lnTo>
                    <a:pt x="370" y="0"/>
                  </a:lnTo>
                  <a:cubicBezTo>
                    <a:pt x="386" y="0"/>
                    <a:pt x="409" y="16"/>
                    <a:pt x="409" y="39"/>
                  </a:cubicBezTo>
                  <a:lnTo>
                    <a:pt x="409" y="370"/>
                  </a:lnTo>
                  <a:cubicBezTo>
                    <a:pt x="409" y="393"/>
                    <a:pt x="386" y="409"/>
                    <a:pt x="370" y="409"/>
                  </a:cubicBezTo>
                  <a:lnTo>
                    <a:pt x="40" y="409"/>
                  </a:lnTo>
                  <a:cubicBezTo>
                    <a:pt x="16" y="409"/>
                    <a:pt x="0" y="393"/>
                    <a:pt x="0" y="370"/>
                  </a:cubicBezTo>
                  <a:lnTo>
                    <a:pt x="0" y="39"/>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99"/>
            <p:cNvSpPr/>
            <p:nvPr/>
          </p:nvSpPr>
          <p:spPr>
            <a:xfrm>
              <a:off x="5055144" y="3316693"/>
              <a:ext cx="23758" cy="23758"/>
            </a:xfrm>
            <a:custGeom>
              <a:avLst/>
              <a:gdLst/>
              <a:ahLst/>
              <a:cxnLst/>
              <a:rect l="l" t="t" r="r" b="b"/>
              <a:pathLst>
                <a:path w="410" h="410" extrusionOk="0">
                  <a:moveTo>
                    <a:pt x="40" y="0"/>
                  </a:moveTo>
                  <a:lnTo>
                    <a:pt x="370" y="0"/>
                  </a:lnTo>
                  <a:cubicBezTo>
                    <a:pt x="386" y="0"/>
                    <a:pt x="410" y="16"/>
                    <a:pt x="410" y="39"/>
                  </a:cubicBezTo>
                  <a:lnTo>
                    <a:pt x="410" y="370"/>
                  </a:lnTo>
                  <a:cubicBezTo>
                    <a:pt x="410" y="393"/>
                    <a:pt x="386" y="409"/>
                    <a:pt x="370" y="409"/>
                  </a:cubicBezTo>
                  <a:lnTo>
                    <a:pt x="40" y="409"/>
                  </a:lnTo>
                  <a:cubicBezTo>
                    <a:pt x="16" y="409"/>
                    <a:pt x="1" y="393"/>
                    <a:pt x="1" y="370"/>
                  </a:cubicBezTo>
                  <a:lnTo>
                    <a:pt x="1" y="39"/>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99"/>
            <p:cNvSpPr/>
            <p:nvPr/>
          </p:nvSpPr>
          <p:spPr>
            <a:xfrm>
              <a:off x="5022346" y="3349491"/>
              <a:ext cx="23758" cy="23758"/>
            </a:xfrm>
            <a:custGeom>
              <a:avLst/>
              <a:gdLst/>
              <a:ahLst/>
              <a:cxnLst/>
              <a:rect l="l" t="t" r="r" b="b"/>
              <a:pathLst>
                <a:path w="410" h="410" extrusionOk="0">
                  <a:moveTo>
                    <a:pt x="40" y="0"/>
                  </a:moveTo>
                  <a:lnTo>
                    <a:pt x="370" y="0"/>
                  </a:lnTo>
                  <a:cubicBezTo>
                    <a:pt x="386" y="0"/>
                    <a:pt x="409" y="16"/>
                    <a:pt x="409" y="40"/>
                  </a:cubicBezTo>
                  <a:lnTo>
                    <a:pt x="409" y="370"/>
                  </a:lnTo>
                  <a:cubicBezTo>
                    <a:pt x="409" y="394"/>
                    <a:pt x="386" y="409"/>
                    <a:pt x="370" y="409"/>
                  </a:cubicBezTo>
                  <a:lnTo>
                    <a:pt x="40" y="409"/>
                  </a:lnTo>
                  <a:cubicBezTo>
                    <a:pt x="16" y="409"/>
                    <a:pt x="0" y="394"/>
                    <a:pt x="0" y="370"/>
                  </a:cubicBezTo>
                  <a:lnTo>
                    <a:pt x="0" y="40"/>
                  </a:lnTo>
                  <a:cubicBezTo>
                    <a:pt x="0"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99"/>
            <p:cNvSpPr/>
            <p:nvPr/>
          </p:nvSpPr>
          <p:spPr>
            <a:xfrm>
              <a:off x="5055144" y="3349491"/>
              <a:ext cx="23758" cy="23758"/>
            </a:xfrm>
            <a:custGeom>
              <a:avLst/>
              <a:gdLst/>
              <a:ahLst/>
              <a:cxnLst/>
              <a:rect l="l" t="t" r="r" b="b"/>
              <a:pathLst>
                <a:path w="410" h="410" extrusionOk="0">
                  <a:moveTo>
                    <a:pt x="40" y="0"/>
                  </a:moveTo>
                  <a:lnTo>
                    <a:pt x="370" y="0"/>
                  </a:lnTo>
                  <a:cubicBezTo>
                    <a:pt x="386" y="0"/>
                    <a:pt x="410" y="16"/>
                    <a:pt x="410" y="40"/>
                  </a:cubicBezTo>
                  <a:lnTo>
                    <a:pt x="410" y="370"/>
                  </a:lnTo>
                  <a:cubicBezTo>
                    <a:pt x="410" y="394"/>
                    <a:pt x="386" y="409"/>
                    <a:pt x="370" y="409"/>
                  </a:cubicBezTo>
                  <a:lnTo>
                    <a:pt x="40" y="409"/>
                  </a:lnTo>
                  <a:cubicBezTo>
                    <a:pt x="16" y="409"/>
                    <a:pt x="1" y="394"/>
                    <a:pt x="1" y="370"/>
                  </a:cubicBezTo>
                  <a:lnTo>
                    <a:pt x="1" y="40"/>
                  </a:lnTo>
                  <a:cubicBezTo>
                    <a:pt x="1" y="16"/>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99"/>
            <p:cNvSpPr/>
            <p:nvPr/>
          </p:nvSpPr>
          <p:spPr>
            <a:xfrm>
              <a:off x="4097628" y="3576004"/>
              <a:ext cx="120357" cy="119893"/>
            </a:xfrm>
            <a:custGeom>
              <a:avLst/>
              <a:gdLst/>
              <a:ahLst/>
              <a:cxnLst/>
              <a:rect l="l" t="t" r="r" b="b"/>
              <a:pathLst>
                <a:path w="2077" h="2069" extrusionOk="0">
                  <a:moveTo>
                    <a:pt x="330" y="0"/>
                  </a:moveTo>
                  <a:lnTo>
                    <a:pt x="1746" y="0"/>
                  </a:lnTo>
                  <a:cubicBezTo>
                    <a:pt x="1927" y="0"/>
                    <a:pt x="2076" y="142"/>
                    <a:pt x="2076" y="323"/>
                  </a:cubicBezTo>
                  <a:lnTo>
                    <a:pt x="2076" y="1746"/>
                  </a:lnTo>
                  <a:cubicBezTo>
                    <a:pt x="2076" y="1927"/>
                    <a:pt x="1927" y="2069"/>
                    <a:pt x="1746" y="2069"/>
                  </a:cubicBezTo>
                  <a:lnTo>
                    <a:pt x="330" y="2069"/>
                  </a:lnTo>
                  <a:cubicBezTo>
                    <a:pt x="149" y="2069"/>
                    <a:pt x="0" y="1927"/>
                    <a:pt x="0" y="1746"/>
                  </a:cubicBezTo>
                  <a:lnTo>
                    <a:pt x="0" y="323"/>
                  </a:lnTo>
                  <a:cubicBezTo>
                    <a:pt x="0" y="142"/>
                    <a:pt x="149" y="0"/>
                    <a:pt x="330"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99"/>
            <p:cNvSpPr/>
            <p:nvPr/>
          </p:nvSpPr>
          <p:spPr>
            <a:xfrm>
              <a:off x="4103075" y="3576468"/>
              <a:ext cx="114910" cy="113983"/>
            </a:xfrm>
            <a:custGeom>
              <a:avLst/>
              <a:gdLst/>
              <a:ahLst/>
              <a:cxnLst/>
              <a:rect l="l" t="t" r="r" b="b"/>
              <a:pathLst>
                <a:path w="1983" h="1967" extrusionOk="0">
                  <a:moveTo>
                    <a:pt x="1880" y="1967"/>
                  </a:moveTo>
                  <a:cubicBezTo>
                    <a:pt x="1943" y="1904"/>
                    <a:pt x="1975" y="1825"/>
                    <a:pt x="1982" y="1738"/>
                  </a:cubicBezTo>
                  <a:lnTo>
                    <a:pt x="1982" y="323"/>
                  </a:lnTo>
                  <a:cubicBezTo>
                    <a:pt x="1982" y="142"/>
                    <a:pt x="1833" y="0"/>
                    <a:pt x="1652" y="0"/>
                  </a:cubicBezTo>
                  <a:lnTo>
                    <a:pt x="236" y="0"/>
                  </a:lnTo>
                  <a:cubicBezTo>
                    <a:pt x="150"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99"/>
            <p:cNvSpPr/>
            <p:nvPr/>
          </p:nvSpPr>
          <p:spPr>
            <a:xfrm>
              <a:off x="4129499" y="3607469"/>
              <a:ext cx="23758" cy="24164"/>
            </a:xfrm>
            <a:custGeom>
              <a:avLst/>
              <a:gdLst/>
              <a:ahLst/>
              <a:cxnLst/>
              <a:rect l="l" t="t" r="r" b="b"/>
              <a:pathLst>
                <a:path w="410" h="417" extrusionOk="0">
                  <a:moveTo>
                    <a:pt x="40" y="0"/>
                  </a:moveTo>
                  <a:lnTo>
                    <a:pt x="370" y="0"/>
                  </a:lnTo>
                  <a:cubicBezTo>
                    <a:pt x="394" y="0"/>
                    <a:pt x="410" y="24"/>
                    <a:pt x="410" y="47"/>
                  </a:cubicBezTo>
                  <a:lnTo>
                    <a:pt x="410" y="370"/>
                  </a:lnTo>
                  <a:cubicBezTo>
                    <a:pt x="410" y="393"/>
                    <a:pt x="394" y="417"/>
                    <a:pt x="370" y="417"/>
                  </a:cubicBezTo>
                  <a:lnTo>
                    <a:pt x="40" y="417"/>
                  </a:lnTo>
                  <a:cubicBezTo>
                    <a:pt x="16" y="417"/>
                    <a:pt x="1" y="393"/>
                    <a:pt x="1" y="370"/>
                  </a:cubicBezTo>
                  <a:lnTo>
                    <a:pt x="1" y="47"/>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99"/>
            <p:cNvSpPr/>
            <p:nvPr/>
          </p:nvSpPr>
          <p:spPr>
            <a:xfrm>
              <a:off x="4162297" y="3607469"/>
              <a:ext cx="23758" cy="24164"/>
            </a:xfrm>
            <a:custGeom>
              <a:avLst/>
              <a:gdLst/>
              <a:ahLst/>
              <a:cxnLst/>
              <a:rect l="l" t="t" r="r" b="b"/>
              <a:pathLst>
                <a:path w="410" h="417" extrusionOk="0">
                  <a:moveTo>
                    <a:pt x="40" y="0"/>
                  </a:moveTo>
                  <a:lnTo>
                    <a:pt x="371" y="0"/>
                  </a:lnTo>
                  <a:cubicBezTo>
                    <a:pt x="394" y="0"/>
                    <a:pt x="410" y="24"/>
                    <a:pt x="410" y="47"/>
                  </a:cubicBezTo>
                  <a:lnTo>
                    <a:pt x="410" y="370"/>
                  </a:lnTo>
                  <a:cubicBezTo>
                    <a:pt x="410" y="393"/>
                    <a:pt x="394" y="417"/>
                    <a:pt x="371" y="417"/>
                  </a:cubicBezTo>
                  <a:lnTo>
                    <a:pt x="40" y="417"/>
                  </a:lnTo>
                  <a:cubicBezTo>
                    <a:pt x="17" y="417"/>
                    <a:pt x="1" y="393"/>
                    <a:pt x="1" y="370"/>
                  </a:cubicBezTo>
                  <a:lnTo>
                    <a:pt x="1" y="47"/>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99"/>
            <p:cNvSpPr/>
            <p:nvPr/>
          </p:nvSpPr>
          <p:spPr>
            <a:xfrm>
              <a:off x="4129499" y="3640267"/>
              <a:ext cx="23758" cy="24222"/>
            </a:xfrm>
            <a:custGeom>
              <a:avLst/>
              <a:gdLst/>
              <a:ahLst/>
              <a:cxnLst/>
              <a:rect l="l" t="t" r="r" b="b"/>
              <a:pathLst>
                <a:path w="410" h="418" extrusionOk="0">
                  <a:moveTo>
                    <a:pt x="40" y="0"/>
                  </a:moveTo>
                  <a:lnTo>
                    <a:pt x="370" y="0"/>
                  </a:lnTo>
                  <a:cubicBezTo>
                    <a:pt x="394" y="0"/>
                    <a:pt x="410" y="24"/>
                    <a:pt x="410" y="48"/>
                  </a:cubicBezTo>
                  <a:lnTo>
                    <a:pt x="410" y="370"/>
                  </a:lnTo>
                  <a:cubicBezTo>
                    <a:pt x="410" y="394"/>
                    <a:pt x="394" y="417"/>
                    <a:pt x="370" y="417"/>
                  </a:cubicBezTo>
                  <a:lnTo>
                    <a:pt x="40" y="417"/>
                  </a:lnTo>
                  <a:cubicBezTo>
                    <a:pt x="16" y="417"/>
                    <a:pt x="1" y="394"/>
                    <a:pt x="1" y="370"/>
                  </a:cubicBezTo>
                  <a:lnTo>
                    <a:pt x="1" y="48"/>
                  </a:lnTo>
                  <a:cubicBezTo>
                    <a:pt x="1" y="24"/>
                    <a:pt x="16"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99"/>
            <p:cNvSpPr/>
            <p:nvPr/>
          </p:nvSpPr>
          <p:spPr>
            <a:xfrm>
              <a:off x="4162297" y="3640267"/>
              <a:ext cx="23758" cy="24222"/>
            </a:xfrm>
            <a:custGeom>
              <a:avLst/>
              <a:gdLst/>
              <a:ahLst/>
              <a:cxnLst/>
              <a:rect l="l" t="t" r="r" b="b"/>
              <a:pathLst>
                <a:path w="410" h="418" extrusionOk="0">
                  <a:moveTo>
                    <a:pt x="40" y="0"/>
                  </a:moveTo>
                  <a:lnTo>
                    <a:pt x="371" y="0"/>
                  </a:lnTo>
                  <a:cubicBezTo>
                    <a:pt x="394" y="0"/>
                    <a:pt x="410" y="24"/>
                    <a:pt x="410" y="48"/>
                  </a:cubicBezTo>
                  <a:lnTo>
                    <a:pt x="410" y="370"/>
                  </a:lnTo>
                  <a:cubicBezTo>
                    <a:pt x="410" y="394"/>
                    <a:pt x="394" y="417"/>
                    <a:pt x="371" y="417"/>
                  </a:cubicBezTo>
                  <a:lnTo>
                    <a:pt x="40" y="417"/>
                  </a:lnTo>
                  <a:cubicBezTo>
                    <a:pt x="17" y="417"/>
                    <a:pt x="1" y="394"/>
                    <a:pt x="1" y="370"/>
                  </a:cubicBezTo>
                  <a:lnTo>
                    <a:pt x="1" y="48"/>
                  </a:lnTo>
                  <a:cubicBezTo>
                    <a:pt x="1" y="24"/>
                    <a:pt x="17" y="0"/>
                    <a:pt x="40" y="0"/>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99"/>
            <p:cNvSpPr/>
            <p:nvPr/>
          </p:nvSpPr>
          <p:spPr>
            <a:xfrm>
              <a:off x="4784879" y="3541352"/>
              <a:ext cx="119951" cy="119951"/>
            </a:xfrm>
            <a:custGeom>
              <a:avLst/>
              <a:gdLst/>
              <a:ahLst/>
              <a:cxnLst/>
              <a:rect l="l" t="t" r="r" b="b"/>
              <a:pathLst>
                <a:path w="2070" h="2070" extrusionOk="0">
                  <a:moveTo>
                    <a:pt x="323" y="1"/>
                  </a:moveTo>
                  <a:lnTo>
                    <a:pt x="1747" y="1"/>
                  </a:lnTo>
                  <a:cubicBezTo>
                    <a:pt x="1928" y="1"/>
                    <a:pt x="2069" y="150"/>
                    <a:pt x="2069" y="331"/>
                  </a:cubicBezTo>
                  <a:lnTo>
                    <a:pt x="2069" y="1747"/>
                  </a:lnTo>
                  <a:cubicBezTo>
                    <a:pt x="2069" y="1928"/>
                    <a:pt x="1928" y="2069"/>
                    <a:pt x="1747" y="2069"/>
                  </a:cubicBezTo>
                  <a:lnTo>
                    <a:pt x="323" y="2069"/>
                  </a:lnTo>
                  <a:cubicBezTo>
                    <a:pt x="142" y="2069"/>
                    <a:pt x="1" y="1928"/>
                    <a:pt x="1" y="1747"/>
                  </a:cubicBezTo>
                  <a:lnTo>
                    <a:pt x="1" y="331"/>
                  </a:lnTo>
                  <a:cubicBezTo>
                    <a:pt x="1" y="150"/>
                    <a:pt x="142" y="1"/>
                    <a:pt x="323"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99"/>
            <p:cNvSpPr/>
            <p:nvPr/>
          </p:nvSpPr>
          <p:spPr>
            <a:xfrm>
              <a:off x="4790384" y="3541352"/>
              <a:ext cx="114910" cy="114446"/>
            </a:xfrm>
            <a:custGeom>
              <a:avLst/>
              <a:gdLst/>
              <a:ahLst/>
              <a:cxnLst/>
              <a:rect l="l" t="t" r="r" b="b"/>
              <a:pathLst>
                <a:path w="1983" h="1975" extrusionOk="0">
                  <a:moveTo>
                    <a:pt x="1880" y="1975"/>
                  </a:moveTo>
                  <a:cubicBezTo>
                    <a:pt x="1943" y="1920"/>
                    <a:pt x="1974" y="1833"/>
                    <a:pt x="1982" y="1747"/>
                  </a:cubicBezTo>
                  <a:lnTo>
                    <a:pt x="1982" y="331"/>
                  </a:lnTo>
                  <a:cubicBezTo>
                    <a:pt x="1974" y="150"/>
                    <a:pt x="1833" y="1"/>
                    <a:pt x="1652" y="1"/>
                  </a:cubicBezTo>
                  <a:lnTo>
                    <a:pt x="236" y="1"/>
                  </a:lnTo>
                  <a:cubicBezTo>
                    <a:pt x="150" y="1"/>
                    <a:pt x="63" y="40"/>
                    <a:pt x="0" y="103"/>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99"/>
            <p:cNvSpPr/>
            <p:nvPr/>
          </p:nvSpPr>
          <p:spPr>
            <a:xfrm>
              <a:off x="4811303" y="3567776"/>
              <a:ext cx="67103" cy="67045"/>
            </a:xfrm>
            <a:custGeom>
              <a:avLst/>
              <a:gdLst/>
              <a:ahLst/>
              <a:cxnLst/>
              <a:rect l="l" t="t" r="r" b="b"/>
              <a:pathLst>
                <a:path w="1158" h="1157" extrusionOk="0">
                  <a:moveTo>
                    <a:pt x="1110" y="481"/>
                  </a:moveTo>
                  <a:lnTo>
                    <a:pt x="1000" y="481"/>
                  </a:lnTo>
                  <a:cubicBezTo>
                    <a:pt x="984" y="433"/>
                    <a:pt x="968" y="394"/>
                    <a:pt x="945" y="363"/>
                  </a:cubicBezTo>
                  <a:lnTo>
                    <a:pt x="1023" y="284"/>
                  </a:lnTo>
                  <a:cubicBezTo>
                    <a:pt x="1047" y="260"/>
                    <a:pt x="1047" y="229"/>
                    <a:pt x="1023" y="213"/>
                  </a:cubicBezTo>
                  <a:lnTo>
                    <a:pt x="945" y="134"/>
                  </a:lnTo>
                  <a:cubicBezTo>
                    <a:pt x="929" y="111"/>
                    <a:pt x="898" y="111"/>
                    <a:pt x="882" y="134"/>
                  </a:cubicBezTo>
                  <a:lnTo>
                    <a:pt x="803" y="213"/>
                  </a:lnTo>
                  <a:cubicBezTo>
                    <a:pt x="764" y="190"/>
                    <a:pt x="724" y="174"/>
                    <a:pt x="685" y="166"/>
                  </a:cubicBezTo>
                  <a:lnTo>
                    <a:pt x="685" y="56"/>
                  </a:lnTo>
                  <a:cubicBezTo>
                    <a:pt x="685" y="24"/>
                    <a:pt x="662" y="1"/>
                    <a:pt x="638" y="9"/>
                  </a:cubicBezTo>
                  <a:lnTo>
                    <a:pt x="520" y="9"/>
                  </a:lnTo>
                  <a:cubicBezTo>
                    <a:pt x="496" y="1"/>
                    <a:pt x="473" y="24"/>
                    <a:pt x="473" y="56"/>
                  </a:cubicBezTo>
                  <a:lnTo>
                    <a:pt x="473" y="166"/>
                  </a:lnTo>
                  <a:cubicBezTo>
                    <a:pt x="433" y="174"/>
                    <a:pt x="394" y="190"/>
                    <a:pt x="355" y="213"/>
                  </a:cubicBezTo>
                  <a:lnTo>
                    <a:pt x="276" y="134"/>
                  </a:lnTo>
                  <a:cubicBezTo>
                    <a:pt x="260" y="111"/>
                    <a:pt x="229" y="111"/>
                    <a:pt x="213" y="134"/>
                  </a:cubicBezTo>
                  <a:lnTo>
                    <a:pt x="127" y="213"/>
                  </a:lnTo>
                  <a:cubicBezTo>
                    <a:pt x="111" y="229"/>
                    <a:pt x="111" y="260"/>
                    <a:pt x="127" y="284"/>
                  </a:cubicBezTo>
                  <a:lnTo>
                    <a:pt x="205" y="363"/>
                  </a:lnTo>
                  <a:cubicBezTo>
                    <a:pt x="190" y="394"/>
                    <a:pt x="166" y="433"/>
                    <a:pt x="158" y="481"/>
                  </a:cubicBezTo>
                  <a:lnTo>
                    <a:pt x="48" y="481"/>
                  </a:lnTo>
                  <a:cubicBezTo>
                    <a:pt x="24" y="481"/>
                    <a:pt x="1" y="496"/>
                    <a:pt x="1" y="528"/>
                  </a:cubicBezTo>
                  <a:lnTo>
                    <a:pt x="1" y="638"/>
                  </a:lnTo>
                  <a:cubicBezTo>
                    <a:pt x="1" y="661"/>
                    <a:pt x="24" y="685"/>
                    <a:pt x="48" y="685"/>
                  </a:cubicBezTo>
                  <a:lnTo>
                    <a:pt x="158" y="685"/>
                  </a:lnTo>
                  <a:cubicBezTo>
                    <a:pt x="166" y="724"/>
                    <a:pt x="190" y="764"/>
                    <a:pt x="205" y="803"/>
                  </a:cubicBezTo>
                  <a:lnTo>
                    <a:pt x="127" y="882"/>
                  </a:lnTo>
                  <a:cubicBezTo>
                    <a:pt x="111" y="897"/>
                    <a:pt x="111" y="929"/>
                    <a:pt x="127" y="952"/>
                  </a:cubicBezTo>
                  <a:lnTo>
                    <a:pt x="213" y="1031"/>
                  </a:lnTo>
                  <a:cubicBezTo>
                    <a:pt x="229" y="1047"/>
                    <a:pt x="260" y="1047"/>
                    <a:pt x="276" y="1031"/>
                  </a:cubicBezTo>
                  <a:lnTo>
                    <a:pt x="355" y="952"/>
                  </a:lnTo>
                  <a:cubicBezTo>
                    <a:pt x="394" y="976"/>
                    <a:pt x="433" y="992"/>
                    <a:pt x="473" y="1000"/>
                  </a:cubicBezTo>
                  <a:lnTo>
                    <a:pt x="473" y="1110"/>
                  </a:lnTo>
                  <a:cubicBezTo>
                    <a:pt x="473" y="1133"/>
                    <a:pt x="496" y="1157"/>
                    <a:pt x="520" y="1157"/>
                  </a:cubicBezTo>
                  <a:lnTo>
                    <a:pt x="638" y="1157"/>
                  </a:lnTo>
                  <a:cubicBezTo>
                    <a:pt x="662" y="1157"/>
                    <a:pt x="685" y="1133"/>
                    <a:pt x="685" y="1110"/>
                  </a:cubicBezTo>
                  <a:lnTo>
                    <a:pt x="685" y="1000"/>
                  </a:lnTo>
                  <a:cubicBezTo>
                    <a:pt x="724" y="992"/>
                    <a:pt x="764" y="976"/>
                    <a:pt x="803" y="952"/>
                  </a:cubicBezTo>
                  <a:lnTo>
                    <a:pt x="882" y="1031"/>
                  </a:lnTo>
                  <a:cubicBezTo>
                    <a:pt x="898" y="1047"/>
                    <a:pt x="929" y="1047"/>
                    <a:pt x="945" y="1031"/>
                  </a:cubicBezTo>
                  <a:lnTo>
                    <a:pt x="1023" y="952"/>
                  </a:lnTo>
                  <a:cubicBezTo>
                    <a:pt x="1047" y="929"/>
                    <a:pt x="1047" y="897"/>
                    <a:pt x="1023" y="882"/>
                  </a:cubicBezTo>
                  <a:lnTo>
                    <a:pt x="945" y="803"/>
                  </a:lnTo>
                  <a:cubicBezTo>
                    <a:pt x="968" y="764"/>
                    <a:pt x="984" y="724"/>
                    <a:pt x="1000" y="685"/>
                  </a:cubicBezTo>
                  <a:lnTo>
                    <a:pt x="1110" y="685"/>
                  </a:lnTo>
                  <a:cubicBezTo>
                    <a:pt x="1133" y="685"/>
                    <a:pt x="1157" y="661"/>
                    <a:pt x="1157" y="638"/>
                  </a:cubicBezTo>
                  <a:lnTo>
                    <a:pt x="1157" y="528"/>
                  </a:lnTo>
                  <a:cubicBezTo>
                    <a:pt x="1157" y="496"/>
                    <a:pt x="1133" y="481"/>
                    <a:pt x="1110" y="481"/>
                  </a:cubicBezTo>
                  <a:close/>
                  <a:moveTo>
                    <a:pt x="583" y="229"/>
                  </a:moveTo>
                  <a:cubicBezTo>
                    <a:pt x="630" y="229"/>
                    <a:pt x="630" y="308"/>
                    <a:pt x="583" y="308"/>
                  </a:cubicBezTo>
                  <a:cubicBezTo>
                    <a:pt x="528" y="308"/>
                    <a:pt x="528" y="229"/>
                    <a:pt x="583" y="229"/>
                  </a:cubicBezTo>
                  <a:close/>
                  <a:moveTo>
                    <a:pt x="331" y="331"/>
                  </a:moveTo>
                  <a:cubicBezTo>
                    <a:pt x="371" y="284"/>
                    <a:pt x="371" y="433"/>
                    <a:pt x="331" y="386"/>
                  </a:cubicBezTo>
                  <a:cubicBezTo>
                    <a:pt x="315" y="370"/>
                    <a:pt x="315" y="347"/>
                    <a:pt x="331" y="331"/>
                  </a:cubicBezTo>
                  <a:close/>
                  <a:moveTo>
                    <a:pt x="268" y="622"/>
                  </a:moveTo>
                  <a:cubicBezTo>
                    <a:pt x="245" y="622"/>
                    <a:pt x="229" y="606"/>
                    <a:pt x="229" y="583"/>
                  </a:cubicBezTo>
                  <a:cubicBezTo>
                    <a:pt x="229" y="528"/>
                    <a:pt x="308" y="528"/>
                    <a:pt x="308" y="583"/>
                  </a:cubicBezTo>
                  <a:cubicBezTo>
                    <a:pt x="308" y="606"/>
                    <a:pt x="284" y="622"/>
                    <a:pt x="268" y="622"/>
                  </a:cubicBezTo>
                  <a:close/>
                  <a:moveTo>
                    <a:pt x="386" y="834"/>
                  </a:moveTo>
                  <a:cubicBezTo>
                    <a:pt x="371" y="842"/>
                    <a:pt x="347" y="842"/>
                    <a:pt x="331" y="834"/>
                  </a:cubicBezTo>
                  <a:cubicBezTo>
                    <a:pt x="315" y="819"/>
                    <a:pt x="315" y="787"/>
                    <a:pt x="331" y="772"/>
                  </a:cubicBezTo>
                  <a:cubicBezTo>
                    <a:pt x="347" y="756"/>
                    <a:pt x="371" y="756"/>
                    <a:pt x="386" y="772"/>
                  </a:cubicBezTo>
                  <a:cubicBezTo>
                    <a:pt x="402" y="787"/>
                    <a:pt x="402" y="819"/>
                    <a:pt x="386" y="834"/>
                  </a:cubicBezTo>
                  <a:close/>
                  <a:moveTo>
                    <a:pt x="583" y="937"/>
                  </a:moveTo>
                  <a:cubicBezTo>
                    <a:pt x="528" y="937"/>
                    <a:pt x="528" y="858"/>
                    <a:pt x="583" y="858"/>
                  </a:cubicBezTo>
                  <a:cubicBezTo>
                    <a:pt x="630" y="858"/>
                    <a:pt x="630" y="937"/>
                    <a:pt x="583" y="937"/>
                  </a:cubicBezTo>
                  <a:close/>
                  <a:moveTo>
                    <a:pt x="583" y="779"/>
                  </a:moveTo>
                  <a:cubicBezTo>
                    <a:pt x="402" y="779"/>
                    <a:pt x="315" y="567"/>
                    <a:pt x="441" y="441"/>
                  </a:cubicBezTo>
                  <a:cubicBezTo>
                    <a:pt x="567" y="315"/>
                    <a:pt x="780" y="402"/>
                    <a:pt x="780" y="583"/>
                  </a:cubicBezTo>
                  <a:cubicBezTo>
                    <a:pt x="780" y="693"/>
                    <a:pt x="685" y="779"/>
                    <a:pt x="583" y="779"/>
                  </a:cubicBezTo>
                  <a:close/>
                  <a:moveTo>
                    <a:pt x="827" y="834"/>
                  </a:moveTo>
                  <a:cubicBezTo>
                    <a:pt x="811" y="842"/>
                    <a:pt x="787" y="842"/>
                    <a:pt x="772" y="834"/>
                  </a:cubicBezTo>
                  <a:cubicBezTo>
                    <a:pt x="756" y="819"/>
                    <a:pt x="756" y="787"/>
                    <a:pt x="772" y="772"/>
                  </a:cubicBezTo>
                  <a:cubicBezTo>
                    <a:pt x="787" y="756"/>
                    <a:pt x="811" y="756"/>
                    <a:pt x="827" y="772"/>
                  </a:cubicBezTo>
                  <a:cubicBezTo>
                    <a:pt x="842" y="787"/>
                    <a:pt x="842" y="819"/>
                    <a:pt x="827" y="834"/>
                  </a:cubicBezTo>
                  <a:close/>
                  <a:moveTo>
                    <a:pt x="827" y="386"/>
                  </a:moveTo>
                  <a:cubicBezTo>
                    <a:pt x="787" y="433"/>
                    <a:pt x="787" y="284"/>
                    <a:pt x="827" y="331"/>
                  </a:cubicBezTo>
                  <a:cubicBezTo>
                    <a:pt x="842" y="347"/>
                    <a:pt x="842" y="370"/>
                    <a:pt x="827" y="386"/>
                  </a:cubicBezTo>
                  <a:close/>
                  <a:moveTo>
                    <a:pt x="898" y="622"/>
                  </a:moveTo>
                  <a:cubicBezTo>
                    <a:pt x="874" y="622"/>
                    <a:pt x="850" y="606"/>
                    <a:pt x="858" y="583"/>
                  </a:cubicBezTo>
                  <a:cubicBezTo>
                    <a:pt x="858" y="528"/>
                    <a:pt x="937" y="528"/>
                    <a:pt x="929" y="583"/>
                  </a:cubicBezTo>
                  <a:cubicBezTo>
                    <a:pt x="937" y="606"/>
                    <a:pt x="913" y="622"/>
                    <a:pt x="890" y="622"/>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99"/>
            <p:cNvSpPr/>
            <p:nvPr/>
          </p:nvSpPr>
          <p:spPr>
            <a:xfrm>
              <a:off x="4108522" y="3130742"/>
              <a:ext cx="119951" cy="119893"/>
            </a:xfrm>
            <a:custGeom>
              <a:avLst/>
              <a:gdLst/>
              <a:ahLst/>
              <a:cxnLst/>
              <a:rect l="l" t="t" r="r" b="b"/>
              <a:pathLst>
                <a:path w="2070" h="2069" extrusionOk="0">
                  <a:moveTo>
                    <a:pt x="323" y="0"/>
                  </a:moveTo>
                  <a:lnTo>
                    <a:pt x="1739" y="0"/>
                  </a:lnTo>
                  <a:cubicBezTo>
                    <a:pt x="1920" y="0"/>
                    <a:pt x="2069" y="142"/>
                    <a:pt x="2069" y="323"/>
                  </a:cubicBezTo>
                  <a:lnTo>
                    <a:pt x="2069" y="1746"/>
                  </a:lnTo>
                  <a:cubicBezTo>
                    <a:pt x="2069" y="1927"/>
                    <a:pt x="1920" y="2069"/>
                    <a:pt x="1739" y="2069"/>
                  </a:cubicBezTo>
                  <a:lnTo>
                    <a:pt x="323" y="2069"/>
                  </a:lnTo>
                  <a:cubicBezTo>
                    <a:pt x="142" y="2069"/>
                    <a:pt x="1" y="1927"/>
                    <a:pt x="1" y="1746"/>
                  </a:cubicBezTo>
                  <a:lnTo>
                    <a:pt x="1" y="323"/>
                  </a:lnTo>
                  <a:cubicBezTo>
                    <a:pt x="1" y="142"/>
                    <a:pt x="142" y="0"/>
                    <a:pt x="323"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99"/>
            <p:cNvSpPr/>
            <p:nvPr/>
          </p:nvSpPr>
          <p:spPr>
            <a:xfrm>
              <a:off x="4114027" y="3130742"/>
              <a:ext cx="114446" cy="114446"/>
            </a:xfrm>
            <a:custGeom>
              <a:avLst/>
              <a:gdLst/>
              <a:ahLst/>
              <a:cxnLst/>
              <a:rect l="l" t="t" r="r" b="b"/>
              <a:pathLst>
                <a:path w="1975" h="1975" extrusionOk="0">
                  <a:moveTo>
                    <a:pt x="1880" y="1974"/>
                  </a:moveTo>
                  <a:cubicBezTo>
                    <a:pt x="1943" y="1911"/>
                    <a:pt x="1974" y="1833"/>
                    <a:pt x="1974" y="1746"/>
                  </a:cubicBezTo>
                  <a:lnTo>
                    <a:pt x="1974" y="323"/>
                  </a:lnTo>
                  <a:cubicBezTo>
                    <a:pt x="1974" y="142"/>
                    <a:pt x="1833" y="0"/>
                    <a:pt x="1652" y="0"/>
                  </a:cubicBezTo>
                  <a:lnTo>
                    <a:pt x="228" y="0"/>
                  </a:lnTo>
                  <a:cubicBezTo>
                    <a:pt x="142" y="0"/>
                    <a:pt x="63" y="32"/>
                    <a:pt x="0" y="9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99"/>
            <p:cNvSpPr/>
            <p:nvPr/>
          </p:nvSpPr>
          <p:spPr>
            <a:xfrm>
              <a:off x="4134946" y="3157629"/>
              <a:ext cx="67103" cy="67045"/>
            </a:xfrm>
            <a:custGeom>
              <a:avLst/>
              <a:gdLst/>
              <a:ahLst/>
              <a:cxnLst/>
              <a:rect l="l" t="t" r="r" b="b"/>
              <a:pathLst>
                <a:path w="1158" h="1157" extrusionOk="0">
                  <a:moveTo>
                    <a:pt x="1110" y="472"/>
                  </a:moveTo>
                  <a:lnTo>
                    <a:pt x="992" y="472"/>
                  </a:lnTo>
                  <a:cubicBezTo>
                    <a:pt x="984" y="433"/>
                    <a:pt x="968" y="393"/>
                    <a:pt x="945" y="354"/>
                  </a:cubicBezTo>
                  <a:lnTo>
                    <a:pt x="1023" y="275"/>
                  </a:lnTo>
                  <a:cubicBezTo>
                    <a:pt x="1039" y="260"/>
                    <a:pt x="1039" y="228"/>
                    <a:pt x="1023" y="213"/>
                  </a:cubicBezTo>
                  <a:lnTo>
                    <a:pt x="945" y="126"/>
                  </a:lnTo>
                  <a:cubicBezTo>
                    <a:pt x="929" y="110"/>
                    <a:pt x="898" y="110"/>
                    <a:pt x="882" y="126"/>
                  </a:cubicBezTo>
                  <a:lnTo>
                    <a:pt x="803" y="205"/>
                  </a:lnTo>
                  <a:cubicBezTo>
                    <a:pt x="764" y="181"/>
                    <a:pt x="725" y="165"/>
                    <a:pt x="677" y="157"/>
                  </a:cubicBezTo>
                  <a:lnTo>
                    <a:pt x="677" y="47"/>
                  </a:lnTo>
                  <a:cubicBezTo>
                    <a:pt x="677" y="24"/>
                    <a:pt x="662" y="0"/>
                    <a:pt x="630" y="0"/>
                  </a:cubicBezTo>
                  <a:lnTo>
                    <a:pt x="520" y="0"/>
                  </a:lnTo>
                  <a:cubicBezTo>
                    <a:pt x="496" y="0"/>
                    <a:pt x="473" y="24"/>
                    <a:pt x="473" y="47"/>
                  </a:cubicBezTo>
                  <a:lnTo>
                    <a:pt x="473" y="157"/>
                  </a:lnTo>
                  <a:cubicBezTo>
                    <a:pt x="434" y="165"/>
                    <a:pt x="394" y="181"/>
                    <a:pt x="355" y="205"/>
                  </a:cubicBezTo>
                  <a:lnTo>
                    <a:pt x="276" y="126"/>
                  </a:lnTo>
                  <a:cubicBezTo>
                    <a:pt x="260" y="110"/>
                    <a:pt x="229" y="110"/>
                    <a:pt x="205" y="126"/>
                  </a:cubicBezTo>
                  <a:lnTo>
                    <a:pt x="127" y="213"/>
                  </a:lnTo>
                  <a:cubicBezTo>
                    <a:pt x="111" y="228"/>
                    <a:pt x="111" y="260"/>
                    <a:pt x="127" y="275"/>
                  </a:cubicBezTo>
                  <a:lnTo>
                    <a:pt x="205" y="354"/>
                  </a:lnTo>
                  <a:cubicBezTo>
                    <a:pt x="182" y="393"/>
                    <a:pt x="166" y="433"/>
                    <a:pt x="158" y="472"/>
                  </a:cubicBezTo>
                  <a:lnTo>
                    <a:pt x="48" y="472"/>
                  </a:lnTo>
                  <a:cubicBezTo>
                    <a:pt x="17" y="472"/>
                    <a:pt x="1" y="496"/>
                    <a:pt x="1" y="519"/>
                  </a:cubicBezTo>
                  <a:lnTo>
                    <a:pt x="1" y="637"/>
                  </a:lnTo>
                  <a:cubicBezTo>
                    <a:pt x="1" y="661"/>
                    <a:pt x="25" y="677"/>
                    <a:pt x="48" y="677"/>
                  </a:cubicBezTo>
                  <a:lnTo>
                    <a:pt x="158" y="677"/>
                  </a:lnTo>
                  <a:cubicBezTo>
                    <a:pt x="166" y="724"/>
                    <a:pt x="182" y="763"/>
                    <a:pt x="205" y="802"/>
                  </a:cubicBezTo>
                  <a:lnTo>
                    <a:pt x="127" y="881"/>
                  </a:lnTo>
                  <a:cubicBezTo>
                    <a:pt x="111" y="897"/>
                    <a:pt x="111" y="928"/>
                    <a:pt x="127" y="944"/>
                  </a:cubicBezTo>
                  <a:lnTo>
                    <a:pt x="205" y="1023"/>
                  </a:lnTo>
                  <a:cubicBezTo>
                    <a:pt x="229" y="1046"/>
                    <a:pt x="260" y="1046"/>
                    <a:pt x="276" y="1023"/>
                  </a:cubicBezTo>
                  <a:lnTo>
                    <a:pt x="355" y="944"/>
                  </a:lnTo>
                  <a:cubicBezTo>
                    <a:pt x="394" y="968"/>
                    <a:pt x="434" y="983"/>
                    <a:pt x="473" y="999"/>
                  </a:cubicBezTo>
                  <a:lnTo>
                    <a:pt x="473" y="1109"/>
                  </a:lnTo>
                  <a:cubicBezTo>
                    <a:pt x="473" y="1133"/>
                    <a:pt x="496" y="1156"/>
                    <a:pt x="520" y="1156"/>
                  </a:cubicBezTo>
                  <a:lnTo>
                    <a:pt x="630" y="1156"/>
                  </a:lnTo>
                  <a:cubicBezTo>
                    <a:pt x="662" y="1156"/>
                    <a:pt x="677" y="1133"/>
                    <a:pt x="677" y="1109"/>
                  </a:cubicBezTo>
                  <a:lnTo>
                    <a:pt x="677" y="999"/>
                  </a:lnTo>
                  <a:cubicBezTo>
                    <a:pt x="725" y="983"/>
                    <a:pt x="764" y="968"/>
                    <a:pt x="803" y="944"/>
                  </a:cubicBezTo>
                  <a:lnTo>
                    <a:pt x="882" y="1023"/>
                  </a:lnTo>
                  <a:cubicBezTo>
                    <a:pt x="898" y="1046"/>
                    <a:pt x="929" y="1046"/>
                    <a:pt x="945" y="1023"/>
                  </a:cubicBezTo>
                  <a:lnTo>
                    <a:pt x="1023" y="944"/>
                  </a:lnTo>
                  <a:cubicBezTo>
                    <a:pt x="1039" y="928"/>
                    <a:pt x="1039" y="897"/>
                    <a:pt x="1023" y="881"/>
                  </a:cubicBezTo>
                  <a:lnTo>
                    <a:pt x="945" y="802"/>
                  </a:lnTo>
                  <a:cubicBezTo>
                    <a:pt x="968" y="763"/>
                    <a:pt x="984" y="724"/>
                    <a:pt x="992" y="677"/>
                  </a:cubicBezTo>
                  <a:lnTo>
                    <a:pt x="1110" y="677"/>
                  </a:lnTo>
                  <a:cubicBezTo>
                    <a:pt x="1134" y="677"/>
                    <a:pt x="1149" y="661"/>
                    <a:pt x="1157" y="637"/>
                  </a:cubicBezTo>
                  <a:lnTo>
                    <a:pt x="1157" y="519"/>
                  </a:lnTo>
                  <a:cubicBezTo>
                    <a:pt x="1149" y="496"/>
                    <a:pt x="1134" y="472"/>
                    <a:pt x="1110" y="472"/>
                  </a:cubicBezTo>
                  <a:close/>
                  <a:moveTo>
                    <a:pt x="575" y="220"/>
                  </a:moveTo>
                  <a:cubicBezTo>
                    <a:pt x="638" y="220"/>
                    <a:pt x="536" y="323"/>
                    <a:pt x="536" y="260"/>
                  </a:cubicBezTo>
                  <a:cubicBezTo>
                    <a:pt x="536" y="236"/>
                    <a:pt x="552" y="220"/>
                    <a:pt x="575" y="220"/>
                  </a:cubicBezTo>
                  <a:close/>
                  <a:moveTo>
                    <a:pt x="331" y="331"/>
                  </a:moveTo>
                  <a:cubicBezTo>
                    <a:pt x="339" y="315"/>
                    <a:pt x="371" y="315"/>
                    <a:pt x="386" y="331"/>
                  </a:cubicBezTo>
                  <a:cubicBezTo>
                    <a:pt x="394" y="338"/>
                    <a:pt x="394" y="370"/>
                    <a:pt x="386" y="386"/>
                  </a:cubicBezTo>
                  <a:cubicBezTo>
                    <a:pt x="371" y="401"/>
                    <a:pt x="339" y="401"/>
                    <a:pt x="331" y="386"/>
                  </a:cubicBezTo>
                  <a:cubicBezTo>
                    <a:pt x="308" y="370"/>
                    <a:pt x="308" y="338"/>
                    <a:pt x="331" y="323"/>
                  </a:cubicBezTo>
                  <a:close/>
                  <a:moveTo>
                    <a:pt x="260" y="614"/>
                  </a:moveTo>
                  <a:cubicBezTo>
                    <a:pt x="205" y="614"/>
                    <a:pt x="300" y="511"/>
                    <a:pt x="300" y="574"/>
                  </a:cubicBezTo>
                  <a:cubicBezTo>
                    <a:pt x="300" y="598"/>
                    <a:pt x="284" y="614"/>
                    <a:pt x="260" y="614"/>
                  </a:cubicBezTo>
                  <a:close/>
                  <a:moveTo>
                    <a:pt x="386" y="826"/>
                  </a:moveTo>
                  <a:cubicBezTo>
                    <a:pt x="339" y="873"/>
                    <a:pt x="339" y="724"/>
                    <a:pt x="386" y="771"/>
                  </a:cubicBezTo>
                  <a:cubicBezTo>
                    <a:pt x="394" y="787"/>
                    <a:pt x="394" y="802"/>
                    <a:pt x="386" y="818"/>
                  </a:cubicBezTo>
                  <a:close/>
                  <a:moveTo>
                    <a:pt x="583" y="920"/>
                  </a:moveTo>
                  <a:cubicBezTo>
                    <a:pt x="520" y="920"/>
                    <a:pt x="622" y="826"/>
                    <a:pt x="622" y="881"/>
                  </a:cubicBezTo>
                  <a:cubicBezTo>
                    <a:pt x="622" y="905"/>
                    <a:pt x="599" y="928"/>
                    <a:pt x="575" y="920"/>
                  </a:cubicBezTo>
                  <a:close/>
                  <a:moveTo>
                    <a:pt x="583" y="763"/>
                  </a:moveTo>
                  <a:cubicBezTo>
                    <a:pt x="402" y="763"/>
                    <a:pt x="316" y="551"/>
                    <a:pt x="441" y="433"/>
                  </a:cubicBezTo>
                  <a:cubicBezTo>
                    <a:pt x="567" y="307"/>
                    <a:pt x="780" y="393"/>
                    <a:pt x="780" y="566"/>
                  </a:cubicBezTo>
                  <a:cubicBezTo>
                    <a:pt x="780" y="677"/>
                    <a:pt x="685" y="771"/>
                    <a:pt x="575" y="771"/>
                  </a:cubicBezTo>
                  <a:close/>
                  <a:moveTo>
                    <a:pt x="827" y="818"/>
                  </a:moveTo>
                  <a:cubicBezTo>
                    <a:pt x="811" y="834"/>
                    <a:pt x="787" y="834"/>
                    <a:pt x="772" y="818"/>
                  </a:cubicBezTo>
                  <a:cubicBezTo>
                    <a:pt x="756" y="802"/>
                    <a:pt x="756" y="779"/>
                    <a:pt x="772" y="763"/>
                  </a:cubicBezTo>
                  <a:cubicBezTo>
                    <a:pt x="787" y="747"/>
                    <a:pt x="811" y="747"/>
                    <a:pt x="827" y="763"/>
                  </a:cubicBezTo>
                  <a:cubicBezTo>
                    <a:pt x="843" y="779"/>
                    <a:pt x="843" y="802"/>
                    <a:pt x="827" y="818"/>
                  </a:cubicBezTo>
                  <a:close/>
                  <a:moveTo>
                    <a:pt x="827" y="378"/>
                  </a:moveTo>
                  <a:cubicBezTo>
                    <a:pt x="795" y="417"/>
                    <a:pt x="732" y="362"/>
                    <a:pt x="772" y="323"/>
                  </a:cubicBezTo>
                  <a:cubicBezTo>
                    <a:pt x="811" y="283"/>
                    <a:pt x="866" y="338"/>
                    <a:pt x="827" y="378"/>
                  </a:cubicBezTo>
                  <a:close/>
                  <a:moveTo>
                    <a:pt x="890" y="614"/>
                  </a:moveTo>
                  <a:cubicBezTo>
                    <a:pt x="835" y="614"/>
                    <a:pt x="929" y="511"/>
                    <a:pt x="929" y="574"/>
                  </a:cubicBezTo>
                  <a:cubicBezTo>
                    <a:pt x="929" y="598"/>
                    <a:pt x="913" y="614"/>
                    <a:pt x="890" y="614"/>
                  </a:cubicBezTo>
                  <a:close/>
                </a:path>
              </a:pathLst>
            </a:custGeom>
            <a:solidFill>
              <a:srgbClr val="CFF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99"/>
            <p:cNvSpPr/>
            <p:nvPr/>
          </p:nvSpPr>
          <p:spPr>
            <a:xfrm>
              <a:off x="4706071" y="3413290"/>
              <a:ext cx="60671" cy="60671"/>
            </a:xfrm>
            <a:custGeom>
              <a:avLst/>
              <a:gdLst/>
              <a:ahLst/>
              <a:cxnLst/>
              <a:rect l="l" t="t" r="r" b="b"/>
              <a:pathLst>
                <a:path w="1047" h="1047" extrusionOk="0">
                  <a:moveTo>
                    <a:pt x="1046" y="449"/>
                  </a:moveTo>
                  <a:cubicBezTo>
                    <a:pt x="1046" y="850"/>
                    <a:pt x="566" y="1047"/>
                    <a:pt x="283" y="763"/>
                  </a:cubicBezTo>
                  <a:cubicBezTo>
                    <a:pt x="0" y="488"/>
                    <a:pt x="205" y="1"/>
                    <a:pt x="598" y="1"/>
                  </a:cubicBezTo>
                  <a:cubicBezTo>
                    <a:pt x="842" y="1"/>
                    <a:pt x="1046" y="205"/>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99"/>
            <p:cNvSpPr/>
            <p:nvPr/>
          </p:nvSpPr>
          <p:spPr>
            <a:xfrm>
              <a:off x="4996386" y="3668082"/>
              <a:ext cx="51515" cy="51979"/>
            </a:xfrm>
            <a:custGeom>
              <a:avLst/>
              <a:gdLst/>
              <a:ahLst/>
              <a:cxnLst/>
              <a:rect l="l" t="t" r="r" b="b"/>
              <a:pathLst>
                <a:path w="889" h="897" extrusionOk="0">
                  <a:moveTo>
                    <a:pt x="889" y="448"/>
                  </a:moveTo>
                  <a:cubicBezTo>
                    <a:pt x="889" y="692"/>
                    <a:pt x="692" y="897"/>
                    <a:pt x="448" y="897"/>
                  </a:cubicBezTo>
                  <a:cubicBezTo>
                    <a:pt x="197" y="897"/>
                    <a:pt x="0" y="692"/>
                    <a:pt x="0" y="448"/>
                  </a:cubicBezTo>
                  <a:cubicBezTo>
                    <a:pt x="0" y="205"/>
                    <a:pt x="197" y="0"/>
                    <a:pt x="448" y="0"/>
                  </a:cubicBezTo>
                  <a:cubicBezTo>
                    <a:pt x="692" y="0"/>
                    <a:pt x="889" y="205"/>
                    <a:pt x="889" y="448"/>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99"/>
            <p:cNvSpPr/>
            <p:nvPr/>
          </p:nvSpPr>
          <p:spPr>
            <a:xfrm>
              <a:off x="3937637" y="3661707"/>
              <a:ext cx="60671" cy="60207"/>
            </a:xfrm>
            <a:custGeom>
              <a:avLst/>
              <a:gdLst/>
              <a:ahLst/>
              <a:cxnLst/>
              <a:rect l="l" t="t" r="r" b="b"/>
              <a:pathLst>
                <a:path w="1047" h="1039" extrusionOk="0">
                  <a:moveTo>
                    <a:pt x="1046" y="440"/>
                  </a:moveTo>
                  <a:cubicBezTo>
                    <a:pt x="1046" y="842"/>
                    <a:pt x="559" y="1038"/>
                    <a:pt x="283" y="755"/>
                  </a:cubicBezTo>
                  <a:cubicBezTo>
                    <a:pt x="0" y="480"/>
                    <a:pt x="197" y="0"/>
                    <a:pt x="598" y="0"/>
                  </a:cubicBezTo>
                  <a:cubicBezTo>
                    <a:pt x="842" y="0"/>
                    <a:pt x="1046" y="197"/>
                    <a:pt x="1046" y="44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99"/>
            <p:cNvSpPr/>
            <p:nvPr/>
          </p:nvSpPr>
          <p:spPr>
            <a:xfrm>
              <a:off x="4208829" y="3370004"/>
              <a:ext cx="60671" cy="60671"/>
            </a:xfrm>
            <a:custGeom>
              <a:avLst/>
              <a:gdLst/>
              <a:ahLst/>
              <a:cxnLst/>
              <a:rect l="l" t="t" r="r" b="b"/>
              <a:pathLst>
                <a:path w="1047" h="1047" extrusionOk="0">
                  <a:moveTo>
                    <a:pt x="1046" y="449"/>
                  </a:moveTo>
                  <a:cubicBezTo>
                    <a:pt x="1046" y="842"/>
                    <a:pt x="566" y="1046"/>
                    <a:pt x="283" y="763"/>
                  </a:cubicBezTo>
                  <a:cubicBezTo>
                    <a:pt x="0" y="480"/>
                    <a:pt x="205" y="0"/>
                    <a:pt x="598" y="0"/>
                  </a:cubicBezTo>
                  <a:cubicBezTo>
                    <a:pt x="850" y="0"/>
                    <a:pt x="1046" y="197"/>
                    <a:pt x="1046"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99"/>
            <p:cNvSpPr/>
            <p:nvPr/>
          </p:nvSpPr>
          <p:spPr>
            <a:xfrm>
              <a:off x="5084755" y="3075113"/>
              <a:ext cx="51573" cy="51573"/>
            </a:xfrm>
            <a:custGeom>
              <a:avLst/>
              <a:gdLst/>
              <a:ahLst/>
              <a:cxnLst/>
              <a:rect l="l" t="t" r="r" b="b"/>
              <a:pathLst>
                <a:path w="890" h="890" extrusionOk="0">
                  <a:moveTo>
                    <a:pt x="890" y="449"/>
                  </a:moveTo>
                  <a:cubicBezTo>
                    <a:pt x="890" y="693"/>
                    <a:pt x="693" y="889"/>
                    <a:pt x="441" y="889"/>
                  </a:cubicBezTo>
                  <a:cubicBezTo>
                    <a:pt x="198" y="889"/>
                    <a:pt x="1" y="693"/>
                    <a:pt x="1" y="449"/>
                  </a:cubicBezTo>
                  <a:cubicBezTo>
                    <a:pt x="1" y="197"/>
                    <a:pt x="198" y="1"/>
                    <a:pt x="441" y="1"/>
                  </a:cubicBezTo>
                  <a:cubicBezTo>
                    <a:pt x="693" y="1"/>
                    <a:pt x="890" y="197"/>
                    <a:pt x="890" y="449"/>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99"/>
            <p:cNvSpPr/>
            <p:nvPr/>
          </p:nvSpPr>
          <p:spPr>
            <a:xfrm>
              <a:off x="4881535" y="3344044"/>
              <a:ext cx="41027" cy="41027"/>
            </a:xfrm>
            <a:custGeom>
              <a:avLst/>
              <a:gdLst/>
              <a:ahLst/>
              <a:cxnLst/>
              <a:rect l="l" t="t" r="r" b="b"/>
              <a:pathLst>
                <a:path w="708" h="708" extrusionOk="0">
                  <a:moveTo>
                    <a:pt x="708" y="307"/>
                  </a:moveTo>
                  <a:cubicBezTo>
                    <a:pt x="708" y="574"/>
                    <a:pt x="378" y="708"/>
                    <a:pt x="189" y="519"/>
                  </a:cubicBezTo>
                  <a:cubicBezTo>
                    <a:pt x="0" y="322"/>
                    <a:pt x="134" y="0"/>
                    <a:pt x="401" y="0"/>
                  </a:cubicBezTo>
                  <a:cubicBezTo>
                    <a:pt x="566"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99"/>
            <p:cNvSpPr/>
            <p:nvPr/>
          </p:nvSpPr>
          <p:spPr>
            <a:xfrm>
              <a:off x="5136733" y="3425169"/>
              <a:ext cx="41085" cy="41490"/>
            </a:xfrm>
            <a:custGeom>
              <a:avLst/>
              <a:gdLst/>
              <a:ahLst/>
              <a:cxnLst/>
              <a:rect l="l" t="t" r="r" b="b"/>
              <a:pathLst>
                <a:path w="709" h="716" extrusionOk="0">
                  <a:moveTo>
                    <a:pt x="708" y="307"/>
                  </a:moveTo>
                  <a:cubicBezTo>
                    <a:pt x="708" y="574"/>
                    <a:pt x="386" y="716"/>
                    <a:pt x="189" y="519"/>
                  </a:cubicBezTo>
                  <a:cubicBezTo>
                    <a:pt x="1" y="330"/>
                    <a:pt x="134" y="0"/>
                    <a:pt x="410" y="8"/>
                  </a:cubicBezTo>
                  <a:cubicBezTo>
                    <a:pt x="575" y="8"/>
                    <a:pt x="708" y="142"/>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99"/>
            <p:cNvSpPr/>
            <p:nvPr/>
          </p:nvSpPr>
          <p:spPr>
            <a:xfrm>
              <a:off x="4699639" y="3726839"/>
              <a:ext cx="41085" cy="41548"/>
            </a:xfrm>
            <a:custGeom>
              <a:avLst/>
              <a:gdLst/>
              <a:ahLst/>
              <a:cxnLst/>
              <a:rect l="l" t="t" r="r" b="b"/>
              <a:pathLst>
                <a:path w="709" h="717" extrusionOk="0">
                  <a:moveTo>
                    <a:pt x="709" y="307"/>
                  </a:moveTo>
                  <a:cubicBezTo>
                    <a:pt x="709" y="575"/>
                    <a:pt x="386" y="716"/>
                    <a:pt x="190" y="520"/>
                  </a:cubicBezTo>
                  <a:cubicBezTo>
                    <a:pt x="1" y="331"/>
                    <a:pt x="135" y="1"/>
                    <a:pt x="410" y="1"/>
                  </a:cubicBezTo>
                  <a:cubicBezTo>
                    <a:pt x="575" y="1"/>
                    <a:pt x="709" y="142"/>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99"/>
            <p:cNvSpPr/>
            <p:nvPr/>
          </p:nvSpPr>
          <p:spPr>
            <a:xfrm>
              <a:off x="4673679" y="3050080"/>
              <a:ext cx="41085" cy="41027"/>
            </a:xfrm>
            <a:custGeom>
              <a:avLst/>
              <a:gdLst/>
              <a:ahLst/>
              <a:cxnLst/>
              <a:rect l="l" t="t" r="r" b="b"/>
              <a:pathLst>
                <a:path w="709" h="708" extrusionOk="0">
                  <a:moveTo>
                    <a:pt x="708" y="307"/>
                  </a:moveTo>
                  <a:cubicBezTo>
                    <a:pt x="708" y="574"/>
                    <a:pt x="386" y="708"/>
                    <a:pt x="189" y="519"/>
                  </a:cubicBezTo>
                  <a:cubicBezTo>
                    <a:pt x="1" y="330"/>
                    <a:pt x="134" y="0"/>
                    <a:pt x="410" y="0"/>
                  </a:cubicBezTo>
                  <a:cubicBezTo>
                    <a:pt x="575"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99"/>
            <p:cNvSpPr/>
            <p:nvPr/>
          </p:nvSpPr>
          <p:spPr>
            <a:xfrm>
              <a:off x="4288100" y="3050080"/>
              <a:ext cx="41085" cy="41027"/>
            </a:xfrm>
            <a:custGeom>
              <a:avLst/>
              <a:gdLst/>
              <a:ahLst/>
              <a:cxnLst/>
              <a:rect l="l" t="t" r="r" b="b"/>
              <a:pathLst>
                <a:path w="709" h="708" extrusionOk="0">
                  <a:moveTo>
                    <a:pt x="709" y="307"/>
                  </a:moveTo>
                  <a:cubicBezTo>
                    <a:pt x="709" y="574"/>
                    <a:pt x="386" y="708"/>
                    <a:pt x="189" y="519"/>
                  </a:cubicBezTo>
                  <a:cubicBezTo>
                    <a:pt x="1" y="323"/>
                    <a:pt x="134" y="0"/>
                    <a:pt x="410" y="0"/>
                  </a:cubicBezTo>
                  <a:cubicBezTo>
                    <a:pt x="575" y="0"/>
                    <a:pt x="709" y="134"/>
                    <a:pt x="709"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99"/>
            <p:cNvSpPr/>
            <p:nvPr/>
          </p:nvSpPr>
          <p:spPr>
            <a:xfrm>
              <a:off x="3840576" y="3545930"/>
              <a:ext cx="41027" cy="41085"/>
            </a:xfrm>
            <a:custGeom>
              <a:avLst/>
              <a:gdLst/>
              <a:ahLst/>
              <a:cxnLst/>
              <a:rect l="l" t="t" r="r" b="b"/>
              <a:pathLst>
                <a:path w="708" h="709" extrusionOk="0">
                  <a:moveTo>
                    <a:pt x="708" y="307"/>
                  </a:moveTo>
                  <a:cubicBezTo>
                    <a:pt x="708" y="574"/>
                    <a:pt x="378" y="708"/>
                    <a:pt x="189" y="519"/>
                  </a:cubicBezTo>
                  <a:cubicBezTo>
                    <a:pt x="0" y="323"/>
                    <a:pt x="134" y="0"/>
                    <a:pt x="409" y="0"/>
                  </a:cubicBezTo>
                  <a:cubicBezTo>
                    <a:pt x="574" y="0"/>
                    <a:pt x="708" y="134"/>
                    <a:pt x="708" y="307"/>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99"/>
            <p:cNvSpPr/>
            <p:nvPr/>
          </p:nvSpPr>
          <p:spPr>
            <a:xfrm>
              <a:off x="4253911" y="3695838"/>
              <a:ext cx="41085" cy="40621"/>
            </a:xfrm>
            <a:custGeom>
              <a:avLst/>
              <a:gdLst/>
              <a:ahLst/>
              <a:cxnLst/>
              <a:rect l="l" t="t" r="r" b="b"/>
              <a:pathLst>
                <a:path w="709" h="701" extrusionOk="0">
                  <a:moveTo>
                    <a:pt x="709" y="300"/>
                  </a:moveTo>
                  <a:cubicBezTo>
                    <a:pt x="709" y="567"/>
                    <a:pt x="378" y="701"/>
                    <a:pt x="190" y="512"/>
                  </a:cubicBezTo>
                  <a:cubicBezTo>
                    <a:pt x="1" y="323"/>
                    <a:pt x="134" y="1"/>
                    <a:pt x="402" y="1"/>
                  </a:cubicBezTo>
                  <a:cubicBezTo>
                    <a:pt x="575" y="1"/>
                    <a:pt x="709" y="135"/>
                    <a:pt x="709" y="300"/>
                  </a:cubicBezTo>
                  <a:close/>
                </a:path>
              </a:pathLst>
            </a:custGeom>
            <a:solidFill>
              <a:srgbClr val="D3E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99"/>
            <p:cNvSpPr/>
            <p:nvPr/>
          </p:nvSpPr>
          <p:spPr>
            <a:xfrm>
              <a:off x="3217066" y="3619290"/>
              <a:ext cx="448050" cy="448050"/>
            </a:xfrm>
            <a:custGeom>
              <a:avLst/>
              <a:gdLst/>
              <a:ahLst/>
              <a:cxnLst/>
              <a:rect l="l" t="t" r="r" b="b"/>
              <a:pathLst>
                <a:path w="7732" h="7732" fill="none" extrusionOk="0">
                  <a:moveTo>
                    <a:pt x="3469" y="1"/>
                  </a:moveTo>
                  <a:lnTo>
                    <a:pt x="6599" y="1"/>
                  </a:lnTo>
                  <a:cubicBezTo>
                    <a:pt x="7229" y="1"/>
                    <a:pt x="7732" y="504"/>
                    <a:pt x="7732" y="1125"/>
                  </a:cubicBezTo>
                  <a:lnTo>
                    <a:pt x="7732" y="6607"/>
                  </a:lnTo>
                  <a:cubicBezTo>
                    <a:pt x="7732" y="7229"/>
                    <a:pt x="7229" y="7732"/>
                    <a:pt x="6607" y="7732"/>
                  </a:cubicBezTo>
                  <a:lnTo>
                    <a:pt x="1125" y="7732"/>
                  </a:lnTo>
                  <a:cubicBezTo>
                    <a:pt x="504" y="7732"/>
                    <a:pt x="0" y="7229"/>
                    <a:pt x="0" y="6607"/>
                  </a:cubicBezTo>
                  <a:lnTo>
                    <a:pt x="0" y="203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99"/>
            <p:cNvSpPr/>
            <p:nvPr/>
          </p:nvSpPr>
          <p:spPr>
            <a:xfrm>
              <a:off x="3562546" y="3611526"/>
              <a:ext cx="18253" cy="18311"/>
            </a:xfrm>
            <a:custGeom>
              <a:avLst/>
              <a:gdLst/>
              <a:ahLst/>
              <a:cxnLst/>
              <a:rect l="l" t="t" r="r" b="b"/>
              <a:pathLst>
                <a:path w="315" h="316" extrusionOk="0">
                  <a:moveTo>
                    <a:pt x="315" y="135"/>
                  </a:moveTo>
                  <a:cubicBezTo>
                    <a:pt x="315" y="260"/>
                    <a:pt x="165" y="315"/>
                    <a:pt x="87" y="229"/>
                  </a:cubicBezTo>
                  <a:cubicBezTo>
                    <a:pt x="0" y="142"/>
                    <a:pt x="55" y="1"/>
                    <a:pt x="181" y="1"/>
                  </a:cubicBezTo>
                  <a:cubicBezTo>
                    <a:pt x="260" y="1"/>
                    <a:pt x="315" y="64"/>
                    <a:pt x="315"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99"/>
            <p:cNvSpPr/>
            <p:nvPr/>
          </p:nvSpPr>
          <p:spPr>
            <a:xfrm>
              <a:off x="3654160" y="3928726"/>
              <a:ext cx="18717" cy="18311"/>
            </a:xfrm>
            <a:custGeom>
              <a:avLst/>
              <a:gdLst/>
              <a:ahLst/>
              <a:cxnLst/>
              <a:rect l="l" t="t" r="r" b="b"/>
              <a:pathLst>
                <a:path w="323" h="316" extrusionOk="0">
                  <a:moveTo>
                    <a:pt x="323" y="135"/>
                  </a:moveTo>
                  <a:cubicBezTo>
                    <a:pt x="323" y="261"/>
                    <a:pt x="173" y="316"/>
                    <a:pt x="87" y="237"/>
                  </a:cubicBezTo>
                  <a:cubicBezTo>
                    <a:pt x="0" y="150"/>
                    <a:pt x="63" y="1"/>
                    <a:pt x="189" y="1"/>
                  </a:cubicBezTo>
                  <a:cubicBezTo>
                    <a:pt x="260" y="1"/>
                    <a:pt x="323" y="64"/>
                    <a:pt x="323" y="135"/>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99"/>
            <p:cNvSpPr/>
            <p:nvPr/>
          </p:nvSpPr>
          <p:spPr>
            <a:xfrm>
              <a:off x="3260353" y="3643918"/>
              <a:ext cx="380657" cy="380599"/>
            </a:xfrm>
            <a:custGeom>
              <a:avLst/>
              <a:gdLst/>
              <a:ahLst/>
              <a:cxnLst/>
              <a:rect l="l" t="t" r="r" b="b"/>
              <a:pathLst>
                <a:path w="6569" h="6568" extrusionOk="0">
                  <a:moveTo>
                    <a:pt x="6568" y="1007"/>
                  </a:moveTo>
                  <a:cubicBezTo>
                    <a:pt x="6568" y="449"/>
                    <a:pt x="6120" y="0"/>
                    <a:pt x="5569" y="0"/>
                  </a:cubicBezTo>
                  <a:lnTo>
                    <a:pt x="709" y="0"/>
                  </a:lnTo>
                  <a:cubicBezTo>
                    <a:pt x="441" y="0"/>
                    <a:pt x="189" y="110"/>
                    <a:pt x="1" y="299"/>
                  </a:cubicBezTo>
                  <a:lnTo>
                    <a:pt x="6277" y="6568"/>
                  </a:lnTo>
                  <a:cubicBezTo>
                    <a:pt x="6466" y="6387"/>
                    <a:pt x="6568" y="6127"/>
                    <a:pt x="6568" y="5868"/>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99"/>
            <p:cNvSpPr/>
            <p:nvPr/>
          </p:nvSpPr>
          <p:spPr>
            <a:xfrm>
              <a:off x="3490518" y="3813006"/>
              <a:ext cx="69363" cy="73883"/>
            </a:xfrm>
            <a:custGeom>
              <a:avLst/>
              <a:gdLst/>
              <a:ahLst/>
              <a:cxnLst/>
              <a:rect l="l" t="t" r="r" b="b"/>
              <a:pathLst>
                <a:path w="1197" h="1275" extrusionOk="0">
                  <a:moveTo>
                    <a:pt x="449" y="0"/>
                  </a:moveTo>
                  <a:lnTo>
                    <a:pt x="740" y="0"/>
                  </a:lnTo>
                  <a:lnTo>
                    <a:pt x="740" y="496"/>
                  </a:lnTo>
                  <a:lnTo>
                    <a:pt x="1196" y="496"/>
                  </a:lnTo>
                  <a:lnTo>
                    <a:pt x="1196" y="771"/>
                  </a:lnTo>
                  <a:lnTo>
                    <a:pt x="740" y="771"/>
                  </a:lnTo>
                  <a:lnTo>
                    <a:pt x="740" y="1274"/>
                  </a:lnTo>
                  <a:lnTo>
                    <a:pt x="449" y="1274"/>
                  </a:lnTo>
                  <a:lnTo>
                    <a:pt x="449" y="771"/>
                  </a:lnTo>
                  <a:lnTo>
                    <a:pt x="1" y="771"/>
                  </a:lnTo>
                  <a:lnTo>
                    <a:pt x="1" y="496"/>
                  </a:lnTo>
                  <a:lnTo>
                    <a:pt x="449" y="496"/>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99"/>
            <p:cNvSpPr/>
            <p:nvPr/>
          </p:nvSpPr>
          <p:spPr>
            <a:xfrm>
              <a:off x="4670956" y="2348172"/>
              <a:ext cx="397462" cy="397520"/>
            </a:xfrm>
            <a:custGeom>
              <a:avLst/>
              <a:gdLst/>
              <a:ahLst/>
              <a:cxnLst/>
              <a:rect l="l" t="t" r="r" b="b"/>
              <a:pathLst>
                <a:path w="6859" h="6860" extrusionOk="0">
                  <a:moveTo>
                    <a:pt x="999" y="1"/>
                  </a:moveTo>
                  <a:lnTo>
                    <a:pt x="5860" y="1"/>
                  </a:lnTo>
                  <a:cubicBezTo>
                    <a:pt x="6411" y="1"/>
                    <a:pt x="6859" y="449"/>
                    <a:pt x="6859" y="1000"/>
                  </a:cubicBezTo>
                  <a:lnTo>
                    <a:pt x="6859" y="5860"/>
                  </a:lnTo>
                  <a:cubicBezTo>
                    <a:pt x="6859" y="6411"/>
                    <a:pt x="6411" y="6859"/>
                    <a:pt x="5860"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99"/>
            <p:cNvSpPr/>
            <p:nvPr/>
          </p:nvSpPr>
          <p:spPr>
            <a:xfrm>
              <a:off x="4687818" y="2348172"/>
              <a:ext cx="380599" cy="380657"/>
            </a:xfrm>
            <a:custGeom>
              <a:avLst/>
              <a:gdLst/>
              <a:ahLst/>
              <a:cxnLst/>
              <a:rect l="l" t="t" r="r" b="b"/>
              <a:pathLst>
                <a:path w="6568" h="6569" extrusionOk="0">
                  <a:moveTo>
                    <a:pt x="6568" y="1000"/>
                  </a:moveTo>
                  <a:cubicBezTo>
                    <a:pt x="6568" y="449"/>
                    <a:pt x="6120" y="1"/>
                    <a:pt x="5569" y="1"/>
                  </a:cubicBezTo>
                  <a:lnTo>
                    <a:pt x="708" y="1"/>
                  </a:lnTo>
                  <a:cubicBezTo>
                    <a:pt x="441" y="1"/>
                    <a:pt x="189" y="111"/>
                    <a:pt x="0" y="300"/>
                  </a:cubicBezTo>
                  <a:lnTo>
                    <a:pt x="6269" y="6568"/>
                  </a:lnTo>
                  <a:cubicBezTo>
                    <a:pt x="6458" y="6379"/>
                    <a:pt x="6568" y="6128"/>
                    <a:pt x="6568" y="5860"/>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99"/>
            <p:cNvSpPr/>
            <p:nvPr/>
          </p:nvSpPr>
          <p:spPr>
            <a:xfrm>
              <a:off x="4645401" y="2323139"/>
              <a:ext cx="448108" cy="448050"/>
            </a:xfrm>
            <a:custGeom>
              <a:avLst/>
              <a:gdLst/>
              <a:ahLst/>
              <a:cxnLst/>
              <a:rect l="l" t="t" r="r" b="b"/>
              <a:pathLst>
                <a:path w="7733" h="7732" fill="none" extrusionOk="0">
                  <a:moveTo>
                    <a:pt x="1126" y="0"/>
                  </a:moveTo>
                  <a:lnTo>
                    <a:pt x="6608" y="0"/>
                  </a:lnTo>
                  <a:cubicBezTo>
                    <a:pt x="7229" y="0"/>
                    <a:pt x="7732" y="504"/>
                    <a:pt x="7732" y="1125"/>
                  </a:cubicBezTo>
                  <a:lnTo>
                    <a:pt x="7732" y="6607"/>
                  </a:lnTo>
                  <a:cubicBezTo>
                    <a:pt x="7732" y="7228"/>
                    <a:pt x="7229" y="7732"/>
                    <a:pt x="6608" y="7732"/>
                  </a:cubicBezTo>
                  <a:lnTo>
                    <a:pt x="1126" y="7732"/>
                  </a:lnTo>
                  <a:cubicBezTo>
                    <a:pt x="504" y="7732"/>
                    <a:pt x="1" y="7228"/>
                    <a:pt x="1" y="6607"/>
                  </a:cubicBezTo>
                  <a:lnTo>
                    <a:pt x="1" y="5325"/>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99"/>
            <p:cNvSpPr/>
            <p:nvPr/>
          </p:nvSpPr>
          <p:spPr>
            <a:xfrm>
              <a:off x="4691932" y="2309000"/>
              <a:ext cx="32856" cy="32856"/>
            </a:xfrm>
            <a:custGeom>
              <a:avLst/>
              <a:gdLst/>
              <a:ahLst/>
              <a:cxnLst/>
              <a:rect l="l" t="t" r="r" b="b"/>
              <a:pathLst>
                <a:path w="567" h="567" extrusionOk="0">
                  <a:moveTo>
                    <a:pt x="566" y="244"/>
                  </a:moveTo>
                  <a:cubicBezTo>
                    <a:pt x="566" y="457"/>
                    <a:pt x="307" y="567"/>
                    <a:pt x="158" y="409"/>
                  </a:cubicBezTo>
                  <a:cubicBezTo>
                    <a:pt x="0" y="260"/>
                    <a:pt x="110" y="0"/>
                    <a:pt x="331" y="0"/>
                  </a:cubicBezTo>
                  <a:cubicBezTo>
                    <a:pt x="456" y="0"/>
                    <a:pt x="566" y="110"/>
                    <a:pt x="566" y="244"/>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99"/>
            <p:cNvSpPr/>
            <p:nvPr/>
          </p:nvSpPr>
          <p:spPr>
            <a:xfrm>
              <a:off x="4787603" y="2314910"/>
              <a:ext cx="18775" cy="18775"/>
            </a:xfrm>
            <a:custGeom>
              <a:avLst/>
              <a:gdLst/>
              <a:ahLst/>
              <a:cxnLst/>
              <a:rect l="l" t="t" r="r" b="b"/>
              <a:pathLst>
                <a:path w="324" h="324" extrusionOk="0">
                  <a:moveTo>
                    <a:pt x="323" y="142"/>
                  </a:moveTo>
                  <a:cubicBezTo>
                    <a:pt x="323" y="260"/>
                    <a:pt x="174" y="323"/>
                    <a:pt x="87" y="237"/>
                  </a:cubicBezTo>
                  <a:cubicBezTo>
                    <a:pt x="1" y="150"/>
                    <a:pt x="64" y="1"/>
                    <a:pt x="190"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99"/>
            <p:cNvSpPr/>
            <p:nvPr/>
          </p:nvSpPr>
          <p:spPr>
            <a:xfrm>
              <a:off x="5082959" y="2476697"/>
              <a:ext cx="18717" cy="18775"/>
            </a:xfrm>
            <a:custGeom>
              <a:avLst/>
              <a:gdLst/>
              <a:ahLst/>
              <a:cxnLst/>
              <a:rect l="l" t="t" r="r" b="b"/>
              <a:pathLst>
                <a:path w="323" h="324" extrusionOk="0">
                  <a:moveTo>
                    <a:pt x="323" y="142"/>
                  </a:moveTo>
                  <a:cubicBezTo>
                    <a:pt x="323" y="260"/>
                    <a:pt x="174" y="323"/>
                    <a:pt x="87" y="237"/>
                  </a:cubicBezTo>
                  <a:cubicBezTo>
                    <a:pt x="1" y="150"/>
                    <a:pt x="63" y="1"/>
                    <a:pt x="181" y="1"/>
                  </a:cubicBezTo>
                  <a:cubicBezTo>
                    <a:pt x="260" y="1"/>
                    <a:pt x="323" y="64"/>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99"/>
            <p:cNvSpPr/>
            <p:nvPr/>
          </p:nvSpPr>
          <p:spPr>
            <a:xfrm>
              <a:off x="4902454" y="2762954"/>
              <a:ext cx="18775" cy="18717"/>
            </a:xfrm>
            <a:custGeom>
              <a:avLst/>
              <a:gdLst/>
              <a:ahLst/>
              <a:cxnLst/>
              <a:rect l="l" t="t" r="r" b="b"/>
              <a:pathLst>
                <a:path w="324" h="323" extrusionOk="0">
                  <a:moveTo>
                    <a:pt x="323" y="142"/>
                  </a:moveTo>
                  <a:cubicBezTo>
                    <a:pt x="323" y="260"/>
                    <a:pt x="174" y="322"/>
                    <a:pt x="87" y="236"/>
                  </a:cubicBezTo>
                  <a:cubicBezTo>
                    <a:pt x="1" y="149"/>
                    <a:pt x="64" y="0"/>
                    <a:pt x="182" y="0"/>
                  </a:cubicBezTo>
                  <a:cubicBezTo>
                    <a:pt x="260" y="0"/>
                    <a:pt x="323" y="63"/>
                    <a:pt x="323" y="142"/>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99"/>
            <p:cNvSpPr/>
            <p:nvPr/>
          </p:nvSpPr>
          <p:spPr>
            <a:xfrm>
              <a:off x="5359597" y="2867722"/>
              <a:ext cx="397056" cy="397520"/>
            </a:xfrm>
            <a:custGeom>
              <a:avLst/>
              <a:gdLst/>
              <a:ahLst/>
              <a:cxnLst/>
              <a:rect l="l" t="t" r="r" b="b"/>
              <a:pathLst>
                <a:path w="6852" h="6860" extrusionOk="0">
                  <a:moveTo>
                    <a:pt x="1000" y="1"/>
                  </a:moveTo>
                  <a:lnTo>
                    <a:pt x="5852" y="1"/>
                  </a:lnTo>
                  <a:cubicBezTo>
                    <a:pt x="6411" y="1"/>
                    <a:pt x="6851" y="449"/>
                    <a:pt x="6851" y="1008"/>
                  </a:cubicBezTo>
                  <a:lnTo>
                    <a:pt x="6851" y="5860"/>
                  </a:lnTo>
                  <a:cubicBezTo>
                    <a:pt x="6851" y="6419"/>
                    <a:pt x="6411" y="6859"/>
                    <a:pt x="5852" y="6859"/>
                  </a:cubicBezTo>
                  <a:lnTo>
                    <a:pt x="1000" y="6859"/>
                  </a:lnTo>
                  <a:cubicBezTo>
                    <a:pt x="441" y="6859"/>
                    <a:pt x="1" y="6419"/>
                    <a:pt x="1" y="5860"/>
                  </a:cubicBezTo>
                  <a:lnTo>
                    <a:pt x="1" y="1008"/>
                  </a:lnTo>
                  <a:cubicBezTo>
                    <a:pt x="1" y="449"/>
                    <a:pt x="441" y="1"/>
                    <a:pt x="1000" y="1"/>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99"/>
            <p:cNvSpPr/>
            <p:nvPr/>
          </p:nvSpPr>
          <p:spPr>
            <a:xfrm>
              <a:off x="5376460" y="2867722"/>
              <a:ext cx="380657" cy="380657"/>
            </a:xfrm>
            <a:custGeom>
              <a:avLst/>
              <a:gdLst/>
              <a:ahLst/>
              <a:cxnLst/>
              <a:rect l="l" t="t" r="r" b="b"/>
              <a:pathLst>
                <a:path w="6569" h="6569" extrusionOk="0">
                  <a:moveTo>
                    <a:pt x="6568" y="1008"/>
                  </a:moveTo>
                  <a:cubicBezTo>
                    <a:pt x="6568" y="449"/>
                    <a:pt x="6120" y="1"/>
                    <a:pt x="5569" y="1"/>
                  </a:cubicBezTo>
                  <a:lnTo>
                    <a:pt x="709" y="1"/>
                  </a:lnTo>
                  <a:cubicBezTo>
                    <a:pt x="441" y="1"/>
                    <a:pt x="189" y="111"/>
                    <a:pt x="1" y="300"/>
                  </a:cubicBezTo>
                  <a:lnTo>
                    <a:pt x="6269" y="6568"/>
                  </a:lnTo>
                  <a:cubicBezTo>
                    <a:pt x="6458" y="6380"/>
                    <a:pt x="6568" y="6128"/>
                    <a:pt x="6568" y="5860"/>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99"/>
            <p:cNvSpPr/>
            <p:nvPr/>
          </p:nvSpPr>
          <p:spPr>
            <a:xfrm>
              <a:off x="5332710" y="2843152"/>
              <a:ext cx="448108" cy="448050"/>
            </a:xfrm>
            <a:custGeom>
              <a:avLst/>
              <a:gdLst/>
              <a:ahLst/>
              <a:cxnLst/>
              <a:rect l="l" t="t" r="r" b="b"/>
              <a:pathLst>
                <a:path w="7733" h="7732" fill="none" extrusionOk="0">
                  <a:moveTo>
                    <a:pt x="7732" y="1125"/>
                  </a:moveTo>
                  <a:lnTo>
                    <a:pt x="7732" y="6607"/>
                  </a:lnTo>
                  <a:cubicBezTo>
                    <a:pt x="7732" y="7228"/>
                    <a:pt x="7229" y="7732"/>
                    <a:pt x="6607" y="7732"/>
                  </a:cubicBezTo>
                  <a:lnTo>
                    <a:pt x="1125" y="7732"/>
                  </a:lnTo>
                  <a:cubicBezTo>
                    <a:pt x="504" y="7732"/>
                    <a:pt x="1" y="7228"/>
                    <a:pt x="1" y="6607"/>
                  </a:cubicBezTo>
                  <a:lnTo>
                    <a:pt x="1" y="1125"/>
                  </a:lnTo>
                  <a:cubicBezTo>
                    <a:pt x="1" y="504"/>
                    <a:pt x="504" y="0"/>
                    <a:pt x="1125" y="0"/>
                  </a:cubicBezTo>
                  <a:lnTo>
                    <a:pt x="4735" y="0"/>
                  </a:lnTo>
                </a:path>
              </a:pathLst>
            </a:custGeom>
            <a:noFill/>
            <a:ln w="1775" cap="flat" cmpd="sng">
              <a:solidFill>
                <a:srgbClr val="87C960"/>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99"/>
            <p:cNvSpPr/>
            <p:nvPr/>
          </p:nvSpPr>
          <p:spPr>
            <a:xfrm>
              <a:off x="5657213" y="3280650"/>
              <a:ext cx="18775" cy="18775"/>
            </a:xfrm>
            <a:custGeom>
              <a:avLst/>
              <a:gdLst/>
              <a:ahLst/>
              <a:cxnLst/>
              <a:rect l="l" t="t" r="r" b="b"/>
              <a:pathLst>
                <a:path w="324" h="324" extrusionOk="0">
                  <a:moveTo>
                    <a:pt x="182" y="323"/>
                  </a:moveTo>
                  <a:cubicBezTo>
                    <a:pt x="64" y="323"/>
                    <a:pt x="1" y="174"/>
                    <a:pt x="87" y="87"/>
                  </a:cubicBezTo>
                  <a:cubicBezTo>
                    <a:pt x="174" y="1"/>
                    <a:pt x="323" y="64"/>
                    <a:pt x="323" y="182"/>
                  </a:cubicBezTo>
                  <a:cubicBezTo>
                    <a:pt x="323" y="260"/>
                    <a:pt x="260"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99"/>
            <p:cNvSpPr/>
            <p:nvPr/>
          </p:nvSpPr>
          <p:spPr>
            <a:xfrm>
              <a:off x="5322222" y="2949774"/>
              <a:ext cx="18311" cy="18775"/>
            </a:xfrm>
            <a:custGeom>
              <a:avLst/>
              <a:gdLst/>
              <a:ahLst/>
              <a:cxnLst/>
              <a:rect l="l" t="t" r="r" b="b"/>
              <a:pathLst>
                <a:path w="316" h="324" extrusionOk="0">
                  <a:moveTo>
                    <a:pt x="182" y="323"/>
                  </a:moveTo>
                  <a:cubicBezTo>
                    <a:pt x="56" y="323"/>
                    <a:pt x="1" y="174"/>
                    <a:pt x="87" y="87"/>
                  </a:cubicBezTo>
                  <a:cubicBezTo>
                    <a:pt x="174" y="1"/>
                    <a:pt x="315" y="64"/>
                    <a:pt x="315" y="189"/>
                  </a:cubicBezTo>
                  <a:cubicBezTo>
                    <a:pt x="315" y="260"/>
                    <a:pt x="252" y="323"/>
                    <a:pt x="182" y="323"/>
                  </a:cubicBezTo>
                  <a:close/>
                </a:path>
              </a:pathLst>
            </a:custGeom>
            <a:solidFill>
              <a:srgbClr val="87C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99"/>
            <p:cNvSpPr/>
            <p:nvPr/>
          </p:nvSpPr>
          <p:spPr>
            <a:xfrm>
              <a:off x="3808647" y="1995914"/>
              <a:ext cx="397056" cy="397462"/>
            </a:xfrm>
            <a:custGeom>
              <a:avLst/>
              <a:gdLst/>
              <a:ahLst/>
              <a:cxnLst/>
              <a:rect l="l" t="t" r="r" b="b"/>
              <a:pathLst>
                <a:path w="6852" h="6859" extrusionOk="0">
                  <a:moveTo>
                    <a:pt x="999" y="0"/>
                  </a:moveTo>
                  <a:lnTo>
                    <a:pt x="5852" y="0"/>
                  </a:lnTo>
                  <a:cubicBezTo>
                    <a:pt x="6411" y="0"/>
                    <a:pt x="6851" y="448"/>
                    <a:pt x="6851" y="999"/>
                  </a:cubicBezTo>
                  <a:lnTo>
                    <a:pt x="6851" y="5860"/>
                  </a:lnTo>
                  <a:cubicBezTo>
                    <a:pt x="6851" y="6410"/>
                    <a:pt x="6411" y="6858"/>
                    <a:pt x="5852" y="6858"/>
                  </a:cubicBezTo>
                  <a:lnTo>
                    <a:pt x="999" y="6858"/>
                  </a:lnTo>
                  <a:cubicBezTo>
                    <a:pt x="441" y="6858"/>
                    <a:pt x="0" y="6410"/>
                    <a:pt x="0" y="5860"/>
                  </a:cubicBezTo>
                  <a:lnTo>
                    <a:pt x="0" y="999"/>
                  </a:lnTo>
                  <a:cubicBezTo>
                    <a:pt x="0" y="448"/>
                    <a:pt x="441" y="0"/>
                    <a:pt x="999" y="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99"/>
            <p:cNvSpPr/>
            <p:nvPr/>
          </p:nvSpPr>
          <p:spPr>
            <a:xfrm>
              <a:off x="3825509" y="1995914"/>
              <a:ext cx="380599" cy="380599"/>
            </a:xfrm>
            <a:custGeom>
              <a:avLst/>
              <a:gdLst/>
              <a:ahLst/>
              <a:cxnLst/>
              <a:rect l="l" t="t" r="r" b="b"/>
              <a:pathLst>
                <a:path w="6568" h="6568" extrusionOk="0">
                  <a:moveTo>
                    <a:pt x="6560" y="999"/>
                  </a:moveTo>
                  <a:cubicBezTo>
                    <a:pt x="6560" y="448"/>
                    <a:pt x="6112" y="0"/>
                    <a:pt x="5561" y="0"/>
                  </a:cubicBezTo>
                  <a:lnTo>
                    <a:pt x="708" y="0"/>
                  </a:lnTo>
                  <a:cubicBezTo>
                    <a:pt x="441" y="0"/>
                    <a:pt x="189" y="110"/>
                    <a:pt x="0" y="299"/>
                  </a:cubicBezTo>
                  <a:lnTo>
                    <a:pt x="6269" y="6567"/>
                  </a:lnTo>
                  <a:cubicBezTo>
                    <a:pt x="6458" y="6379"/>
                    <a:pt x="6568" y="6127"/>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99"/>
            <p:cNvSpPr/>
            <p:nvPr/>
          </p:nvSpPr>
          <p:spPr>
            <a:xfrm>
              <a:off x="3785874" y="1970359"/>
              <a:ext cx="448050" cy="448050"/>
            </a:xfrm>
            <a:custGeom>
              <a:avLst/>
              <a:gdLst/>
              <a:ahLst/>
              <a:cxnLst/>
              <a:rect l="l" t="t" r="r" b="b"/>
              <a:pathLst>
                <a:path w="7732" h="7732" fill="none" extrusionOk="0">
                  <a:moveTo>
                    <a:pt x="0" y="6198"/>
                  </a:moveTo>
                  <a:lnTo>
                    <a:pt x="0" y="1125"/>
                  </a:lnTo>
                  <a:cubicBezTo>
                    <a:pt x="0" y="504"/>
                    <a:pt x="504" y="1"/>
                    <a:pt x="1125" y="1"/>
                  </a:cubicBezTo>
                  <a:lnTo>
                    <a:pt x="6607" y="1"/>
                  </a:lnTo>
                  <a:cubicBezTo>
                    <a:pt x="7228" y="1"/>
                    <a:pt x="7732" y="504"/>
                    <a:pt x="7732" y="1125"/>
                  </a:cubicBezTo>
                  <a:lnTo>
                    <a:pt x="7732" y="6607"/>
                  </a:lnTo>
                  <a:cubicBezTo>
                    <a:pt x="7732" y="7229"/>
                    <a:pt x="7228" y="7732"/>
                    <a:pt x="6607" y="7732"/>
                  </a:cubicBezTo>
                  <a:lnTo>
                    <a:pt x="5396" y="7732"/>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99"/>
            <p:cNvSpPr/>
            <p:nvPr/>
          </p:nvSpPr>
          <p:spPr>
            <a:xfrm>
              <a:off x="3771735" y="2315374"/>
              <a:ext cx="27873" cy="27873"/>
            </a:xfrm>
            <a:custGeom>
              <a:avLst/>
              <a:gdLst/>
              <a:ahLst/>
              <a:cxnLst/>
              <a:rect l="l" t="t" r="r" b="b"/>
              <a:pathLst>
                <a:path w="481" h="481" extrusionOk="0">
                  <a:moveTo>
                    <a:pt x="480" y="244"/>
                  </a:moveTo>
                  <a:cubicBezTo>
                    <a:pt x="480" y="378"/>
                    <a:pt x="378" y="480"/>
                    <a:pt x="244" y="480"/>
                  </a:cubicBezTo>
                  <a:cubicBezTo>
                    <a:pt x="111" y="480"/>
                    <a:pt x="0" y="378"/>
                    <a:pt x="0" y="244"/>
                  </a:cubicBezTo>
                  <a:cubicBezTo>
                    <a:pt x="0" y="111"/>
                    <a:pt x="111" y="0"/>
                    <a:pt x="244" y="0"/>
                  </a:cubicBezTo>
                  <a:cubicBezTo>
                    <a:pt x="378" y="0"/>
                    <a:pt x="480" y="111"/>
                    <a:pt x="480" y="24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99"/>
            <p:cNvSpPr/>
            <p:nvPr/>
          </p:nvSpPr>
          <p:spPr>
            <a:xfrm>
              <a:off x="3412116" y="2724188"/>
              <a:ext cx="448108" cy="448514"/>
            </a:xfrm>
            <a:custGeom>
              <a:avLst/>
              <a:gdLst/>
              <a:ahLst/>
              <a:cxnLst/>
              <a:rect l="l" t="t" r="r" b="b"/>
              <a:pathLst>
                <a:path w="7733" h="7740" fill="none" extrusionOk="0">
                  <a:moveTo>
                    <a:pt x="7732" y="1133"/>
                  </a:moveTo>
                  <a:lnTo>
                    <a:pt x="7732" y="6607"/>
                  </a:lnTo>
                  <a:cubicBezTo>
                    <a:pt x="7732" y="7229"/>
                    <a:pt x="7229" y="7732"/>
                    <a:pt x="6608" y="7740"/>
                  </a:cubicBezTo>
                  <a:lnTo>
                    <a:pt x="1125" y="7740"/>
                  </a:lnTo>
                  <a:cubicBezTo>
                    <a:pt x="504" y="7732"/>
                    <a:pt x="1" y="7229"/>
                    <a:pt x="1" y="6607"/>
                  </a:cubicBezTo>
                  <a:lnTo>
                    <a:pt x="1" y="1133"/>
                  </a:lnTo>
                  <a:cubicBezTo>
                    <a:pt x="1" y="504"/>
                    <a:pt x="504" y="0"/>
                    <a:pt x="1125" y="0"/>
                  </a:cubicBezTo>
                  <a:lnTo>
                    <a:pt x="3878" y="0"/>
                  </a:lnTo>
                </a:path>
              </a:pathLst>
            </a:custGeom>
            <a:noFill/>
            <a:ln w="1775" cap="flat" cmpd="sng">
              <a:solidFill>
                <a:srgbClr val="2364CF"/>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99"/>
            <p:cNvSpPr/>
            <p:nvPr/>
          </p:nvSpPr>
          <p:spPr>
            <a:xfrm>
              <a:off x="3437670" y="2749684"/>
              <a:ext cx="396998" cy="397520"/>
            </a:xfrm>
            <a:custGeom>
              <a:avLst/>
              <a:gdLst/>
              <a:ahLst/>
              <a:cxnLst/>
              <a:rect l="l" t="t" r="r" b="b"/>
              <a:pathLst>
                <a:path w="6851" h="6860" extrusionOk="0">
                  <a:moveTo>
                    <a:pt x="999" y="1"/>
                  </a:moveTo>
                  <a:lnTo>
                    <a:pt x="5852" y="1"/>
                  </a:lnTo>
                  <a:cubicBezTo>
                    <a:pt x="6410" y="1"/>
                    <a:pt x="6851" y="449"/>
                    <a:pt x="6851" y="1000"/>
                  </a:cubicBezTo>
                  <a:lnTo>
                    <a:pt x="6851" y="5860"/>
                  </a:lnTo>
                  <a:cubicBezTo>
                    <a:pt x="6851" y="6411"/>
                    <a:pt x="6410" y="6859"/>
                    <a:pt x="5852" y="6859"/>
                  </a:cubicBezTo>
                  <a:lnTo>
                    <a:pt x="999" y="6859"/>
                  </a:lnTo>
                  <a:cubicBezTo>
                    <a:pt x="441" y="6859"/>
                    <a:pt x="0" y="6411"/>
                    <a:pt x="0" y="5860"/>
                  </a:cubicBezTo>
                  <a:lnTo>
                    <a:pt x="0" y="1000"/>
                  </a:lnTo>
                  <a:cubicBezTo>
                    <a:pt x="0" y="449"/>
                    <a:pt x="441" y="1"/>
                    <a:pt x="999" y="1"/>
                  </a:cubicBezTo>
                  <a:close/>
                </a:path>
              </a:pathLst>
            </a:custGeom>
            <a:solidFill>
              <a:srgbClr val="236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99"/>
            <p:cNvSpPr/>
            <p:nvPr/>
          </p:nvSpPr>
          <p:spPr>
            <a:xfrm>
              <a:off x="3530617" y="2912862"/>
              <a:ext cx="57484" cy="97584"/>
            </a:xfrm>
            <a:custGeom>
              <a:avLst/>
              <a:gdLst/>
              <a:ahLst/>
              <a:cxnLst/>
              <a:rect l="l" t="t" r="r" b="b"/>
              <a:pathLst>
                <a:path w="992" h="1684" extrusionOk="0">
                  <a:moveTo>
                    <a:pt x="1" y="653"/>
                  </a:moveTo>
                  <a:lnTo>
                    <a:pt x="992" y="1"/>
                  </a:lnTo>
                  <a:lnTo>
                    <a:pt x="992" y="378"/>
                  </a:lnTo>
                  <a:lnTo>
                    <a:pt x="252" y="834"/>
                  </a:lnTo>
                  <a:lnTo>
                    <a:pt x="992" y="1314"/>
                  </a:lnTo>
                  <a:lnTo>
                    <a:pt x="992" y="1684"/>
                  </a:lnTo>
                  <a:lnTo>
                    <a:pt x="1" y="1015"/>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99"/>
            <p:cNvSpPr/>
            <p:nvPr/>
          </p:nvSpPr>
          <p:spPr>
            <a:xfrm>
              <a:off x="3684235" y="2912862"/>
              <a:ext cx="57484" cy="97584"/>
            </a:xfrm>
            <a:custGeom>
              <a:avLst/>
              <a:gdLst/>
              <a:ahLst/>
              <a:cxnLst/>
              <a:rect l="l" t="t" r="r" b="b"/>
              <a:pathLst>
                <a:path w="992" h="1684" extrusionOk="0">
                  <a:moveTo>
                    <a:pt x="0" y="370"/>
                  </a:moveTo>
                  <a:lnTo>
                    <a:pt x="0" y="1"/>
                  </a:lnTo>
                  <a:lnTo>
                    <a:pt x="991" y="661"/>
                  </a:lnTo>
                  <a:lnTo>
                    <a:pt x="991" y="1023"/>
                  </a:lnTo>
                  <a:lnTo>
                    <a:pt x="0" y="1684"/>
                  </a:lnTo>
                  <a:lnTo>
                    <a:pt x="0" y="1306"/>
                  </a:lnTo>
                  <a:lnTo>
                    <a:pt x="740" y="85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99"/>
            <p:cNvSpPr/>
            <p:nvPr/>
          </p:nvSpPr>
          <p:spPr>
            <a:xfrm>
              <a:off x="5137660" y="3623405"/>
              <a:ext cx="448050" cy="448050"/>
            </a:xfrm>
            <a:custGeom>
              <a:avLst/>
              <a:gdLst/>
              <a:ahLst/>
              <a:cxnLst/>
              <a:rect l="l" t="t" r="r" b="b"/>
              <a:pathLst>
                <a:path w="7732" h="7732" fill="none" extrusionOk="0">
                  <a:moveTo>
                    <a:pt x="5317" y="7732"/>
                  </a:moveTo>
                  <a:lnTo>
                    <a:pt x="1125" y="7732"/>
                  </a:lnTo>
                  <a:cubicBezTo>
                    <a:pt x="504" y="7732"/>
                    <a:pt x="0" y="7228"/>
                    <a:pt x="0" y="6599"/>
                  </a:cubicBezTo>
                  <a:lnTo>
                    <a:pt x="0" y="1125"/>
                  </a:lnTo>
                  <a:cubicBezTo>
                    <a:pt x="0" y="504"/>
                    <a:pt x="504" y="0"/>
                    <a:pt x="1125" y="0"/>
                  </a:cubicBezTo>
                  <a:lnTo>
                    <a:pt x="6607" y="0"/>
                  </a:lnTo>
                  <a:cubicBezTo>
                    <a:pt x="7228" y="0"/>
                    <a:pt x="7732" y="504"/>
                    <a:pt x="7732" y="1125"/>
                  </a:cubicBezTo>
                  <a:lnTo>
                    <a:pt x="7732" y="2328"/>
                  </a:lnTo>
                </a:path>
              </a:pathLst>
            </a:custGeom>
            <a:noFill/>
            <a:ln w="1775" cap="flat" cmpd="sng">
              <a:solidFill>
                <a:srgbClr val="25B0E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99"/>
            <p:cNvSpPr/>
            <p:nvPr/>
          </p:nvSpPr>
          <p:spPr>
            <a:xfrm>
              <a:off x="5432089" y="4057252"/>
              <a:ext cx="27873" cy="27873"/>
            </a:xfrm>
            <a:custGeom>
              <a:avLst/>
              <a:gdLst/>
              <a:ahLst/>
              <a:cxnLst/>
              <a:rect l="l" t="t" r="r" b="b"/>
              <a:pathLst>
                <a:path w="481" h="481" extrusionOk="0">
                  <a:moveTo>
                    <a:pt x="480" y="245"/>
                  </a:moveTo>
                  <a:cubicBezTo>
                    <a:pt x="480" y="378"/>
                    <a:pt x="370" y="481"/>
                    <a:pt x="236" y="481"/>
                  </a:cubicBezTo>
                  <a:cubicBezTo>
                    <a:pt x="110" y="481"/>
                    <a:pt x="0" y="378"/>
                    <a:pt x="0" y="245"/>
                  </a:cubicBezTo>
                  <a:cubicBezTo>
                    <a:pt x="0" y="111"/>
                    <a:pt x="110" y="1"/>
                    <a:pt x="236" y="1"/>
                  </a:cubicBezTo>
                  <a:cubicBezTo>
                    <a:pt x="370" y="1"/>
                    <a:pt x="480" y="111"/>
                    <a:pt x="480" y="245"/>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99"/>
            <p:cNvSpPr/>
            <p:nvPr/>
          </p:nvSpPr>
          <p:spPr>
            <a:xfrm>
              <a:off x="5353687" y="4060902"/>
              <a:ext cx="18717" cy="18311"/>
            </a:xfrm>
            <a:custGeom>
              <a:avLst/>
              <a:gdLst/>
              <a:ahLst/>
              <a:cxnLst/>
              <a:rect l="l" t="t" r="r" b="b"/>
              <a:pathLst>
                <a:path w="323" h="316" extrusionOk="0">
                  <a:moveTo>
                    <a:pt x="0" y="182"/>
                  </a:moveTo>
                  <a:cubicBezTo>
                    <a:pt x="0" y="56"/>
                    <a:pt x="150" y="1"/>
                    <a:pt x="236" y="87"/>
                  </a:cubicBezTo>
                  <a:cubicBezTo>
                    <a:pt x="323" y="174"/>
                    <a:pt x="260" y="315"/>
                    <a:pt x="134" y="315"/>
                  </a:cubicBezTo>
                  <a:cubicBezTo>
                    <a:pt x="63" y="315"/>
                    <a:pt x="0" y="253"/>
                    <a:pt x="0" y="182"/>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99"/>
            <p:cNvSpPr/>
            <p:nvPr/>
          </p:nvSpPr>
          <p:spPr>
            <a:xfrm>
              <a:off x="5129432" y="3909140"/>
              <a:ext cx="16051" cy="16051"/>
            </a:xfrm>
            <a:custGeom>
              <a:avLst/>
              <a:gdLst/>
              <a:ahLst/>
              <a:cxnLst/>
              <a:rect l="l" t="t" r="r" b="b"/>
              <a:pathLst>
                <a:path w="277" h="277" extrusionOk="0">
                  <a:moveTo>
                    <a:pt x="276" y="134"/>
                  </a:moveTo>
                  <a:cubicBezTo>
                    <a:pt x="276" y="213"/>
                    <a:pt x="213" y="276"/>
                    <a:pt x="142" y="276"/>
                  </a:cubicBezTo>
                  <a:cubicBezTo>
                    <a:pt x="64" y="276"/>
                    <a:pt x="1" y="213"/>
                    <a:pt x="1" y="134"/>
                  </a:cubicBezTo>
                  <a:cubicBezTo>
                    <a:pt x="1" y="64"/>
                    <a:pt x="64" y="1"/>
                    <a:pt x="142" y="1"/>
                  </a:cubicBezTo>
                  <a:cubicBezTo>
                    <a:pt x="213" y="1"/>
                    <a:pt x="276" y="64"/>
                    <a:pt x="276" y="134"/>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99"/>
            <p:cNvSpPr/>
            <p:nvPr/>
          </p:nvSpPr>
          <p:spPr>
            <a:xfrm>
              <a:off x="5488587" y="3612453"/>
              <a:ext cx="18775" cy="18775"/>
            </a:xfrm>
            <a:custGeom>
              <a:avLst/>
              <a:gdLst/>
              <a:ahLst/>
              <a:cxnLst/>
              <a:rect l="l" t="t" r="r" b="b"/>
              <a:pathLst>
                <a:path w="324" h="324" extrusionOk="0">
                  <a:moveTo>
                    <a:pt x="1" y="189"/>
                  </a:moveTo>
                  <a:cubicBezTo>
                    <a:pt x="1" y="63"/>
                    <a:pt x="150" y="1"/>
                    <a:pt x="237" y="87"/>
                  </a:cubicBezTo>
                  <a:cubicBezTo>
                    <a:pt x="323" y="174"/>
                    <a:pt x="260" y="323"/>
                    <a:pt x="142" y="323"/>
                  </a:cubicBezTo>
                  <a:cubicBezTo>
                    <a:pt x="63" y="323"/>
                    <a:pt x="1" y="260"/>
                    <a:pt x="1" y="189"/>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99"/>
            <p:cNvSpPr/>
            <p:nvPr/>
          </p:nvSpPr>
          <p:spPr>
            <a:xfrm>
              <a:off x="5160434" y="3648901"/>
              <a:ext cx="397056" cy="397520"/>
            </a:xfrm>
            <a:custGeom>
              <a:avLst/>
              <a:gdLst/>
              <a:ahLst/>
              <a:cxnLst/>
              <a:rect l="l" t="t" r="r" b="b"/>
              <a:pathLst>
                <a:path w="6852" h="6860" extrusionOk="0">
                  <a:moveTo>
                    <a:pt x="999" y="1"/>
                  </a:moveTo>
                  <a:lnTo>
                    <a:pt x="5852" y="1"/>
                  </a:lnTo>
                  <a:cubicBezTo>
                    <a:pt x="6411" y="1"/>
                    <a:pt x="6851" y="449"/>
                    <a:pt x="6851" y="1000"/>
                  </a:cubicBezTo>
                  <a:lnTo>
                    <a:pt x="6851" y="5860"/>
                  </a:lnTo>
                  <a:cubicBezTo>
                    <a:pt x="6851" y="6411"/>
                    <a:pt x="6411" y="6859"/>
                    <a:pt x="5852" y="6859"/>
                  </a:cubicBezTo>
                  <a:lnTo>
                    <a:pt x="999" y="6859"/>
                  </a:lnTo>
                  <a:cubicBezTo>
                    <a:pt x="441" y="6859"/>
                    <a:pt x="1" y="6411"/>
                    <a:pt x="1" y="5860"/>
                  </a:cubicBezTo>
                  <a:lnTo>
                    <a:pt x="1" y="1000"/>
                  </a:lnTo>
                  <a:cubicBezTo>
                    <a:pt x="1" y="449"/>
                    <a:pt x="441" y="1"/>
                    <a:pt x="999" y="1"/>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99"/>
            <p:cNvSpPr/>
            <p:nvPr/>
          </p:nvSpPr>
          <p:spPr>
            <a:xfrm>
              <a:off x="5176833" y="3648901"/>
              <a:ext cx="380657" cy="380657"/>
            </a:xfrm>
            <a:custGeom>
              <a:avLst/>
              <a:gdLst/>
              <a:ahLst/>
              <a:cxnLst/>
              <a:rect l="l" t="t" r="r" b="b"/>
              <a:pathLst>
                <a:path w="6569" h="6569" extrusionOk="0">
                  <a:moveTo>
                    <a:pt x="6568" y="1000"/>
                  </a:moveTo>
                  <a:cubicBezTo>
                    <a:pt x="6568" y="449"/>
                    <a:pt x="6120" y="1"/>
                    <a:pt x="5569" y="1"/>
                  </a:cubicBezTo>
                  <a:lnTo>
                    <a:pt x="709" y="1"/>
                  </a:lnTo>
                  <a:cubicBezTo>
                    <a:pt x="441" y="1"/>
                    <a:pt x="190" y="111"/>
                    <a:pt x="1" y="300"/>
                  </a:cubicBezTo>
                  <a:lnTo>
                    <a:pt x="6277" y="6568"/>
                  </a:lnTo>
                  <a:cubicBezTo>
                    <a:pt x="6466" y="6379"/>
                    <a:pt x="6568" y="6128"/>
                    <a:pt x="6568" y="5860"/>
                  </a:cubicBezTo>
                  <a:close/>
                </a:path>
              </a:pathLst>
            </a:custGeom>
            <a:solidFill>
              <a:srgbClr val="25B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99"/>
          <p:cNvSpPr/>
          <p:nvPr/>
        </p:nvSpPr>
        <p:spPr>
          <a:xfrm>
            <a:off x="3621200" y="1291763"/>
            <a:ext cx="1891200" cy="5250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7" name="Google Shape;4807;p99"/>
          <p:cNvCxnSpPr>
            <a:stCxn id="4805" idx="3"/>
            <a:endCxn id="4606" idx="0"/>
          </p:cNvCxnSpPr>
          <p:nvPr/>
        </p:nvCxnSpPr>
        <p:spPr>
          <a:xfrm>
            <a:off x="5512400" y="1554263"/>
            <a:ext cx="1717800" cy="813000"/>
          </a:xfrm>
          <a:prstGeom prst="bentConnector2">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85AE80B1-7F16-E300-4AF1-3D8ED0DCD520}"/>
              </a:ext>
            </a:extLst>
          </p:cNvPr>
          <p:cNvSpPr txBox="1"/>
          <p:nvPr/>
        </p:nvSpPr>
        <p:spPr>
          <a:xfrm>
            <a:off x="3881138" y="1390422"/>
            <a:ext cx="1528438" cy="307777"/>
          </a:xfrm>
          <a:prstGeom prst="rect">
            <a:avLst/>
          </a:prstGeom>
          <a:noFill/>
        </p:spPr>
        <p:txBody>
          <a:bodyPr wrap="square" rtlCol="0">
            <a:spAutoFit/>
          </a:bodyPr>
          <a:lstStyle/>
          <a:p>
            <a:r>
              <a:rPr lang="en-US" b="1">
                <a:latin typeface="Quicksand" panose="020B0604020202020204" charset="0"/>
              </a:rPr>
              <a:t>Khi </a:t>
            </a:r>
            <a:r>
              <a:rPr lang="en-US" b="1" err="1">
                <a:latin typeface="Quicksand" panose="020B0604020202020204" charset="0"/>
              </a:rPr>
              <a:t>bài</a:t>
            </a:r>
            <a:r>
              <a:rPr lang="en-US" b="1">
                <a:latin typeface="Quicksand" panose="020B0604020202020204" charset="0"/>
              </a:rPr>
              <a:t> </a:t>
            </a:r>
            <a:r>
              <a:rPr lang="en-US" b="1" err="1">
                <a:latin typeface="Quicksand" panose="020B0604020202020204" charset="0"/>
              </a:rPr>
              <a:t>toán</a:t>
            </a:r>
            <a:r>
              <a:rPr lang="en-US" b="1">
                <a:latin typeface="Quicksand" panose="020B0604020202020204" charset="0"/>
              </a:rPr>
              <a:t> </a:t>
            </a:r>
            <a:r>
              <a:rPr lang="en-US" b="1" err="1">
                <a:latin typeface="Quicksand" panose="020B0604020202020204" charset="0"/>
              </a:rPr>
              <a:t>có</a:t>
            </a:r>
            <a:endParaRPr lang="en-US" b="1">
              <a:latin typeface="Quicksand" panose="020B0604020202020204" charset="0"/>
            </a:endParaRPr>
          </a:p>
        </p:txBody>
      </p:sp>
      <p:sp>
        <p:nvSpPr>
          <p:cNvPr id="3" name="Google Shape;4608;p99">
            <a:extLst>
              <a:ext uri="{FF2B5EF4-FFF2-40B4-BE49-F238E27FC236}">
                <a16:creationId xmlns:a16="http://schemas.microsoft.com/office/drawing/2014/main" id="{DFFD14BF-C084-6982-30C5-2FFF47D90694}"/>
              </a:ext>
            </a:extLst>
          </p:cNvPr>
          <p:cNvSpPr txBox="1"/>
          <p:nvPr/>
        </p:nvSpPr>
        <p:spPr>
          <a:xfrm>
            <a:off x="923333" y="3588574"/>
            <a:ext cx="1833927" cy="516600"/>
          </a:xfrm>
          <a:prstGeom prst="rect">
            <a:avLst/>
          </a:prstGeom>
          <a:noFill/>
          <a:ln>
            <a:noFill/>
          </a:ln>
        </p:spPr>
        <p:txBody>
          <a:bodyPr spcFirstLastPara="1" wrap="square" lIns="91425" tIns="91425" rIns="91425" bIns="91425" anchor="t" anchorCtr="0">
            <a:noAutofit/>
          </a:bodyPr>
          <a:lstStyle/>
          <a:p>
            <a:pPr lvl="0" algn="ctr"/>
            <a:r>
              <a:rPr lang="en-US" sz="1600" b="1" err="1">
                <a:solidFill>
                  <a:schemeClr val="bg2"/>
                </a:solidFill>
                <a:latin typeface="Quicksand"/>
                <a:ea typeface="Quicksand"/>
                <a:cs typeface="Quicksand"/>
                <a:sym typeface="Quicksand"/>
              </a:rPr>
              <a:t>Những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có</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quả</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được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tái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sử</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dụng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nhiều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lần</a:t>
            </a:r>
            <a:endParaRPr sz="1600" b="1">
              <a:solidFill>
                <a:schemeClr val="bg2"/>
              </a:solidFill>
              <a:latin typeface="Quicksand"/>
              <a:ea typeface="Quicksand"/>
              <a:cs typeface="Quicksand"/>
              <a:sym typeface="Quicksand"/>
            </a:endParaRPr>
          </a:p>
        </p:txBody>
      </p:sp>
      <p:sp>
        <p:nvSpPr>
          <p:cNvPr id="4" name="Google Shape;4608;p99">
            <a:extLst>
              <a:ext uri="{FF2B5EF4-FFF2-40B4-BE49-F238E27FC236}">
                <a16:creationId xmlns:a16="http://schemas.microsoft.com/office/drawing/2014/main" id="{2BA971EC-C7CB-49D4-6A86-F9733C859ECE}"/>
              </a:ext>
            </a:extLst>
          </p:cNvPr>
          <p:cNvSpPr txBox="1"/>
          <p:nvPr/>
        </p:nvSpPr>
        <p:spPr>
          <a:xfrm>
            <a:off x="5756653" y="3582406"/>
            <a:ext cx="3138260" cy="1122900"/>
          </a:xfrm>
          <a:prstGeom prst="rect">
            <a:avLst/>
          </a:prstGeom>
          <a:noFill/>
          <a:ln>
            <a:noFill/>
          </a:ln>
        </p:spPr>
        <p:txBody>
          <a:bodyPr spcFirstLastPara="1" wrap="square" lIns="91425" tIns="91425" rIns="91425" bIns="91425" anchor="t" anchorCtr="0">
            <a:noAutofit/>
          </a:bodyPr>
          <a:lstStyle/>
          <a:p>
            <a:pPr lvl="0" algn="ct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quả</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tối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ưu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của</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lớn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có</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được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bằng</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cách</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kết</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hợp</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lời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giải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tối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ưu</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của</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các</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bài</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toán</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nhỏ</a:t>
            </a:r>
            <a:r>
              <a:rPr lang="en-US" sz="1600" b="1">
                <a:solidFill>
                  <a:schemeClr val="bg2"/>
                </a:solidFill>
                <a:latin typeface="Quicksand"/>
                <a:ea typeface="Quicksand"/>
                <a:cs typeface="Quicksand"/>
                <a:sym typeface="Quicksand"/>
              </a:rPr>
              <a:t> </a:t>
            </a:r>
            <a:r>
              <a:rPr lang="en-US" sz="1600" b="1" err="1">
                <a:solidFill>
                  <a:schemeClr val="bg2"/>
                </a:solidFill>
                <a:latin typeface="Quicksand"/>
                <a:ea typeface="Quicksand"/>
                <a:cs typeface="Quicksand"/>
                <a:sym typeface="Quicksand"/>
              </a:rPr>
              <a:t>hơn</a:t>
            </a:r>
            <a:endParaRPr sz="1600" b="1">
              <a:solidFill>
                <a:schemeClr val="bg2"/>
              </a:solidFill>
              <a:latin typeface="Quicksand"/>
              <a:ea typeface="Quicksand"/>
              <a:cs typeface="Quicksand"/>
              <a:sym typeface="Quicksand"/>
            </a:endParaRPr>
          </a:p>
        </p:txBody>
      </p:sp>
    </p:spTree>
    <p:extLst>
      <p:ext uri="{BB962C8B-B14F-4D97-AF65-F5344CB8AC3E}">
        <p14:creationId xmlns:p14="http://schemas.microsoft.com/office/powerpoint/2010/main" val="13250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00"/>
                                        </p:tgtEl>
                                        <p:attrNameLst>
                                          <p:attrName>style.visibility</p:attrName>
                                        </p:attrNameLst>
                                      </p:cBhvr>
                                      <p:to>
                                        <p:strVal val="visible"/>
                                      </p:to>
                                    </p:set>
                                    <p:anim calcmode="lin" valueType="num">
                                      <p:cBhvr additive="base">
                                        <p:cTn id="7" dur="1000"/>
                                        <p:tgtEl>
                                          <p:spTgt spid="460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602"/>
                                        </p:tgtEl>
                                        <p:attrNameLst>
                                          <p:attrName>style.visibility</p:attrName>
                                        </p:attrNameLst>
                                      </p:cBhvr>
                                      <p:to>
                                        <p:strVal val="visible"/>
                                      </p:to>
                                    </p:set>
                                    <p:animEffect transition="in" filter="fade">
                                      <p:cBhvr>
                                        <p:cTn id="10" dur="1000"/>
                                        <p:tgtEl>
                                          <p:spTgt spid="46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24"/>
                                        </p:tgtEl>
                                        <p:attrNameLst>
                                          <p:attrName>style.visibility</p:attrName>
                                        </p:attrNameLst>
                                      </p:cBhvr>
                                      <p:to>
                                        <p:strVal val="visible"/>
                                      </p:to>
                                    </p:set>
                                    <p:animEffect transition="in" filter="fade">
                                      <p:cBhvr>
                                        <p:cTn id="15" dur="1000"/>
                                        <p:tgtEl>
                                          <p:spTgt spid="46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05"/>
                                        </p:tgtEl>
                                        <p:attrNameLst>
                                          <p:attrName>style.visibility</p:attrName>
                                        </p:attrNameLst>
                                      </p:cBhvr>
                                      <p:to>
                                        <p:strVal val="visible"/>
                                      </p:to>
                                    </p:set>
                                    <p:animEffect transition="in" filter="fade">
                                      <p:cBhvr>
                                        <p:cTn id="20" dur="1000"/>
                                        <p:tgtEl>
                                          <p:spTgt spid="480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07"/>
                                        </p:tgtEl>
                                        <p:attrNameLst>
                                          <p:attrName>style.visibility</p:attrName>
                                        </p:attrNameLst>
                                      </p:cBhvr>
                                      <p:to>
                                        <p:strVal val="visible"/>
                                      </p:to>
                                    </p:set>
                                    <p:animEffect transition="in" filter="fade">
                                      <p:cBhvr>
                                        <p:cTn id="29" dur="1000"/>
                                        <p:tgtEl>
                                          <p:spTgt spid="4607"/>
                                        </p:tgtEl>
                                      </p:cBhvr>
                                    </p:animEffect>
                                  </p:childTnLst>
                                </p:cTn>
                              </p:par>
                              <p:par>
                                <p:cTn id="30" presetID="10" presetClass="entr" presetSubtype="0" fill="hold" nodeType="withEffect">
                                  <p:stCondLst>
                                    <p:cond delay="0"/>
                                  </p:stCondLst>
                                  <p:childTnLst>
                                    <p:set>
                                      <p:cBhvr>
                                        <p:cTn id="31" dur="1" fill="hold">
                                          <p:stCondLst>
                                            <p:cond delay="0"/>
                                          </p:stCondLst>
                                        </p:cTn>
                                        <p:tgtEl>
                                          <p:spTgt spid="4608"/>
                                        </p:tgtEl>
                                        <p:attrNameLst>
                                          <p:attrName>style.visibility</p:attrName>
                                        </p:attrNameLst>
                                      </p:cBhvr>
                                      <p:to>
                                        <p:strVal val="visible"/>
                                      </p:to>
                                    </p:set>
                                    <p:animEffect transition="in" filter="fade">
                                      <p:cBhvr>
                                        <p:cTn id="32" dur="1000"/>
                                        <p:tgtEl>
                                          <p:spTgt spid="4608"/>
                                        </p:tgtEl>
                                      </p:cBhvr>
                                    </p:animEffect>
                                  </p:childTnLst>
                                </p:cTn>
                              </p:par>
                              <p:par>
                                <p:cTn id="33" presetID="10" presetClass="entr" presetSubtype="0" fill="hold" nodeType="withEffect">
                                  <p:stCondLst>
                                    <p:cond delay="0"/>
                                  </p:stCondLst>
                                  <p:childTnLst>
                                    <p:set>
                                      <p:cBhvr>
                                        <p:cTn id="34" dur="1" fill="hold">
                                          <p:stCondLst>
                                            <p:cond delay="0"/>
                                          </p:stCondLst>
                                        </p:cTn>
                                        <p:tgtEl>
                                          <p:spTgt spid="4612"/>
                                        </p:tgtEl>
                                        <p:attrNameLst>
                                          <p:attrName>style.visibility</p:attrName>
                                        </p:attrNameLst>
                                      </p:cBhvr>
                                      <p:to>
                                        <p:strVal val="visible"/>
                                      </p:to>
                                    </p:set>
                                    <p:animEffect transition="in" filter="fade">
                                      <p:cBhvr>
                                        <p:cTn id="35" dur="1000"/>
                                        <p:tgtEl>
                                          <p:spTgt spid="46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606"/>
                                        </p:tgtEl>
                                        <p:attrNameLst>
                                          <p:attrName>style.visibility</p:attrName>
                                        </p:attrNameLst>
                                      </p:cBhvr>
                                      <p:to>
                                        <p:strVal val="visible"/>
                                      </p:to>
                                    </p:set>
                                    <p:animEffect transition="in" filter="fade">
                                      <p:cBhvr>
                                        <p:cTn id="40" dur="1000"/>
                                        <p:tgtEl>
                                          <p:spTgt spid="4606"/>
                                        </p:tgtEl>
                                      </p:cBhvr>
                                    </p:animEffect>
                                  </p:childTnLst>
                                </p:cTn>
                              </p:par>
                              <p:par>
                                <p:cTn id="41" presetID="10" presetClass="entr" presetSubtype="0" fill="hold" nodeType="withEffect">
                                  <p:stCondLst>
                                    <p:cond delay="0"/>
                                  </p:stCondLst>
                                  <p:childTnLst>
                                    <p:set>
                                      <p:cBhvr>
                                        <p:cTn id="42" dur="1" fill="hold">
                                          <p:stCondLst>
                                            <p:cond delay="0"/>
                                          </p:stCondLst>
                                        </p:cTn>
                                        <p:tgtEl>
                                          <p:spTgt spid="4610"/>
                                        </p:tgtEl>
                                        <p:attrNameLst>
                                          <p:attrName>style.visibility</p:attrName>
                                        </p:attrNameLst>
                                      </p:cBhvr>
                                      <p:to>
                                        <p:strVal val="visible"/>
                                      </p:to>
                                    </p:set>
                                    <p:animEffect transition="in" filter="fade">
                                      <p:cBhvr>
                                        <p:cTn id="43" dur="1000"/>
                                        <p:tgtEl>
                                          <p:spTgt spid="4610"/>
                                        </p:tgtEl>
                                      </p:cBhvr>
                                    </p:animEffect>
                                  </p:childTnLst>
                                </p:cTn>
                              </p:par>
                              <p:par>
                                <p:cTn id="44" presetID="10" presetClass="entr" presetSubtype="0" fill="hold" nodeType="withEffect">
                                  <p:stCondLst>
                                    <p:cond delay="0"/>
                                  </p:stCondLst>
                                  <p:childTnLst>
                                    <p:set>
                                      <p:cBhvr>
                                        <p:cTn id="45" dur="1" fill="hold">
                                          <p:stCondLst>
                                            <p:cond delay="0"/>
                                          </p:stCondLst>
                                        </p:cTn>
                                        <p:tgtEl>
                                          <p:spTgt spid="4807"/>
                                        </p:tgtEl>
                                        <p:attrNameLst>
                                          <p:attrName>style.visibility</p:attrName>
                                        </p:attrNameLst>
                                      </p:cBhvr>
                                      <p:to>
                                        <p:strVal val="visible"/>
                                      </p:to>
                                    </p:set>
                                    <p:animEffect transition="in" filter="fade">
                                      <p:cBhvr>
                                        <p:cTn id="46" dur="1000"/>
                                        <p:tgtEl>
                                          <p:spTgt spid="4807"/>
                                        </p:tgtEl>
                                      </p:cBhvr>
                                    </p:animEffect>
                                  </p:childTnLst>
                                </p:cTn>
                              </p:par>
                              <p:par>
                                <p:cTn id="47" presetID="10"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sp>
        <p:nvSpPr>
          <p:cNvPr id="3478" name="Google Shape;3478;p82"/>
          <p:cNvSpPr/>
          <p:nvPr/>
        </p:nvSpPr>
        <p:spPr>
          <a:xfrm>
            <a:off x="1160450" y="1028918"/>
            <a:ext cx="6823099" cy="3085663"/>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2"/>
          <p:cNvSpPr txBox="1">
            <a:spLocks noGrp="1"/>
          </p:cNvSpPr>
          <p:nvPr>
            <p:ph type="title"/>
          </p:nvPr>
        </p:nvSpPr>
        <p:spPr>
          <a:xfrm>
            <a:off x="4184721" y="1067801"/>
            <a:ext cx="774558" cy="611983"/>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a:t>TIPS</a:t>
            </a:r>
            <a:endParaRPr/>
          </a:p>
        </p:txBody>
      </p:sp>
      <p:sp>
        <p:nvSpPr>
          <p:cNvPr id="3480" name="Google Shape;3480;p82"/>
          <p:cNvSpPr txBox="1">
            <a:spLocks noGrp="1"/>
          </p:cNvSpPr>
          <p:nvPr>
            <p:ph type="subTitle" idx="1"/>
          </p:nvPr>
        </p:nvSpPr>
        <p:spPr>
          <a:xfrm>
            <a:off x="2364793" y="2576241"/>
            <a:ext cx="4777067" cy="1058045"/>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q"/>
            </a:pPr>
            <a:r>
              <a:rPr lang="en" b="1">
                <a:solidFill>
                  <a:schemeClr val="bg1"/>
                </a:solidFill>
              </a:rPr>
              <a:t>Constraint của bài toán, ví dụ 1 &lt; n &lt; 500, thường nhỏ, bởi vì người ra đề muốn ta giải bằng cách tạo bảng nhớ, và cũng bởi vì ta không thể tạo array quá lớn.</a:t>
            </a:r>
          </a:p>
          <a:p>
            <a:pPr marL="0" lvl="0" indent="0" algn="l" rtl="0">
              <a:spcBef>
                <a:spcPts val="0"/>
              </a:spcBef>
              <a:spcAft>
                <a:spcPts val="0"/>
              </a:spcAft>
              <a:buNone/>
            </a:pPr>
            <a:endParaRPr b="1">
              <a:solidFill>
                <a:schemeClr val="bg1"/>
              </a:solidFill>
            </a:endParaRPr>
          </a:p>
        </p:txBody>
      </p:sp>
      <p:sp>
        <p:nvSpPr>
          <p:cNvPr id="3481" name="Google Shape;3481;p82"/>
          <p:cNvSpPr txBox="1">
            <a:spLocks noGrp="1"/>
          </p:cNvSpPr>
          <p:nvPr>
            <p:ph type="title" idx="2"/>
          </p:nvPr>
        </p:nvSpPr>
        <p:spPr>
          <a:xfrm>
            <a:off x="1284349" y="1718667"/>
            <a:ext cx="6547382" cy="85757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000"/>
              <a:t>Nhận biết dp trong lập trình thi đấu</a:t>
            </a:r>
            <a:endParaRPr sz="4000"/>
          </a:p>
        </p:txBody>
      </p:sp>
      <p:grpSp>
        <p:nvGrpSpPr>
          <p:cNvPr id="3482" name="Google Shape;3482;p82"/>
          <p:cNvGrpSpPr/>
          <p:nvPr/>
        </p:nvGrpSpPr>
        <p:grpSpPr>
          <a:xfrm>
            <a:off x="7021821" y="1224440"/>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481"/>
                                        </p:tgtEl>
                                        <p:attrNameLst>
                                          <p:attrName>style.visibility</p:attrName>
                                        </p:attrNameLst>
                                      </p:cBhvr>
                                      <p:to>
                                        <p:strVal val="visible"/>
                                      </p:to>
                                    </p:set>
                                    <p:anim calcmode="lin" valueType="num">
                                      <p:cBhvr additive="base">
                                        <p:cTn id="7" dur="1000"/>
                                        <p:tgtEl>
                                          <p:spTgt spid="34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478"/>
                                        </p:tgtEl>
                                        <p:attrNameLst>
                                          <p:attrName>style.visibility</p:attrName>
                                        </p:attrNameLst>
                                      </p:cBhvr>
                                      <p:to>
                                        <p:strVal val="visible"/>
                                      </p:to>
                                    </p:set>
                                    <p:anim calcmode="lin" valueType="num">
                                      <p:cBhvr additive="base">
                                        <p:cTn id="12" dur="1000"/>
                                        <p:tgtEl>
                                          <p:spTgt spid="347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479"/>
                                        </p:tgtEl>
                                        <p:attrNameLst>
                                          <p:attrName>style.visibility</p:attrName>
                                        </p:attrNameLst>
                                      </p:cBhvr>
                                      <p:to>
                                        <p:strVal val="visible"/>
                                      </p:to>
                                    </p:set>
                                    <p:animEffect transition="in" filter="fade">
                                      <p:cBhvr>
                                        <p:cTn id="15" dur="1000"/>
                                        <p:tgtEl>
                                          <p:spTgt spid="3479"/>
                                        </p:tgtEl>
                                      </p:cBhvr>
                                    </p:animEffect>
                                  </p:childTnLst>
                                </p:cTn>
                              </p:par>
                              <p:par>
                                <p:cTn id="16" presetID="10" presetClass="entr" presetSubtype="0" fill="hold" nodeType="withEffect">
                                  <p:stCondLst>
                                    <p:cond delay="0"/>
                                  </p:stCondLst>
                                  <p:childTnLst>
                                    <p:set>
                                      <p:cBhvr>
                                        <p:cTn id="17" dur="1" fill="hold">
                                          <p:stCondLst>
                                            <p:cond delay="0"/>
                                          </p:stCondLst>
                                        </p:cTn>
                                        <p:tgtEl>
                                          <p:spTgt spid="3480"/>
                                        </p:tgtEl>
                                        <p:attrNameLst>
                                          <p:attrName>style.visibility</p:attrName>
                                        </p:attrNameLst>
                                      </p:cBhvr>
                                      <p:to>
                                        <p:strVal val="visible"/>
                                      </p:to>
                                    </p:set>
                                    <p:animEffect transition="in" filter="fade">
                                      <p:cBhvr>
                                        <p:cTn id="18" dur="10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75"/>
          <p:cNvSpPr/>
          <p:nvPr/>
        </p:nvSpPr>
        <p:spPr>
          <a:xfrm>
            <a:off x="639431" y="49395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5"/>
          <p:cNvSpPr txBox="1">
            <a:spLocks noGrp="1"/>
          </p:cNvSpPr>
          <p:nvPr>
            <p:ph type="title"/>
          </p:nvPr>
        </p:nvSpPr>
        <p:spPr>
          <a:xfrm>
            <a:off x="1430633" y="1638315"/>
            <a:ext cx="6121595" cy="1886661"/>
          </a:xfrm>
          <a:prstGeom prst="rect">
            <a:avLst/>
          </a:prstGeom>
        </p:spPr>
        <p:txBody>
          <a:bodyPr spcFirstLastPara="1" wrap="square" lIns="0" tIns="0" rIns="0" bIns="0" anchor="ctr" anchorCtr="0">
            <a:noAutofit/>
          </a:bodyPr>
          <a:lstStyle/>
          <a:p>
            <a:r>
              <a:rPr lang="en" sz="5500" b="1"/>
              <a:t>Tại sao nên dùng quy hoạch động ?</a:t>
            </a:r>
            <a:endParaRPr lang="vi-VN" sz="5500" b="1">
              <a:latin typeface="Cambria"/>
            </a:endParaRPr>
          </a:p>
        </p:txBody>
      </p:sp>
      <p:grpSp>
        <p:nvGrpSpPr>
          <p:cNvPr id="2990" name="Google Shape;2990;p75"/>
          <p:cNvGrpSpPr/>
          <p:nvPr/>
        </p:nvGrpSpPr>
        <p:grpSpPr>
          <a:xfrm>
            <a:off x="7631947" y="671363"/>
            <a:ext cx="636814" cy="120078"/>
            <a:chOff x="8209059" y="198000"/>
            <a:chExt cx="636814" cy="120078"/>
          </a:xfrm>
        </p:grpSpPr>
        <p:sp>
          <p:nvSpPr>
            <p:cNvPr id="2991" name="Google Shape;2991;p7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974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8"/>
                                        </p:tgtEl>
                                        <p:attrNameLst>
                                          <p:attrName>style.visibility</p:attrName>
                                        </p:attrNameLst>
                                      </p:cBhvr>
                                      <p:to>
                                        <p:strVal val="visible"/>
                                      </p:to>
                                    </p:set>
                                    <p:animEffect transition="in" filter="fade">
                                      <p:cBhvr>
                                        <p:cTn id="7" dur="1000"/>
                                        <p:tgtEl>
                                          <p:spTgt spid="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ài 24: Fibonacci !!! – Vietnam Commodites Trading">
            <a:extLst>
              <a:ext uri="{FF2B5EF4-FFF2-40B4-BE49-F238E27FC236}">
                <a16:creationId xmlns:a16="http://schemas.microsoft.com/office/drawing/2014/main" id="{11350181-7426-EDA9-7335-74A68456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28" y="2041377"/>
            <a:ext cx="3303076" cy="1651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ỉ lệ vàng và những điều bạn chưa biết - Tỉ lệ vàng và những điều bạn chưa  biết - Diễn đàn vật lý kỹ thuật - Vật lý kỹ thuật">
            <a:extLst>
              <a:ext uri="{FF2B5EF4-FFF2-40B4-BE49-F238E27FC236}">
                <a16:creationId xmlns:a16="http://schemas.microsoft.com/office/drawing/2014/main" id="{A214B6C4-8A46-8293-8CE9-FD5EF284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747" y="1517865"/>
            <a:ext cx="3520540" cy="2347993"/>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198;p78">
            <a:extLst>
              <a:ext uri="{FF2B5EF4-FFF2-40B4-BE49-F238E27FC236}">
                <a16:creationId xmlns:a16="http://schemas.microsoft.com/office/drawing/2014/main" id="{3998848F-6519-6E42-7656-F9B76841257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9;p78">
            <a:extLst>
              <a:ext uri="{FF2B5EF4-FFF2-40B4-BE49-F238E27FC236}">
                <a16:creationId xmlns:a16="http://schemas.microsoft.com/office/drawing/2014/main" id="{C1763B37-411A-63F6-11B1-748F474293E1}"/>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Tìm Số FIBONACCI</a:t>
            </a:r>
            <a:endParaRPr/>
          </a:p>
        </p:txBody>
      </p:sp>
      <p:grpSp>
        <p:nvGrpSpPr>
          <p:cNvPr id="17" name="Google Shape;3200;p78">
            <a:extLst>
              <a:ext uri="{FF2B5EF4-FFF2-40B4-BE49-F238E27FC236}">
                <a16:creationId xmlns:a16="http://schemas.microsoft.com/office/drawing/2014/main" id="{E358E28F-71FE-A724-3263-EF4B3B731A2D}"/>
              </a:ext>
            </a:extLst>
          </p:cNvPr>
          <p:cNvGrpSpPr/>
          <p:nvPr/>
        </p:nvGrpSpPr>
        <p:grpSpPr>
          <a:xfrm>
            <a:off x="7631947" y="649144"/>
            <a:ext cx="636814" cy="120078"/>
            <a:chOff x="8209059" y="198000"/>
            <a:chExt cx="636814" cy="120078"/>
          </a:xfrm>
        </p:grpSpPr>
        <p:sp>
          <p:nvSpPr>
            <p:cNvPr id="18" name="Google Shape;3201;p78">
              <a:extLst>
                <a:ext uri="{FF2B5EF4-FFF2-40B4-BE49-F238E27FC236}">
                  <a16:creationId xmlns:a16="http://schemas.microsoft.com/office/drawing/2014/main" id="{F2C96D90-0F79-4CAE-7AC0-4140BDEB4DA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02;p78">
              <a:extLst>
                <a:ext uri="{FF2B5EF4-FFF2-40B4-BE49-F238E27FC236}">
                  <a16:creationId xmlns:a16="http://schemas.microsoft.com/office/drawing/2014/main" id="{3BF937EB-5B1F-0FED-5B75-1393641C11E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3;p78">
              <a:extLst>
                <a:ext uri="{FF2B5EF4-FFF2-40B4-BE49-F238E27FC236}">
                  <a16:creationId xmlns:a16="http://schemas.microsoft.com/office/drawing/2014/main" id="{0D273E21-609A-FC3D-E91B-357F0A971A14}"/>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46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0168FF94-FF98-5A11-25B9-5BEFEBEDB308}"/>
              </a:ext>
            </a:extLst>
          </p:cNvPr>
          <p:cNvPicPr>
            <a:picLocks noChangeAspect="1"/>
          </p:cNvPicPr>
          <p:nvPr/>
        </p:nvPicPr>
        <p:blipFill>
          <a:blip r:embed="rId2"/>
          <a:stretch>
            <a:fillRect/>
          </a:stretch>
        </p:blipFill>
        <p:spPr>
          <a:xfrm>
            <a:off x="1080294" y="1135874"/>
            <a:ext cx="4888889" cy="3200000"/>
          </a:xfrm>
          <a:prstGeom prst="rect">
            <a:avLst/>
          </a:prstGeom>
        </p:spPr>
      </p:pic>
      <p:sp>
        <p:nvSpPr>
          <p:cNvPr id="17" name="Google Shape;3198;p78">
            <a:extLst>
              <a:ext uri="{FF2B5EF4-FFF2-40B4-BE49-F238E27FC236}">
                <a16:creationId xmlns:a16="http://schemas.microsoft.com/office/drawing/2014/main" id="{341A547D-31D2-7563-AD40-F0ABABB251FA}"/>
              </a:ext>
            </a:extLst>
          </p:cNvPr>
          <p:cNvSpPr/>
          <p:nvPr/>
        </p:nvSpPr>
        <p:spPr>
          <a:xfrm>
            <a:off x="714799" y="463173"/>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sp>
        <p:nvSpPr>
          <p:cNvPr id="18" name="Google Shape;3199;p78">
            <a:extLst>
              <a:ext uri="{FF2B5EF4-FFF2-40B4-BE49-F238E27FC236}">
                <a16:creationId xmlns:a16="http://schemas.microsoft.com/office/drawing/2014/main" id="{632FA688-9FFA-90DF-3AC2-E9F496650283}"/>
              </a:ext>
            </a:extLst>
          </p:cNvPr>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C</a:t>
            </a:r>
            <a:r>
              <a:rPr lang="en"/>
              <a:t>ách giải quyết thông thường</a:t>
            </a:r>
            <a:endParaRPr/>
          </a:p>
        </p:txBody>
      </p:sp>
      <p:grpSp>
        <p:nvGrpSpPr>
          <p:cNvPr id="19" name="Google Shape;3200;p78">
            <a:extLst>
              <a:ext uri="{FF2B5EF4-FFF2-40B4-BE49-F238E27FC236}">
                <a16:creationId xmlns:a16="http://schemas.microsoft.com/office/drawing/2014/main" id="{44E4C44D-3322-7399-D1A9-1CB9143FAE6F}"/>
              </a:ext>
            </a:extLst>
          </p:cNvPr>
          <p:cNvGrpSpPr/>
          <p:nvPr/>
        </p:nvGrpSpPr>
        <p:grpSpPr>
          <a:xfrm>
            <a:off x="7631947" y="649144"/>
            <a:ext cx="636814" cy="120078"/>
            <a:chOff x="8209059" y="198000"/>
            <a:chExt cx="636814" cy="120078"/>
          </a:xfrm>
        </p:grpSpPr>
        <p:sp>
          <p:nvSpPr>
            <p:cNvPr id="20" name="Google Shape;3201;p78">
              <a:extLst>
                <a:ext uri="{FF2B5EF4-FFF2-40B4-BE49-F238E27FC236}">
                  <a16:creationId xmlns:a16="http://schemas.microsoft.com/office/drawing/2014/main" id="{550D04CF-9083-D86C-ACFD-9E5F94213583}"/>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1" name="Google Shape;3202;p78">
              <a:extLst>
                <a:ext uri="{FF2B5EF4-FFF2-40B4-BE49-F238E27FC236}">
                  <a16:creationId xmlns:a16="http://schemas.microsoft.com/office/drawing/2014/main" id="{E29CDD2D-42FA-FEDF-9F89-E6746C35C5D1}"/>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2" name="Google Shape;3203;p78">
              <a:extLst>
                <a:ext uri="{FF2B5EF4-FFF2-40B4-BE49-F238E27FC236}">
                  <a16:creationId xmlns:a16="http://schemas.microsoft.com/office/drawing/2014/main" id="{86FF3FB3-4E1D-7504-8E75-11C2910E784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5" name="Oval 24">
            <a:extLst>
              <a:ext uri="{FF2B5EF4-FFF2-40B4-BE49-F238E27FC236}">
                <a16:creationId xmlns:a16="http://schemas.microsoft.com/office/drawing/2014/main" id="{D7A9FBD3-F14E-318F-409E-071CE14786B9}"/>
              </a:ext>
            </a:extLst>
          </p:cNvPr>
          <p:cNvSpPr/>
          <p:nvPr/>
        </p:nvSpPr>
        <p:spPr>
          <a:xfrm>
            <a:off x="910183" y="2509226"/>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Oval 25">
            <a:extLst>
              <a:ext uri="{FF2B5EF4-FFF2-40B4-BE49-F238E27FC236}">
                <a16:creationId xmlns:a16="http://schemas.microsoft.com/office/drawing/2014/main" id="{BC5A26AC-BC9A-7E2B-6102-BCEE7D04C02C}"/>
              </a:ext>
            </a:extLst>
          </p:cNvPr>
          <p:cNvSpPr/>
          <p:nvPr/>
        </p:nvSpPr>
        <p:spPr>
          <a:xfrm>
            <a:off x="4290366" y="1786303"/>
            <a:ext cx="1700154" cy="2108577"/>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Google Shape;1532;p57">
            <a:extLst>
              <a:ext uri="{FF2B5EF4-FFF2-40B4-BE49-F238E27FC236}">
                <a16:creationId xmlns:a16="http://schemas.microsoft.com/office/drawing/2014/main" id="{DD06E482-96C4-3353-F821-9603E5C68C23}"/>
              </a:ext>
            </a:extLst>
          </p:cNvPr>
          <p:cNvSpPr/>
          <p:nvPr/>
        </p:nvSpPr>
        <p:spPr>
          <a:xfrm>
            <a:off x="6139294" y="1150941"/>
            <a:ext cx="2770874" cy="35454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b="1"/>
          </a:p>
        </p:txBody>
      </p:sp>
      <p:grpSp>
        <p:nvGrpSpPr>
          <p:cNvPr id="28" name="Google Shape;1533;p57">
            <a:extLst>
              <a:ext uri="{FF2B5EF4-FFF2-40B4-BE49-F238E27FC236}">
                <a16:creationId xmlns:a16="http://schemas.microsoft.com/office/drawing/2014/main" id="{A4DF6188-39C9-C540-8121-99BC07C4BD37}"/>
              </a:ext>
            </a:extLst>
          </p:cNvPr>
          <p:cNvGrpSpPr/>
          <p:nvPr/>
        </p:nvGrpSpPr>
        <p:grpSpPr>
          <a:xfrm>
            <a:off x="8376492" y="1218027"/>
            <a:ext cx="487483" cy="115904"/>
            <a:chOff x="8209059" y="198000"/>
            <a:chExt cx="636814" cy="120078"/>
          </a:xfrm>
        </p:grpSpPr>
        <p:sp>
          <p:nvSpPr>
            <p:cNvPr id="29" name="Google Shape;1534;p57">
              <a:extLst>
                <a:ext uri="{FF2B5EF4-FFF2-40B4-BE49-F238E27FC236}">
                  <a16:creationId xmlns:a16="http://schemas.microsoft.com/office/drawing/2014/main" id="{834FD541-A687-3E34-0C63-C0051E8BE6CB}"/>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0" name="Google Shape;1535;p57">
              <a:extLst>
                <a:ext uri="{FF2B5EF4-FFF2-40B4-BE49-F238E27FC236}">
                  <a16:creationId xmlns:a16="http://schemas.microsoft.com/office/drawing/2014/main" id="{E6080E36-80DF-C434-F4A9-A773F4BB695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1" name="Google Shape;1536;p57">
              <a:extLst>
                <a:ext uri="{FF2B5EF4-FFF2-40B4-BE49-F238E27FC236}">
                  <a16:creationId xmlns:a16="http://schemas.microsoft.com/office/drawing/2014/main" id="{64D69A58-26BD-51E1-ED08-2483C65CF02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2" name="TextBox 31">
            <a:extLst>
              <a:ext uri="{FF2B5EF4-FFF2-40B4-BE49-F238E27FC236}">
                <a16:creationId xmlns:a16="http://schemas.microsoft.com/office/drawing/2014/main" id="{2E5D9585-E8A2-587C-1056-476D578822BB}"/>
              </a:ext>
            </a:extLst>
          </p:cNvPr>
          <p:cNvSpPr txBox="1"/>
          <p:nvPr/>
        </p:nvSpPr>
        <p:spPr>
          <a:xfrm>
            <a:off x="6076888" y="1141778"/>
            <a:ext cx="2887303" cy="1277273"/>
          </a:xfrm>
          <a:prstGeom prst="rect">
            <a:avLst/>
          </a:prstGeom>
          <a:noFill/>
        </p:spPr>
        <p:txBody>
          <a:bodyPr wrap="square">
            <a:spAutoFit/>
          </a:bodyPr>
          <a:lstStyle/>
          <a:p>
            <a:r>
              <a:rPr lang="en-US" sz="1100" b="1"/>
              <a:t> function Fib(n)</a:t>
            </a:r>
          </a:p>
          <a:p>
            <a:r>
              <a:rPr lang="en-US" sz="1100" b="1"/>
              <a:t>    if (n == 0)</a:t>
            </a:r>
          </a:p>
          <a:p>
            <a:r>
              <a:rPr lang="en-US" sz="1100" b="1"/>
              <a:t>       return 0</a:t>
            </a:r>
          </a:p>
          <a:p>
            <a:r>
              <a:rPr lang="en-US" sz="1100" b="1"/>
              <a:t>    if (n &lt;= 2)</a:t>
            </a:r>
          </a:p>
          <a:p>
            <a:r>
              <a:rPr lang="en-US" sz="1100" b="1"/>
              <a:t>       return 1</a:t>
            </a:r>
          </a:p>
          <a:p>
            <a:r>
              <a:rPr lang="en-US" sz="1100" b="1"/>
              <a:t>    return Fib(n-1) + Fib(n-2)</a:t>
            </a:r>
          </a:p>
          <a:p>
            <a:endParaRPr lang="en-US" sz="1100" b="1"/>
          </a:p>
        </p:txBody>
      </p:sp>
      <p:sp>
        <p:nvSpPr>
          <p:cNvPr id="35" name="TextBox 34">
            <a:extLst>
              <a:ext uri="{FF2B5EF4-FFF2-40B4-BE49-F238E27FC236}">
                <a16:creationId xmlns:a16="http://schemas.microsoft.com/office/drawing/2014/main" id="{86D9772E-4FA4-4B65-097E-317248419014}"/>
              </a:ext>
            </a:extLst>
          </p:cNvPr>
          <p:cNvSpPr txBox="1"/>
          <p:nvPr/>
        </p:nvSpPr>
        <p:spPr>
          <a:xfrm>
            <a:off x="6221731" y="2518389"/>
            <a:ext cx="2496303" cy="954107"/>
          </a:xfrm>
          <a:prstGeom prst="rect">
            <a:avLst/>
          </a:prstGeom>
          <a:noFill/>
        </p:spPr>
        <p:txBody>
          <a:bodyPr wrap="square" rtlCol="0">
            <a:spAutoFit/>
          </a:bodyPr>
          <a:lstStyle/>
          <a:p>
            <a:r>
              <a:rPr lang="en-US" b="1"/>
              <a:t>Ý </a:t>
            </a:r>
            <a:r>
              <a:rPr lang="en-US" b="1" err="1"/>
              <a:t>tưởng</a:t>
            </a:r>
            <a:r>
              <a:rPr lang="en-US" b="1"/>
              <a:t>: </a:t>
            </a:r>
            <a:r>
              <a:rPr lang="en-US" b="1" err="1"/>
              <a:t>Tạo</a:t>
            </a:r>
            <a:r>
              <a:rPr lang="en-US" b="1"/>
              <a:t> </a:t>
            </a:r>
            <a:r>
              <a:rPr lang="en-US" b="1" err="1"/>
              <a:t>ra</a:t>
            </a:r>
            <a:r>
              <a:rPr lang="en-US" b="1"/>
              <a:t> </a:t>
            </a:r>
            <a:r>
              <a:rPr lang="en-US" b="1" err="1"/>
              <a:t>mảng</a:t>
            </a:r>
            <a:r>
              <a:rPr lang="en-US" b="1"/>
              <a:t> </a:t>
            </a:r>
            <a:r>
              <a:rPr lang="en-US" b="1" err="1"/>
              <a:t>để</a:t>
            </a:r>
            <a:r>
              <a:rPr lang="en-US" b="1"/>
              <a:t> </a:t>
            </a:r>
            <a:r>
              <a:rPr lang="en-US" b="1" err="1"/>
              <a:t>lưu</a:t>
            </a:r>
            <a:r>
              <a:rPr lang="en-US" b="1"/>
              <a:t> </a:t>
            </a:r>
            <a:r>
              <a:rPr lang="en-US" b="1" err="1"/>
              <a:t>trữ</a:t>
            </a:r>
            <a:r>
              <a:rPr lang="en-US" b="1"/>
              <a:t> </a:t>
            </a:r>
            <a:r>
              <a:rPr lang="en-US" b="1" err="1"/>
              <a:t>những</a:t>
            </a:r>
            <a:r>
              <a:rPr lang="en-US" b="1"/>
              <a:t> </a:t>
            </a:r>
            <a:r>
              <a:rPr lang="en-US" b="1" err="1"/>
              <a:t>kết</a:t>
            </a:r>
            <a:r>
              <a:rPr lang="en-US" b="1"/>
              <a:t> </a:t>
            </a:r>
            <a:r>
              <a:rPr lang="en-US" b="1" err="1"/>
              <a:t>quả</a:t>
            </a:r>
            <a:r>
              <a:rPr lang="en-US" b="1"/>
              <a:t> </a:t>
            </a:r>
            <a:r>
              <a:rPr lang="en-US" b="1" err="1"/>
              <a:t>đã</a:t>
            </a:r>
            <a:r>
              <a:rPr lang="en-US" b="1"/>
              <a:t> </a:t>
            </a:r>
            <a:r>
              <a:rPr lang="en-US" b="1" err="1"/>
              <a:t>tính</a:t>
            </a:r>
            <a:r>
              <a:rPr lang="en-US" b="1"/>
              <a:t> </a:t>
            </a:r>
            <a:r>
              <a:rPr lang="en-US" b="1" err="1"/>
              <a:t>từ</a:t>
            </a:r>
            <a:r>
              <a:rPr lang="en-US" b="1"/>
              <a:t> </a:t>
            </a:r>
            <a:r>
              <a:rPr lang="en-US" b="1" err="1"/>
              <a:t>trước</a:t>
            </a:r>
            <a:r>
              <a:rPr lang="en-US" b="1"/>
              <a:t> -&gt; Quy </a:t>
            </a:r>
            <a:r>
              <a:rPr lang="en-US" b="1" err="1"/>
              <a:t>hoạch</a:t>
            </a:r>
            <a:r>
              <a:rPr lang="en-US" b="1"/>
              <a:t> </a:t>
            </a:r>
            <a:r>
              <a:rPr lang="en-US" b="1" err="1"/>
              <a:t>động</a:t>
            </a:r>
            <a:endParaRPr lang="en-US" b="1"/>
          </a:p>
        </p:txBody>
      </p:sp>
    </p:spTree>
    <p:extLst>
      <p:ext uri="{BB962C8B-B14F-4D97-AF65-F5344CB8AC3E}">
        <p14:creationId xmlns:p14="http://schemas.microsoft.com/office/powerpoint/2010/main" val="22435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2"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1" ma:contentTypeDescription="Tạo tài liệu mới." ma:contentTypeScope="" ma:versionID="cf8624359923c3916f746ed0f21c6d52">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b599498b0a11bd2c03d9e73a5c7ae2ed"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D4ACCD-D8A5-4130-BD8D-800A6AF2A335}">
  <ds:schemaRefs>
    <ds:schemaRef ds:uri="http://schemas.microsoft.com/sharepoint/v3/contenttype/forms"/>
  </ds:schemaRefs>
</ds:datastoreItem>
</file>

<file path=customXml/itemProps2.xml><?xml version="1.0" encoding="utf-8"?>
<ds:datastoreItem xmlns:ds="http://schemas.openxmlformats.org/officeDocument/2006/customXml" ds:itemID="{AABDA3AB-E616-4710-9A82-6CD1A6EA28AE}">
  <ds:schemaRefs>
    <ds:schemaRef ds:uri="http://schemas.microsoft.com/office/2006/documentManagement/types"/>
    <ds:schemaRef ds:uri="http://purl.org/dc/terms/"/>
    <ds:schemaRef ds:uri="http://purl.org/dc/dcmitype/"/>
    <ds:schemaRef ds:uri="http://schemas.openxmlformats.org/package/2006/metadata/core-properties"/>
    <ds:schemaRef ds:uri="http://schemas.microsoft.com/office/2006/metadata/properties"/>
    <ds:schemaRef ds:uri="86b2c21e-bc8a-47d8-90cc-43181eba94ed"/>
    <ds:schemaRef ds:uri="http://www.w3.org/XML/1998/namespace"/>
    <ds:schemaRef ds:uri="http://schemas.microsoft.com/office/infopath/2007/PartnerControls"/>
    <ds:schemaRef ds:uri="81e90ab8-9e7d-4b67-ba12-d147179b0223"/>
    <ds:schemaRef ds:uri="http://purl.org/dc/elements/1.1/"/>
  </ds:schemaRefs>
</ds:datastoreItem>
</file>

<file path=customXml/itemProps3.xml><?xml version="1.0" encoding="utf-8"?>
<ds:datastoreItem xmlns:ds="http://schemas.openxmlformats.org/officeDocument/2006/customXml" ds:itemID="{24832A06-2319-465B-B5F1-70D01D761B5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International Programmers Day XL by Slidesgo</Template>
  <TotalTime>0</TotalTime>
  <Words>3138</Words>
  <Application>Microsoft Office PowerPoint</Application>
  <PresentationFormat>On-screen Show (16:9)</PresentationFormat>
  <Paragraphs>500</Paragraphs>
  <Slides>35</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Wingdings</vt:lpstr>
      <vt:lpstr>Livvic</vt:lpstr>
      <vt:lpstr>Arial</vt:lpstr>
      <vt:lpstr>Work Sans</vt:lpstr>
      <vt:lpstr>UTM Bebas</vt:lpstr>
      <vt:lpstr>Bebas Neue</vt:lpstr>
      <vt:lpstr>Cambria</vt:lpstr>
      <vt:lpstr>Nunito</vt:lpstr>
      <vt:lpstr>Cambria Math</vt:lpstr>
      <vt:lpstr>Roboto Condensed Light</vt:lpstr>
      <vt:lpstr>Calibri</vt:lpstr>
      <vt:lpstr>Quicksand</vt:lpstr>
      <vt:lpstr>International Programmers Day XL by Slidesgo</vt:lpstr>
      <vt:lpstr>DYNAMIC PROGRAMMING DISCUSS</vt:lpstr>
      <vt:lpstr>Nội dung bài học</vt:lpstr>
      <vt:lpstr>Tổng quan  Quy hoạch động</vt:lpstr>
      <vt:lpstr>Quy hoạch động là gì?</vt:lpstr>
      <vt:lpstr>Khi nào nên dùng Quy hoạch động ?</vt:lpstr>
      <vt:lpstr>TIPS</vt:lpstr>
      <vt:lpstr>Tại sao nên dùng quy hoạch động ?</vt:lpstr>
      <vt:lpstr>Tìm Số FIBONACCI</vt:lpstr>
      <vt:lpstr>Cách giải quyết thông thường</vt:lpstr>
      <vt:lpstr>PowerPoint Presentation</vt:lpstr>
      <vt:lpstr>Tổng kết phần 1</vt:lpstr>
      <vt:lpstr>Các phương pháp chính để triển khai quy hoạch động</vt:lpstr>
      <vt:lpstr>Các bước triển khai bottom-Up</vt:lpstr>
      <vt:lpstr>Các bước triển khai Top-DOWN</vt:lpstr>
      <vt:lpstr>PowerPoint Presentation</vt:lpstr>
      <vt:lpstr>Các bước giải</vt:lpstr>
      <vt:lpstr>PowerPoint Presentation</vt:lpstr>
      <vt:lpstr>Các bước giải</vt:lpstr>
      <vt:lpstr>PowerPoint Presentation</vt:lpstr>
      <vt:lpstr>PowerPoint Presentation</vt:lpstr>
      <vt:lpstr>Ví dụ về Quy hoạch động</vt:lpstr>
      <vt:lpstr>PowerPoint Presentation</vt:lpstr>
      <vt:lpstr>01</vt:lpstr>
      <vt:lpstr>PowerPoint Presentation</vt:lpstr>
      <vt:lpstr>01</vt:lpstr>
      <vt:lpstr>PowerPoint Presentation</vt:lpstr>
      <vt:lpstr>PowerPoint Presentation</vt:lpstr>
      <vt:lpstr>Hướng tiếp cận Bottom-up</vt:lpstr>
      <vt:lpstr>PowerPoint Presentation</vt:lpstr>
      <vt:lpstr>Một vài bài toán áp dụng DP</vt:lpstr>
      <vt:lpstr>Mấu chốt của quy hoạch động là tìm ra công thức truy hồi</vt:lpstr>
      <vt:lpstr>PowerPoint Presentation</vt:lpstr>
      <vt:lpstr>PowerPoint Presentation</vt:lpstr>
      <vt:lpstr>To Be Continue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 DISCUSS</dc:title>
  <dc:creator>Nguyễn Duy Thái</dc:creator>
  <cp:lastModifiedBy>Nguyễn Duy Thái</cp:lastModifiedBy>
  <cp:revision>1</cp:revision>
  <dcterms:created xsi:type="dcterms:W3CDTF">2023-05-12T05:57:37Z</dcterms:created>
  <dcterms:modified xsi:type="dcterms:W3CDTF">2023-05-12T05:57:51Z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