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1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GOST Type BU" panose="02010603020201000205" pitchFamily="2" charset="2"/>
      <p:regular r:id="rId19"/>
    </p:embeddedFont>
    <p:embeddedFont>
      <p:font typeface="Heebo Light" panose="020B0604020202020204" charset="-79"/>
      <p:regular r:id="rId20"/>
    </p:embeddedFont>
    <p:embeddedFont>
      <p:font typeface="Montserrat" panose="020B0604020202020204" charset="-52"/>
      <p:regular r:id="rId21"/>
    </p:embeddedFont>
    <p:embeddedFont>
      <p:font typeface="Wingdings 2" panose="05020102010507070707" pitchFamily="18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Георгий Максимов" initials="ГМ" lastIdx="1" clrIdx="0">
    <p:extLst>
      <p:ext uri="{19B8F6BF-5375-455C-9EA6-DF929625EA0E}">
        <p15:presenceInfo xmlns:p15="http://schemas.microsoft.com/office/powerpoint/2012/main" userId="600404e940d736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311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250" autoAdjust="0"/>
  </p:normalViewPr>
  <p:slideViewPr>
    <p:cSldViewPr snapToGrid="0" snapToObjects="1">
      <p:cViewPr>
        <p:scale>
          <a:sx n="66" d="100"/>
          <a:sy n="66" d="100"/>
        </p:scale>
        <p:origin x="79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0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Приветствие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Наша система призвана повысить эффективность использования ресурсов, так при этом ещё и улучшается опыт использования, ведь дистанционно регулировать свет удобней, чем тянуться к выключателю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Эта система позволяет легко поменять яркость и цвет освещения тогда, когда это нужно. Лично мне этого часто нахватает и я планирую себе дома реализовать эту систему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Ну и конечно, помимо ручной регулировки освещения, система способна в автоматическом режиме регулировать параметры света, чтобы вообще не нужно было отвлекаться от работы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Эта система спроектирована так, чтобы устанавливаться локально на одно рабочее место, что позволяет разным людям независимо настраивать освещение под себя, что так же повышает удобство пользования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Экономия</a:t>
            </a:r>
            <a:r>
              <a:rPr lang="ru-RU" sz="1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: использование системы позволяет сократить расходы в долгосрочной перспективе, за счёт использование энергоэффективных светодиодных ламп и датчика движения</a:t>
            </a:r>
            <a:br>
              <a:rPr lang="ru-RU" sz="1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ru-RU" sz="1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Комфорт: настройка освещения индивидуально под себя позволяет уменьшить количество отвлекающих факторов и с головой погрузиться в работу</a:t>
            </a:r>
            <a:br>
              <a:rPr lang="ru-RU" sz="1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ru-RU" sz="1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Ну и из этого всего вытекает эффективность работы.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Разработанная схема предполагает использование экранчика для вывода информации о системе, уровня освещённости и подобного, но его наличие вовсе не обязательно.</a:t>
            </a:r>
            <a:br>
              <a:rPr lang="ru-RU" dirty="0"/>
            </a:br>
            <a:r>
              <a:rPr lang="ru-RU" dirty="0"/>
              <a:t>В данный момент программный код реализован на примерно 70%, из функций, запланированных для реализации, не готово правильное взаимодействие команд с пульта с данными других датчиков.</a:t>
            </a:r>
            <a:br>
              <a:rPr lang="ru-RU" dirty="0"/>
            </a:br>
            <a:r>
              <a:rPr lang="ru-RU" dirty="0"/>
              <a:t>На слайде представлена схема проекта в конечном своём виде.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809"/>
            <a:ext cx="14630400" cy="6244590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01" y="1738977"/>
            <a:ext cx="12686400" cy="3565261"/>
          </a:xfrm>
        </p:spPr>
        <p:txBody>
          <a:bodyPr/>
          <a:lstStyle>
            <a:lvl1pPr>
              <a:defRPr sz="648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01" y="6337016"/>
            <a:ext cx="12686400" cy="52196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361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00" y="5760720"/>
            <a:ext cx="12673702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4630400" cy="576072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92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2000" y="6440806"/>
            <a:ext cx="12673702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45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758037" y="1297747"/>
            <a:ext cx="7598899" cy="3887026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182" y="1486203"/>
            <a:ext cx="7072608" cy="3175094"/>
          </a:xfrm>
        </p:spPr>
        <p:txBody>
          <a:bodyPr anchor="b"/>
          <a:lstStyle>
            <a:lvl1pPr algn="l">
              <a:defRPr sz="504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28" y="5332417"/>
            <a:ext cx="7069963" cy="855889"/>
          </a:xfrm>
        </p:spPr>
        <p:txBody>
          <a:bodyPr anchor="t">
            <a:no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9089571" y="1297748"/>
            <a:ext cx="4572001" cy="489055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524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369061" y="2743902"/>
            <a:ext cx="5874138" cy="3004766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628508" y="2923149"/>
            <a:ext cx="5259025" cy="2409347"/>
          </a:xfrm>
        </p:spPr>
        <p:txBody>
          <a:bodyPr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387200" y="2743201"/>
            <a:ext cx="5856360" cy="2754630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620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4630400" cy="2623186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6862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9203582" y="535307"/>
            <a:ext cx="5426819" cy="6497954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0249" y="703405"/>
            <a:ext cx="2993749" cy="61617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001" y="535307"/>
            <a:ext cx="7933848" cy="649795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89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4A7E10-9F01-47F9-9F18-1DD894965344}"/>
              </a:ext>
            </a:extLst>
          </p:cNvPr>
          <p:cNvSpPr/>
          <p:nvPr userDrawn="1"/>
        </p:nvSpPr>
        <p:spPr>
          <a:xfrm>
            <a:off x="10383803" y="6980183"/>
            <a:ext cx="41129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400" spc="210" dirty="0">
                <a:latin typeface="GOST Type BU" panose="02010603020201000205" pitchFamily="2" charset="2"/>
                <a:ea typeface="Gadugi" panose="020B0502040204020203" pitchFamily="34" charset="0"/>
              </a:rPr>
              <a:t>Unfound Team</a:t>
            </a:r>
            <a:endParaRPr lang="ru-RU" sz="4400" spc="210" dirty="0">
              <a:latin typeface="GOST Type BU" panose="02010603020201000205" pitchFamily="2" charset="2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47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607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281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420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93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4630400" cy="2623186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00" y="536626"/>
            <a:ext cx="12686398" cy="11645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454" y="2666745"/>
            <a:ext cx="12665489" cy="43638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4073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873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403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39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2"/>
            <a:ext cx="14630400" cy="6244590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00" y="3541675"/>
            <a:ext cx="12673702" cy="1762560"/>
          </a:xfrm>
        </p:spPr>
        <p:txBody>
          <a:bodyPr anchor="b"/>
          <a:lstStyle>
            <a:lvl1pPr algn="r">
              <a:defRPr sz="576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00" y="6337442"/>
            <a:ext cx="12673702" cy="520746"/>
          </a:xfrm>
        </p:spPr>
        <p:txBody>
          <a:bodyPr anchor="t">
            <a:noAutofit/>
          </a:bodyPr>
          <a:lstStyle>
            <a:lvl1pPr marL="0" indent="0" algn="r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94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4630400" cy="2623186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455" y="2666745"/>
            <a:ext cx="6223048" cy="436651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4898" y="2666744"/>
            <a:ext cx="6233500" cy="43665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95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4630400" cy="2623186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674" y="2609850"/>
            <a:ext cx="6227828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7675" y="3301366"/>
            <a:ext cx="6227827" cy="3731896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24898" y="2609850"/>
            <a:ext cx="6233500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24898" y="3301366"/>
            <a:ext cx="6233500" cy="3731896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768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4630400" cy="2623186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254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2093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287782" y="535305"/>
            <a:ext cx="4257040" cy="217758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782" y="535306"/>
            <a:ext cx="4257040" cy="194207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6760" y="535306"/>
            <a:ext cx="7503160" cy="649795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7782" y="2712886"/>
            <a:ext cx="4257040" cy="432037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3416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673" y="873027"/>
            <a:ext cx="5823586" cy="194059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7317741" y="0"/>
            <a:ext cx="7312660" cy="82296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68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7673" y="2813621"/>
            <a:ext cx="5823586" cy="4219638"/>
          </a:xfrm>
        </p:spPr>
        <p:txBody>
          <a:bodyPr anchor="t"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62973" y="7249635"/>
            <a:ext cx="1172255" cy="43815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8476" y="7249635"/>
            <a:ext cx="3954496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35227" y="7099066"/>
            <a:ext cx="1274586" cy="58871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359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2000" y="536626"/>
            <a:ext cx="12686398" cy="116454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01" y="2621282"/>
            <a:ext cx="12675942" cy="440927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1817" y="7249635"/>
            <a:ext cx="10373184" cy="438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8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01551" y="7249635"/>
            <a:ext cx="1612447" cy="438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8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13998" y="7099066"/>
            <a:ext cx="1274586" cy="58871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4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61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  <p:sldLayoutId id="2147483930" r:id="rId18"/>
    <p:sldLayoutId id="2147483931" r:id="rId19"/>
    <p:sldLayoutId id="2147483932" r:id="rId20"/>
    <p:sldLayoutId id="2147483933" r:id="rId21"/>
    <p:sldLayoutId id="2147483934" r:id="rId22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8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Font typeface="Wingdings 2" charset="2"/>
        <a:buChar char=""/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Font typeface="Wingdings 2" charset="2"/>
        <a:buChar char="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Font typeface="Wingdings 2" charset="2"/>
        <a:buChar char="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Font typeface="Wingdings 2" charset="2"/>
        <a:buChar char="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Font typeface="Wingdings 2" charset="2"/>
        <a:buChar char="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8800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Font typeface="Wingdings 2" charset="2"/>
        <a:buChar char="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33600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Font typeface="Wingdings 2" charset="2"/>
        <a:buChar char="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38400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Font typeface="Wingdings 2" charset="2"/>
        <a:buChar char="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43200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Font typeface="Wingdings 2" charset="2"/>
        <a:buChar char="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48301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Система мониторинга и управления освещением в офисе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14800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ru-RU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Сегодня </a:t>
            </a:r>
            <a:r>
              <a:rPr lang="en-US" sz="1750" dirty="0" err="1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мы</a:t>
            </a: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 рассмотрим систему мониторинга и управления освещением в офисе, разработанную нашей командой. Эта система призвана оптимизировать потребление электроэнергии, повысить комфорт сотрудников и обеспечить удобство управления освещением.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1162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Повышение энергоэффективности и снижение расходов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0045"/>
            <a:ext cx="40088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Экономия электроэнергии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118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С помощью системы можно отключать свет в пустых помещениях и снижать яркость освещения в ночное время.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170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Снижение затрат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75118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Система позволяет сократить расходы на электроэнергию, что способствует снижению эксплуатационных затрат.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4904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Адаптация освещения под нужды сотрудников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606760"/>
            <a:ext cx="3664863" cy="2773799"/>
          </a:xfrm>
          <a:prstGeom prst="roundRect">
            <a:avLst>
              <a:gd name="adj" fmla="val 3435"/>
            </a:avLst>
          </a:prstGeom>
          <a:solidFill>
            <a:schemeClr val="bg1">
              <a:lumMod val="85000"/>
              <a:lumOff val="15000"/>
            </a:schemeClr>
          </a:solidFill>
          <a:ln w="7620">
            <a:solidFill>
              <a:schemeClr val="tx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3841194"/>
            <a:ext cx="31726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Регулировка яркости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4331613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Сотрудники могут самостоятельно регулировать яркость освещения в своих рабочих зонах.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606760"/>
            <a:ext cx="3664863" cy="2773799"/>
          </a:xfrm>
          <a:prstGeom prst="roundRect">
            <a:avLst>
              <a:gd name="adj" fmla="val 3435"/>
            </a:avLst>
          </a:prstGeom>
          <a:solidFill>
            <a:schemeClr val="bg1">
              <a:lumMod val="85000"/>
              <a:lumOff val="15000"/>
            </a:schemeClr>
          </a:solidFill>
          <a:ln w="7620"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3841194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Изменение цветовой температуры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4685943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Система позволяет изменять цветовую температуру освещения для создания комфортной атмосферы.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01641"/>
            <a:ext cx="122790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Автоматизация управления освещением</a:t>
            </a:r>
            <a:endParaRPr lang="en-US" sz="4450" dirty="0"/>
          </a:p>
        </p:txBody>
      </p:sp>
      <p:sp>
        <p:nvSpPr>
          <p:cNvPr id="12" name="Text 9"/>
          <p:cNvSpPr/>
          <p:nvPr/>
        </p:nvSpPr>
        <p:spPr>
          <a:xfrm>
            <a:off x="2190205" y="5352242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С помощью датчиков движения система может включать свет только тогда, когда это необходимо.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8272063" y="5352242"/>
            <a:ext cx="400854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С </a:t>
            </a:r>
            <a:r>
              <a:rPr lang="ru-RU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помощью пульта</a:t>
            </a: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 </a:t>
            </a:r>
            <a:r>
              <a:rPr lang="ru-RU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можно дистанционно управлять уровнем освещением и цветовой гаммой</a:t>
            </a: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5843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Простота установки и эксплуатации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629978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4237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Простая установка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5268516"/>
            <a:ext cx="33210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Система легко устанавливается и интегрируется с существующей системой освещения.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421" y="3629978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8421" y="4378405"/>
            <a:ext cx="401920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Интуитивный интерфейс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28421" y="5268516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Система имеет простой и интуитивно понятный интерфейс для управления.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010549" y="1065728"/>
            <a:ext cx="106093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Преимущества внедрения системы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4777355" y="2840344"/>
            <a:ext cx="15022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Эффективность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4607215" y="3434585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4A2C85"/>
          </a:solidFill>
          <a:ln/>
        </p:spPr>
      </p:sp>
      <p:sp>
        <p:nvSpPr>
          <p:cNvPr id="9" name="Text 5"/>
          <p:cNvSpPr/>
          <p:nvPr/>
        </p:nvSpPr>
        <p:spPr>
          <a:xfrm>
            <a:off x="5886897" y="3760735"/>
            <a:ext cx="132004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Комфорт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5716757" y="4354976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4A2C85"/>
          </a:solidFill>
          <a:ln/>
        </p:spPr>
      </p:sp>
      <p:sp>
        <p:nvSpPr>
          <p:cNvPr id="13" name="Text 8"/>
          <p:cNvSpPr/>
          <p:nvPr/>
        </p:nvSpPr>
        <p:spPr>
          <a:xfrm>
            <a:off x="6962865" y="4625367"/>
            <a:ext cx="23046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Экономия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793790" y="627364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Внедрение системы управления освещением в офисе приносит ряд преимуществ: экономию электроэнергии, повышение комфорта для сотрудников, а также повышение эффективности работы.</a:t>
            </a:r>
            <a:endParaRPr lang="en-US" dirty="0"/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3230F2EB-282D-4104-823E-124206B8EDCC}"/>
              </a:ext>
            </a:extLst>
          </p:cNvPr>
          <p:cNvGrpSpPr/>
          <p:nvPr/>
        </p:nvGrpSpPr>
        <p:grpSpPr>
          <a:xfrm>
            <a:off x="1362285" y="2077252"/>
            <a:ext cx="3646024" cy="3089790"/>
            <a:chOff x="659758" y="2149840"/>
            <a:chExt cx="3646024" cy="3089790"/>
          </a:xfrm>
        </p:grpSpPr>
        <p:sp>
          <p:nvSpPr>
            <p:cNvPr id="18" name="Равнобедренный треугольник 17">
              <a:extLst>
                <a:ext uri="{FF2B5EF4-FFF2-40B4-BE49-F238E27FC236}">
                  <a16:creationId xmlns:a16="http://schemas.microsoft.com/office/drawing/2014/main" id="{87562D4E-5C58-4FCD-A311-20D21EE5C760}"/>
                </a:ext>
              </a:extLst>
            </p:cNvPr>
            <p:cNvSpPr/>
            <p:nvPr/>
          </p:nvSpPr>
          <p:spPr>
            <a:xfrm>
              <a:off x="1663924" y="2149840"/>
              <a:ext cx="1626923" cy="1402520"/>
            </a:xfrm>
            <a:prstGeom prst="triangle">
              <a:avLst/>
            </a:prstGeom>
            <a:solidFill>
              <a:srgbClr val="31136C"/>
            </a:solidFill>
            <a:ln>
              <a:solidFill>
                <a:srgbClr val="311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20" name="Трапеция 19">
              <a:extLst>
                <a:ext uri="{FF2B5EF4-FFF2-40B4-BE49-F238E27FC236}">
                  <a16:creationId xmlns:a16="http://schemas.microsoft.com/office/drawing/2014/main" id="{09C16874-FC95-43C4-A8EB-7AE927A37275}"/>
                </a:ext>
              </a:extLst>
            </p:cNvPr>
            <p:cNvSpPr/>
            <p:nvPr/>
          </p:nvSpPr>
          <p:spPr>
            <a:xfrm>
              <a:off x="1145894" y="3627723"/>
              <a:ext cx="2658010" cy="766120"/>
            </a:xfrm>
            <a:prstGeom prst="trapezoid">
              <a:avLst>
                <a:gd name="adj" fmla="val 59188"/>
              </a:avLst>
            </a:prstGeom>
            <a:solidFill>
              <a:srgbClr val="31136C"/>
            </a:solidFill>
            <a:ln>
              <a:solidFill>
                <a:srgbClr val="311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</a:t>
              </a:r>
            </a:p>
          </p:txBody>
        </p:sp>
        <p:sp>
          <p:nvSpPr>
            <p:cNvPr id="21" name="Трапеция 20">
              <a:extLst>
                <a:ext uri="{FF2B5EF4-FFF2-40B4-BE49-F238E27FC236}">
                  <a16:creationId xmlns:a16="http://schemas.microsoft.com/office/drawing/2014/main" id="{809F996B-DD09-4768-A04F-C0A2DB3A59E0}"/>
                </a:ext>
              </a:extLst>
            </p:cNvPr>
            <p:cNvSpPr/>
            <p:nvPr/>
          </p:nvSpPr>
          <p:spPr>
            <a:xfrm>
              <a:off x="659758" y="4473510"/>
              <a:ext cx="3646024" cy="766120"/>
            </a:xfrm>
            <a:prstGeom prst="trapezoid">
              <a:avLst>
                <a:gd name="adj" fmla="val 60699"/>
              </a:avLst>
            </a:prstGeom>
            <a:solidFill>
              <a:srgbClr val="31136C"/>
            </a:solidFill>
            <a:ln>
              <a:solidFill>
                <a:srgbClr val="311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3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589D402-3657-45F1-986E-AA19F6D695DD}"/>
              </a:ext>
            </a:extLst>
          </p:cNvPr>
          <p:cNvSpPr/>
          <p:nvPr/>
        </p:nvSpPr>
        <p:spPr>
          <a:xfrm>
            <a:off x="7352912" y="0"/>
            <a:ext cx="7277488" cy="822960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 0"/>
          <p:cNvSpPr/>
          <p:nvPr/>
        </p:nvSpPr>
        <p:spPr>
          <a:xfrm>
            <a:off x="754023" y="592455"/>
            <a:ext cx="7635954" cy="13465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Использованные технологии</a:t>
            </a:r>
            <a:endParaRPr lang="en-US" sz="4200" dirty="0"/>
          </a:p>
        </p:txBody>
      </p:sp>
      <p:sp>
        <p:nvSpPr>
          <p:cNvPr id="5" name="Text 1"/>
          <p:cNvSpPr/>
          <p:nvPr/>
        </p:nvSpPr>
        <p:spPr>
          <a:xfrm>
            <a:off x="1117371" y="2477572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Arduino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1117371" y="2943344"/>
            <a:ext cx="6235541" cy="1034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В качестве основного контроллера используется платформа Arduino</a:t>
            </a:r>
            <a:r>
              <a:rPr lang="ru-RU" sz="16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 </a:t>
            </a:r>
            <a:r>
              <a:rPr lang="en-US" sz="16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Uno, которая обладает высокой гибкостью и простотой использования.</a:t>
            </a:r>
            <a:endParaRPr lang="en-US" sz="1650" dirty="0"/>
          </a:p>
        </p:txBody>
      </p:sp>
      <p:sp>
        <p:nvSpPr>
          <p:cNvPr id="8" name="Text 3"/>
          <p:cNvSpPr/>
          <p:nvPr/>
        </p:nvSpPr>
        <p:spPr>
          <a:xfrm>
            <a:off x="1117371" y="4408527"/>
            <a:ext cx="285571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Датчики освещения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1117371" y="4874300"/>
            <a:ext cx="6235541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Датчики освещения используются для определения уровня освещенности в помещении.</a:t>
            </a:r>
            <a:endParaRPr lang="en-US" sz="1650" dirty="0"/>
          </a:p>
        </p:txBody>
      </p:sp>
      <p:sp>
        <p:nvSpPr>
          <p:cNvPr id="11" name="Text 5"/>
          <p:cNvSpPr/>
          <p:nvPr/>
        </p:nvSpPr>
        <p:spPr>
          <a:xfrm>
            <a:off x="1117371" y="6132076"/>
            <a:ext cx="2694980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Датчики движения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1117371" y="6597848"/>
            <a:ext cx="6235541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Датчики движения отслеживают движение в помещении и включают свет при появлении человека.</a:t>
            </a:r>
            <a:endParaRPr lang="en-US" sz="1650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2FFA79A-5A15-41BC-AF95-EC6FFA799B31}"/>
              </a:ext>
            </a:extLst>
          </p:cNvPr>
          <p:cNvSpPr/>
          <p:nvPr/>
        </p:nvSpPr>
        <p:spPr>
          <a:xfrm>
            <a:off x="754023" y="2590642"/>
            <a:ext cx="129182" cy="129182"/>
          </a:xfrm>
          <a:prstGeom prst="ellipse">
            <a:avLst/>
          </a:prstGeom>
          <a:solidFill>
            <a:srgbClr val="31136C"/>
          </a:solidFill>
          <a:ln>
            <a:solidFill>
              <a:srgbClr val="311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7097C82-2448-4AE4-8AD2-A53555D338C7}"/>
              </a:ext>
            </a:extLst>
          </p:cNvPr>
          <p:cNvSpPr/>
          <p:nvPr/>
        </p:nvSpPr>
        <p:spPr>
          <a:xfrm>
            <a:off x="754023" y="4512231"/>
            <a:ext cx="129182" cy="129182"/>
          </a:xfrm>
          <a:prstGeom prst="ellipse">
            <a:avLst/>
          </a:prstGeom>
          <a:solidFill>
            <a:srgbClr val="31136C"/>
          </a:solidFill>
          <a:ln>
            <a:solidFill>
              <a:srgbClr val="311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0520685A-7B82-4FE9-A089-D2B80416F9C2}"/>
              </a:ext>
            </a:extLst>
          </p:cNvPr>
          <p:cNvSpPr/>
          <p:nvPr/>
        </p:nvSpPr>
        <p:spPr>
          <a:xfrm>
            <a:off x="759837" y="6235780"/>
            <a:ext cx="129182" cy="129182"/>
          </a:xfrm>
          <a:prstGeom prst="ellipse">
            <a:avLst/>
          </a:prstGeom>
          <a:solidFill>
            <a:srgbClr val="31136C"/>
          </a:solidFill>
          <a:ln>
            <a:solidFill>
              <a:srgbClr val="311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DF370D5-AA6A-498D-8747-79979C2BC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0" y="569079"/>
            <a:ext cx="7124700" cy="68580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E2B076F-B9FD-447E-97B6-5AF0890C1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3126" y="3678168"/>
            <a:ext cx="1305107" cy="1066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65787" y="1155759"/>
            <a:ext cx="44284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Наша команда</a:t>
            </a:r>
            <a:endParaRPr lang="en-US" sz="44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F9CD1-3CA3-4146-93BD-5D0F91938E23}"/>
              </a:ext>
            </a:extLst>
          </p:cNvPr>
          <p:cNvSpPr txBox="1"/>
          <p:nvPr/>
        </p:nvSpPr>
        <p:spPr>
          <a:xfrm>
            <a:off x="7665787" y="2887356"/>
            <a:ext cx="6149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Максимов Геогрий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091314-7412-4EEF-8190-0494FA020AB1}"/>
              </a:ext>
            </a:extLst>
          </p:cNvPr>
          <p:cNvSpPr txBox="1"/>
          <p:nvPr/>
        </p:nvSpPr>
        <p:spPr>
          <a:xfrm>
            <a:off x="7665787" y="3894722"/>
            <a:ext cx="5165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Родионов Антон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A800C-CD0D-429B-B464-361DB1778499}"/>
              </a:ext>
            </a:extLst>
          </p:cNvPr>
          <p:cNvSpPr txBox="1"/>
          <p:nvPr/>
        </p:nvSpPr>
        <p:spPr>
          <a:xfrm>
            <a:off x="7665787" y="4902088"/>
            <a:ext cx="4544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Горлов Артём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973869-84A3-47BF-BE16-B05A338A1A8E}"/>
              </a:ext>
            </a:extLst>
          </p:cNvPr>
          <p:cNvSpPr txBox="1"/>
          <p:nvPr/>
        </p:nvSpPr>
        <p:spPr>
          <a:xfrm>
            <a:off x="7665787" y="5909454"/>
            <a:ext cx="4564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Рожков Данил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B2C473-8EBA-497D-BD2C-F43B3A76FB0C}"/>
              </a:ext>
            </a:extLst>
          </p:cNvPr>
          <p:cNvSpPr txBox="1"/>
          <p:nvPr/>
        </p:nvSpPr>
        <p:spPr>
          <a:xfrm>
            <a:off x="972273" y="1095097"/>
            <a:ext cx="5620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Ответы на вопросы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D7D9241-6899-418D-91A8-3F0BD725EA46}"/>
              </a:ext>
            </a:extLst>
          </p:cNvPr>
          <p:cNvSpPr/>
          <p:nvPr/>
        </p:nvSpPr>
        <p:spPr>
          <a:xfrm>
            <a:off x="10383803" y="6980183"/>
            <a:ext cx="41129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400" spc="210" dirty="0">
                <a:latin typeface="GOST Type BU" panose="02010603020201000205" pitchFamily="2" charset="2"/>
                <a:ea typeface="Gadugi" panose="020B0502040204020203" pitchFamily="34" charset="0"/>
              </a:rPr>
              <a:t>Unfound Team</a:t>
            </a:r>
            <a:endParaRPr lang="ru-RU" sz="4400" spc="210" dirty="0">
              <a:latin typeface="GOST Type BU" panose="02010603020201000205" pitchFamily="2" charset="2"/>
              <a:ea typeface="Gadugi" panose="020B0502040204020203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188</TotalTime>
  <Words>494</Words>
  <Application>Microsoft Office PowerPoint</Application>
  <PresentationFormat>Произвольный</PresentationFormat>
  <Paragraphs>57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Montserrat</vt:lpstr>
      <vt:lpstr>Heebo Light</vt:lpstr>
      <vt:lpstr>Century Gothic</vt:lpstr>
      <vt:lpstr>Calibri</vt:lpstr>
      <vt:lpstr>GOST Type BU</vt:lpstr>
      <vt:lpstr>Wingdings 2</vt:lpstr>
      <vt:lpstr>Цитаты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Георгий Максимов</cp:lastModifiedBy>
  <cp:revision>7</cp:revision>
  <dcterms:created xsi:type="dcterms:W3CDTF">2024-12-09T05:55:56Z</dcterms:created>
  <dcterms:modified xsi:type="dcterms:W3CDTF">2024-12-09T09:05:08Z</dcterms:modified>
</cp:coreProperties>
</file>