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8" d="100"/>
          <a:sy n="68" d="100"/>
        </p:scale>
        <p:origin x="562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8/9/2023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9,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9,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FCD33-D8AE-7E6E-F553-5994A74F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3" y="6483972"/>
            <a:ext cx="1510477" cy="1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125A3-B880-1372-4144-87D52861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C92D-251E-3E1D-0D61-2D15BBA036E5}"/>
              </a:ext>
            </a:extLst>
          </p:cNvPr>
          <p:cNvSpPr txBox="1"/>
          <p:nvPr/>
        </p:nvSpPr>
        <p:spPr>
          <a:xfrm>
            <a:off x="724136" y="1378496"/>
            <a:ext cx="13182128" cy="670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Conclusion:</a:t>
            </a:r>
            <a:r>
              <a:rPr lang="en-US" dirty="0"/>
              <a:t>Based on the limited sample, we can see that the model predictions ('</a:t>
            </a:r>
            <a:r>
              <a:rPr lang="en-US" dirty="0" err="1"/>
              <a:t>Response_P</a:t>
            </a:r>
            <a:r>
              <a:rPr lang="en-US" dirty="0"/>
              <a:t>') are in agreement with the actual responses ('</a:t>
            </a:r>
            <a:r>
              <a:rPr lang="en-US" dirty="0" err="1"/>
              <a:t>Response_A</a:t>
            </a:r>
            <a:r>
              <a:rPr lang="en-US" dirty="0"/>
              <a:t>') for most of the cases. However, some instances have prediction disparities, indicating areas where the model might be making incorrect predictions</a:t>
            </a:r>
            <a:r>
              <a:rPr lang="en-US" dirty="0" smtClean="0"/>
              <a:t>.</a:t>
            </a:r>
          </a:p>
          <a:p>
            <a:r>
              <a:rPr lang="en-US" sz="2800" dirty="0"/>
              <a:t>Based on the provided metrics, the </a:t>
            </a:r>
            <a:r>
              <a:rPr lang="en-IN" dirty="0" smtClean="0"/>
              <a:t>Decision Tree Classifier had the highest accuracy.</a:t>
            </a:r>
            <a:endParaRPr lang="en-IN" sz="2800" b="1" dirty="0"/>
          </a:p>
          <a:p>
            <a:endParaRPr lang="en-US" sz="2800" dirty="0"/>
          </a:p>
          <a:p>
            <a:r>
              <a:rPr lang="en-US" sz="2800" b="1" dirty="0"/>
              <a:t>Future Work</a:t>
            </a:r>
            <a:r>
              <a:rPr lang="en-US" sz="2800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Finance and </a:t>
            </a:r>
            <a:r>
              <a:rPr lang="en-IN" b="1" dirty="0" smtClean="0"/>
              <a:t>Banking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Healthcare and </a:t>
            </a:r>
            <a:r>
              <a:rPr lang="en-IN" b="1" dirty="0" smtClean="0"/>
              <a:t>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Marketing and </a:t>
            </a:r>
            <a:r>
              <a:rPr lang="en-IN" b="1" dirty="0" smtClean="0"/>
              <a:t>Retail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Manufacturing and Supply </a:t>
            </a:r>
            <a:r>
              <a:rPr lang="en-IN" b="1" dirty="0" smtClean="0"/>
              <a:t>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/>
              <a:t>Transportation and Logistics</a:t>
            </a:r>
            <a:endParaRPr lang="en-IN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>
                <a:solidFill>
                  <a:schemeClr val="bg1"/>
                </a:solidFill>
                <a:latin typeface="Arial"/>
              </a:rPr>
              <a:t>Student Name: </a:t>
            </a:r>
            <a:r>
              <a:rPr lang="en-US" sz="1700" b="1" dirty="0" err="1" smtClean="0">
                <a:solidFill>
                  <a:schemeClr val="bg1"/>
                </a:solidFill>
                <a:latin typeface="Arial"/>
              </a:rPr>
              <a:t>Tarush</a:t>
            </a:r>
            <a:r>
              <a:rPr lang="en-US" sz="17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/>
              </a:rPr>
              <a:t>chowdary</a:t>
            </a:r>
            <a:r>
              <a:rPr lang="en-US" sz="1700" b="1" dirty="0" smtClean="0">
                <a:solidFill>
                  <a:schemeClr val="bg1"/>
                </a:solidFill>
                <a:latin typeface="Arial"/>
              </a:rPr>
              <a:t> Chandra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Roll </a:t>
            </a:r>
            <a:r>
              <a:rPr lang="en-US" sz="1700" b="1" dirty="0">
                <a:solidFill>
                  <a:schemeClr val="bg1"/>
                </a:solidFill>
              </a:rPr>
              <a:t>Number: </a:t>
            </a:r>
            <a:r>
              <a:rPr lang="en-US" sz="1700" b="1" dirty="0" smtClean="0">
                <a:solidFill>
                  <a:schemeClr val="bg1"/>
                </a:solidFill>
              </a:rPr>
              <a:t>222010311039</a:t>
            </a:r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>
                <a:solidFill>
                  <a:schemeClr val="bg1"/>
                </a:solidFill>
              </a:rPr>
              <a:t>GITAM University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>
                <a:solidFill>
                  <a:schemeClr val="bg1"/>
                </a:solidFill>
              </a:rPr>
              <a:t>Mobile: +91 </a:t>
            </a:r>
            <a:r>
              <a:rPr lang="en-US" sz="1700" b="1" dirty="0" smtClean="0">
                <a:solidFill>
                  <a:schemeClr val="bg1"/>
                </a:solidFill>
              </a:rPr>
              <a:t>8106130522</a:t>
            </a:r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>
                <a:solidFill>
                  <a:schemeClr val="bg1"/>
                </a:solidFill>
              </a:rPr>
              <a:t>Email: </a:t>
            </a:r>
            <a:r>
              <a:rPr lang="en-US" sz="1700" b="1" dirty="0" smtClean="0">
                <a:solidFill>
                  <a:schemeClr val="bg1"/>
                </a:solidFill>
              </a:rPr>
              <a:t>Tchandra</a:t>
            </a:r>
            <a:r>
              <a:rPr lang="en-US" sz="1700" b="1" dirty="0" smtClean="0">
                <a:solidFill>
                  <a:schemeClr val="bg1"/>
                </a:solidFill>
              </a:rPr>
              <a:t>@gitam.in</a:t>
            </a:r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1700" b="1" dirty="0">
                <a:solidFill>
                  <a:schemeClr val="bg1"/>
                </a:solidFill>
              </a:rPr>
              <a:t>Hyderabad - India</a:t>
            </a:r>
            <a:endParaRPr lang="en-US" sz="17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66EA6-324A-C361-D430-F8525CAB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3" y="6483972"/>
            <a:ext cx="1510477" cy="1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C5BB69-F00D-7839-2B29-494A26D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20162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A8A48-4AD7-784E-69F0-B59A74DB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A8190-B511-C199-C674-61A7AC3C02E8}"/>
              </a:ext>
            </a:extLst>
          </p:cNvPr>
          <p:cNvSpPr txBox="1"/>
          <p:nvPr/>
        </p:nvSpPr>
        <p:spPr>
          <a:xfrm>
            <a:off x="544116" y="1101909"/>
            <a:ext cx="135421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i="1" u="sng" dirty="0">
                <a:effectLst/>
              </a:rPr>
              <a:t>Dataset Description</a:t>
            </a:r>
            <a:r>
              <a:rPr lang="en-US" sz="2000" b="1" i="0" dirty="0">
                <a:effectLst/>
              </a:rPr>
              <a:t>: </a:t>
            </a:r>
            <a:r>
              <a:rPr lang="en-US" sz="2400" dirty="0"/>
              <a:t>Our client is an Insurance company that has provided Health Insurance to its customers now they need your help in building a model to predict whether the policyholders (customers) from past year will also be interested in Vehicle Insurance provided by the company.</a:t>
            </a:r>
          </a:p>
          <a:p>
            <a:pPr fontAlgn="base"/>
            <a:r>
              <a:rPr lang="en-US" sz="2400" dirty="0"/>
              <a:t>An insurance policy is an arrangement by which a company undertakes to provide a guarantee of compensation for specified loss, damage, illness, or death in return for the payment of a specified premium. A premium is a sum of money that the customer needs to pay regularly to an insurance company for this guarantee.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 smtClean="0">
                <a:effectLst/>
              </a:rPr>
              <a:t>Problem </a:t>
            </a:r>
            <a:r>
              <a:rPr lang="en-US" sz="2400" b="1" i="1" u="sng" dirty="0">
                <a:effectLst/>
              </a:rPr>
              <a:t>Statement</a:t>
            </a:r>
            <a:r>
              <a:rPr lang="en-US" sz="2000" b="1" i="0" dirty="0">
                <a:effectLst/>
              </a:rPr>
              <a:t>: </a:t>
            </a:r>
            <a:r>
              <a:rPr lang="en-US" sz="2400" dirty="0"/>
              <a:t>Developing a Predictive Model for Cross-Selling Vehicle Insurance to Health Insurance Policyholders: Enhancing Customer Engagement and Revenue Generation for an Insurance </a:t>
            </a:r>
            <a:r>
              <a:rPr lang="en-US" sz="2400" dirty="0" smtClean="0"/>
              <a:t>Company.</a:t>
            </a:r>
            <a:endParaRPr lang="en-US" sz="2400" b="1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 smtClean="0"/>
              <a:t>Approach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Data </a:t>
            </a:r>
            <a:r>
              <a:rPr lang="en-US" sz="1800" dirty="0" smtClean="0"/>
              <a:t>Exploration 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 Data </a:t>
            </a:r>
            <a:r>
              <a:rPr lang="en-US" sz="1800" dirty="0" smtClean="0"/>
              <a:t>cleaning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  Feature scaling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 Data splitting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 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 Predictions</a:t>
            </a: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5DF38-CB26-02DE-8DDC-12710432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E20954-AEE7-E9CE-B887-E61BE026CC96}"/>
              </a:ext>
            </a:extLst>
          </p:cNvPr>
          <p:cNvSpPr txBox="1"/>
          <p:nvPr/>
        </p:nvSpPr>
        <p:spPr>
          <a:xfrm>
            <a:off x="685800" y="1594520"/>
            <a:ext cx="13398152" cy="1224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Importing the libraries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Load both the data sets and make a copy of those data sets</a:t>
            </a:r>
          </a:p>
          <a:p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We check for the rows and columns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Checking for Duplicate Values, Null values and Unique values.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Dropping unnecessary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Handling Missing Data Using Imputer </a:t>
            </a:r>
            <a:r>
              <a:rPr lang="en-US" sz="2000" dirty="0" smtClean="0"/>
              <a:t>Techniques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Performing Label Encoding to handle categorical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Identifying the independent and target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Splitting the dataset into train and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04AEE-2872-D584-D62E-4E23128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7B65C-7C19-59DE-B7EF-EF718A731B33}"/>
              </a:ext>
            </a:extLst>
          </p:cNvPr>
          <p:cNvSpPr txBox="1"/>
          <p:nvPr/>
        </p:nvSpPr>
        <p:spPr>
          <a:xfrm>
            <a:off x="685800" y="1306488"/>
            <a:ext cx="128940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Identify </a:t>
            </a:r>
            <a:r>
              <a:rPr lang="en-US" sz="2400" dirty="0"/>
              <a:t>variable which are suppose to </a:t>
            </a:r>
            <a:r>
              <a:rPr lang="en-US" sz="2400" dirty="0" smtClean="0"/>
              <a:t>normalize </a:t>
            </a:r>
            <a:r>
              <a:rPr lang="en-US" sz="2400" dirty="0"/>
              <a:t>the values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Scaling the features by using </a:t>
            </a:r>
            <a:r>
              <a:rPr lang="en-US" sz="2400" dirty="0" smtClean="0"/>
              <a:t>MinMaxScaler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Build the different </a:t>
            </a:r>
            <a:r>
              <a:rPr lang="en-US" sz="2400" dirty="0" smtClean="0"/>
              <a:t>Classification </a:t>
            </a:r>
            <a:r>
              <a:rPr lang="en-US" sz="2400" dirty="0"/>
              <a:t>models.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comparing the results of all the algorithms.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Final results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E97F5-E892-C8A2-212F-D624F383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AECE8-4D60-29D2-4D34-0B11B7BDCFF1}"/>
              </a:ext>
            </a:extLst>
          </p:cNvPr>
          <p:cNvSpPr txBox="1"/>
          <p:nvPr/>
        </p:nvSpPr>
        <p:spPr>
          <a:xfrm>
            <a:off x="402432" y="946448"/>
            <a:ext cx="143295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Data Overview: </a:t>
            </a:r>
            <a:r>
              <a:rPr lang="en-US" sz="1800" b="0" i="0" dirty="0">
                <a:effectLst/>
              </a:rPr>
              <a:t>The dataset contains </a:t>
            </a:r>
            <a:r>
              <a:rPr lang="en-US" sz="1800" dirty="0" smtClean="0"/>
              <a:t>381110 </a:t>
            </a:r>
            <a:r>
              <a:rPr lang="en-US" sz="1800" b="0" i="0" dirty="0">
                <a:effectLst/>
              </a:rPr>
              <a:t>rows and </a:t>
            </a:r>
            <a:r>
              <a:rPr lang="en-US" sz="1800" b="0" i="0" dirty="0" smtClean="0">
                <a:effectLst/>
              </a:rPr>
              <a:t>12 </a:t>
            </a:r>
            <a:r>
              <a:rPr lang="en-US" sz="1800" b="0" i="0" dirty="0">
                <a:effectLst/>
              </a:rPr>
              <a:t>columns. The columns include the </a:t>
            </a:r>
            <a:r>
              <a:rPr lang="en-US" sz="1800" dirty="0" smtClean="0"/>
              <a:t>id, Gender, Age, Driving License, Region Code, Previously Insured ,Vehicle Age, Vehicle Damage, Annual Premium ,Policy Sales Channel, Vintage, Response .</a:t>
            </a:r>
          </a:p>
          <a:p>
            <a:pPr>
              <a:buFont typeface="+mj-lt"/>
              <a:buAutoNum type="arabicPeriod"/>
            </a:pPr>
            <a:endParaRPr lang="en-US" sz="1800" b="0" i="0" dirty="0" smtClean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 smtClean="0">
                <a:effectLst/>
              </a:rPr>
              <a:t>Claim amount: </a:t>
            </a:r>
            <a:r>
              <a:rPr lang="en-US" sz="1800" b="0" i="0" dirty="0" smtClean="0">
                <a:effectLst/>
              </a:rPr>
              <a:t>Calculate the call </a:t>
            </a:r>
            <a:r>
              <a:rPr lang="en-US" sz="1800" dirty="0" smtClean="0"/>
              <a:t>amount</a:t>
            </a:r>
            <a:r>
              <a:rPr lang="en-US" sz="1800" b="0" i="0" dirty="0" smtClean="0">
                <a:effectLst/>
              </a:rPr>
              <a:t> by analyzing the ‘</a:t>
            </a:r>
            <a:r>
              <a:rPr lang="en-US" sz="1800" dirty="0" smtClean="0"/>
              <a:t>ID </a:t>
            </a:r>
            <a:r>
              <a:rPr lang="en-US" sz="1800" b="0" i="0" dirty="0" smtClean="0">
                <a:effectLst/>
              </a:rPr>
              <a:t>' and '</a:t>
            </a:r>
            <a:r>
              <a:rPr lang="en-US" sz="1800" dirty="0" smtClean="0"/>
              <a:t> </a:t>
            </a:r>
            <a:r>
              <a:rPr lang="en-US" sz="1800" dirty="0"/>
              <a:t>Response </a:t>
            </a:r>
            <a:r>
              <a:rPr lang="en-US" sz="1800" b="0" i="0" dirty="0" smtClean="0">
                <a:effectLst/>
              </a:rPr>
              <a:t>' columns.</a:t>
            </a:r>
          </a:p>
          <a:p>
            <a:pPr marL="457200" lvl="1" algn="l"/>
            <a:endParaRPr lang="en-US" sz="18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</a:rPr>
              <a:t>Duplicate Values: </a:t>
            </a:r>
            <a:r>
              <a:rPr lang="en-US" sz="1800" b="0" i="0" dirty="0">
                <a:effectLst/>
              </a:rPr>
              <a:t>There are </a:t>
            </a:r>
            <a:r>
              <a:rPr lang="en-US" sz="1800" dirty="0" err="1" smtClean="0"/>
              <a:t>are</a:t>
            </a:r>
            <a:r>
              <a:rPr lang="en-US" sz="1800" dirty="0" smtClean="0"/>
              <a:t> no</a:t>
            </a:r>
            <a:r>
              <a:rPr lang="en-US" sz="1800" b="0" i="0" dirty="0" smtClean="0">
                <a:effectLst/>
              </a:rPr>
              <a:t> </a:t>
            </a:r>
            <a:r>
              <a:rPr lang="en-US" sz="1800" b="0" i="0" dirty="0">
                <a:effectLst/>
              </a:rPr>
              <a:t>duplicate values in the dataset</a:t>
            </a:r>
            <a:r>
              <a:rPr lang="en-US" sz="1800" b="0" i="0" dirty="0" smtClean="0">
                <a:effectLst/>
              </a:rPr>
              <a:t>. </a:t>
            </a:r>
            <a:endParaRPr lang="en-US" sz="1800" b="0" i="0" dirty="0" smtClean="0">
              <a:effectLst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</a:rPr>
              <a:t>Missing Values: </a:t>
            </a:r>
            <a:r>
              <a:rPr lang="en-US" sz="1800" dirty="0" smtClean="0"/>
              <a:t>There are no missing values</a:t>
            </a:r>
            <a:br>
              <a:rPr lang="en-US" sz="1800" dirty="0" smtClean="0"/>
            </a:br>
            <a:endParaRPr lang="en-US" sz="1800" b="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Categorical </a:t>
            </a:r>
            <a:r>
              <a:rPr lang="en-US" sz="1800" b="1" i="0" dirty="0" smtClean="0">
                <a:effectLst/>
              </a:rPr>
              <a:t>Variables(D1): </a:t>
            </a:r>
            <a:r>
              <a:rPr lang="en-US" sz="1800" b="0" i="0" dirty="0">
                <a:effectLst/>
              </a:rPr>
              <a:t>Categorical variables include </a:t>
            </a:r>
            <a:r>
              <a:rPr lang="en-US" sz="1800" b="0" i="0" dirty="0" smtClean="0">
                <a:effectLst/>
              </a:rPr>
              <a:t>‘</a:t>
            </a:r>
            <a:r>
              <a:rPr lang="en-US" sz="1800" dirty="0"/>
              <a:t>Driving License</a:t>
            </a:r>
            <a:r>
              <a:rPr lang="en-US" sz="1800" b="0" i="0" dirty="0" smtClean="0">
                <a:effectLst/>
              </a:rPr>
              <a:t>,' ‘</a:t>
            </a:r>
            <a:r>
              <a:rPr lang="en-US" sz="1800" dirty="0" smtClean="0"/>
              <a:t>Region Code’</a:t>
            </a:r>
            <a:r>
              <a:rPr lang="en-US" sz="1800" b="0" i="0" dirty="0" smtClean="0">
                <a:effectLst/>
              </a:rPr>
              <a:t>, ‘</a:t>
            </a:r>
            <a:r>
              <a:rPr lang="en-US" sz="1800" dirty="0" smtClean="0"/>
              <a:t>Previously </a:t>
            </a:r>
            <a:r>
              <a:rPr lang="en-US" sz="1800" dirty="0" err="1" smtClean="0"/>
              <a:t>Insured’,’Vehicle</a:t>
            </a:r>
            <a:r>
              <a:rPr lang="en-US" sz="1800" dirty="0" smtClean="0"/>
              <a:t> Age’ and ‘Vehicle </a:t>
            </a:r>
            <a:r>
              <a:rPr lang="en-US" sz="1800" dirty="0"/>
              <a:t>Damage</a:t>
            </a:r>
            <a:r>
              <a:rPr lang="en-US" sz="1800" b="0" i="0" dirty="0" smtClean="0">
                <a:effectLst/>
              </a:rPr>
              <a:t>’</a:t>
            </a:r>
            <a:r>
              <a:rPr lang="en-US" sz="1800" b="0" i="0" dirty="0" smtClean="0">
                <a:effectLst/>
              </a:rPr>
              <a:t/>
            </a:r>
            <a:br>
              <a:rPr lang="en-US" sz="1800" b="0" i="0" dirty="0" smtClean="0">
                <a:effectLst/>
              </a:rPr>
            </a:br>
            <a:endParaRPr lang="en-US" sz="1800" b="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</a:rPr>
              <a:t>Numerical </a:t>
            </a:r>
            <a:r>
              <a:rPr lang="en-US" sz="1800" b="1" i="0" dirty="0" smtClean="0">
                <a:effectLst/>
              </a:rPr>
              <a:t>Variables(D1)</a:t>
            </a:r>
            <a:r>
              <a:rPr lang="en-US" sz="1800" b="0" i="0" dirty="0" smtClean="0">
                <a:effectLst/>
              </a:rPr>
              <a:t>: </a:t>
            </a:r>
            <a:r>
              <a:rPr lang="en-US" sz="1800" b="0" i="0" dirty="0">
                <a:effectLst/>
              </a:rPr>
              <a:t>Numerical variables include </a:t>
            </a:r>
            <a:r>
              <a:rPr lang="en-US" sz="1800" b="0" i="0" dirty="0" smtClean="0">
                <a:effectLst/>
              </a:rPr>
              <a:t>‘</a:t>
            </a:r>
            <a:r>
              <a:rPr lang="en-US" sz="1800" b="0" i="0" dirty="0" smtClean="0">
                <a:effectLst/>
              </a:rPr>
              <a:t>ID</a:t>
            </a:r>
            <a:r>
              <a:rPr lang="en-US" sz="1800" dirty="0" smtClean="0"/>
              <a:t>, </a:t>
            </a:r>
            <a:r>
              <a:rPr lang="en-US" sz="1800" dirty="0"/>
              <a:t>Age, Driving License, Region Code, Previously Insured </a:t>
            </a:r>
            <a:r>
              <a:rPr lang="en-US" sz="1800" dirty="0" smtClean="0"/>
              <a:t>, </a:t>
            </a:r>
            <a:r>
              <a:rPr lang="en-US" sz="1800" dirty="0"/>
              <a:t>Annual Premium ,Policy Sales Channel, Vintage, Response 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i="0" dirty="0" smtClean="0">
                <a:effectLst/>
              </a:rPr>
              <a:t>Relationship </a:t>
            </a:r>
            <a:r>
              <a:rPr lang="en-US" sz="1800" b="1" i="0" dirty="0">
                <a:effectLst/>
              </a:rPr>
              <a:t>Between Variables: </a:t>
            </a:r>
            <a:r>
              <a:rPr lang="en-US" sz="1800" b="0" i="0" kern="1200" dirty="0">
                <a:effectLst/>
              </a:rPr>
              <a:t>Identify correlations and relationships between different variables and the target variable </a:t>
            </a:r>
            <a:r>
              <a:rPr lang="en-US" sz="1800" b="0" i="0" kern="1200" dirty="0" smtClean="0">
                <a:effectLst/>
              </a:rPr>
              <a:t>‘</a:t>
            </a:r>
            <a:r>
              <a:rPr lang="en-US" sz="1800" b="0" i="0" kern="1200" dirty="0" smtClean="0">
                <a:effectLst/>
              </a:rPr>
              <a:t>ID' </a:t>
            </a:r>
            <a:r>
              <a:rPr lang="en-US" sz="1800" b="0" i="0" kern="1200" dirty="0">
                <a:effectLst/>
              </a:rPr>
              <a:t>to understand which features may be more relevant for </a:t>
            </a:r>
            <a:r>
              <a:rPr lang="en-US" sz="1800" dirty="0" smtClean="0"/>
              <a:t>getting </a:t>
            </a:r>
            <a:r>
              <a:rPr lang="en-US" sz="1800" dirty="0" smtClean="0"/>
              <a:t>Response.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freMTPL2freq (French Motor TPL Insurance Claims Data) :</a:t>
            </a:r>
            <a:r>
              <a:rPr lang="en-US" sz="1800" dirty="0"/>
              <a:t>In this dataset we get to know about the vehicles different attributes like vehicle </a:t>
            </a:r>
            <a:r>
              <a:rPr lang="en-US" sz="1800" dirty="0" smtClean="0"/>
              <a:t>damage, </a:t>
            </a:r>
            <a:r>
              <a:rPr lang="en-US" sz="1800" dirty="0"/>
              <a:t>vehicle age, from which region it is and </a:t>
            </a:r>
            <a:r>
              <a:rPr lang="en-US" sz="1800" dirty="0" smtClean="0"/>
              <a:t>Vintage. </a:t>
            </a:r>
            <a:r>
              <a:rPr lang="en-US" sz="1800" dirty="0"/>
              <a:t>This helps us in getting the information about the car and how much insurance amount can it claim matching the </a:t>
            </a:r>
            <a:r>
              <a:rPr lang="en-US" sz="1800" dirty="0" smtClean="0"/>
              <a:t>Annual Premium.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Correlation </a:t>
            </a:r>
            <a:r>
              <a:rPr lang="en-US" sz="1800" b="1" dirty="0"/>
              <a:t>with Claims </a:t>
            </a:r>
            <a:r>
              <a:rPr lang="en-US" sz="1800" dirty="0"/>
              <a:t>:Investigate how different variables are correlated with the occurrence of </a:t>
            </a:r>
            <a:r>
              <a:rPr lang="en-US" sz="1800" dirty="0" smtClean="0"/>
              <a:t>response </a:t>
            </a:r>
            <a:r>
              <a:rPr lang="en-US" sz="1800" dirty="0"/>
              <a:t>and </a:t>
            </a:r>
            <a:r>
              <a:rPr lang="en-US" sz="1800" dirty="0" smtClean="0"/>
              <a:t>Annual Premium</a:t>
            </a:r>
            <a:r>
              <a:rPr lang="en-US" sz="1800" dirty="0"/>
              <a:t>. For example, analyze if certain car makes or regions have higher claim frequencies </a:t>
            </a:r>
            <a:r>
              <a:rPr lang="en-US" sz="1800" dirty="0" smtClean="0"/>
              <a:t>on a specific </a:t>
            </a:r>
            <a:r>
              <a:rPr lang="en-US" sz="1800" dirty="0"/>
              <a:t>driver demographics impact claim </a:t>
            </a:r>
            <a:r>
              <a:rPr lang="en-US" sz="1800" dirty="0" smtClean="0"/>
              <a:t>severity.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2E859-D54F-325F-E1A0-A0906D9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C995D-CB65-7D39-BD3E-2F14AEE7EBAF}"/>
              </a:ext>
            </a:extLst>
          </p:cNvPr>
          <p:cNvSpPr txBox="1"/>
          <p:nvPr/>
        </p:nvSpPr>
        <p:spPr>
          <a:xfrm>
            <a:off x="685800" y="1788020"/>
            <a:ext cx="134701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The dataset had each and every details required for </a:t>
            </a:r>
            <a:r>
              <a:rPr lang="en-IN" sz="2800" dirty="0" smtClean="0"/>
              <a:t>vehicle</a:t>
            </a:r>
            <a:r>
              <a:rPr lang="en-IN" sz="2800" i="0" dirty="0" smtClean="0">
                <a:effectLst/>
              </a:rPr>
              <a:t> </a:t>
            </a:r>
            <a:r>
              <a:rPr lang="en-IN" sz="2800" i="0" dirty="0">
                <a:effectLst/>
              </a:rPr>
              <a:t>Insurance claim </a:t>
            </a:r>
            <a:r>
              <a:rPr lang="en-US" sz="2800" dirty="0"/>
              <a:t>and Visualization is performed.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Our target is </a:t>
            </a:r>
            <a:r>
              <a:rPr lang="en-US" sz="2800" dirty="0" smtClean="0"/>
              <a:t>“</a:t>
            </a:r>
            <a:r>
              <a:rPr lang="en-US" sz="2800" dirty="0" smtClean="0"/>
              <a:t>Vehicle </a:t>
            </a:r>
            <a:r>
              <a:rPr lang="en-US" sz="2800" dirty="0" smtClean="0"/>
              <a:t>Insurance</a:t>
            </a:r>
            <a:r>
              <a:rPr lang="en-US" sz="2800" dirty="0"/>
              <a:t>” and based on this the data varies.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There were some columns which are not affecting the Target.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To get the desired result, we must perform some algorithms in our dataset.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Divide them into train and test dataset.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Performing feature scaling to fit the train and test data properly.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508ED-44C3-4939-CE60-C28D70AE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1B4AA-AA86-C348-29F4-201617AB8A97}"/>
              </a:ext>
            </a:extLst>
          </p:cNvPr>
          <p:cNvSpPr txBox="1"/>
          <p:nvPr/>
        </p:nvSpPr>
        <p:spPr>
          <a:xfrm>
            <a:off x="685800" y="1594520"/>
            <a:ext cx="12097344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Decision Tree Classifier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Random Forest </a:t>
            </a:r>
            <a:r>
              <a:rPr lang="en-IN" sz="3200" dirty="0"/>
              <a:t>Classifier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Extra Trees </a:t>
            </a:r>
            <a:r>
              <a:rPr lang="en-IN" sz="3200" dirty="0"/>
              <a:t>Classifier</a:t>
            </a:r>
            <a:endParaRPr lang="en-IN" sz="3200" dirty="0" smtClean="0"/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 smtClean="0"/>
              <a:t>Kneighbors</a:t>
            </a:r>
            <a:r>
              <a:rPr lang="en-IN" sz="3200" dirty="0" smtClean="0"/>
              <a:t> </a:t>
            </a:r>
            <a:r>
              <a:rPr lang="en-IN" sz="3200" dirty="0"/>
              <a:t>Classifier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GaussianNB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78BD-1D43-53C5-065A-6FD7CE81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39" y="100505"/>
            <a:ext cx="1034761" cy="9888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4589088"/>
            <a:ext cx="105454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6" y="3059338"/>
            <a:ext cx="1370194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18134</TotalTime>
  <Words>421</Words>
  <Application>Microsoft Office PowerPoint</Application>
  <PresentationFormat>Custom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Bold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Mark Evans</cp:lastModifiedBy>
  <cp:revision>1141</cp:revision>
  <dcterms:created xsi:type="dcterms:W3CDTF">2018-11-22T06:53:55Z</dcterms:created>
  <dcterms:modified xsi:type="dcterms:W3CDTF">2023-08-09T14:46:47Z</dcterms:modified>
</cp:coreProperties>
</file>