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431ACF1-471F-4376-A3DA-C830CA0A7BCE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0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4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10/27/2021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08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1A3BCA-8D69-483C-80FC-CF297C0EC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E092522-F938-4947-B626-82848FF32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5" name="Oval 54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BE27F-7786-48B3-A3F2-55BED24F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3344" y="1251284"/>
            <a:ext cx="3952428" cy="2822713"/>
          </a:xfrm>
        </p:spPr>
        <p:txBody>
          <a:bodyPr>
            <a:normAutofit/>
          </a:bodyPr>
          <a:lstStyle/>
          <a:p>
            <a:r>
              <a:rPr lang="en-US" sz="3700">
                <a:highlight>
                  <a:srgbClr val="000000"/>
                </a:highlight>
              </a:rPr>
              <a:t>Team Honed:</a:t>
            </a:r>
            <a:br>
              <a:rPr lang="en-US" sz="3700">
                <a:highlight>
                  <a:srgbClr val="000000"/>
                </a:highlight>
              </a:rPr>
            </a:br>
            <a:r>
              <a:rPr lang="en-US" sz="3700">
                <a:highlight>
                  <a:srgbClr val="000000"/>
                </a:highlight>
              </a:rPr>
              <a:t>Raifhack</a:t>
            </a:r>
            <a:endParaRPr lang="ru-RU" sz="3700">
              <a:highlight>
                <a:srgbClr val="0000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046D4B-EE93-4EAF-9717-C56B1E68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A3B4D80-4945-4E47-8FA7-BA0541CB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9C3001-9D8C-4BD3-A161-DD81A1B03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24" b="226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092522-F938-4947-B626-82848FF32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0" name="Oval 29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A5915-74C0-42EC-9C6F-B76DCFDB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344" y="1251284"/>
            <a:ext cx="3952428" cy="2822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1900" b="1" cap="all" spc="1500" dirty="0">
                <a:ea typeface="Source Sans Pro SemiBold" panose="020B0603030403020204" pitchFamily="34" charset="0"/>
              </a:rPr>
              <a:t>Шаг 3 -</a:t>
            </a:r>
            <a:br>
              <a:rPr lang="ru-RU" sz="1900" b="1" cap="all" spc="1500" dirty="0">
                <a:ea typeface="Source Sans Pro SemiBold" panose="020B0603030403020204" pitchFamily="34" charset="0"/>
              </a:rPr>
            </a:br>
            <a:r>
              <a:rPr lang="en-US" sz="1900" b="1" cap="all" spc="1500" dirty="0">
                <a:ea typeface="Source Sans Pro SemiBold" panose="020B0603030403020204" pitchFamily="34" charset="0"/>
              </a:rPr>
              <a:t>Агрегация столбцов для уменьшения кол</a:t>
            </a:r>
            <a:r>
              <a:rPr lang="ru-RU" sz="1900" b="1" cap="all" spc="1500" dirty="0">
                <a:ea typeface="Source Sans Pro SemiBold" panose="020B0603030403020204" pitchFamily="34" charset="0"/>
              </a:rPr>
              <a:t>ичест</a:t>
            </a:r>
            <a:r>
              <a:rPr lang="en-US" sz="1900" b="1" cap="all" spc="1500" dirty="0">
                <a:ea typeface="Source Sans Pro SemiBold" panose="020B0603030403020204" pitchFamily="34" charset="0"/>
              </a:rPr>
              <a:t>ва признаков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46D4B-EE93-4EAF-9717-C56B1E68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3B4D80-4945-4E47-8FA7-BA0541CB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3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F08C7-041A-4187-89E4-22C2FD82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ru-RU" sz="3700" dirty="0"/>
              <a:t>Основная часть – предсказание  </a:t>
            </a:r>
            <a:r>
              <a:rPr lang="en-US" sz="3700" dirty="0"/>
              <a:t>value</a:t>
            </a:r>
            <a:endParaRPr lang="ru-RU" sz="3700" dirty="0"/>
          </a:p>
        </p:txBody>
      </p:sp>
      <p:grpSp>
        <p:nvGrpSpPr>
          <p:cNvPr id="78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40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Oval 42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44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48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49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50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51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4744E-0036-4C5D-96C9-0CECBF79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Используем catboost потому, что он единственный умеет работать напрямую с категориальными признаками, коих у нас много, а энкодить я уже не успевал, попытки дали в разы худший скор.</a:t>
            </a:r>
          </a:p>
          <a:p>
            <a:endParaRPr lang="ru-RU" sz="1800" dirty="0"/>
          </a:p>
          <a:p>
            <a:r>
              <a:rPr lang="ru-RU" sz="1800" dirty="0"/>
              <a:t>Параметры подбирались вручную, т.к.  Gridsearch дал худший результат нежели ручной подбор</a:t>
            </a:r>
          </a:p>
          <a:p>
            <a:endParaRPr lang="ru-RU" sz="700" dirty="0"/>
          </a:p>
          <a:p>
            <a:r>
              <a:rPr lang="ru-RU" sz="1800" dirty="0"/>
              <a:t>Метрика </a:t>
            </a:r>
            <a:r>
              <a:rPr lang="en-US" sz="1800" dirty="0"/>
              <a:t>‘MAE’ </a:t>
            </a:r>
            <a:r>
              <a:rPr lang="ru-RU" sz="1800" dirty="0"/>
              <a:t>была выбрана т.к. лучше всего подходит к той, которую выбрали организаторы.</a:t>
            </a:r>
            <a:endParaRPr lang="ru-RU" sz="800" dirty="0"/>
          </a:p>
          <a:p>
            <a:endParaRPr lang="ru-RU" sz="7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696D34-09EC-4FCF-B417-A48885EA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60" y="1682930"/>
            <a:ext cx="4917202" cy="31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23EC-29E9-4338-A89B-D4B614D0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296" y="476250"/>
            <a:ext cx="4716231" cy="2809874"/>
          </a:xfrm>
        </p:spPr>
        <p:txBody>
          <a:bodyPr anchor="b">
            <a:normAutofit/>
          </a:bodyPr>
          <a:lstStyle/>
          <a:p>
            <a:r>
              <a:rPr lang="ru-RU" sz="2400" dirty="0"/>
              <a:t>Экспортируем результаты </a:t>
            </a:r>
            <a:r>
              <a:rPr lang="en-US" sz="2400" dirty="0"/>
              <a:t>predict </a:t>
            </a:r>
            <a:br>
              <a:rPr lang="en-US" sz="2700" dirty="0"/>
            </a:br>
            <a:br>
              <a:rPr lang="en-US" sz="2800" dirty="0"/>
            </a:br>
            <a:br>
              <a:rPr lang="en-US" sz="2800" dirty="0"/>
            </a:br>
            <a:r>
              <a:rPr lang="ru-RU" sz="2400" dirty="0"/>
              <a:t>и грузим на сайт для проверки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609293-F56C-4528-9D86-095AE246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16" y="1114425"/>
            <a:ext cx="5155049" cy="2171699"/>
          </a:xfrm>
          <a:prstGeom prst="rect">
            <a:avLst/>
          </a:prstGeom>
        </p:spPr>
      </p:pic>
      <p:grpSp>
        <p:nvGrpSpPr>
          <p:cNvPr id="41" name="Group 15">
            <a:extLst>
              <a:ext uri="{FF2B5EF4-FFF2-40B4-BE49-F238E27FC236}">
                <a16:creationId xmlns:a16="http://schemas.microsoft.com/office/drawing/2014/main" id="{B22DF5E2-0CD7-4BEC-8FBD-DD7AC1DEC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35537" y="618698"/>
            <a:ext cx="365021" cy="365021"/>
            <a:chOff x="149345" y="10991595"/>
            <a:chExt cx="365021" cy="365021"/>
          </a:xfrm>
        </p:grpSpPr>
        <p:sp>
          <p:nvSpPr>
            <p:cNvPr id="42" name="Oval 16">
              <a:extLst>
                <a:ext uri="{FF2B5EF4-FFF2-40B4-BE49-F238E27FC236}">
                  <a16:creationId xmlns:a16="http://schemas.microsoft.com/office/drawing/2014/main" id="{037C701E-5151-4086-9CF2-7F44AA38A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56C08E-A84B-4C76-9D3B-46237B5A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2F1057-1029-43B5-89BE-C7B4AE1D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17" y="3669168"/>
            <a:ext cx="9763058" cy="2637843"/>
          </a:xfrm>
          <a:prstGeom prst="rect">
            <a:avLst/>
          </a:prstGeom>
        </p:spPr>
      </p:pic>
      <p:grpSp>
        <p:nvGrpSpPr>
          <p:cNvPr id="20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3" name="Freeform: Shape 20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2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4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5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6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7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8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9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1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57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97AB4-92C0-4A38-8776-746A5FE6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Итог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55FC89-E854-476A-8B16-29381749D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071" y="1643063"/>
            <a:ext cx="10259857" cy="3134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9F9F7-DEBB-4AD4-BF53-29E37E7C6F82}"/>
              </a:ext>
            </a:extLst>
          </p:cNvPr>
          <p:cNvSpPr txBox="1"/>
          <p:nvPr/>
        </p:nvSpPr>
        <p:spPr>
          <a:xfrm>
            <a:off x="966071" y="5105400"/>
            <a:ext cx="1025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Габов Антон – лидер, обязанности: разработка модели и её тюнинг, анализ и выбор переменных </a:t>
            </a:r>
          </a:p>
          <a:p>
            <a:endParaRPr lang="ru-RU" dirty="0"/>
          </a:p>
          <a:p>
            <a:r>
              <a:rPr lang="ru-RU" dirty="0"/>
              <a:t>Молчанова Вероника  - аналитик, обязанности: обработка и очистка данных, их исследование </a:t>
            </a:r>
          </a:p>
          <a:p>
            <a:endParaRPr lang="ru-RU" dirty="0"/>
          </a:p>
          <a:p>
            <a:r>
              <a:rPr lang="ru-RU" dirty="0"/>
              <a:t>Борисенко Никита – исследователь предметной области, генератор идей</a:t>
            </a:r>
          </a:p>
        </p:txBody>
      </p:sp>
    </p:spTree>
    <p:extLst>
      <p:ext uri="{BB962C8B-B14F-4D97-AF65-F5344CB8AC3E}">
        <p14:creationId xmlns:p14="http://schemas.microsoft.com/office/powerpoint/2010/main" val="236321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F19F6-AB46-47AC-A275-17FFC70C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3" y="507238"/>
            <a:ext cx="3522504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cap="all" spc="1500">
                <a:ea typeface="Source Sans Pro SemiBold" panose="020B0603030403020204" pitchFamily="34" charset="0"/>
              </a:rPr>
              <a:t>Задача хакатона: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A63DE-7316-4E52-97D4-B4CF6DC5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03" y="4445204"/>
            <a:ext cx="3522504" cy="17811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cap="all" spc="400"/>
              <a:t>Предсказать цену недвижимости за квадратный метр в зависимости от исходных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D00EA5-BD29-4D00-9E72-052BEE46E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1" r="20688" b="-2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21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5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021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AD3336-BBA6-464F-A98E-3EEFE911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72"/>
            <a:ext cx="12192000" cy="67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: Shape 12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DBBF6-F9B1-4F22-AE53-B2BC9780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</a:rPr>
              <a:t>Предварительная чистка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AB15AF-21DC-455C-99FD-A9C13851E8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1448" y="706508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31740" tIns="31740" rIns="31740" bIns="3174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План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</a:rPr>
              <a:t>0) убрать строки, где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effectLst/>
              </a:rPr>
              <a:t>price_type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</a:rPr>
              <a:t> = 0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причина: "цена из головы" - не были использованы фактические данные для ценообразования -&gt; отрицательно влияет на модель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1) убираем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смотрим на распределение столбцов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floor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заполняем модой по региону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удаялем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столбец (никакой важной информации не несет)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остальные -&gt; заполняем средним по региону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2) работа с аномальными данными (по всем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слобцам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3) комбинируем столбцы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osm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reform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2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2" name="Oval 8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монитор, черный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7B8BBF84-FE54-4F85-AF47-03E34661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71" y="1588501"/>
            <a:ext cx="2601592" cy="1307299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88" name="Oval 8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EDD25-2B27-4202-BD2D-FFECD129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b="1" cap="all" spc="1500">
                <a:ea typeface="Source Sans Pro SemiBold" panose="020B0603030403020204" pitchFamily="34" charset="0"/>
              </a:rPr>
              <a:t>Шаг 0 – удаление лишнего</a:t>
            </a:r>
          </a:p>
        </p:txBody>
      </p:sp>
      <p:grpSp>
        <p:nvGrpSpPr>
          <p:cNvPr id="9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5" name="Content Placeholder 204">
            <a:extLst>
              <a:ext uri="{FF2B5EF4-FFF2-40B4-BE49-F238E27FC236}">
                <a16:creationId xmlns:a16="http://schemas.microsoft.com/office/drawing/2014/main" id="{E27C4843-252B-4E5E-B95F-7A3784B3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df.drop(</a:t>
            </a:r>
            <a:r>
              <a:rPr lang="en-US" sz="2400" dirty="0" err="1"/>
              <a:t>np.where</a:t>
            </a:r>
            <a:r>
              <a:rPr lang="en-US" sz="2400" dirty="0"/>
              <a:t>(df['</a:t>
            </a:r>
            <a:r>
              <a:rPr lang="en-US" sz="2400" dirty="0" err="1"/>
              <a:t>price_type</a:t>
            </a:r>
            <a:r>
              <a:rPr lang="en-US" sz="2400" dirty="0"/>
              <a:t>'] == 0)[0], inplace=True)</a:t>
            </a:r>
          </a:p>
          <a:p>
            <a:r>
              <a:rPr lang="en-US" sz="2400" dirty="0"/>
              <a:t>df.drop(['street', '</a:t>
            </a:r>
            <a:r>
              <a:rPr lang="en-US" sz="2400" dirty="0" err="1"/>
              <a:t>lat</a:t>
            </a:r>
            <a:r>
              <a:rPr lang="en-US" sz="2400" dirty="0"/>
              <a:t>', '</a:t>
            </a:r>
            <a:r>
              <a:rPr lang="en-US" sz="2400" dirty="0" err="1"/>
              <a:t>lng</a:t>
            </a:r>
            <a:r>
              <a:rPr lang="en-US" sz="2400" dirty="0"/>
              <a:t>', 'date'], axis=1, inplace=True)</a:t>
            </a:r>
          </a:p>
          <a:p>
            <a:r>
              <a:rPr lang="en-US" sz="2400" dirty="0"/>
              <a:t>df.head()</a:t>
            </a:r>
          </a:p>
        </p:txBody>
      </p:sp>
    </p:spTree>
    <p:extLst>
      <p:ext uri="{BB962C8B-B14F-4D97-AF65-F5344CB8AC3E}">
        <p14:creationId xmlns:p14="http://schemas.microsoft.com/office/powerpoint/2010/main" val="169860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EBDA9-F1AC-494F-B5B0-64B55169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368625"/>
            <a:ext cx="4974771" cy="1403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Шаг 1  - парсинг и заполнение NaN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09" name="Oval 208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45BB13-9986-4A9D-8B5F-5B9CEA82A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373" y="1247521"/>
            <a:ext cx="2584794" cy="1014531"/>
          </a:xfrm>
          <a:prstGeom prst="rect">
            <a:avLst/>
          </a:prstGeom>
        </p:spPr>
      </p:pic>
      <p:sp useBgFill="1">
        <p:nvSpPr>
          <p:cNvPr id="215" name="Oval 214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926F16-9722-4D6A-A122-06294AAB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14" y="4368435"/>
            <a:ext cx="2318835" cy="968113"/>
          </a:xfrm>
          <a:prstGeom prst="rect">
            <a:avLst/>
          </a:prstGeom>
        </p:spPr>
      </p:pic>
      <p:grpSp>
        <p:nvGrpSpPr>
          <p:cNvPr id="217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4CD857-1B3F-4835-9BAC-8EFE49BE0CBE}"/>
              </a:ext>
            </a:extLst>
          </p:cNvPr>
          <p:cNvSpPr txBox="1"/>
          <p:nvPr/>
        </p:nvSpPr>
        <p:spPr>
          <a:xfrm>
            <a:off x="6477270" y="1958550"/>
            <a:ext cx="4974771" cy="381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перед тем как заполнить модой по регионам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распарсим данные насколько это возможно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добавляем столбец, в котором будет храниться количество занимаемых этажей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первый шаг: переводим в инт те этажи, которые выглядят как "3.0",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в количество занимаемых этажей записываем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а по остальным записываем их индекс, чтобы работать с ними дальше</a:t>
            </a:r>
          </a:p>
        </p:txBody>
      </p:sp>
    </p:spTree>
    <p:extLst>
      <p:ext uri="{BB962C8B-B14F-4D97-AF65-F5344CB8AC3E}">
        <p14:creationId xmlns:p14="http://schemas.microsoft.com/office/powerpoint/2010/main" val="420793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9A5EF-93D6-4FD8-A26C-DE09AEA3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780" y="320461"/>
            <a:ext cx="1615582" cy="69462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dirty="0"/>
              <a:t>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458D7E-1861-4FF9-B376-5839B19A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83" y="1626781"/>
            <a:ext cx="4723900" cy="5012097"/>
          </a:xfrm>
          <a:prstGeom prst="rect">
            <a:avLst/>
          </a:prstGeom>
        </p:spPr>
      </p:pic>
      <p:sp>
        <p:nvSpPr>
          <p:cNvPr id="223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96" y="1135046"/>
            <a:ext cx="621649" cy="62164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4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96" y="1135046"/>
            <a:ext cx="621649" cy="62164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5" name="Freeform: Shape 19">
            <a:extLst>
              <a:ext uri="{FF2B5EF4-FFF2-40B4-BE49-F238E27FC236}">
                <a16:creationId xmlns:a16="http://schemas.microsoft.com/office/drawing/2014/main" id="{A3D5586F-4573-4C57-9793-1EBFDC896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9548" y="3308725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6" name="Freeform: Shape 21">
            <a:extLst>
              <a:ext uri="{FF2B5EF4-FFF2-40B4-BE49-F238E27FC236}">
                <a16:creationId xmlns:a16="http://schemas.microsoft.com/office/drawing/2014/main" id="{5EED35EF-93A0-4921-941C-ECC67AE2A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9548" y="3743757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EC4AE32-C1E3-4AC9-8592-8EA2D2A07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56" y="1921094"/>
            <a:ext cx="3873712" cy="3476656"/>
          </a:xfrm>
          <a:prstGeom prst="rect">
            <a:avLst/>
          </a:prstGeom>
        </p:spPr>
      </p:pic>
      <p:grpSp>
        <p:nvGrpSpPr>
          <p:cNvPr id="227" name="Group 23">
            <a:extLst>
              <a:ext uri="{FF2B5EF4-FFF2-40B4-BE49-F238E27FC236}">
                <a16:creationId xmlns:a16="http://schemas.microsoft.com/office/drawing/2014/main" id="{FBA57177-DC07-469A-BAC9-36D6E594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5273" y="5507052"/>
            <a:ext cx="1413328" cy="1350947"/>
            <a:chOff x="2625273" y="5507052"/>
            <a:chExt cx="1413328" cy="1350947"/>
          </a:xfrm>
        </p:grpSpPr>
        <p:sp>
          <p:nvSpPr>
            <p:cNvPr id="228" name="Freeform: Shape 2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04689" y="5586468"/>
              <a:ext cx="299964" cy="299964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30332" y="5512111"/>
              <a:ext cx="611565" cy="611565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25273" y="5507052"/>
              <a:ext cx="781022" cy="78102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46264" y="5527790"/>
              <a:ext cx="895343" cy="89559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8754" y="5570533"/>
              <a:ext cx="968187" cy="96818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7433" y="5629212"/>
              <a:ext cx="1009666" cy="1009666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20526" y="5702305"/>
              <a:ext cx="1022819" cy="1022819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08039" y="5788554"/>
              <a:ext cx="1008400" cy="1009664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3F754F7-4BA0-4680-869F-AC312694E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04689" y="5586468"/>
              <a:ext cx="299964" cy="299964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06425" y="5888204"/>
              <a:ext cx="968692" cy="968692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3536" y="6004044"/>
              <a:ext cx="864072" cy="853955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4217F-8EC0-4A99-A861-4333553CF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30332" y="5512111"/>
              <a:ext cx="611565" cy="611565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16440" y="6139358"/>
              <a:ext cx="722161" cy="718641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DDD742-9F78-44F9-9FB7-07841AD9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25273" y="5507052"/>
              <a:ext cx="781022" cy="78102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9303" y="6303757"/>
              <a:ext cx="554242" cy="55424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E06D15A-9830-4BD8-941F-3401B4B37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46264" y="5527790"/>
              <a:ext cx="895343" cy="89559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376E293-3542-4A0D-B906-18A667FE6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8754" y="5570533"/>
              <a:ext cx="968187" cy="96818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59220" y="6540999"/>
              <a:ext cx="299712" cy="299712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BCDBC02-576D-4CB8-A680-1F34451C4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7433" y="5629212"/>
              <a:ext cx="1009666" cy="1009666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0D43D6-E2E8-4B2D-99A7-625777795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20526" y="5702305"/>
              <a:ext cx="1022819" cy="1022819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AE75479-8103-43A6-8C23-3ADA8BCD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08039" y="5788554"/>
              <a:ext cx="1008400" cy="1009664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07BCA37-F830-489A-9744-2734700DB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06425" y="5888204"/>
              <a:ext cx="968692" cy="968692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43EF8B7-4D3B-401E-AECE-638737EC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3536" y="6004044"/>
              <a:ext cx="864072" cy="853955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1B31A68-DF24-4252-ABA0-E6252A36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16440" y="6139358"/>
              <a:ext cx="722161" cy="718641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4E2405E-8B27-4BDE-90C7-6A481CD9A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9303" y="6303757"/>
              <a:ext cx="554242" cy="55424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21D52E-9002-40DD-B1B2-0DC6C3A32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59220" y="6540999"/>
              <a:ext cx="299712" cy="299712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194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5C3D-BB57-40BF-935F-D916D383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507238"/>
            <a:ext cx="3743857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cap="all" spc="1500" dirty="0">
                <a:ea typeface="Source Sans Pro SemiBold" panose="020B0603030403020204" pitchFamily="34" charset="0"/>
              </a:rPr>
              <a:t>Окончание заполнения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B5710F-5772-44BD-91B1-99B4C23DE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535" y="2837728"/>
            <a:ext cx="5727644" cy="23196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6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5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151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53375-6948-4B9F-AB9B-CF1C5D1A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Шаг 2 – работа с аномальными данными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4718F1-7462-4E4E-A59F-2754ED789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87" r="32064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5C93F6-E64A-426E-9834-CC17ABA812E3}"/>
              </a:ext>
            </a:extLst>
          </p:cNvPr>
          <p:cNvSpPr txBox="1"/>
          <p:nvPr/>
        </p:nvSpPr>
        <p:spPr>
          <a:xfrm>
            <a:off x="6234868" y="1820369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Т.к. у нас мало данных (</a:t>
            </a:r>
            <a:r>
              <a:rPr lang="en-US" dirty="0"/>
              <a:t>~ </a:t>
            </a:r>
            <a:r>
              <a:rPr lang="en-US"/>
              <a:t>6000 строк) – выбросы надо учитывать</a:t>
            </a:r>
          </a:p>
        </p:txBody>
      </p:sp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00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380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Source Sans Pro</vt:lpstr>
      <vt:lpstr>FunkyShapesDarkVTI</vt:lpstr>
      <vt:lpstr>Team Honed: Raifhack</vt:lpstr>
      <vt:lpstr>Задача хакатона:</vt:lpstr>
      <vt:lpstr>Презентация PowerPoint</vt:lpstr>
      <vt:lpstr>Предварительная чистка</vt:lpstr>
      <vt:lpstr>Шаг 0 – удаление лишнего</vt:lpstr>
      <vt:lpstr>Шаг 1  - парсинг и заполнение NaN</vt:lpstr>
      <vt:lpstr>Код</vt:lpstr>
      <vt:lpstr>Окончание заполнения</vt:lpstr>
      <vt:lpstr>Шаг 2 – работа с аномальными данными</vt:lpstr>
      <vt:lpstr>Шаг 3 - Агрегация столбцов для уменьшения количества признаков</vt:lpstr>
      <vt:lpstr>Основная часть – предсказание  value</vt:lpstr>
      <vt:lpstr>Экспортируем результаты predict    и грузим на сайт для проверки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Honed: Raifhack</dc:title>
  <dc:creator>Габов Антон Степанович</dc:creator>
  <cp:lastModifiedBy>Габов Антон Степанович</cp:lastModifiedBy>
  <cp:revision>5</cp:revision>
  <dcterms:created xsi:type="dcterms:W3CDTF">2021-10-27T12:46:54Z</dcterms:created>
  <dcterms:modified xsi:type="dcterms:W3CDTF">2021-10-27T17:37:13Z</dcterms:modified>
</cp:coreProperties>
</file>