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440" r:id="rId5"/>
    <p:sldId id="1432" r:id="rId6"/>
    <p:sldId id="1436" r:id="rId7"/>
    <p:sldId id="1450" r:id="rId8"/>
    <p:sldId id="1451" r:id="rId9"/>
    <p:sldId id="1437" r:id="rId10"/>
    <p:sldId id="1452" r:id="rId11"/>
    <p:sldId id="1453" r:id="rId12"/>
    <p:sldId id="1435" r:id="rId13"/>
    <p:sldId id="1439" r:id="rId14"/>
    <p:sldId id="1441" r:id="rId15"/>
    <p:sldId id="1443" r:id="rId16"/>
    <p:sldId id="1445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6CFC05-2921-A14C-833A-7A746ABF3E97}">
          <p14:sldIdLst>
            <p14:sldId id="1440"/>
            <p14:sldId id="1432"/>
          </p14:sldIdLst>
        </p14:section>
        <p14:section name="1. Overview" id="{7E8634C7-8B73-564B-8B7D-98A023DAC8C4}">
          <p14:sldIdLst>
            <p14:sldId id="1436"/>
            <p14:sldId id="1450"/>
            <p14:sldId id="1451"/>
          </p14:sldIdLst>
        </p14:section>
        <p14:section name="2. Design" id="{53016C8D-01AA-C545-9794-CA71F3908B81}">
          <p14:sldIdLst>
            <p14:sldId id="1437"/>
            <p14:sldId id="1452"/>
            <p14:sldId id="1453"/>
          </p14:sldIdLst>
        </p14:section>
        <p14:section name="3. Specifications" id="{5FD9AB60-D029-BB40-BABE-C6EA92D77D7A}">
          <p14:sldIdLst>
            <p14:sldId id="1435"/>
            <p14:sldId id="1439"/>
          </p14:sldIdLst>
        </p14:section>
        <p14:section name="4. Results" id="{48179199-F0B8-BD46-9E80-723408443458}">
          <p14:sldIdLst>
            <p14:sldId id="1441"/>
            <p14:sldId id="1443"/>
            <p14:sldId id="144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832"/>
    <a:srgbClr val="F9ED99"/>
    <a:srgbClr val="017896"/>
    <a:srgbClr val="03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6190"/>
  </p:normalViewPr>
  <p:slideViewPr>
    <p:cSldViewPr snapToGrid="0" snapToObjects="1">
      <p:cViewPr varScale="1">
        <p:scale>
          <a:sx n="111" d="100"/>
          <a:sy n="111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37370A-55FA-4D40-83C6-7697F9B4C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ACC9-94F5-FA49-A3A2-99EF0D041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4670D-9C7E-104F-BD80-FE6F4F83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4ED62-E821-B14F-BB39-930A423D2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705A-36FC-784F-8B89-D9F7B986C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E416-5F1F-3144-8B7D-220A4BEA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2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18BC-526D-6E4E-ADEA-A1B35867305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D981-437E-CA4B-A85B-88D463DD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etal cage&#10;&#10;Description automatically generated">
            <a:extLst>
              <a:ext uri="{FF2B5EF4-FFF2-40B4-BE49-F238E27FC236}">
                <a16:creationId xmlns:a16="http://schemas.microsoft.com/office/drawing/2014/main" id="{297FE93F-9905-D846-BF82-1CA0B443D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54302" y="-2654302"/>
            <a:ext cx="6858000" cy="121666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FA197A-74CF-A24E-98B8-72C883F97801}"/>
              </a:ext>
            </a:extLst>
          </p:cNvPr>
          <p:cNvSpPr/>
          <p:nvPr userDrawn="1"/>
        </p:nvSpPr>
        <p:spPr>
          <a:xfrm>
            <a:off x="-25400" y="965200"/>
            <a:ext cx="12192003" cy="1219200"/>
          </a:xfrm>
          <a:prstGeom prst="rect">
            <a:avLst/>
          </a:prstGeom>
          <a:gradFill flip="none" rotWithShape="1">
            <a:gsLst>
              <a:gs pos="11000">
                <a:schemeClr val="accent4">
                  <a:lumMod val="67000"/>
                  <a:alpha val="66000"/>
                </a:schemeClr>
              </a:gs>
              <a:gs pos="72000">
                <a:schemeClr val="accent4">
                  <a:lumMod val="97000"/>
                  <a:lumOff val="3000"/>
                </a:schemeClr>
              </a:gs>
              <a:gs pos="0">
                <a:schemeClr val="accent4">
                  <a:lumMod val="60000"/>
                  <a:lumOff val="40000"/>
                  <a:alpha val="39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65411-E98E-344C-A28B-D40D22F50C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C9150C73-D840-5842-8522-878B68248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6"/>
          <a:stretch/>
        </p:blipFill>
        <p:spPr>
          <a:xfrm>
            <a:off x="0" y="0"/>
            <a:ext cx="12192000" cy="708379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111BE7-4FAD-3844-9099-09E20AE25571}"/>
              </a:ext>
            </a:extLst>
          </p:cNvPr>
          <p:cNvSpPr/>
          <p:nvPr userDrawn="1"/>
        </p:nvSpPr>
        <p:spPr>
          <a:xfrm>
            <a:off x="11654055" y="6513754"/>
            <a:ext cx="257683" cy="257683"/>
          </a:xfrm>
          <a:prstGeom prst="ellipse">
            <a:avLst/>
          </a:prstGeom>
          <a:solidFill>
            <a:srgbClr val="FFFFFF">
              <a:alpha val="89804"/>
            </a:srgb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3300B-9342-E04F-9604-8B40E725279A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1"/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1"/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B5583E-8857-FC4A-B39C-664934AD6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1652E8-B2E9-5248-AEC7-60B6CABD5D3C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>
            <a:extLst>
              <a:ext uri="{FF2B5EF4-FFF2-40B4-BE49-F238E27FC236}">
                <a16:creationId xmlns:a16="http://schemas.microsoft.com/office/drawing/2014/main" id="{FA2C3312-7D1A-C84E-BA04-7C79FC14E60C}"/>
              </a:ext>
            </a:extLst>
          </p:cNvPr>
          <p:cNvSpPr/>
          <p:nvPr userDrawn="1"/>
        </p:nvSpPr>
        <p:spPr>
          <a:xfrm>
            <a:off x="0" y="0"/>
            <a:ext cx="6140408" cy="6865773"/>
          </a:xfrm>
          <a:prstGeom prst="rect">
            <a:avLst/>
          </a:prstGeom>
          <a:solidFill>
            <a:srgbClr val="017896">
              <a:alpha val="10000"/>
            </a:srgb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6EA72-0979-0D48-9DD9-C4AE16DDF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C0DC9-8025-BB4D-AFDE-46EDED5BE9F7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2">
                    <a:lumMod val="50000"/>
                  </a:schemeClr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2">
                  <a:lumMod val="50000"/>
                </a:schemeClr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C0F3A37-9075-1D45-937D-83B4B3BCF26A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1C0B4994-DA08-484C-B865-C144C49C4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0409" y="0"/>
            <a:ext cx="6051591" cy="685800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63C5A51C-4865-B24C-8EFD-89C7F1F3207A}"/>
              </a:ext>
            </a:extLst>
          </p:cNvPr>
          <p:cNvSpPr/>
          <p:nvPr userDrawn="1"/>
        </p:nvSpPr>
        <p:spPr>
          <a:xfrm>
            <a:off x="6140408" y="0"/>
            <a:ext cx="6051591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2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76EA72-0979-0D48-9DD9-C4AE16DDF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C0DC9-8025-BB4D-AFDE-46EDED5BE9F7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2">
                    <a:lumMod val="50000"/>
                  </a:schemeClr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2">
                  <a:lumMod val="50000"/>
                </a:schemeClr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C0F3A37-9075-1D45-937D-83B4B3BCF26A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0A8627DC-1050-1C4B-AD1D-92F84D46F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419984BB-0F4C-E541-A477-E583F3E2870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26" y="2447346"/>
            <a:ext cx="1414837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4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92254C-23F9-844B-91BC-A54AF6024A8A}"/>
              </a:ext>
            </a:extLst>
          </p:cNvPr>
          <p:cNvSpPr txBox="1">
            <a:spLocks/>
          </p:cNvSpPr>
          <p:nvPr/>
        </p:nvSpPr>
        <p:spPr>
          <a:xfrm>
            <a:off x="1455147" y="6185422"/>
            <a:ext cx="109210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29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4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58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7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4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01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1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defRPr sz="1600" b="0" spc="-32">
                <a:solidFill>
                  <a:srgbClr val="1A1A1A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Prepared by Adobe Consulting</a:t>
            </a:r>
            <a:b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</a:br>
            <a: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April 2020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29BDCB-5EE3-D24E-B7E6-A7CD964E3C96}"/>
              </a:ext>
            </a:extLst>
          </p:cNvPr>
          <p:cNvSpPr txBox="1">
            <a:spLocks/>
          </p:cNvSpPr>
          <p:nvPr/>
        </p:nvSpPr>
        <p:spPr>
          <a:xfrm>
            <a:off x="915268" y="1354631"/>
            <a:ext cx="7085732" cy="14521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dobe Clean Light" panose="020B0303020404020204" pitchFamily="34" charset="0"/>
              </a:rPr>
              <a:t>[B-ACC-2] Promote Account Signup</a:t>
            </a:r>
            <a:br>
              <a:rPr lang="en-US" sz="2800" b="1" dirty="0">
                <a:latin typeface="Adobe Clean Light" panose="020B0303020404020204" pitchFamily="34" charset="0"/>
              </a:rPr>
            </a:br>
            <a:r>
              <a:rPr lang="en-US" sz="2000" b="1" dirty="0">
                <a:latin typeface="Adobe Clean Light" panose="020B0303020404020204" pitchFamily="34" charset="0"/>
              </a:rPr>
              <a:t>May 1, 2020</a:t>
            </a:r>
            <a:endParaRPr lang="en-US" sz="2800" b="1" dirty="0">
              <a:latin typeface="Adobe Clean Light" panose="020B03030204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771-B90C-234A-AC62-5E791CDABA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4" y="1089008"/>
            <a:ext cx="1034538" cy="10345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C86F7FD-30EF-F140-998A-93AAD097E1F6}"/>
              </a:ext>
            </a:extLst>
          </p:cNvPr>
          <p:cNvSpPr txBox="1">
            <a:spLocks/>
          </p:cNvSpPr>
          <p:nvPr/>
        </p:nvSpPr>
        <p:spPr>
          <a:xfrm>
            <a:off x="1034538" y="1089008"/>
            <a:ext cx="1092106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29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4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58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7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4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01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1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 b="0" spc="-32">
                <a:solidFill>
                  <a:srgbClr val="1A1A1A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sz="1800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99804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8D25B-70AC-EE4E-8B75-515D3AB99AAD}"/>
              </a:ext>
            </a:extLst>
          </p:cNvPr>
          <p:cNvSpPr txBox="1"/>
          <p:nvPr/>
        </p:nvSpPr>
        <p:spPr>
          <a:xfrm>
            <a:off x="352255" y="1268768"/>
            <a:ext cx="5176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ACTIVITY TYPE 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A/B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NUMBER OF LOCATIONS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URL contains https://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www.packersproshop.com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/checkout/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CHALLENGERS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Add Account Signup Promo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TARGETING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All Visitors</a:t>
            </a:r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D326A-906C-F242-ADC7-D02B2476A0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93F5F79-69DE-7149-BCC0-D07495AF7A90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Specifications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[B-ACCT-2] Promote Account Signup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E250C-2BA3-CC4E-AE48-A3A7AE3D7B20}"/>
              </a:ext>
            </a:extLst>
          </p:cNvPr>
          <p:cNvSpPr txBox="1"/>
          <p:nvPr/>
        </p:nvSpPr>
        <p:spPr>
          <a:xfrm>
            <a:off x="6663225" y="1268768"/>
            <a:ext cx="5176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VISITORS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Segment 1: # 495 Per Day</a:t>
            </a:r>
            <a:endParaRPr lang="en-US" sz="1600" dirty="0">
              <a:solidFill>
                <a:srgbClr val="FF0000"/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Account Signups (e35)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Conversion Rate and Revenue per Visitor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*NOTE* Moved Conversion Rate to Primary due to time to complete test.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CONVERSIONS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Metric 1 (Account Signups (e35)): 20 Per Day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Metric 2 (Orders): 214 Per Day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TEST DURATION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170-664 days to reach significance for a 5-10% lift in Account Signups (e35)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9-34 days to reach significance for a 5-10% lift in Conversion Rate</a:t>
            </a:r>
          </a:p>
          <a:p>
            <a:endParaRPr lang="en-US" sz="1600" b="1" dirty="0">
              <a:solidFill>
                <a:srgbClr val="1A1A1A"/>
              </a:solidFill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385B31-86C6-184D-847B-7DA5FBE15E9A}"/>
              </a:ext>
            </a:extLst>
          </p:cNvPr>
          <p:cNvSpPr/>
          <p:nvPr/>
        </p:nvSpPr>
        <p:spPr>
          <a:xfrm>
            <a:off x="1092200" y="2336800"/>
            <a:ext cx="2463800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4. Results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CABAC6-631C-E34E-B5B3-38450D2B708D}"/>
              </a:ext>
            </a:extLst>
          </p:cNvPr>
          <p:cNvSpPr/>
          <p:nvPr/>
        </p:nvSpPr>
        <p:spPr>
          <a:xfrm>
            <a:off x="3678620" y="1378373"/>
            <a:ext cx="8177049" cy="4774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Data Graph and/or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Results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[X-YY-N] Test Name Here | ##/##/## – ##/##/##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Results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[X-YY-N] Test Name Here | ##/##/## – ##/##/##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graphicFrame>
        <p:nvGraphicFramePr>
          <p:cNvPr id="5" name="Table 399">
            <a:extLst>
              <a:ext uri="{FF2B5EF4-FFF2-40B4-BE49-F238E27FC236}">
                <a16:creationId xmlns:a16="http://schemas.microsoft.com/office/drawing/2014/main" id="{F42DD9E7-52F9-FC46-B110-EF75C1830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212559"/>
              </p:ext>
            </p:extLst>
          </p:nvPr>
        </p:nvGraphicFramePr>
        <p:xfrm>
          <a:off x="715460" y="1946793"/>
          <a:ext cx="10757903" cy="3331225"/>
        </p:xfrm>
        <a:graphic>
          <a:graphicData uri="http://schemas.openxmlformats.org/drawingml/2006/table">
            <a:tbl>
              <a:tblPr bandRow="1"/>
              <a:tblGrid>
                <a:gridCol w="185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[Discovery]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l" defTabSz="1285875">
                        <a:spcBef>
                          <a:spcPts val="1100"/>
                        </a:spcBef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We found that..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X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+$33,747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[Next Step]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We should now do this..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Y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chemeClr val="accent4"/>
                          </a:solidFill>
                          <a:latin typeface="Slack-Lato"/>
                        </a:rPr>
                        <a:t>Metric +$5,190</a:t>
                      </a:r>
                      <a:endParaRPr lang="en-US" sz="1500" b="1" i="0" dirty="0">
                        <a:solidFill>
                          <a:schemeClr val="accent4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[Next Step]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Implement an enhancement to implementation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4,143,612 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Slack-Lato"/>
                        </a:rPr>
                        <a:t>Flat Results No Added Lift</a:t>
                      </a:r>
                      <a:endParaRPr lang="en-US" sz="1500" b="1" i="0" dirty="0">
                        <a:solidFill>
                          <a:srgbClr val="C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[Recommend]</a:t>
                      </a:r>
                      <a:endParaRPr lang="en-US" sz="1500" b="0" i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b="1" i="0" dirty="0">
                          <a:solidFill>
                            <a:srgbClr val="1D1C1D"/>
                          </a:solidFill>
                          <a:latin typeface="Slack-Lato"/>
                        </a:rPr>
                        <a:t>Test a follow up that does x, y, z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Z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+10%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[Recommend]</a:t>
                      </a:r>
                      <a:endParaRPr lang="en-US" sz="1500" b="0" i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Consider iterating current design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ctr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X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+43%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58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32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1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D2022-AB8F-0F43-9302-55E7EFADCEA8}"/>
              </a:ext>
            </a:extLst>
          </p:cNvPr>
          <p:cNvSpPr/>
          <p:nvPr/>
        </p:nvSpPr>
        <p:spPr>
          <a:xfrm>
            <a:off x="1092200" y="2336800"/>
            <a:ext cx="3352800" cy="3352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DC600E-E0C1-F14B-A6C4-38971F3B354F}"/>
              </a:ext>
            </a:extLst>
          </p:cNvPr>
          <p:cNvSpPr txBox="1">
            <a:spLocks/>
          </p:cNvSpPr>
          <p:nvPr/>
        </p:nvSpPr>
        <p:spPr>
          <a:xfrm>
            <a:off x="1534851" y="3566348"/>
            <a:ext cx="5754235" cy="1941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Overview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Design 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Specifications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Results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AF44DC-7E6E-D44C-9D5C-7B4735728131}"/>
              </a:ext>
            </a:extLst>
          </p:cNvPr>
          <p:cNvSpPr txBox="1">
            <a:spLocks/>
          </p:cNvSpPr>
          <p:nvPr/>
        </p:nvSpPr>
        <p:spPr>
          <a:xfrm>
            <a:off x="1534851" y="2622881"/>
            <a:ext cx="5754235" cy="1274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chemeClr val="bg1"/>
                </a:solidFill>
                <a:latin typeface="Adobe Clean Light" charset="0"/>
                <a:ea typeface="Adobe Clean Light" charset="0"/>
                <a:cs typeface="Adobe Clean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Contents </a:t>
            </a:r>
          </a:p>
        </p:txBody>
      </p:sp>
    </p:spTree>
    <p:extLst>
      <p:ext uri="{BB962C8B-B14F-4D97-AF65-F5344CB8AC3E}">
        <p14:creationId xmlns:p14="http://schemas.microsoft.com/office/powerpoint/2010/main" val="12005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4FC87C-5F6F-4042-81C7-D3F4BE408987}"/>
              </a:ext>
            </a:extLst>
          </p:cNvPr>
          <p:cNvSpPr/>
          <p:nvPr/>
        </p:nvSpPr>
        <p:spPr>
          <a:xfrm>
            <a:off x="1092200" y="2336800"/>
            <a:ext cx="2884714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501B3BE-B505-EE48-94F8-10152ABA97DC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1. Overview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91EEE-BC1E-2E43-93A1-FA5FDCDFB131}"/>
              </a:ext>
            </a:extLst>
          </p:cNvPr>
          <p:cNvSpPr txBox="1"/>
          <p:nvPr/>
        </p:nvSpPr>
        <p:spPr>
          <a:xfrm>
            <a:off x="352255" y="1268768"/>
            <a:ext cx="5176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DEVICES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Device Types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LOCATION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 err="1">
                <a:latin typeface="Adobe Clean Light" panose="020B0303020404020204" pitchFamily="34" charset="0"/>
              </a:rPr>
              <a:t>PackersProShop.com</a:t>
            </a:r>
            <a:r>
              <a:rPr lang="en-US" sz="1600" dirty="0">
                <a:latin typeface="Adobe Clean Light" panose="020B0303020404020204" pitchFamily="34" charset="0"/>
              </a:rPr>
              <a:t>: Checkout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Account Signups (e35)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Conversion Rate and Revenue per Visitor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AUDIENCES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Visitors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REVENUE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N/A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4F3DF3-72E5-2549-8ACE-F315A88E95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A8E450-55C8-E747-8FB3-DDD8E9EDDBDE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709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Overview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[B-ACC-2] Promote Account Signup</a:t>
            </a:r>
            <a:b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</a:b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10527-8F95-B546-A967-0279CEC3AE13}"/>
              </a:ext>
            </a:extLst>
          </p:cNvPr>
          <p:cNvSpPr txBox="1"/>
          <p:nvPr/>
        </p:nvSpPr>
        <p:spPr>
          <a:xfrm>
            <a:off x="6786279" y="1268768"/>
            <a:ext cx="517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HYPOTHESIS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 Light" panose="020B0303020404020204" pitchFamily="34" charset="0"/>
              </a:rPr>
              <a:t>Showcasing the benefits of creating an account throughout the checkout process will increase account signups and inevitably drive repeat purchases.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2C2C-0052-B24C-8991-55A9CEDF51E3}"/>
              </a:ext>
            </a:extLst>
          </p:cNvPr>
          <p:cNvSpPr txBox="1"/>
          <p:nvPr/>
        </p:nvSpPr>
        <p:spPr>
          <a:xfrm>
            <a:off x="6786279" y="3691403"/>
            <a:ext cx="517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BUSINESS OBJECTIVE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 Light" panose="020B0303020404020204" pitchFamily="34" charset="0"/>
              </a:rPr>
              <a:t>Drive account signups by promoting the value of creating an account during checkout.</a:t>
            </a:r>
          </a:p>
        </p:txBody>
      </p:sp>
    </p:spTree>
    <p:extLst>
      <p:ext uri="{BB962C8B-B14F-4D97-AF65-F5344CB8AC3E}">
        <p14:creationId xmlns:p14="http://schemas.microsoft.com/office/powerpoint/2010/main" val="17267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91EEE-BC1E-2E43-93A1-FA5FDCDFB131}"/>
              </a:ext>
            </a:extLst>
          </p:cNvPr>
          <p:cNvSpPr txBox="1"/>
          <p:nvPr/>
        </p:nvSpPr>
        <p:spPr>
          <a:xfrm>
            <a:off x="352255" y="1268768"/>
            <a:ext cx="5176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DEVICES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Device Types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LOCATION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 err="1">
                <a:latin typeface="Adobe Clean Light" panose="020B0303020404020204" pitchFamily="34" charset="0"/>
              </a:rPr>
              <a:t>PackersProShop.com</a:t>
            </a:r>
            <a:r>
              <a:rPr lang="en-US" sz="1600" dirty="0">
                <a:latin typeface="Adobe Clean Light" panose="020B0303020404020204" pitchFamily="34" charset="0"/>
              </a:rPr>
              <a:t>: Checkout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Account Signups (e35)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Conversion Rate and Revenue per Visitor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AUDIENCES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Visitors to Checkout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REVENUE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N/A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4F3DF3-72E5-2549-8ACE-F315A88E95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A8E450-55C8-E747-8FB3-DDD8E9EDDBDE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709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Overview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[B-ACC-2] Promote Account Signup</a:t>
            </a:r>
            <a:b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</a:b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40C96-F8DF-064A-A65D-149E0C572B25}"/>
              </a:ext>
            </a:extLst>
          </p:cNvPr>
          <p:cNvSpPr txBox="1"/>
          <p:nvPr/>
        </p:nvSpPr>
        <p:spPr>
          <a:xfrm>
            <a:off x="6869491" y="319959"/>
            <a:ext cx="5176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CHECKOUT EXPERIENCES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D4F66-5800-AA47-93F0-9EDC34061854}"/>
              </a:ext>
            </a:extLst>
          </p:cNvPr>
          <p:cNvSpPr txBox="1"/>
          <p:nvPr/>
        </p:nvSpPr>
        <p:spPr>
          <a:xfrm>
            <a:off x="6926410" y="641410"/>
            <a:ext cx="385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 Light" panose="020B0303020404020204" pitchFamily="34" charset="0"/>
              </a:rPr>
              <a:t>A – Default Checkout – No Account Signup Promo</a:t>
            </a:r>
          </a:p>
          <a:p>
            <a:r>
              <a:rPr lang="en-US" sz="1400" dirty="0">
                <a:latin typeface="Adobe Clean Light" panose="020B0303020404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220E5-2D6B-1A47-B7A8-BBB9A9FBC248}"/>
              </a:ext>
            </a:extLst>
          </p:cNvPr>
          <p:cNvSpPr txBox="1"/>
          <p:nvPr/>
        </p:nvSpPr>
        <p:spPr>
          <a:xfrm>
            <a:off x="6926410" y="3713614"/>
            <a:ext cx="36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 Light" panose="020B0303020404020204" pitchFamily="34" charset="0"/>
              </a:rPr>
              <a:t>B – Add Account Signup Promo to Checkout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7F6872-4927-4B4B-8C8A-34ED4E395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45"/>
          <a:stretch/>
        </p:blipFill>
        <p:spPr>
          <a:xfrm>
            <a:off x="6926741" y="960580"/>
            <a:ext cx="3474720" cy="26859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528370B-4567-6E48-A9AA-803D3D364EDD}"/>
              </a:ext>
            </a:extLst>
          </p:cNvPr>
          <p:cNvGrpSpPr>
            <a:grpSpLocks noChangeAspect="1"/>
          </p:cNvGrpSpPr>
          <p:nvPr/>
        </p:nvGrpSpPr>
        <p:grpSpPr>
          <a:xfrm>
            <a:off x="6926410" y="4021391"/>
            <a:ext cx="3475051" cy="2743200"/>
            <a:chOff x="5454010" y="609993"/>
            <a:chExt cx="4739773" cy="3741570"/>
          </a:xfrm>
        </p:grpSpPr>
        <p:pic>
          <p:nvPicPr>
            <p:cNvPr id="29" name="Picture 2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8EE4E30-0144-D74D-9020-9B2E39F28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7139"/>
            <a:stretch/>
          </p:blipFill>
          <p:spPr>
            <a:xfrm>
              <a:off x="5454010" y="609993"/>
              <a:ext cx="4739773" cy="374157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C443C3-BFE2-5144-A678-B1E6049860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68848" y="2470727"/>
              <a:ext cx="1145408" cy="1371600"/>
              <a:chOff x="8437673" y="2346036"/>
              <a:chExt cx="1527210" cy="1828800"/>
            </a:xfrm>
          </p:grpSpPr>
          <p:pic>
            <p:nvPicPr>
              <p:cNvPr id="34" name="Picture 3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BFB5175-7466-0044-927F-651617099E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0166"/>
              <a:stretch/>
            </p:blipFill>
            <p:spPr>
              <a:xfrm>
                <a:off x="8442742" y="2346036"/>
                <a:ext cx="1517072" cy="914400"/>
              </a:xfrm>
              <a:prstGeom prst="rect">
                <a:avLst/>
              </a:prstGeom>
            </p:spPr>
          </p:pic>
          <p:pic>
            <p:nvPicPr>
              <p:cNvPr id="35" name="Picture 3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91EB343-072A-F94A-A72D-CE19DE22FC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833"/>
              <a:stretch/>
            </p:blipFill>
            <p:spPr>
              <a:xfrm>
                <a:off x="8437673" y="3260436"/>
                <a:ext cx="1527210" cy="914400"/>
              </a:xfrm>
              <a:prstGeom prst="rect">
                <a:avLst/>
              </a:prstGeom>
            </p:spPr>
          </p:pic>
        </p:grpSp>
        <p:pic>
          <p:nvPicPr>
            <p:cNvPr id="31" name="Picture 3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87CE580-795E-E448-92A9-403ED4A7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8848" y="2287847"/>
              <a:ext cx="920706" cy="182880"/>
            </a:xfrm>
            <a:prstGeom prst="rect">
              <a:avLst/>
            </a:prstGeom>
          </p:spPr>
        </p:pic>
        <p:pic>
          <p:nvPicPr>
            <p:cNvPr id="32" name="Picture 31" descr="A picture containing bird, flower&#10;&#10;Description automatically generated">
              <a:extLst>
                <a:ext uri="{FF2B5EF4-FFF2-40B4-BE49-F238E27FC236}">
                  <a16:creationId xmlns:a16="http://schemas.microsoft.com/office/drawing/2014/main" id="{B97BB75F-949F-CD43-840F-27C37D292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5804" y="3782060"/>
              <a:ext cx="531495" cy="18288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F9CBDC-6C30-1845-9832-5B4FC2E4CE29}"/>
                </a:ext>
              </a:extLst>
            </p:cNvPr>
            <p:cNvSpPr/>
            <p:nvPr/>
          </p:nvSpPr>
          <p:spPr>
            <a:xfrm>
              <a:off x="8427284" y="2246283"/>
              <a:ext cx="1225871" cy="17957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2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D7B14B-1C07-004D-95FC-6360752C0AC2}"/>
              </a:ext>
            </a:extLst>
          </p:cNvPr>
          <p:cNvSpPr/>
          <p:nvPr/>
        </p:nvSpPr>
        <p:spPr>
          <a:xfrm>
            <a:off x="1092200" y="2336800"/>
            <a:ext cx="2376714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2. Design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3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6094024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Design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[B-ACC-2] Promote Account Signup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4F5A-46ED-4745-8955-4943E0A9DB8D}"/>
              </a:ext>
            </a:extLst>
          </p:cNvPr>
          <p:cNvSpPr txBox="1"/>
          <p:nvPr/>
        </p:nvSpPr>
        <p:spPr>
          <a:xfrm>
            <a:off x="663259" y="1144922"/>
            <a:ext cx="518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 Light" panose="020B0303020404020204" pitchFamily="34" charset="0"/>
              </a:rPr>
              <a:t>A – Default Checkout – No Account Signup Promo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64A3B-70A4-3741-8166-858A8DCD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10" y="609993"/>
            <a:ext cx="47329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6094024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Design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[B-ACC-2] Promote Account Signup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4F5A-46ED-4745-8955-4943E0A9DB8D}"/>
              </a:ext>
            </a:extLst>
          </p:cNvPr>
          <p:cNvSpPr txBox="1"/>
          <p:nvPr/>
        </p:nvSpPr>
        <p:spPr>
          <a:xfrm>
            <a:off x="663259" y="1144922"/>
            <a:ext cx="518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 Light" panose="020B0303020404020204" pitchFamily="34" charset="0"/>
              </a:rPr>
              <a:t>B – Add Account Signup Promo to Checkout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1370E0-1444-6242-9A45-8471007389DB}"/>
              </a:ext>
            </a:extLst>
          </p:cNvPr>
          <p:cNvGrpSpPr/>
          <p:nvPr/>
        </p:nvGrpSpPr>
        <p:grpSpPr>
          <a:xfrm>
            <a:off x="5454010" y="609993"/>
            <a:ext cx="4732976" cy="5943600"/>
            <a:chOff x="5454010" y="609993"/>
            <a:chExt cx="4732976" cy="5943600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4964A3B-70A4-3741-8166-858A8DCD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4010" y="609993"/>
              <a:ext cx="4732976" cy="59436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9F0CC2-DE43-CA45-B585-D2BDC5AD9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68848" y="2470727"/>
              <a:ext cx="1145408" cy="1371600"/>
              <a:chOff x="8437673" y="2346036"/>
              <a:chExt cx="1527210" cy="1828800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21BB65E-4269-B840-AD34-9A189BDC72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0166"/>
              <a:stretch/>
            </p:blipFill>
            <p:spPr>
              <a:xfrm>
                <a:off x="8442742" y="2346036"/>
                <a:ext cx="1517072" cy="914400"/>
              </a:xfrm>
              <a:prstGeom prst="rect">
                <a:avLst/>
              </a:prstGeom>
            </p:spPr>
          </p:pic>
          <p:pic>
            <p:nvPicPr>
              <p:cNvPr id="10" name="Picture 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C6BA902-33DD-E74D-8A2A-F1007568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833"/>
              <a:stretch/>
            </p:blipFill>
            <p:spPr>
              <a:xfrm>
                <a:off x="8437673" y="3260436"/>
                <a:ext cx="1527210" cy="914400"/>
              </a:xfrm>
              <a:prstGeom prst="rect">
                <a:avLst/>
              </a:prstGeom>
            </p:spPr>
          </p:pic>
        </p:grp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93D16AD-1BBA-D348-BF88-4AB86198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8848" y="2287847"/>
              <a:ext cx="920706" cy="182880"/>
            </a:xfrm>
            <a:prstGeom prst="rect">
              <a:avLst/>
            </a:prstGeom>
          </p:spPr>
        </p:pic>
        <p:pic>
          <p:nvPicPr>
            <p:cNvPr id="13" name="Picture 12" descr="A picture containing bird, flower&#10;&#10;Description automatically generated">
              <a:extLst>
                <a:ext uri="{FF2B5EF4-FFF2-40B4-BE49-F238E27FC236}">
                  <a16:creationId xmlns:a16="http://schemas.microsoft.com/office/drawing/2014/main" id="{3E877E53-8C28-CB4D-AAC5-E383FB524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5804" y="3782060"/>
              <a:ext cx="531495" cy="18288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CEADD1-67B6-1845-876F-C6A22BC24F00}"/>
                </a:ext>
              </a:extLst>
            </p:cNvPr>
            <p:cNvSpPr/>
            <p:nvPr/>
          </p:nvSpPr>
          <p:spPr>
            <a:xfrm>
              <a:off x="8427284" y="2246283"/>
              <a:ext cx="1225871" cy="17957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23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F8C64A-D6B9-9C46-BBA5-7B3BEDBCB4B4}"/>
              </a:ext>
            </a:extLst>
          </p:cNvPr>
          <p:cNvSpPr/>
          <p:nvPr/>
        </p:nvSpPr>
        <p:spPr>
          <a:xfrm>
            <a:off x="1092200" y="2336800"/>
            <a:ext cx="4013200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3. Specifications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2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AC02FF14ED448886912E43577C94" ma:contentTypeVersion="12" ma:contentTypeDescription="Create a new document." ma:contentTypeScope="" ma:versionID="81c1fac8ea37f18c4c23170926395aa7">
  <xsd:schema xmlns:xsd="http://www.w3.org/2001/XMLSchema" xmlns:xs="http://www.w3.org/2001/XMLSchema" xmlns:p="http://schemas.microsoft.com/office/2006/metadata/properties" xmlns:ns3="c12dfa20-a1a3-45bb-a9cb-f72333771bc4" xmlns:ns4="e5da2b66-ef5b-45dc-901b-e59c90fe793b" targetNamespace="http://schemas.microsoft.com/office/2006/metadata/properties" ma:root="true" ma:fieldsID="cf61c8fc3728e0b6b81adffd6429c15d" ns3:_="" ns4:_="">
    <xsd:import namespace="c12dfa20-a1a3-45bb-a9cb-f72333771bc4"/>
    <xsd:import namespace="e5da2b66-ef5b-45dc-901b-e59c90fe79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fa20-a1a3-45bb-a9cb-f72333771b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a2b66-ef5b-45dc-901b-e59c90fe7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BCC441-4713-496E-82FD-ADC93A70C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2dfa20-a1a3-45bb-a9cb-f72333771bc4"/>
    <ds:schemaRef ds:uri="e5da2b66-ef5b-45dc-901b-e59c90fe7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EB2D01-08BC-410A-BB32-953C95054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77295B-3F31-4D69-947F-1FB5D48293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10784</TotalTime>
  <Words>479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Clean</vt:lpstr>
      <vt:lpstr>Adobe Clean Light</vt:lpstr>
      <vt:lpstr>Arial</vt:lpstr>
      <vt:lpstr>Calibri</vt:lpstr>
      <vt:lpstr>SF Pro Text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[B-RECS-1] Recommendations On Homepage</dc:title>
  <dc:creator>Olive Lopez</dc:creator>
  <cp:lastModifiedBy>Ingrid Spielman</cp:lastModifiedBy>
  <cp:revision>32</cp:revision>
  <dcterms:created xsi:type="dcterms:W3CDTF">2020-03-10T19:16:37Z</dcterms:created>
  <dcterms:modified xsi:type="dcterms:W3CDTF">2020-05-14T01:49:43Z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0x010100F278AC02FF14ED448886912E43577C94</vt:lpwstr>
  </property>
</Properties>
</file>