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440" r:id="rId5"/>
    <p:sldId id="1432" r:id="rId6"/>
    <p:sldId id="1436" r:id="rId7"/>
    <p:sldId id="1450" r:id="rId8"/>
    <p:sldId id="1451" r:id="rId9"/>
    <p:sldId id="1437" r:id="rId10"/>
    <p:sldId id="1452" r:id="rId11"/>
    <p:sldId id="1453" r:id="rId12"/>
    <p:sldId id="1435" r:id="rId13"/>
    <p:sldId id="1439" r:id="rId14"/>
    <p:sldId id="1441" r:id="rId15"/>
    <p:sldId id="1443" r:id="rId16"/>
    <p:sldId id="1445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E6CFC05-2921-A14C-833A-7A746ABF3E97}">
          <p14:sldIdLst>
            <p14:sldId id="1440"/>
            <p14:sldId id="1432"/>
          </p14:sldIdLst>
        </p14:section>
        <p14:section name="1. Overview" id="{7E8634C7-8B73-564B-8B7D-98A023DAC8C4}">
          <p14:sldIdLst>
            <p14:sldId id="1436"/>
            <p14:sldId id="1450"/>
            <p14:sldId id="1451"/>
          </p14:sldIdLst>
        </p14:section>
        <p14:section name="2. Design" id="{53016C8D-01AA-C545-9794-CA71F3908B81}">
          <p14:sldIdLst>
            <p14:sldId id="1437"/>
            <p14:sldId id="1452"/>
            <p14:sldId id="1453"/>
          </p14:sldIdLst>
        </p14:section>
        <p14:section name="3. Specifications" id="{5FD9AB60-D029-BB40-BABE-C6EA92D77D7A}">
          <p14:sldIdLst>
            <p14:sldId id="1435"/>
            <p14:sldId id="1439"/>
          </p14:sldIdLst>
        </p14:section>
        <p14:section name="4. Results" id="{48179199-F0B8-BD46-9E80-723408443458}">
          <p14:sldIdLst>
            <p14:sldId id="1441"/>
            <p14:sldId id="1443"/>
            <p14:sldId id="1445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832"/>
    <a:srgbClr val="F9ED99"/>
    <a:srgbClr val="017896"/>
    <a:srgbClr val="03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/>
    <p:restoredTop sz="96190"/>
  </p:normalViewPr>
  <p:slideViewPr>
    <p:cSldViewPr snapToGrid="0" snapToObjects="1">
      <p:cViewPr varScale="1">
        <p:scale>
          <a:sx n="62" d="100"/>
          <a:sy n="62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37370A-55FA-4D40-83C6-7697F9B4C7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7ACC9-94F5-FA49-A3A2-99EF0D041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4670D-9C7E-104F-BD80-FE6F4F83CC0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4ED62-E821-B14F-BB39-930A423D29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705A-36FC-784F-8B89-D9F7B986C6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E416-5F1F-3144-8B7D-220A4BEA2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2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118BC-526D-6E4E-ADEA-A1B35867305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3D981-437E-CA4B-A85B-88D463DD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etal cage&#10;&#10;Description automatically generated">
            <a:extLst>
              <a:ext uri="{FF2B5EF4-FFF2-40B4-BE49-F238E27FC236}">
                <a16:creationId xmlns:a16="http://schemas.microsoft.com/office/drawing/2014/main" id="{297FE93F-9905-D846-BF82-1CA0B443DD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54302" y="-2654302"/>
            <a:ext cx="6858000" cy="121666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FA197A-74CF-A24E-98B8-72C883F97801}"/>
              </a:ext>
            </a:extLst>
          </p:cNvPr>
          <p:cNvSpPr/>
          <p:nvPr userDrawn="1"/>
        </p:nvSpPr>
        <p:spPr>
          <a:xfrm>
            <a:off x="-25400" y="965200"/>
            <a:ext cx="12192003" cy="1219200"/>
          </a:xfrm>
          <a:prstGeom prst="rect">
            <a:avLst/>
          </a:prstGeom>
          <a:gradFill flip="none" rotWithShape="1">
            <a:gsLst>
              <a:gs pos="11000">
                <a:schemeClr val="accent4">
                  <a:lumMod val="67000"/>
                  <a:alpha val="66000"/>
                </a:schemeClr>
              </a:gs>
              <a:gs pos="72000">
                <a:schemeClr val="accent4">
                  <a:lumMod val="97000"/>
                  <a:lumOff val="3000"/>
                </a:schemeClr>
              </a:gs>
              <a:gs pos="0">
                <a:schemeClr val="accent4">
                  <a:lumMod val="60000"/>
                  <a:lumOff val="40000"/>
                  <a:alpha val="39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65411-E98E-344C-A28B-D40D22F50C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2633" y="0"/>
            <a:ext cx="418018" cy="69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automatically generated">
            <a:extLst>
              <a:ext uri="{FF2B5EF4-FFF2-40B4-BE49-F238E27FC236}">
                <a16:creationId xmlns:a16="http://schemas.microsoft.com/office/drawing/2014/main" id="{C9150C73-D840-5842-8522-878B68248B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6"/>
          <a:stretch/>
        </p:blipFill>
        <p:spPr>
          <a:xfrm>
            <a:off x="0" y="0"/>
            <a:ext cx="12192000" cy="708379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7111BE7-4FAD-3844-9099-09E20AE25571}"/>
              </a:ext>
            </a:extLst>
          </p:cNvPr>
          <p:cNvSpPr/>
          <p:nvPr userDrawn="1"/>
        </p:nvSpPr>
        <p:spPr>
          <a:xfrm>
            <a:off x="11654055" y="6513754"/>
            <a:ext cx="257683" cy="257683"/>
          </a:xfrm>
          <a:prstGeom prst="ellipse">
            <a:avLst/>
          </a:prstGeom>
          <a:solidFill>
            <a:srgbClr val="FFFFFF">
              <a:alpha val="89804"/>
            </a:srgb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3300B-9342-E04F-9604-8B40E725279A}"/>
              </a:ext>
            </a:extLst>
          </p:cNvPr>
          <p:cNvSpPr txBox="1"/>
          <p:nvPr userDrawn="1"/>
        </p:nvSpPr>
        <p:spPr>
          <a:xfrm>
            <a:off x="7512813" y="6550277"/>
            <a:ext cx="4187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solidFill>
                  <a:schemeClr val="bg1"/>
                </a:solidFill>
                <a:effectLst/>
                <a:latin typeface="Adobe Clean" charset="0"/>
                <a:ea typeface="Adobe Clean" charset="0"/>
                <a:cs typeface="Adobe Clean" charset="0"/>
              </a:rPr>
              <a:t>© 2020 Adobe Systems Incorporated.  All Rights Reserved.</a:t>
            </a:r>
            <a:endParaRPr lang="en-US" sz="700" dirty="0">
              <a:solidFill>
                <a:schemeClr val="bg1"/>
              </a:solidFill>
              <a:latin typeface="Adobe Clean" charset="0"/>
              <a:ea typeface="Adobe Clean" charset="0"/>
              <a:cs typeface="Adobe Clean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B5583E-8857-FC4A-B39C-664934AD65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2633" y="0"/>
            <a:ext cx="418018" cy="698687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41652E8-B2E9-5248-AEC7-60B6CABD5D3C}"/>
              </a:ext>
            </a:extLst>
          </p:cNvPr>
          <p:cNvSpPr txBox="1">
            <a:spLocks/>
          </p:cNvSpPr>
          <p:nvPr userDrawn="1"/>
        </p:nvSpPr>
        <p:spPr>
          <a:xfrm>
            <a:off x="11540513" y="6457695"/>
            <a:ext cx="381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C58471-4277-8043-A66F-4F47BDB248A0}" type="slidenum">
              <a:rPr lang="en-US" sz="1000" smtClean="0">
                <a:latin typeface="Adobe Clean" charset="0"/>
                <a:ea typeface="Adobe Clean" charset="0"/>
                <a:cs typeface="Adobe Clean" charset="0"/>
              </a:rPr>
              <a:t>‹#›</a:t>
            </a:fld>
            <a:endParaRPr lang="en-US" sz="1000" dirty="0">
              <a:latin typeface="Adobe Clean" charset="0"/>
              <a:ea typeface="Adobe Clean" charset="0"/>
              <a:cs typeface="Adobe Cle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">
            <a:extLst>
              <a:ext uri="{FF2B5EF4-FFF2-40B4-BE49-F238E27FC236}">
                <a16:creationId xmlns:a16="http://schemas.microsoft.com/office/drawing/2014/main" id="{FA2C3312-7D1A-C84E-BA04-7C79FC14E60C}"/>
              </a:ext>
            </a:extLst>
          </p:cNvPr>
          <p:cNvSpPr/>
          <p:nvPr userDrawn="1"/>
        </p:nvSpPr>
        <p:spPr>
          <a:xfrm>
            <a:off x="0" y="0"/>
            <a:ext cx="6140408" cy="6865773"/>
          </a:xfrm>
          <a:prstGeom prst="rect">
            <a:avLst/>
          </a:prstGeom>
          <a:solidFill>
            <a:srgbClr val="017896">
              <a:alpha val="10000"/>
            </a:srgbClr>
          </a:solidFill>
          <a:ln w="3175">
            <a:miter lim="400000"/>
          </a:ln>
        </p:spPr>
        <p:txBody>
          <a:bodyPr lIns="63500" tIns="63500" rIns="63500" bIns="63500" anchor="ctr"/>
          <a:lstStyle/>
          <a:p>
            <a:pPr defTabSz="914400">
              <a:defRPr sz="2600" b="0">
                <a:solidFill>
                  <a:srgbClr val="FFFF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endParaRPr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76EA72-0979-0D48-9DD9-C4AE16DDF2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2633" y="0"/>
            <a:ext cx="418018" cy="698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AC0DC9-8025-BB4D-AFDE-46EDED5BE9F7}"/>
              </a:ext>
            </a:extLst>
          </p:cNvPr>
          <p:cNvSpPr txBox="1"/>
          <p:nvPr userDrawn="1"/>
        </p:nvSpPr>
        <p:spPr>
          <a:xfrm>
            <a:off x="7512813" y="6550277"/>
            <a:ext cx="4187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solidFill>
                  <a:schemeClr val="bg2">
                    <a:lumMod val="50000"/>
                  </a:schemeClr>
                </a:solidFill>
                <a:effectLst/>
                <a:latin typeface="Adobe Clean" charset="0"/>
                <a:ea typeface="Adobe Clean" charset="0"/>
                <a:cs typeface="Adobe Clean" charset="0"/>
              </a:rPr>
              <a:t>© 2020 Adobe Systems Incorporated.  All Rights Reserved.</a:t>
            </a:r>
            <a:endParaRPr lang="en-US" sz="700" dirty="0">
              <a:solidFill>
                <a:schemeClr val="bg2">
                  <a:lumMod val="50000"/>
                </a:schemeClr>
              </a:solidFill>
              <a:latin typeface="Adobe Clean" charset="0"/>
              <a:ea typeface="Adobe Clean" charset="0"/>
              <a:cs typeface="Adobe Clean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C0F3A37-9075-1D45-937D-83B4B3BCF26A}"/>
              </a:ext>
            </a:extLst>
          </p:cNvPr>
          <p:cNvSpPr txBox="1">
            <a:spLocks/>
          </p:cNvSpPr>
          <p:nvPr userDrawn="1"/>
        </p:nvSpPr>
        <p:spPr>
          <a:xfrm>
            <a:off x="11540513" y="6457695"/>
            <a:ext cx="381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C58471-4277-8043-A66F-4F47BDB248A0}" type="slidenum">
              <a:rPr lang="en-US" sz="1000" smtClean="0">
                <a:latin typeface="Adobe Clean" charset="0"/>
                <a:ea typeface="Adobe Clean" charset="0"/>
                <a:cs typeface="Adobe Clean" charset="0"/>
              </a:rPr>
              <a:t>‹#›</a:t>
            </a:fld>
            <a:endParaRPr lang="en-US" sz="1000" dirty="0">
              <a:latin typeface="Adobe Clean" charset="0"/>
              <a:ea typeface="Adobe Clean" charset="0"/>
              <a:cs typeface="Adobe Clean" charset="0"/>
            </a:endParaRPr>
          </a:p>
        </p:txBody>
      </p:sp>
      <p:pic>
        <p:nvPicPr>
          <p:cNvPr id="3" name="Picture 2" descr="A close up of a football field&#10;&#10;Description automatically generated">
            <a:extLst>
              <a:ext uri="{FF2B5EF4-FFF2-40B4-BE49-F238E27FC236}">
                <a16:creationId xmlns:a16="http://schemas.microsoft.com/office/drawing/2014/main" id="{1C0B4994-DA08-484C-B865-C144C49C4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0409" y="0"/>
            <a:ext cx="6051591" cy="685800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63C5A51C-4865-B24C-8EFD-89C7F1F3207A}"/>
              </a:ext>
            </a:extLst>
          </p:cNvPr>
          <p:cNvSpPr/>
          <p:nvPr userDrawn="1"/>
        </p:nvSpPr>
        <p:spPr>
          <a:xfrm>
            <a:off x="6140408" y="0"/>
            <a:ext cx="6051591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3175">
            <a:miter lim="400000"/>
          </a:ln>
        </p:spPr>
        <p:txBody>
          <a:bodyPr lIns="63500" tIns="63500" rIns="63500" bIns="63500" anchor="ctr"/>
          <a:lstStyle/>
          <a:p>
            <a:pPr defTabSz="914400">
              <a:defRPr sz="2600" b="0">
                <a:solidFill>
                  <a:srgbClr val="FFFF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endParaRPr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2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76EA72-0979-0D48-9DD9-C4AE16DDF2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2633" y="0"/>
            <a:ext cx="418018" cy="698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AC0DC9-8025-BB4D-AFDE-46EDED5BE9F7}"/>
              </a:ext>
            </a:extLst>
          </p:cNvPr>
          <p:cNvSpPr txBox="1"/>
          <p:nvPr userDrawn="1"/>
        </p:nvSpPr>
        <p:spPr>
          <a:xfrm>
            <a:off x="7512813" y="6550277"/>
            <a:ext cx="4187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solidFill>
                  <a:schemeClr val="bg2">
                    <a:lumMod val="50000"/>
                  </a:schemeClr>
                </a:solidFill>
                <a:effectLst/>
                <a:latin typeface="Adobe Clean" charset="0"/>
                <a:ea typeface="Adobe Clean" charset="0"/>
                <a:cs typeface="Adobe Clean" charset="0"/>
              </a:rPr>
              <a:t>© 2020 Adobe Systems Incorporated.  All Rights Reserved.</a:t>
            </a:r>
            <a:endParaRPr lang="en-US" sz="700" dirty="0">
              <a:solidFill>
                <a:schemeClr val="bg2">
                  <a:lumMod val="50000"/>
                </a:schemeClr>
              </a:solidFill>
              <a:latin typeface="Adobe Clean" charset="0"/>
              <a:ea typeface="Adobe Clean" charset="0"/>
              <a:cs typeface="Adobe Clean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C0F3A37-9075-1D45-937D-83B4B3BCF26A}"/>
              </a:ext>
            </a:extLst>
          </p:cNvPr>
          <p:cNvSpPr txBox="1">
            <a:spLocks/>
          </p:cNvSpPr>
          <p:nvPr userDrawn="1"/>
        </p:nvSpPr>
        <p:spPr>
          <a:xfrm>
            <a:off x="11540513" y="6457695"/>
            <a:ext cx="381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C58471-4277-8043-A66F-4F47BDB248A0}" type="slidenum">
              <a:rPr lang="en-US" sz="1000" smtClean="0">
                <a:latin typeface="Adobe Clean" charset="0"/>
                <a:ea typeface="Adobe Clean" charset="0"/>
                <a:cs typeface="Adobe Clean" charset="0"/>
              </a:rPr>
              <a:t>‹#›</a:t>
            </a:fld>
            <a:endParaRPr lang="en-US" sz="1000" dirty="0">
              <a:latin typeface="Adobe Clean" charset="0"/>
              <a:ea typeface="Adobe Clean" charset="0"/>
              <a:cs typeface="Adobe Clean" charset="0"/>
            </a:endParaRPr>
          </a:p>
        </p:txBody>
      </p:sp>
      <p:pic>
        <p:nvPicPr>
          <p:cNvPr id="3" name="Picture 2" descr="A close up of a football field&#10;&#10;Description automatically generated">
            <a:extLst>
              <a:ext uri="{FF2B5EF4-FFF2-40B4-BE49-F238E27FC236}">
                <a16:creationId xmlns:a16="http://schemas.microsoft.com/office/drawing/2014/main" id="{0A8627DC-1050-1C4B-AD1D-92F84D46F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Rectangle">
            <a:extLst>
              <a:ext uri="{FF2B5EF4-FFF2-40B4-BE49-F238E27FC236}">
                <a16:creationId xmlns:a16="http://schemas.microsoft.com/office/drawing/2014/main" id="{419984BB-0F4C-E541-A477-E583F3E2870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3175">
            <a:miter lim="400000"/>
          </a:ln>
        </p:spPr>
        <p:txBody>
          <a:bodyPr lIns="63500" tIns="63500" rIns="63500" bIns="63500" anchor="ctr"/>
          <a:lstStyle/>
          <a:p>
            <a:pPr defTabSz="914400">
              <a:defRPr sz="2600" b="0">
                <a:solidFill>
                  <a:srgbClr val="FFFF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endParaRPr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9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926" y="2447346"/>
            <a:ext cx="1414837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4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92254C-23F9-844B-91BC-A54AF6024A8A}"/>
              </a:ext>
            </a:extLst>
          </p:cNvPr>
          <p:cNvSpPr txBox="1">
            <a:spLocks/>
          </p:cNvSpPr>
          <p:nvPr/>
        </p:nvSpPr>
        <p:spPr>
          <a:xfrm>
            <a:off x="1455147" y="6185422"/>
            <a:ext cx="1092106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1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29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43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58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072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487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01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1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100000"/>
              </a:lnSpc>
              <a:defRPr sz="1600" b="0" spc="-32">
                <a:solidFill>
                  <a:srgbClr val="1A1A1A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sz="1400" b="1" dirty="0">
                <a:solidFill>
                  <a:schemeClr val="bg1"/>
                </a:solidFill>
                <a:latin typeface="Adobe Clean Light" panose="020B0303020404020204" pitchFamily="34" charset="0"/>
                <a:ea typeface="SF Pro Display" pitchFamily="50" charset="0"/>
                <a:cs typeface="SF Pro Display" pitchFamily="50" charset="0"/>
              </a:rPr>
              <a:t>Prepared by Adobe Consulting</a:t>
            </a:r>
            <a:br>
              <a:rPr lang="en-US" sz="1400" b="1" dirty="0">
                <a:solidFill>
                  <a:schemeClr val="bg1"/>
                </a:solidFill>
                <a:latin typeface="Adobe Clean Light" panose="020B0303020404020204" pitchFamily="34" charset="0"/>
                <a:ea typeface="SF Pro Display" pitchFamily="50" charset="0"/>
                <a:cs typeface="SF Pro Display" pitchFamily="50" charset="0"/>
              </a:rPr>
            </a:br>
            <a:r>
              <a:rPr lang="en-US" sz="1400" b="1" dirty="0">
                <a:solidFill>
                  <a:schemeClr val="bg1"/>
                </a:solidFill>
                <a:latin typeface="Adobe Clean Light" panose="020B0303020404020204" pitchFamily="34" charset="0"/>
                <a:ea typeface="SF Pro Display" pitchFamily="50" charset="0"/>
                <a:cs typeface="SF Pro Display" pitchFamily="50" charset="0"/>
              </a:rPr>
              <a:t>April 2020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29BDCB-5EE3-D24E-B7E6-A7CD964E3C96}"/>
              </a:ext>
            </a:extLst>
          </p:cNvPr>
          <p:cNvSpPr txBox="1">
            <a:spLocks/>
          </p:cNvSpPr>
          <p:nvPr/>
        </p:nvSpPr>
        <p:spPr>
          <a:xfrm>
            <a:off x="915268" y="1354631"/>
            <a:ext cx="7085732" cy="14521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dobe Clean Light" panose="020B0303020404020204" pitchFamily="34" charset="0"/>
              </a:rPr>
              <a:t>[B-SORT-1] Add Sort By Filter To Bottom</a:t>
            </a:r>
            <a:br>
              <a:rPr lang="en-US" sz="2800" b="1" dirty="0">
                <a:latin typeface="Adobe Clean Light" panose="020B0303020404020204" pitchFamily="34" charset="0"/>
              </a:rPr>
            </a:br>
            <a:r>
              <a:rPr lang="en-US" sz="2000" b="1" dirty="0">
                <a:latin typeface="Adobe Clean Light" panose="020B0303020404020204" pitchFamily="34" charset="0"/>
              </a:rPr>
              <a:t>April 27, 2020</a:t>
            </a:r>
            <a:endParaRPr lang="en-US" sz="2800" b="1" dirty="0">
              <a:latin typeface="Adobe Clean Light" panose="020B03030204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32771-B90C-234A-AC62-5E791CDABA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14" y="1089008"/>
            <a:ext cx="1034538" cy="103453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C86F7FD-30EF-F140-998A-93AAD097E1F6}"/>
              </a:ext>
            </a:extLst>
          </p:cNvPr>
          <p:cNvSpPr txBox="1">
            <a:spLocks/>
          </p:cNvSpPr>
          <p:nvPr/>
        </p:nvSpPr>
        <p:spPr>
          <a:xfrm>
            <a:off x="1034538" y="1089008"/>
            <a:ext cx="1092106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1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829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243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658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2072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487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01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1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 b="0" spc="-32">
                <a:solidFill>
                  <a:srgbClr val="1A1A1A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sz="1800" dirty="0">
                <a:solidFill>
                  <a:schemeClr val="bg1"/>
                </a:solidFill>
                <a:latin typeface="Adobe Clean Light" panose="020B0303020404020204" pitchFamily="34" charset="0"/>
                <a:ea typeface="SF Pro Display" pitchFamily="50" charset="0"/>
                <a:cs typeface="SF Pro Display" pitchFamily="50" charset="0"/>
              </a:rPr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99804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8D25B-70AC-EE4E-8B75-515D3AB99AAD}"/>
              </a:ext>
            </a:extLst>
          </p:cNvPr>
          <p:cNvSpPr txBox="1"/>
          <p:nvPr/>
        </p:nvSpPr>
        <p:spPr>
          <a:xfrm>
            <a:off x="352255" y="1268768"/>
            <a:ext cx="51765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ACTIVITY TYPE 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A/B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NUMBER OF LOCATIONS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URL1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URL2</a:t>
            </a:r>
          </a:p>
          <a:p>
            <a:r>
              <a:rPr lang="en-US" sz="1600" dirty="0">
                <a:solidFill>
                  <a:srgbClr val="FF0000"/>
                </a:solidFill>
                <a:latin typeface="Adobe Clean Light" panose="020B0303020404020204" pitchFamily="34" charset="0"/>
              </a:rPr>
              <a:t>(pending scope confirm)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CHALLENGERS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Add “Sort By Filter” To Bottom of Product Category Pages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TARGETING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All Visitors</a:t>
            </a:r>
            <a:endParaRPr lang="en-US" sz="1600" dirty="0">
              <a:solidFill>
                <a:srgbClr val="1A1A1A"/>
              </a:solidFill>
              <a:latin typeface="Adobe Clean" panose="020B05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D326A-906C-F242-ADC7-D02B2476A0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93F5F79-69DE-7149-BCC0-D07495AF7A90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4609932" cy="484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Specifications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[B-SORT-1] Add Sort By Filter To Bottom</a:t>
            </a:r>
            <a:endParaRPr lang="en-US" sz="2400" dirty="0">
              <a:solidFill>
                <a:schemeClr val="tx1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E250C-2BA3-CC4E-AE48-A3A7AE3D7B20}"/>
              </a:ext>
            </a:extLst>
          </p:cNvPr>
          <p:cNvSpPr txBox="1"/>
          <p:nvPr/>
        </p:nvSpPr>
        <p:spPr>
          <a:xfrm>
            <a:off x="6663225" y="1268768"/>
            <a:ext cx="51765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VISITORS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Segment1: # Per Day </a:t>
            </a:r>
            <a:r>
              <a:rPr lang="en-US" sz="1600" dirty="0">
                <a:solidFill>
                  <a:srgbClr val="FF0000"/>
                </a:solidFill>
                <a:latin typeface="Adobe Clean Light" panose="020B0303020404020204" pitchFamily="34" charset="0"/>
              </a:rPr>
              <a:t>(pending scope confirm)</a:t>
            </a:r>
          </a:p>
          <a:p>
            <a:endParaRPr lang="en-US" sz="1600" dirty="0">
              <a:solidFill>
                <a:srgbClr val="1A1A1A"/>
              </a:solidFill>
              <a:latin typeface="Adobe Clean" panose="020B0503020404020204" pitchFamily="34" charset="0"/>
            </a:endParaRPr>
          </a:p>
          <a:p>
            <a:endParaRPr lang="en-US" sz="1600" dirty="0">
              <a:solidFill>
                <a:srgbClr val="1A1A1A"/>
              </a:solidFill>
              <a:latin typeface="Adobe Clean" panose="020B0503020404020204" pitchFamily="34" charset="0"/>
            </a:endParaRPr>
          </a:p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METRICS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Primary: Conversion Rate</a:t>
            </a:r>
          </a:p>
          <a:p>
            <a:r>
              <a:rPr lang="en-US" sz="1600" dirty="0">
                <a:latin typeface="Adobe Clean Light" panose="020B0303020404020204" pitchFamily="34" charset="0"/>
              </a:rPr>
              <a:t>Secondary: Revenue per Visitor, Average Order Value, Clicks to Sort By (prop20), Product Views, Cart Additions &amp; Checkouts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CONVERSIONS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Metric1: # Per Day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Metric2: # Per Day</a:t>
            </a:r>
          </a:p>
          <a:p>
            <a:r>
              <a:rPr lang="en-US" sz="1600" dirty="0">
                <a:solidFill>
                  <a:srgbClr val="FF0000"/>
                </a:solidFill>
                <a:latin typeface="Adobe Clean Light" panose="020B0303020404020204" pitchFamily="34" charset="0"/>
              </a:rPr>
              <a:t>(pending scope confirm)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dobe Clean Light" panose="020B0303020404020204" pitchFamily="34" charset="0"/>
            </a:endParaRPr>
          </a:p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TEST DURATION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X days to reach significance</a:t>
            </a:r>
          </a:p>
          <a:p>
            <a:r>
              <a:rPr lang="en-US" sz="1600" dirty="0">
                <a:solidFill>
                  <a:srgbClr val="FF0000"/>
                </a:solidFill>
                <a:latin typeface="Adobe Clean Light" panose="020B0303020404020204" pitchFamily="34" charset="0"/>
              </a:rPr>
              <a:t>(pending scope confirm)</a:t>
            </a:r>
            <a:endParaRPr lang="en-US" sz="1600" dirty="0">
              <a:solidFill>
                <a:srgbClr val="1A1A1A"/>
              </a:solidFill>
              <a:latin typeface="Adobe Clean" panose="020B0503020404020204" pitchFamily="34" charset="0"/>
            </a:endParaRPr>
          </a:p>
          <a:p>
            <a:endParaRPr lang="en-US" sz="1600" b="1" dirty="0">
              <a:solidFill>
                <a:srgbClr val="1A1A1A"/>
              </a:solidFill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385B31-86C6-184D-847B-7DA5FBE15E9A}"/>
              </a:ext>
            </a:extLst>
          </p:cNvPr>
          <p:cNvSpPr/>
          <p:nvPr/>
        </p:nvSpPr>
        <p:spPr>
          <a:xfrm>
            <a:off x="1092200" y="2336800"/>
            <a:ext cx="2463800" cy="1320800"/>
          </a:xfrm>
          <a:prstGeom prst="rect">
            <a:avLst/>
          </a:prstGeom>
          <a:solidFill>
            <a:srgbClr val="18383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34F3107-0CF6-AE40-A374-A853CFCEF158}"/>
              </a:ext>
            </a:extLst>
          </p:cNvPr>
          <p:cNvSpPr txBox="1">
            <a:spLocks/>
          </p:cNvSpPr>
          <p:nvPr/>
        </p:nvSpPr>
        <p:spPr>
          <a:xfrm>
            <a:off x="1124947" y="2883269"/>
            <a:ext cx="6848475" cy="2996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ts val="2680"/>
              </a:lnSpc>
              <a:buClr>
                <a:srgbClr val="0FF5F2"/>
              </a:buClr>
              <a:buNone/>
            </a:pPr>
            <a:r>
              <a:rPr lang="en-US" sz="4800" dirty="0">
                <a:solidFill>
                  <a:schemeClr val="bg1"/>
                </a:solidFill>
                <a:latin typeface="Adobe Clean Light" panose="020B0303020404020204" pitchFamily="34" charset="0"/>
              </a:rPr>
              <a:t>4. Results</a:t>
            </a:r>
          </a:p>
          <a:p>
            <a:pPr marL="457200" indent="-457200" fontAlgn="base">
              <a:lnSpc>
                <a:spcPts val="2680"/>
              </a:lnSpc>
              <a:buClr>
                <a:srgbClr val="0FF5F2"/>
              </a:buClr>
              <a:buFont typeface="+mj-lt"/>
              <a:buAutoNum type="arabicPeriod"/>
            </a:pPr>
            <a:endParaRPr lang="en-US" sz="4800" dirty="0">
              <a:solidFill>
                <a:schemeClr val="bg1"/>
              </a:solidFill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CABAC6-631C-E34E-B5B3-38450D2B708D}"/>
              </a:ext>
            </a:extLst>
          </p:cNvPr>
          <p:cNvSpPr/>
          <p:nvPr/>
        </p:nvSpPr>
        <p:spPr>
          <a:xfrm>
            <a:off x="3678620" y="1378373"/>
            <a:ext cx="8177049" cy="47742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Data Graph and/or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ECFA7-643E-C648-A920-52C41EBD98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C3B7F4-37AD-884F-A3AD-44E5F2696CA8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4609932" cy="484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Results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[X-YY-N] Test Name Here | ##/##/## – ##/##/##</a:t>
            </a:r>
            <a:endParaRPr lang="en-US" sz="2400" dirty="0">
              <a:solidFill>
                <a:schemeClr val="tx1"/>
              </a:solidFill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5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ECFA7-643E-C648-A920-52C41EBD98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C3B7F4-37AD-884F-A3AD-44E5F2696CA8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4609932" cy="484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Results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[X-YY-N] Test Name Here | ##/##/## – ##/##/##</a:t>
            </a:r>
            <a:endParaRPr lang="en-US" sz="2400" dirty="0">
              <a:solidFill>
                <a:schemeClr val="tx1"/>
              </a:solidFill>
              <a:latin typeface="Adobe Clean Light" panose="020B0303020404020204" pitchFamily="34" charset="0"/>
            </a:endParaRPr>
          </a:p>
        </p:txBody>
      </p:sp>
      <p:graphicFrame>
        <p:nvGraphicFramePr>
          <p:cNvPr id="5" name="Table 399">
            <a:extLst>
              <a:ext uri="{FF2B5EF4-FFF2-40B4-BE49-F238E27FC236}">
                <a16:creationId xmlns:a16="http://schemas.microsoft.com/office/drawing/2014/main" id="{F42DD9E7-52F9-FC46-B110-EF75C18302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212559"/>
              </p:ext>
            </p:extLst>
          </p:nvPr>
        </p:nvGraphicFramePr>
        <p:xfrm>
          <a:off x="715460" y="1946793"/>
          <a:ext cx="10757903" cy="3331225"/>
        </p:xfrm>
        <a:graphic>
          <a:graphicData uri="http://schemas.openxmlformats.org/drawingml/2006/table">
            <a:tbl>
              <a:tblPr bandRow="1"/>
              <a:tblGrid>
                <a:gridCol w="1859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245">
                <a:tc>
                  <a:txBody>
                    <a:bodyPr/>
                    <a:lstStyle/>
                    <a:p>
                      <a:pPr marR="57149" algn="ctr" defTabSz="1821656">
                        <a:lnSpc>
                          <a:spcPct val="90000"/>
                        </a:lnSpc>
                        <a:defRPr sz="1800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Slack-Lato"/>
                        </a:rPr>
                        <a:t>[Discovery]</a:t>
                      </a:r>
                      <a:endParaRPr lang="en-US" sz="1500" b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l" defTabSz="1285875">
                        <a:spcBef>
                          <a:spcPts val="1100"/>
                        </a:spcBef>
                        <a:defRPr sz="1800"/>
                      </a:pPr>
                      <a:r>
                        <a:rPr lang="en-US" sz="1800" b="1" i="0" dirty="0">
                          <a:solidFill>
                            <a:srgbClr val="1D1C1D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Slack-Lato"/>
                        </a:rPr>
                        <a:t>We found that..</a:t>
                      </a:r>
                      <a:endParaRPr lang="en-US" sz="18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endParaRPr lang="en-US" sz="15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  <a:t>X Visitors</a:t>
                      </a:r>
                      <a:b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</a:b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Slack-Lato"/>
                        </a:rPr>
                        <a:t>Metric +$33,747</a:t>
                      </a:r>
                      <a:endParaRPr lang="en-US" sz="1500" b="1" i="0" dirty="0">
                        <a:solidFill>
                          <a:srgbClr val="00B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R="57149" algn="ctr" defTabSz="1821656">
                        <a:lnSpc>
                          <a:spcPct val="90000"/>
                        </a:lnSpc>
                        <a:defRPr sz="1800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Slack-Lato"/>
                        </a:rPr>
                        <a:t>[Next Step]</a:t>
                      </a:r>
                      <a:endParaRPr lang="en-US" sz="1500" b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57149" lvl="0" indent="0" algn="l" defTabSz="1285875" rtl="0" eaLnBrk="1" fontAlgn="auto" latinLnBrk="0" hangingPunct="1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800" b="1" i="0" dirty="0">
                          <a:solidFill>
                            <a:srgbClr val="1D1C1D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Slack-Lato"/>
                        </a:rPr>
                        <a:t>We should now do this..</a:t>
                      </a:r>
                      <a:endParaRPr lang="en-US" sz="18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endParaRPr lang="en-US" sz="15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  <a:t>Y Visitors</a:t>
                      </a:r>
                      <a:b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</a:br>
                      <a:r>
                        <a:rPr lang="en-US" sz="1600" b="1" i="1" dirty="0">
                          <a:solidFill>
                            <a:schemeClr val="accent4"/>
                          </a:solidFill>
                          <a:latin typeface="Slack-Lato"/>
                        </a:rPr>
                        <a:t>Metric +$5,190</a:t>
                      </a:r>
                      <a:endParaRPr lang="en-US" sz="1500" b="1" i="0" dirty="0">
                        <a:solidFill>
                          <a:schemeClr val="accent4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R="57149" algn="ctr" defTabSz="1821656">
                        <a:lnSpc>
                          <a:spcPct val="90000"/>
                        </a:lnSpc>
                        <a:defRPr sz="1800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Slack-Lato"/>
                        </a:rPr>
                        <a:t>[Next Step]</a:t>
                      </a:r>
                      <a:endParaRPr lang="en-US" sz="1500" b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57149" lvl="0" indent="0" algn="l" defTabSz="1285875" rtl="0" eaLnBrk="1" fontAlgn="auto" latinLnBrk="0" hangingPunct="1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800" b="1" i="0" dirty="0">
                          <a:solidFill>
                            <a:srgbClr val="1D1C1D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Slack-Lato"/>
                        </a:rPr>
                        <a:t>Implement an enhancement to implementation</a:t>
                      </a:r>
                      <a:endParaRPr lang="en-US" sz="18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endParaRPr lang="en-US" sz="15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  <a:t>4,143,612  Visitors</a:t>
                      </a:r>
                      <a:b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</a:br>
                      <a:r>
                        <a:rPr lang="en-US" sz="1600" b="1" i="1" dirty="0">
                          <a:solidFill>
                            <a:srgbClr val="C00000"/>
                          </a:solidFill>
                          <a:latin typeface="Slack-Lato"/>
                        </a:rPr>
                        <a:t>Flat Results No Added Lift</a:t>
                      </a:r>
                      <a:endParaRPr lang="en-US" sz="1500" b="1" i="0" dirty="0">
                        <a:solidFill>
                          <a:srgbClr val="C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R="57149" algn="ctr" defTabSz="1821656">
                        <a:lnSpc>
                          <a:spcPct val="90000"/>
                        </a:lnSpc>
                        <a:defRPr sz="1800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Slack-Lato"/>
                        </a:rPr>
                        <a:t>[Recommend]</a:t>
                      </a:r>
                      <a:endParaRPr lang="en-US" sz="1500" b="0" i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57149" lvl="0" indent="0" algn="l" defTabSz="1285875" rtl="0" eaLnBrk="1" fontAlgn="auto" latinLnBrk="0" hangingPunct="1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b="1" i="0" dirty="0">
                          <a:solidFill>
                            <a:srgbClr val="1D1C1D"/>
                          </a:solidFill>
                          <a:latin typeface="Slack-Lato"/>
                        </a:rPr>
                        <a:t>Test a follow up that does x, y, z</a:t>
                      </a:r>
                      <a:endParaRPr lang="en-US" sz="18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endParaRPr lang="en-US" sz="15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  <a:t>Z Visitors</a:t>
                      </a:r>
                      <a:b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</a:br>
                      <a:r>
                        <a:rPr lang="en-US" sz="1600" b="1" i="1" dirty="0">
                          <a:solidFill>
                            <a:srgbClr val="00B050"/>
                          </a:solidFill>
                          <a:latin typeface="Slack-Lato"/>
                        </a:rPr>
                        <a:t>Metric +10%</a:t>
                      </a:r>
                      <a:endParaRPr lang="en-US" sz="1500" b="1" i="0" dirty="0">
                        <a:solidFill>
                          <a:srgbClr val="00B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45">
                <a:tc>
                  <a:txBody>
                    <a:bodyPr/>
                    <a:lstStyle/>
                    <a:p>
                      <a:pPr marR="57149" algn="ctr" defTabSz="1821656">
                        <a:lnSpc>
                          <a:spcPct val="90000"/>
                        </a:lnSpc>
                        <a:defRPr sz="1800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Slack-Lato"/>
                        </a:rPr>
                        <a:t>[Recommend]</a:t>
                      </a:r>
                      <a:endParaRPr lang="en-US" sz="1500" b="0" i="0" dirty="0">
                        <a:solidFill>
                          <a:schemeClr val="tx1"/>
                        </a:solidFill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57149" lvl="0" indent="0" algn="l" defTabSz="1285875" rtl="0" eaLnBrk="1" fontAlgn="auto" latinLnBrk="0" hangingPunct="1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800" b="1" i="0" dirty="0">
                          <a:solidFill>
                            <a:srgbClr val="1D1C1D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Slack-Lato"/>
                        </a:rPr>
                        <a:t>Consider iterating current design</a:t>
                      </a:r>
                      <a:endParaRPr lang="en-US" sz="18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149" algn="ctr" defTabSz="1285875">
                        <a:spcBef>
                          <a:spcPts val="1600"/>
                        </a:spcBef>
                        <a:defRPr sz="1800"/>
                      </a:pPr>
                      <a:endParaRPr lang="en-US" sz="1500" b="0" i="0" dirty="0"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noFill/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57149" lvl="0" indent="0" algn="ctr" defTabSz="1285875" rtl="0" eaLnBrk="1" fontAlgn="auto" latinLnBrk="0" hangingPunct="1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  <a:t>X Visitors</a:t>
                      </a:r>
                      <a:br>
                        <a:rPr lang="en-US" sz="1600" b="0" i="1" dirty="0">
                          <a:solidFill>
                            <a:srgbClr val="1D1C1D"/>
                          </a:solidFill>
                          <a:latin typeface="Slack-Lato"/>
                        </a:rPr>
                      </a:br>
                      <a:r>
                        <a:rPr lang="en-US" sz="1600" b="1" i="1" dirty="0">
                          <a:solidFill>
                            <a:srgbClr val="00B050"/>
                          </a:solidFill>
                          <a:latin typeface="Slack-Lato"/>
                        </a:rPr>
                        <a:t>Metric +43%</a:t>
                      </a:r>
                      <a:endParaRPr lang="en-US" sz="1500" b="1" i="0" dirty="0">
                        <a:solidFill>
                          <a:srgbClr val="00B05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Adobe Clean Light" panose="020B0303020404020204" pitchFamily="34" charset="0"/>
                      </a:endParaRPr>
                    </a:p>
                  </a:txBody>
                  <a:tcPr marL="0" marR="0" marT="0" marB="0" anchor="ctr" horzOverflow="overflow">
                    <a:lnL w="3175">
                      <a:noFill/>
                      <a:miter lim="400000"/>
                    </a:lnL>
                    <a:lnR w="3175">
                      <a:miter lim="400000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58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32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19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D2022-AB8F-0F43-9302-55E7EFADCEA8}"/>
              </a:ext>
            </a:extLst>
          </p:cNvPr>
          <p:cNvSpPr/>
          <p:nvPr/>
        </p:nvSpPr>
        <p:spPr>
          <a:xfrm>
            <a:off x="1092200" y="2336800"/>
            <a:ext cx="3352800" cy="3352800"/>
          </a:xfrm>
          <a:prstGeom prst="rect">
            <a:avLst/>
          </a:prstGeom>
          <a:solidFill>
            <a:srgbClr val="18383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DC600E-E0C1-F14B-A6C4-38971F3B354F}"/>
              </a:ext>
            </a:extLst>
          </p:cNvPr>
          <p:cNvSpPr txBox="1">
            <a:spLocks/>
          </p:cNvSpPr>
          <p:nvPr/>
        </p:nvSpPr>
        <p:spPr>
          <a:xfrm>
            <a:off x="1534851" y="3566348"/>
            <a:ext cx="5754235" cy="19410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lnSpc>
                <a:spcPts val="268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dobe Clean Light" panose="020B0303020404020204" pitchFamily="34" charset="0"/>
              </a:rPr>
              <a:t>Overview</a:t>
            </a:r>
          </a:p>
          <a:p>
            <a:pPr marL="457200" indent="-457200" fontAlgn="base">
              <a:lnSpc>
                <a:spcPts val="268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dobe Clean Light" panose="020B0303020404020204" pitchFamily="34" charset="0"/>
              </a:rPr>
              <a:t>Design </a:t>
            </a:r>
          </a:p>
          <a:p>
            <a:pPr marL="457200" indent="-457200" fontAlgn="base">
              <a:lnSpc>
                <a:spcPts val="268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dobe Clean Light" panose="020B0303020404020204" pitchFamily="34" charset="0"/>
              </a:rPr>
              <a:t>Specifications</a:t>
            </a:r>
          </a:p>
          <a:p>
            <a:pPr marL="457200" indent="-457200" fontAlgn="base">
              <a:lnSpc>
                <a:spcPts val="268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dobe Clean Light" panose="020B0303020404020204" pitchFamily="34" charset="0"/>
              </a:rPr>
              <a:t>Results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AF44DC-7E6E-D44C-9D5C-7B4735728131}"/>
              </a:ext>
            </a:extLst>
          </p:cNvPr>
          <p:cNvSpPr txBox="1">
            <a:spLocks/>
          </p:cNvSpPr>
          <p:nvPr/>
        </p:nvSpPr>
        <p:spPr>
          <a:xfrm>
            <a:off x="1534851" y="2622881"/>
            <a:ext cx="5754235" cy="1274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5000" b="0" i="0" kern="1200">
                <a:solidFill>
                  <a:schemeClr val="bg1"/>
                </a:solidFill>
                <a:latin typeface="Adobe Clean Light" charset="0"/>
                <a:ea typeface="Adobe Clean Light" charset="0"/>
                <a:cs typeface="Adobe Clean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Contents </a:t>
            </a:r>
          </a:p>
        </p:txBody>
      </p:sp>
    </p:spTree>
    <p:extLst>
      <p:ext uri="{BB962C8B-B14F-4D97-AF65-F5344CB8AC3E}">
        <p14:creationId xmlns:p14="http://schemas.microsoft.com/office/powerpoint/2010/main" val="12005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4FC87C-5F6F-4042-81C7-D3F4BE408987}"/>
              </a:ext>
            </a:extLst>
          </p:cNvPr>
          <p:cNvSpPr/>
          <p:nvPr/>
        </p:nvSpPr>
        <p:spPr>
          <a:xfrm>
            <a:off x="1092200" y="2336800"/>
            <a:ext cx="2884714" cy="1320800"/>
          </a:xfrm>
          <a:prstGeom prst="rect">
            <a:avLst/>
          </a:prstGeom>
          <a:solidFill>
            <a:srgbClr val="18383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501B3BE-B505-EE48-94F8-10152ABA97DC}"/>
              </a:ext>
            </a:extLst>
          </p:cNvPr>
          <p:cNvSpPr txBox="1">
            <a:spLocks/>
          </p:cNvSpPr>
          <p:nvPr/>
        </p:nvSpPr>
        <p:spPr>
          <a:xfrm>
            <a:off x="1124947" y="2883269"/>
            <a:ext cx="6848475" cy="2996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ts val="2680"/>
              </a:lnSpc>
              <a:buClr>
                <a:srgbClr val="0FF5F2"/>
              </a:buClr>
              <a:buNone/>
            </a:pPr>
            <a:r>
              <a:rPr lang="en-US" sz="4800" dirty="0">
                <a:solidFill>
                  <a:schemeClr val="bg1"/>
                </a:solidFill>
                <a:latin typeface="Adobe Clean Light" panose="020B0303020404020204" pitchFamily="34" charset="0"/>
              </a:rPr>
              <a:t>1. Overview</a:t>
            </a:r>
          </a:p>
          <a:p>
            <a:pPr marL="457200" indent="-457200" fontAlgn="base">
              <a:lnSpc>
                <a:spcPts val="2680"/>
              </a:lnSpc>
              <a:buClr>
                <a:srgbClr val="0FF5F2"/>
              </a:buClr>
              <a:buFont typeface="+mj-lt"/>
              <a:buAutoNum type="arabicPeriod"/>
            </a:pPr>
            <a:endParaRPr lang="en-US" sz="4800" dirty="0">
              <a:solidFill>
                <a:schemeClr val="bg1"/>
              </a:solidFill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91EEE-BC1E-2E43-93A1-FA5FDCDFB131}"/>
              </a:ext>
            </a:extLst>
          </p:cNvPr>
          <p:cNvSpPr txBox="1"/>
          <p:nvPr/>
        </p:nvSpPr>
        <p:spPr>
          <a:xfrm>
            <a:off x="352255" y="1268768"/>
            <a:ext cx="5176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lean" panose="020B0503020404020204" pitchFamily="34" charset="0"/>
              </a:rPr>
              <a:t>DEVICES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All Device Types</a:t>
            </a:r>
            <a:br>
              <a:rPr lang="en-US" sz="1600" dirty="0">
                <a:latin typeface="Adobe Clean Light" panose="020B03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br>
              <a:rPr lang="en-US" sz="1600" dirty="0"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LOCATION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 err="1">
                <a:latin typeface="Adobe Clean Light" panose="020B0303020404020204" pitchFamily="34" charset="0"/>
              </a:rPr>
              <a:t>PackersProShop.com</a:t>
            </a:r>
            <a:r>
              <a:rPr lang="en-US" sz="1600" dirty="0">
                <a:latin typeface="Adobe Clean Light" panose="020B0303020404020204" pitchFamily="34" charset="0"/>
              </a:rPr>
              <a:t>: Product Category Pages</a:t>
            </a:r>
            <a:br>
              <a:rPr lang="en-US" sz="1600" dirty="0">
                <a:latin typeface="Adobe Clean Light" panose="020B03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br>
              <a:rPr lang="en-US" sz="1600" dirty="0"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METRICS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Primary: Conversion Rate</a:t>
            </a:r>
          </a:p>
          <a:p>
            <a:r>
              <a:rPr lang="en-US" sz="1600" dirty="0">
                <a:latin typeface="Adobe Clean Light" panose="020B0303020404020204" pitchFamily="34" charset="0"/>
              </a:rPr>
              <a:t>Secondary: Revenue per Visitor, Average Order Value, Clicks to Sort By (prop20), Product Views, Cart Additions &amp; Checkouts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AUDIENCES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All Visitors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REVENUE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N/A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4F3DF3-72E5-2549-8ACE-F315A88E95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CA8E450-55C8-E747-8FB3-DDD8E9EDDBDE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4609932" cy="709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Overview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[B-SORT-1] Add Sort By Filter To Bottom</a:t>
            </a:r>
            <a:b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</a:br>
            <a:endParaRPr lang="en-US" sz="2400" dirty="0">
              <a:solidFill>
                <a:schemeClr val="tx1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10527-8F95-B546-A967-0279CEC3AE13}"/>
              </a:ext>
            </a:extLst>
          </p:cNvPr>
          <p:cNvSpPr txBox="1"/>
          <p:nvPr/>
        </p:nvSpPr>
        <p:spPr>
          <a:xfrm>
            <a:off x="6786279" y="1268768"/>
            <a:ext cx="5176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HYPOTHESIS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 Light" panose="020B0303020404020204" pitchFamily="34" charset="0"/>
              </a:rPr>
              <a:t>Adding the option to “Sort By” at the bottom of product category pages will make it easier to navigate larger product categories. 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2C2C-0052-B24C-8991-55A9CEDF51E3}"/>
              </a:ext>
            </a:extLst>
          </p:cNvPr>
          <p:cNvSpPr txBox="1"/>
          <p:nvPr/>
        </p:nvSpPr>
        <p:spPr>
          <a:xfrm>
            <a:off x="6786279" y="3691403"/>
            <a:ext cx="5176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BUSINESS OBJECTIVE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 Light" panose="020B0303020404020204" pitchFamily="34" charset="0"/>
              </a:rPr>
              <a:t>Drive conversion rate by giving more exposure to available sorting methods on product category pages.</a:t>
            </a:r>
          </a:p>
        </p:txBody>
      </p:sp>
    </p:spTree>
    <p:extLst>
      <p:ext uri="{BB962C8B-B14F-4D97-AF65-F5344CB8AC3E}">
        <p14:creationId xmlns:p14="http://schemas.microsoft.com/office/powerpoint/2010/main" val="172675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91EEE-BC1E-2E43-93A1-FA5FDCDFB131}"/>
              </a:ext>
            </a:extLst>
          </p:cNvPr>
          <p:cNvSpPr txBox="1"/>
          <p:nvPr/>
        </p:nvSpPr>
        <p:spPr>
          <a:xfrm>
            <a:off x="352255" y="1268768"/>
            <a:ext cx="5176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lean" panose="020B0503020404020204" pitchFamily="34" charset="0"/>
              </a:rPr>
              <a:t>DEVICES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All Device Types</a:t>
            </a:r>
            <a:br>
              <a:rPr lang="en-US" sz="1600" dirty="0">
                <a:latin typeface="Adobe Clean Light" panose="020B03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br>
              <a:rPr lang="en-US" sz="1600" dirty="0"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LOCATION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 err="1">
                <a:latin typeface="Adobe Clean Light" panose="020B0303020404020204" pitchFamily="34" charset="0"/>
              </a:rPr>
              <a:t>PackersProShop.com</a:t>
            </a:r>
            <a:r>
              <a:rPr lang="en-US" sz="1600" dirty="0">
                <a:latin typeface="Adobe Clean Light" panose="020B0303020404020204" pitchFamily="34" charset="0"/>
              </a:rPr>
              <a:t>: Product Category Pages</a:t>
            </a:r>
            <a:br>
              <a:rPr lang="en-US" sz="1600" dirty="0">
                <a:latin typeface="Adobe Clean Light" panose="020B0303020404020204" pitchFamily="34" charset="0"/>
              </a:rPr>
            </a:br>
            <a:endParaRPr lang="en-US" sz="1600" dirty="0">
              <a:latin typeface="Adobe Clean Light" panose="020B0303020404020204" pitchFamily="34" charset="0"/>
            </a:endParaRPr>
          </a:p>
          <a:p>
            <a:br>
              <a:rPr lang="en-US" sz="1600" dirty="0">
                <a:latin typeface="Adobe Clean Light" panose="020B0303020404020204" pitchFamily="34" charset="0"/>
              </a:rPr>
            </a:br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METRICS</a:t>
            </a:r>
            <a:b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Primary: Conversion Rate</a:t>
            </a:r>
          </a:p>
          <a:p>
            <a:r>
              <a:rPr lang="en-US" sz="1600" dirty="0">
                <a:latin typeface="Adobe Clean Light" panose="020B0303020404020204" pitchFamily="34" charset="0"/>
              </a:rPr>
              <a:t>Secondary: Revenue per Visitor, Average Order Value, Clicks to Sort By (prop20), Product Views, Cart Additions &amp; Checkouts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AUDIENCES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All Visitors to Product Category Pages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REVENUE</a:t>
            </a:r>
            <a:br>
              <a:rPr lang="en-US" sz="1600" dirty="0">
                <a:latin typeface="Adobe Clean" panose="020B0503020404020204" pitchFamily="34" charset="0"/>
              </a:rPr>
            </a:br>
            <a:r>
              <a:rPr lang="en-US" sz="1600" dirty="0">
                <a:latin typeface="Adobe Clean Light" panose="020B0303020404020204" pitchFamily="34" charset="0"/>
              </a:rPr>
              <a:t>N/A</a:t>
            </a:r>
          </a:p>
          <a:p>
            <a:endParaRPr lang="en-US" sz="1600" dirty="0">
              <a:latin typeface="Adobe Clean Light" panose="020B0303020404020204" pitchFamily="34" charset="0"/>
            </a:endParaRPr>
          </a:p>
          <a:p>
            <a:endParaRPr lang="en-US" sz="1600" dirty="0">
              <a:latin typeface="Adobe Clean Light" panose="020B03030204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4F3DF3-72E5-2549-8ACE-F315A88E95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CA8E450-55C8-E747-8FB3-DDD8E9EDDBDE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4609932" cy="709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Overview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[B-SORT-1] Add Sort By Filter To Bottom</a:t>
            </a:r>
            <a:b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</a:br>
            <a:endParaRPr lang="en-US" sz="2400" dirty="0">
              <a:solidFill>
                <a:schemeClr val="tx1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40C96-F8DF-064A-A65D-149E0C572B25}"/>
              </a:ext>
            </a:extLst>
          </p:cNvPr>
          <p:cNvSpPr txBox="1"/>
          <p:nvPr/>
        </p:nvSpPr>
        <p:spPr>
          <a:xfrm>
            <a:off x="6869491" y="371914"/>
            <a:ext cx="5176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1A1A"/>
                </a:solidFill>
                <a:latin typeface="Adobe Clean" panose="020B0503020404020204" pitchFamily="34" charset="0"/>
              </a:rPr>
              <a:t>SAMPLE MEN’S T-SHIRTS PCP EXPERIENCES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D4F66-5800-AA47-93F0-9EDC34061854}"/>
              </a:ext>
            </a:extLst>
          </p:cNvPr>
          <p:cNvSpPr txBox="1"/>
          <p:nvPr/>
        </p:nvSpPr>
        <p:spPr>
          <a:xfrm>
            <a:off x="6926410" y="682974"/>
            <a:ext cx="328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Clean Light" panose="020B0303020404020204" pitchFamily="34" charset="0"/>
              </a:rPr>
              <a:t>A – Default Top “Sort By” Filter Only</a:t>
            </a:r>
          </a:p>
          <a:p>
            <a:r>
              <a:rPr lang="en-US" sz="1400" dirty="0">
                <a:latin typeface="Adobe Clean Light" panose="020B0303020404020204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220E5-2D6B-1A47-B7A8-BBB9A9FBC248}"/>
              </a:ext>
            </a:extLst>
          </p:cNvPr>
          <p:cNvSpPr txBox="1"/>
          <p:nvPr/>
        </p:nvSpPr>
        <p:spPr>
          <a:xfrm>
            <a:off x="6926410" y="3713614"/>
            <a:ext cx="360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Clean Light" panose="020B0303020404020204" pitchFamily="34" charset="0"/>
              </a:rPr>
              <a:t>B – Add “Sort By” Filter To Bottom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D88CF-021B-8B46-86EE-064EFB96D202}"/>
              </a:ext>
            </a:extLst>
          </p:cNvPr>
          <p:cNvGrpSpPr>
            <a:grpSpLocks noChangeAspect="1"/>
          </p:cNvGrpSpPr>
          <p:nvPr/>
        </p:nvGrpSpPr>
        <p:grpSpPr>
          <a:xfrm>
            <a:off x="6926410" y="965366"/>
            <a:ext cx="4766666" cy="2743200"/>
            <a:chOff x="390513" y="1505679"/>
            <a:chExt cx="7944443" cy="4572000"/>
          </a:xfrm>
        </p:grpSpPr>
        <p:pic>
          <p:nvPicPr>
            <p:cNvPr id="20" name="Picture 1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AC8C000-830E-9742-89AD-C0A309669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13" y="1505679"/>
              <a:ext cx="7944443" cy="45720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AAB462-B190-434B-8C23-1D00D9893E78}"/>
                </a:ext>
              </a:extLst>
            </p:cNvPr>
            <p:cNvSpPr/>
            <p:nvPr/>
          </p:nvSpPr>
          <p:spPr>
            <a:xfrm>
              <a:off x="6300062" y="4300833"/>
              <a:ext cx="1536699" cy="384463"/>
            </a:xfrm>
            <a:prstGeom prst="rect">
              <a:avLst/>
            </a:prstGeom>
            <a:solidFill>
              <a:srgbClr val="183832">
                <a:alpha val="28000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F6EE9-B5E2-4140-B14F-2210043CCA3C}"/>
              </a:ext>
            </a:extLst>
          </p:cNvPr>
          <p:cNvGrpSpPr>
            <a:grpSpLocks noChangeAspect="1"/>
          </p:cNvGrpSpPr>
          <p:nvPr/>
        </p:nvGrpSpPr>
        <p:grpSpPr>
          <a:xfrm>
            <a:off x="6931889" y="4045159"/>
            <a:ext cx="4761187" cy="2743200"/>
            <a:chOff x="5453238" y="2856496"/>
            <a:chExt cx="6348249" cy="3657600"/>
          </a:xfrm>
        </p:grpSpPr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A0D6010-DB8F-2145-8E51-4CEDD2446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3238" y="2856496"/>
              <a:ext cx="6348249" cy="365760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DB45D2-41BB-184E-9492-13A2FE9FF0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9021" y="4095409"/>
              <a:ext cx="1229360" cy="307570"/>
              <a:chOff x="6300061" y="4300833"/>
              <a:chExt cx="1536700" cy="384463"/>
            </a:xfrm>
          </p:grpSpPr>
          <p:pic>
            <p:nvPicPr>
              <p:cNvPr id="25" name="Picture 2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A100A8B-2374-F444-A351-5E4F920DF2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4386" t="61136" r="6271" b="30455"/>
              <a:stretch/>
            </p:blipFill>
            <p:spPr>
              <a:xfrm>
                <a:off x="6300061" y="4300833"/>
                <a:ext cx="1536699" cy="384463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836D510-13E8-0742-A36A-67EA990B39BA}"/>
                  </a:ext>
                </a:extLst>
              </p:cNvPr>
              <p:cNvSpPr/>
              <p:nvPr/>
            </p:nvSpPr>
            <p:spPr>
              <a:xfrm>
                <a:off x="6300062" y="4300833"/>
                <a:ext cx="1536699" cy="384463"/>
              </a:xfrm>
              <a:prstGeom prst="rect">
                <a:avLst/>
              </a:prstGeom>
              <a:solidFill>
                <a:srgbClr val="183832">
                  <a:alpha val="28000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02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D7B14B-1C07-004D-95FC-6360752C0AC2}"/>
              </a:ext>
            </a:extLst>
          </p:cNvPr>
          <p:cNvSpPr/>
          <p:nvPr/>
        </p:nvSpPr>
        <p:spPr>
          <a:xfrm>
            <a:off x="1092200" y="2336800"/>
            <a:ext cx="2376714" cy="1320800"/>
          </a:xfrm>
          <a:prstGeom prst="rect">
            <a:avLst/>
          </a:prstGeom>
          <a:solidFill>
            <a:srgbClr val="18383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34F3107-0CF6-AE40-A374-A853CFCEF158}"/>
              </a:ext>
            </a:extLst>
          </p:cNvPr>
          <p:cNvSpPr txBox="1">
            <a:spLocks/>
          </p:cNvSpPr>
          <p:nvPr/>
        </p:nvSpPr>
        <p:spPr>
          <a:xfrm>
            <a:off x="1124947" y="2883269"/>
            <a:ext cx="6848475" cy="2996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ts val="2680"/>
              </a:lnSpc>
              <a:buClr>
                <a:srgbClr val="0FF5F2"/>
              </a:buClr>
              <a:buNone/>
            </a:pPr>
            <a:r>
              <a:rPr lang="en-US" sz="4800" dirty="0">
                <a:solidFill>
                  <a:schemeClr val="bg1"/>
                </a:solidFill>
                <a:latin typeface="Adobe Clean Light" panose="020B0303020404020204" pitchFamily="34" charset="0"/>
              </a:rPr>
              <a:t>2. Design</a:t>
            </a:r>
          </a:p>
          <a:p>
            <a:pPr marL="457200" indent="-457200" fontAlgn="base">
              <a:lnSpc>
                <a:spcPts val="2680"/>
              </a:lnSpc>
              <a:buClr>
                <a:srgbClr val="0FF5F2"/>
              </a:buClr>
              <a:buFont typeface="+mj-lt"/>
              <a:buAutoNum type="arabicPeriod"/>
            </a:pPr>
            <a:endParaRPr lang="en-US" sz="4800" dirty="0">
              <a:solidFill>
                <a:schemeClr val="bg1"/>
              </a:solidFill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3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E1147D-9158-2448-98D4-8521EA90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38" y="2856496"/>
            <a:ext cx="6348249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ECFA7-643E-C648-A920-52C41EBD98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C3B7F4-37AD-884F-A3AD-44E5F2696CA8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6094024" cy="484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Design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[B-SORT-1] Add Sort By Filter To Bottom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94F5A-46ED-4745-8955-4943E0A9DB8D}"/>
              </a:ext>
            </a:extLst>
          </p:cNvPr>
          <p:cNvSpPr txBox="1"/>
          <p:nvPr/>
        </p:nvSpPr>
        <p:spPr>
          <a:xfrm>
            <a:off x="663259" y="1144922"/>
            <a:ext cx="518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lean Light" panose="020B0303020404020204" pitchFamily="34" charset="0"/>
              </a:rPr>
              <a:t>A – Default Top “Sort By” Only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AEF5DE-9021-4F49-8F83-5CE8327225FE}"/>
              </a:ext>
            </a:extLst>
          </p:cNvPr>
          <p:cNvGrpSpPr>
            <a:grpSpLocks noChangeAspect="1"/>
          </p:cNvGrpSpPr>
          <p:nvPr/>
        </p:nvGrpSpPr>
        <p:grpSpPr>
          <a:xfrm>
            <a:off x="663258" y="1483476"/>
            <a:ext cx="6355554" cy="3657600"/>
            <a:chOff x="390513" y="1505679"/>
            <a:chExt cx="7944443" cy="457200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8BE079D-D0A9-B544-A5F4-8B1A95EB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513" y="1505679"/>
              <a:ext cx="7944443" cy="4572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C2B94-C26E-0A46-9CDC-ED0EC690AE8F}"/>
                </a:ext>
              </a:extLst>
            </p:cNvPr>
            <p:cNvSpPr/>
            <p:nvPr/>
          </p:nvSpPr>
          <p:spPr>
            <a:xfrm>
              <a:off x="6300062" y="4300833"/>
              <a:ext cx="1536699" cy="384463"/>
            </a:xfrm>
            <a:prstGeom prst="rect">
              <a:avLst/>
            </a:prstGeom>
            <a:solidFill>
              <a:srgbClr val="183832">
                <a:alpha val="28000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88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5BA72D-C2CC-6B42-8667-C1BA62961490}"/>
              </a:ext>
            </a:extLst>
          </p:cNvPr>
          <p:cNvGrpSpPr/>
          <p:nvPr/>
        </p:nvGrpSpPr>
        <p:grpSpPr>
          <a:xfrm>
            <a:off x="5453238" y="2856496"/>
            <a:ext cx="6348249" cy="3657600"/>
            <a:chOff x="5453238" y="2856496"/>
            <a:chExt cx="6348249" cy="365760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8E1147D-9158-2448-98D4-8521EA902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3238" y="2856496"/>
              <a:ext cx="6348249" cy="36576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F558BE-8C7F-974F-B9BF-987CC9B1E7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9021" y="4095409"/>
              <a:ext cx="1229360" cy="307570"/>
              <a:chOff x="6300061" y="4300833"/>
              <a:chExt cx="1536700" cy="384463"/>
            </a:xfrm>
          </p:grpSpPr>
          <p:pic>
            <p:nvPicPr>
              <p:cNvPr id="12" name="Picture 1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D0A7432-1542-724A-BF1D-2A81DA9595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4386" t="61136" r="6271" b="30455"/>
              <a:stretch/>
            </p:blipFill>
            <p:spPr>
              <a:xfrm>
                <a:off x="6300061" y="4300833"/>
                <a:ext cx="1536699" cy="384463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BAE5C5E-9025-F342-8FF8-42A6BFEF0526}"/>
                  </a:ext>
                </a:extLst>
              </p:cNvPr>
              <p:cNvSpPr/>
              <p:nvPr/>
            </p:nvSpPr>
            <p:spPr>
              <a:xfrm>
                <a:off x="6300062" y="4300833"/>
                <a:ext cx="1536699" cy="384463"/>
              </a:xfrm>
              <a:prstGeom prst="rect">
                <a:avLst/>
              </a:prstGeom>
              <a:solidFill>
                <a:srgbClr val="183832">
                  <a:alpha val="28000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0EECFA7-643E-C648-A920-52C41EBD989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89" y="178640"/>
            <a:ext cx="1034538" cy="103453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C3B7F4-37AD-884F-A3AD-44E5F2696CA8}"/>
              </a:ext>
            </a:extLst>
          </p:cNvPr>
          <p:cNvSpPr txBox="1">
            <a:spLocks/>
          </p:cNvSpPr>
          <p:nvPr/>
        </p:nvSpPr>
        <p:spPr>
          <a:xfrm>
            <a:off x="1065312" y="367566"/>
            <a:ext cx="6094024" cy="484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dobe Clean" panose="020B0503020404020204" pitchFamily="34" charset="0"/>
                <a:ea typeface="SF Pro Display" pitchFamily="50" charset="0"/>
                <a:cs typeface="SF Pro Display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  <a:t>Design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lean Light" panose="020B03030204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dobe Clean Light" panose="020B0303020404020204" pitchFamily="34" charset="0"/>
              </a:rPr>
              <a:t>[B-SORT-1] Add Sort By Filter To Bottom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94F5A-46ED-4745-8955-4943E0A9DB8D}"/>
              </a:ext>
            </a:extLst>
          </p:cNvPr>
          <p:cNvSpPr txBox="1"/>
          <p:nvPr/>
        </p:nvSpPr>
        <p:spPr>
          <a:xfrm>
            <a:off x="663259" y="1144922"/>
            <a:ext cx="518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lean Light" panose="020B0303020404020204" pitchFamily="34" charset="0"/>
              </a:rPr>
              <a:t>B – Add “Sort By” Filter To Bottom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AEF5DE-9021-4F49-8F83-5CE8327225FE}"/>
              </a:ext>
            </a:extLst>
          </p:cNvPr>
          <p:cNvGrpSpPr>
            <a:grpSpLocks noChangeAspect="1"/>
          </p:cNvGrpSpPr>
          <p:nvPr/>
        </p:nvGrpSpPr>
        <p:grpSpPr>
          <a:xfrm>
            <a:off x="663258" y="1483476"/>
            <a:ext cx="6355554" cy="3657600"/>
            <a:chOff x="390513" y="1505679"/>
            <a:chExt cx="7944443" cy="457200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8BE079D-D0A9-B544-A5F4-8B1A95EB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13" y="1505679"/>
              <a:ext cx="7944443" cy="4572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C2B94-C26E-0A46-9CDC-ED0EC690AE8F}"/>
                </a:ext>
              </a:extLst>
            </p:cNvPr>
            <p:cNvSpPr/>
            <p:nvPr/>
          </p:nvSpPr>
          <p:spPr>
            <a:xfrm>
              <a:off x="6300062" y="4300833"/>
              <a:ext cx="1536699" cy="384463"/>
            </a:xfrm>
            <a:prstGeom prst="rect">
              <a:avLst/>
            </a:prstGeom>
            <a:solidFill>
              <a:srgbClr val="183832">
                <a:alpha val="28000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40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F8C64A-D6B9-9C46-BBA5-7B3BEDBCB4B4}"/>
              </a:ext>
            </a:extLst>
          </p:cNvPr>
          <p:cNvSpPr/>
          <p:nvPr/>
        </p:nvSpPr>
        <p:spPr>
          <a:xfrm>
            <a:off x="1092200" y="2336800"/>
            <a:ext cx="4013200" cy="1320800"/>
          </a:xfrm>
          <a:prstGeom prst="rect">
            <a:avLst/>
          </a:prstGeom>
          <a:solidFill>
            <a:srgbClr val="183832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34F3107-0CF6-AE40-A374-A853CFCEF158}"/>
              </a:ext>
            </a:extLst>
          </p:cNvPr>
          <p:cNvSpPr txBox="1">
            <a:spLocks/>
          </p:cNvSpPr>
          <p:nvPr/>
        </p:nvSpPr>
        <p:spPr>
          <a:xfrm>
            <a:off x="1124947" y="2883269"/>
            <a:ext cx="6848475" cy="2996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ts val="2680"/>
              </a:lnSpc>
              <a:buClr>
                <a:srgbClr val="0FF5F2"/>
              </a:buClr>
              <a:buNone/>
            </a:pPr>
            <a:r>
              <a:rPr lang="en-US" sz="4800" dirty="0">
                <a:solidFill>
                  <a:schemeClr val="bg1"/>
                </a:solidFill>
                <a:latin typeface="Adobe Clean Light" panose="020B0303020404020204" pitchFamily="34" charset="0"/>
              </a:rPr>
              <a:t>3. Specifications</a:t>
            </a:r>
          </a:p>
          <a:p>
            <a:pPr marL="457200" indent="-457200" fontAlgn="base">
              <a:lnSpc>
                <a:spcPts val="2680"/>
              </a:lnSpc>
              <a:buClr>
                <a:srgbClr val="0FF5F2"/>
              </a:buClr>
              <a:buFont typeface="+mj-lt"/>
              <a:buAutoNum type="arabicPeriod"/>
            </a:pPr>
            <a:endParaRPr lang="en-US" sz="4800" dirty="0">
              <a:solidFill>
                <a:schemeClr val="bg1"/>
              </a:solidFill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2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AC02FF14ED448886912E43577C94" ma:contentTypeVersion="12" ma:contentTypeDescription="Create a new document." ma:contentTypeScope="" ma:versionID="81c1fac8ea37f18c4c23170926395aa7">
  <xsd:schema xmlns:xsd="http://www.w3.org/2001/XMLSchema" xmlns:xs="http://www.w3.org/2001/XMLSchema" xmlns:p="http://schemas.microsoft.com/office/2006/metadata/properties" xmlns:ns3="c12dfa20-a1a3-45bb-a9cb-f72333771bc4" xmlns:ns4="e5da2b66-ef5b-45dc-901b-e59c90fe793b" targetNamespace="http://schemas.microsoft.com/office/2006/metadata/properties" ma:root="true" ma:fieldsID="cf61c8fc3728e0b6b81adffd6429c15d" ns3:_="" ns4:_="">
    <xsd:import namespace="c12dfa20-a1a3-45bb-a9cb-f72333771bc4"/>
    <xsd:import namespace="e5da2b66-ef5b-45dc-901b-e59c90fe79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dfa20-a1a3-45bb-a9cb-f72333771b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a2b66-ef5b-45dc-901b-e59c90fe7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5F7549-21D1-46A1-A749-283075CCE4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2dfa20-a1a3-45bb-a9cb-f72333771bc4"/>
    <ds:schemaRef ds:uri="e5da2b66-ef5b-45dc-901b-e59c90fe7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903B3-F781-4C32-8774-DD77C62C45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308F9A-D99B-4CA4-B749-5A591FFEB4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10795</TotalTime>
  <Words>525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Clean</vt:lpstr>
      <vt:lpstr>Adobe Clean Light</vt:lpstr>
      <vt:lpstr>Arial</vt:lpstr>
      <vt:lpstr>Calibri</vt:lpstr>
      <vt:lpstr>SF Pro Text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[B-RECS-1] Recommendations On Homepage</dc:title>
  <dc:creator>Olive Lopez</dc:creator>
  <cp:lastModifiedBy>Ingrid Spielman</cp:lastModifiedBy>
  <cp:revision>27</cp:revision>
  <dcterms:created xsi:type="dcterms:W3CDTF">2020-03-10T19:16:37Z</dcterms:created>
  <dcterms:modified xsi:type="dcterms:W3CDTF">2020-05-14T01:50:51Z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0x010100F278AC02FF14ED448886912E43577C94</vt:lpwstr>
  </property>
</Properties>
</file>