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440" r:id="rId5"/>
    <p:sldId id="1432" r:id="rId6"/>
    <p:sldId id="1436" r:id="rId7"/>
    <p:sldId id="1450" r:id="rId8"/>
    <p:sldId id="1451" r:id="rId9"/>
    <p:sldId id="1437" r:id="rId10"/>
    <p:sldId id="1438" r:id="rId11"/>
    <p:sldId id="1452" r:id="rId12"/>
    <p:sldId id="1453" r:id="rId13"/>
    <p:sldId id="1435" r:id="rId14"/>
    <p:sldId id="1439" r:id="rId15"/>
    <p:sldId id="1441" r:id="rId16"/>
    <p:sldId id="1443" r:id="rId17"/>
    <p:sldId id="1445"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E6CFC05-2921-A14C-833A-7A746ABF3E97}">
          <p14:sldIdLst>
            <p14:sldId id="1440"/>
            <p14:sldId id="1432"/>
          </p14:sldIdLst>
        </p14:section>
        <p14:section name="1. Overview" id="{7E8634C7-8B73-564B-8B7D-98A023DAC8C4}">
          <p14:sldIdLst>
            <p14:sldId id="1436"/>
            <p14:sldId id="1450"/>
            <p14:sldId id="1451"/>
          </p14:sldIdLst>
        </p14:section>
        <p14:section name="2. Design" id="{53016C8D-01AA-C545-9794-CA71F3908B81}">
          <p14:sldIdLst>
            <p14:sldId id="1437"/>
            <p14:sldId id="1438"/>
            <p14:sldId id="1452"/>
            <p14:sldId id="1453"/>
          </p14:sldIdLst>
        </p14:section>
        <p14:section name="3. Specifications" id="{5FD9AB60-D029-BB40-BABE-C6EA92D77D7A}">
          <p14:sldIdLst>
            <p14:sldId id="1435"/>
            <p14:sldId id="1439"/>
          </p14:sldIdLst>
        </p14:section>
        <p14:section name="4. Results" id="{48179199-F0B8-BD46-9E80-723408443458}">
          <p14:sldIdLst>
            <p14:sldId id="1441"/>
            <p14:sldId id="1443"/>
            <p14:sldId id="1445"/>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832"/>
    <a:srgbClr val="F9ED99"/>
    <a:srgbClr val="017896"/>
    <a:srgbClr val="039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44"/>
    <p:restoredTop sz="96190"/>
  </p:normalViewPr>
  <p:slideViewPr>
    <p:cSldViewPr snapToGrid="0" snapToObjects="1">
      <p:cViewPr varScale="1">
        <p:scale>
          <a:sx n="62" d="100"/>
          <a:sy n="62" d="100"/>
        </p:scale>
        <p:origin x="564" y="56"/>
      </p:cViewPr>
      <p:guideLst/>
    </p:cSldViewPr>
  </p:slideViewPr>
  <p:notesTextViewPr>
    <p:cViewPr>
      <p:scale>
        <a:sx n="1" d="1"/>
        <a:sy n="1" d="1"/>
      </p:scale>
      <p:origin x="0" y="0"/>
    </p:cViewPr>
  </p:notesTextViewPr>
  <p:notesViewPr>
    <p:cSldViewPr snapToGrid="0" snapToObjects="1">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37370A-55FA-4D40-83C6-7697F9B4C7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A7ACC9-94F5-FA49-A3A2-99EF0D0415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B4670D-9C7E-104F-BD80-FE6F4F83CC0A}" type="datetimeFigureOut">
              <a:rPr lang="en-US" smtClean="0"/>
              <a:t>5/13/2020</a:t>
            </a:fld>
            <a:endParaRPr lang="en-US"/>
          </a:p>
        </p:txBody>
      </p:sp>
      <p:sp>
        <p:nvSpPr>
          <p:cNvPr id="4" name="Footer Placeholder 3">
            <a:extLst>
              <a:ext uri="{FF2B5EF4-FFF2-40B4-BE49-F238E27FC236}">
                <a16:creationId xmlns:a16="http://schemas.microsoft.com/office/drawing/2014/main" id="{9D24ED62-E821-B14F-BB39-930A423D29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8EF705A-36FC-784F-8B89-D9F7B986C6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23E416-5F1F-3144-8B7D-220A4BEA28B6}" type="slidenum">
              <a:rPr lang="en-US" smtClean="0"/>
              <a:t>‹#›</a:t>
            </a:fld>
            <a:endParaRPr lang="en-US"/>
          </a:p>
        </p:txBody>
      </p:sp>
    </p:spTree>
    <p:extLst>
      <p:ext uri="{BB962C8B-B14F-4D97-AF65-F5344CB8AC3E}">
        <p14:creationId xmlns:p14="http://schemas.microsoft.com/office/powerpoint/2010/main" val="823312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118BC-526D-6E4E-ADEA-A1B35867305F}"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3D981-437E-CA4B-A85B-88D463DD3183}" type="slidenum">
              <a:rPr lang="en-US" smtClean="0"/>
              <a:t>‹#›</a:t>
            </a:fld>
            <a:endParaRPr lang="en-US"/>
          </a:p>
        </p:txBody>
      </p:sp>
    </p:spTree>
    <p:extLst>
      <p:ext uri="{BB962C8B-B14F-4D97-AF65-F5344CB8AC3E}">
        <p14:creationId xmlns:p14="http://schemas.microsoft.com/office/powerpoint/2010/main" val="320929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descr="A close up of a metal cage&#10;&#10;Description automatically generated">
            <a:extLst>
              <a:ext uri="{FF2B5EF4-FFF2-40B4-BE49-F238E27FC236}">
                <a16:creationId xmlns:a16="http://schemas.microsoft.com/office/drawing/2014/main" id="{297FE93F-9905-D846-BF82-1CA0B443DD6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5400000">
            <a:off x="2654302" y="-2654302"/>
            <a:ext cx="6858000" cy="12166603"/>
          </a:xfrm>
          <a:prstGeom prst="rect">
            <a:avLst/>
          </a:prstGeom>
        </p:spPr>
      </p:pic>
      <p:sp>
        <p:nvSpPr>
          <p:cNvPr id="4" name="Rectangle 3">
            <a:extLst>
              <a:ext uri="{FF2B5EF4-FFF2-40B4-BE49-F238E27FC236}">
                <a16:creationId xmlns:a16="http://schemas.microsoft.com/office/drawing/2014/main" id="{FAFA197A-74CF-A24E-98B8-72C883F97801}"/>
              </a:ext>
            </a:extLst>
          </p:cNvPr>
          <p:cNvSpPr/>
          <p:nvPr userDrawn="1"/>
        </p:nvSpPr>
        <p:spPr>
          <a:xfrm>
            <a:off x="-25400" y="965200"/>
            <a:ext cx="12192003" cy="1219200"/>
          </a:xfrm>
          <a:prstGeom prst="rect">
            <a:avLst/>
          </a:prstGeom>
          <a:gradFill flip="none" rotWithShape="1">
            <a:gsLst>
              <a:gs pos="11000">
                <a:schemeClr val="accent4">
                  <a:lumMod val="67000"/>
                  <a:alpha val="66000"/>
                </a:schemeClr>
              </a:gs>
              <a:gs pos="72000">
                <a:schemeClr val="accent4">
                  <a:lumMod val="97000"/>
                  <a:lumOff val="3000"/>
                </a:schemeClr>
              </a:gs>
              <a:gs pos="0">
                <a:schemeClr val="accent4">
                  <a:lumMod val="60000"/>
                  <a:lumOff val="40000"/>
                  <a:alpha val="39000"/>
                </a:schemeClr>
              </a:gs>
            </a:gsLst>
            <a:path path="circle">
              <a:fillToRect l="100000" t="100000"/>
            </a:path>
            <a:tileRect r="-100000" b="-100000"/>
          </a:gra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4E65411-E98E-344C-A28B-D40D22F50C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32633" y="0"/>
            <a:ext cx="418018" cy="698687"/>
          </a:xfrm>
          <a:prstGeom prst="rect">
            <a:avLst/>
          </a:prstGeom>
        </p:spPr>
      </p:pic>
    </p:spTree>
    <p:extLst>
      <p:ext uri="{BB962C8B-B14F-4D97-AF65-F5344CB8AC3E}">
        <p14:creationId xmlns:p14="http://schemas.microsoft.com/office/powerpoint/2010/main" val="350197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descr="A close up of a football field&#10;&#10;Description automatically generated">
            <a:extLst>
              <a:ext uri="{FF2B5EF4-FFF2-40B4-BE49-F238E27FC236}">
                <a16:creationId xmlns:a16="http://schemas.microsoft.com/office/drawing/2014/main" id="{C9150C73-D840-5842-8522-878B68248BD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
          <a:stretch/>
        </p:blipFill>
        <p:spPr>
          <a:xfrm>
            <a:off x="0" y="0"/>
            <a:ext cx="12192000" cy="7083795"/>
          </a:xfrm>
          <a:prstGeom prst="rect">
            <a:avLst/>
          </a:prstGeom>
        </p:spPr>
      </p:pic>
      <p:sp>
        <p:nvSpPr>
          <p:cNvPr id="13" name="Oval 12">
            <a:extLst>
              <a:ext uri="{FF2B5EF4-FFF2-40B4-BE49-F238E27FC236}">
                <a16:creationId xmlns:a16="http://schemas.microsoft.com/office/drawing/2014/main" id="{77111BE7-4FAD-3844-9099-09E20AE25571}"/>
              </a:ext>
            </a:extLst>
          </p:cNvPr>
          <p:cNvSpPr/>
          <p:nvPr userDrawn="1"/>
        </p:nvSpPr>
        <p:spPr>
          <a:xfrm>
            <a:off x="11654055" y="6513754"/>
            <a:ext cx="257683" cy="257683"/>
          </a:xfrm>
          <a:prstGeom prst="ellipse">
            <a:avLst/>
          </a:prstGeom>
          <a:solidFill>
            <a:srgbClr val="FFFFFF">
              <a:alpha val="89804"/>
            </a:srgbClr>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193300B-9342-E04F-9604-8B40E725279A}"/>
              </a:ext>
            </a:extLst>
          </p:cNvPr>
          <p:cNvSpPr txBox="1"/>
          <p:nvPr userDrawn="1"/>
        </p:nvSpPr>
        <p:spPr>
          <a:xfrm>
            <a:off x="7512813" y="6550277"/>
            <a:ext cx="4187952"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bg1"/>
                </a:solidFill>
                <a:effectLst/>
                <a:latin typeface="Adobe Clean" charset="0"/>
                <a:ea typeface="Adobe Clean" charset="0"/>
                <a:cs typeface="Adobe Clean" charset="0"/>
              </a:rPr>
              <a:t>© 2020 Adobe Systems Incorporated.  All Rights Reserved.</a:t>
            </a:r>
            <a:endParaRPr lang="en-US" sz="700" dirty="0">
              <a:solidFill>
                <a:schemeClr val="bg1"/>
              </a:solidFill>
              <a:latin typeface="Adobe Clean" charset="0"/>
              <a:ea typeface="Adobe Clean" charset="0"/>
              <a:cs typeface="Adobe Clean" charset="0"/>
            </a:endParaRPr>
          </a:p>
        </p:txBody>
      </p:sp>
      <p:pic>
        <p:nvPicPr>
          <p:cNvPr id="15" name="Picture 14">
            <a:extLst>
              <a:ext uri="{FF2B5EF4-FFF2-40B4-BE49-F238E27FC236}">
                <a16:creationId xmlns:a16="http://schemas.microsoft.com/office/drawing/2014/main" id="{CCB5583E-8857-FC4A-B39C-664934AD659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32633" y="0"/>
            <a:ext cx="418018" cy="698687"/>
          </a:xfrm>
          <a:prstGeom prst="rect">
            <a:avLst/>
          </a:prstGeom>
        </p:spPr>
      </p:pic>
      <p:sp>
        <p:nvSpPr>
          <p:cNvPr id="16" name="Slide Number Placeholder 5">
            <a:extLst>
              <a:ext uri="{FF2B5EF4-FFF2-40B4-BE49-F238E27FC236}">
                <a16:creationId xmlns:a16="http://schemas.microsoft.com/office/drawing/2014/main" id="{C41652E8-B2E9-5248-AEC7-60B6CABD5D3C}"/>
              </a:ext>
            </a:extLst>
          </p:cNvPr>
          <p:cNvSpPr txBox="1">
            <a:spLocks/>
          </p:cNvSpPr>
          <p:nvPr userDrawn="1"/>
        </p:nvSpPr>
        <p:spPr>
          <a:xfrm>
            <a:off x="11540513" y="6457695"/>
            <a:ext cx="38139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C58471-4277-8043-A66F-4F47BDB248A0}" type="slidenum">
              <a:rPr lang="en-US" sz="1000" smtClean="0">
                <a:latin typeface="Adobe Clean" charset="0"/>
                <a:ea typeface="Adobe Clean" charset="0"/>
                <a:cs typeface="Adobe Clean" charset="0"/>
              </a:rPr>
              <a:t>‹#›</a:t>
            </a:fld>
            <a:endParaRPr lang="en-US" sz="1000" dirty="0">
              <a:latin typeface="Adobe Clean" charset="0"/>
              <a:ea typeface="Adobe Clean" charset="0"/>
              <a:cs typeface="Adobe Clean" charset="0"/>
            </a:endParaRPr>
          </a:p>
        </p:txBody>
      </p:sp>
    </p:spTree>
    <p:extLst>
      <p:ext uri="{BB962C8B-B14F-4D97-AF65-F5344CB8AC3E}">
        <p14:creationId xmlns:p14="http://schemas.microsoft.com/office/powerpoint/2010/main" val="98628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FA2C3312-7D1A-C84E-BA04-7C79FC14E60C}"/>
              </a:ext>
            </a:extLst>
          </p:cNvPr>
          <p:cNvSpPr/>
          <p:nvPr userDrawn="1"/>
        </p:nvSpPr>
        <p:spPr>
          <a:xfrm>
            <a:off x="0" y="0"/>
            <a:ext cx="6140408" cy="6865773"/>
          </a:xfrm>
          <a:prstGeom prst="rect">
            <a:avLst/>
          </a:prstGeom>
          <a:solidFill>
            <a:srgbClr val="017896">
              <a:alpha val="10000"/>
            </a:srgbClr>
          </a:solidFill>
          <a:ln w="3175">
            <a:miter lim="400000"/>
          </a:ln>
        </p:spPr>
        <p:txBody>
          <a:bodyPr lIns="63500" tIns="63500" rIns="63500" bIns="63500" anchor="ctr"/>
          <a:lstStyle/>
          <a:p>
            <a:pPr defTabSz="914400">
              <a:defRPr sz="2600" b="0">
                <a:solidFill>
                  <a:srgbClr val="FFFFFF"/>
                </a:solidFill>
                <a:latin typeface="SF Hello Regular"/>
                <a:ea typeface="SF Hello Regular"/>
                <a:cs typeface="SF Hello Regular"/>
                <a:sym typeface="SF Hello Regular"/>
              </a:defRPr>
            </a:pPr>
            <a:endParaRPr>
              <a:latin typeface="SF Pro Text" pitchFamily="50" charset="0"/>
              <a:ea typeface="SF Pro Text" pitchFamily="50" charset="0"/>
              <a:cs typeface="SF Pro Text" pitchFamily="50" charset="0"/>
            </a:endParaRPr>
          </a:p>
        </p:txBody>
      </p:sp>
      <p:pic>
        <p:nvPicPr>
          <p:cNvPr id="13" name="Picture 12">
            <a:extLst>
              <a:ext uri="{FF2B5EF4-FFF2-40B4-BE49-F238E27FC236}">
                <a16:creationId xmlns:a16="http://schemas.microsoft.com/office/drawing/2014/main" id="{0576EA72-0979-0D48-9DD9-C4AE16DDF24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2633" y="0"/>
            <a:ext cx="418018" cy="698687"/>
          </a:xfrm>
          <a:prstGeom prst="rect">
            <a:avLst/>
          </a:prstGeom>
        </p:spPr>
      </p:pic>
      <p:sp>
        <p:nvSpPr>
          <p:cNvPr id="14" name="TextBox 13">
            <a:extLst>
              <a:ext uri="{FF2B5EF4-FFF2-40B4-BE49-F238E27FC236}">
                <a16:creationId xmlns:a16="http://schemas.microsoft.com/office/drawing/2014/main" id="{EDAC0DC9-8025-BB4D-AFDE-46EDED5BE9F7}"/>
              </a:ext>
            </a:extLst>
          </p:cNvPr>
          <p:cNvSpPr txBox="1"/>
          <p:nvPr userDrawn="1"/>
        </p:nvSpPr>
        <p:spPr>
          <a:xfrm>
            <a:off x="7512813" y="6550277"/>
            <a:ext cx="4187952"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bg2">
                    <a:lumMod val="50000"/>
                  </a:schemeClr>
                </a:solidFill>
                <a:effectLst/>
                <a:latin typeface="Adobe Clean" charset="0"/>
                <a:ea typeface="Adobe Clean" charset="0"/>
                <a:cs typeface="Adobe Clean" charset="0"/>
              </a:rPr>
              <a:t>© 2020 Adobe Systems Incorporated.  All Rights Reserved.</a:t>
            </a:r>
            <a:endParaRPr lang="en-US" sz="700" dirty="0">
              <a:solidFill>
                <a:schemeClr val="bg2">
                  <a:lumMod val="50000"/>
                </a:schemeClr>
              </a:solidFill>
              <a:latin typeface="Adobe Clean" charset="0"/>
              <a:ea typeface="Adobe Clean" charset="0"/>
              <a:cs typeface="Adobe Clean" charset="0"/>
            </a:endParaRPr>
          </a:p>
        </p:txBody>
      </p:sp>
      <p:sp>
        <p:nvSpPr>
          <p:cNvPr id="15" name="Slide Number Placeholder 5">
            <a:extLst>
              <a:ext uri="{FF2B5EF4-FFF2-40B4-BE49-F238E27FC236}">
                <a16:creationId xmlns:a16="http://schemas.microsoft.com/office/drawing/2014/main" id="{BC0F3A37-9075-1D45-937D-83B4B3BCF26A}"/>
              </a:ext>
            </a:extLst>
          </p:cNvPr>
          <p:cNvSpPr txBox="1">
            <a:spLocks/>
          </p:cNvSpPr>
          <p:nvPr userDrawn="1"/>
        </p:nvSpPr>
        <p:spPr>
          <a:xfrm>
            <a:off x="11540513" y="6457695"/>
            <a:ext cx="38139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C58471-4277-8043-A66F-4F47BDB248A0}" type="slidenum">
              <a:rPr lang="en-US" sz="1000" smtClean="0">
                <a:latin typeface="Adobe Clean" charset="0"/>
                <a:ea typeface="Adobe Clean" charset="0"/>
                <a:cs typeface="Adobe Clean" charset="0"/>
              </a:rPr>
              <a:t>‹#›</a:t>
            </a:fld>
            <a:endParaRPr lang="en-US" sz="1000" dirty="0">
              <a:latin typeface="Adobe Clean" charset="0"/>
              <a:ea typeface="Adobe Clean" charset="0"/>
              <a:cs typeface="Adobe Clean" charset="0"/>
            </a:endParaRPr>
          </a:p>
        </p:txBody>
      </p:sp>
      <p:pic>
        <p:nvPicPr>
          <p:cNvPr id="3" name="Picture 2" descr="A close up of a football field&#10;&#10;Description automatically generated">
            <a:extLst>
              <a:ext uri="{FF2B5EF4-FFF2-40B4-BE49-F238E27FC236}">
                <a16:creationId xmlns:a16="http://schemas.microsoft.com/office/drawing/2014/main" id="{1C0B4994-DA08-484C-B865-C144C49C409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140409" y="0"/>
            <a:ext cx="6051591" cy="6858000"/>
          </a:xfrm>
          <a:prstGeom prst="rect">
            <a:avLst/>
          </a:prstGeom>
        </p:spPr>
      </p:pic>
      <p:sp>
        <p:nvSpPr>
          <p:cNvPr id="10" name="Rectangle">
            <a:extLst>
              <a:ext uri="{FF2B5EF4-FFF2-40B4-BE49-F238E27FC236}">
                <a16:creationId xmlns:a16="http://schemas.microsoft.com/office/drawing/2014/main" id="{63C5A51C-4865-B24C-8EFD-89C7F1F3207A}"/>
              </a:ext>
            </a:extLst>
          </p:cNvPr>
          <p:cNvSpPr/>
          <p:nvPr userDrawn="1"/>
        </p:nvSpPr>
        <p:spPr>
          <a:xfrm>
            <a:off x="6140408" y="0"/>
            <a:ext cx="6051591" cy="6857999"/>
          </a:xfrm>
          <a:prstGeom prst="rect">
            <a:avLst/>
          </a:prstGeom>
          <a:solidFill>
            <a:schemeClr val="bg1">
              <a:alpha val="90000"/>
            </a:schemeClr>
          </a:solidFill>
          <a:ln w="3175">
            <a:miter lim="400000"/>
          </a:ln>
        </p:spPr>
        <p:txBody>
          <a:bodyPr lIns="63500" tIns="63500" rIns="63500" bIns="63500" anchor="ctr"/>
          <a:lstStyle/>
          <a:p>
            <a:pPr defTabSz="914400">
              <a:defRPr sz="2600" b="0">
                <a:solidFill>
                  <a:srgbClr val="FFFFFF"/>
                </a:solidFill>
                <a:latin typeface="SF Hello Regular"/>
                <a:ea typeface="SF Hello Regular"/>
                <a:cs typeface="SF Hello Regular"/>
                <a:sym typeface="SF Hello Regular"/>
              </a:defRPr>
            </a:pPr>
            <a:endParaRPr>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301152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576EA72-0979-0D48-9DD9-C4AE16DDF24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32633" y="0"/>
            <a:ext cx="418018" cy="698687"/>
          </a:xfrm>
          <a:prstGeom prst="rect">
            <a:avLst/>
          </a:prstGeom>
        </p:spPr>
      </p:pic>
      <p:sp>
        <p:nvSpPr>
          <p:cNvPr id="14" name="TextBox 13">
            <a:extLst>
              <a:ext uri="{FF2B5EF4-FFF2-40B4-BE49-F238E27FC236}">
                <a16:creationId xmlns:a16="http://schemas.microsoft.com/office/drawing/2014/main" id="{EDAC0DC9-8025-BB4D-AFDE-46EDED5BE9F7}"/>
              </a:ext>
            </a:extLst>
          </p:cNvPr>
          <p:cNvSpPr txBox="1"/>
          <p:nvPr userDrawn="1"/>
        </p:nvSpPr>
        <p:spPr>
          <a:xfrm>
            <a:off x="7512813" y="6550277"/>
            <a:ext cx="4187952"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kern="1200" dirty="0">
                <a:solidFill>
                  <a:schemeClr val="bg2">
                    <a:lumMod val="50000"/>
                  </a:schemeClr>
                </a:solidFill>
                <a:effectLst/>
                <a:latin typeface="Adobe Clean" charset="0"/>
                <a:ea typeface="Adobe Clean" charset="0"/>
                <a:cs typeface="Adobe Clean" charset="0"/>
              </a:rPr>
              <a:t>© 2020 Adobe Systems Incorporated.  All Rights Reserved.</a:t>
            </a:r>
            <a:endParaRPr lang="en-US" sz="700" dirty="0">
              <a:solidFill>
                <a:schemeClr val="bg2">
                  <a:lumMod val="50000"/>
                </a:schemeClr>
              </a:solidFill>
              <a:latin typeface="Adobe Clean" charset="0"/>
              <a:ea typeface="Adobe Clean" charset="0"/>
              <a:cs typeface="Adobe Clean" charset="0"/>
            </a:endParaRPr>
          </a:p>
        </p:txBody>
      </p:sp>
      <p:sp>
        <p:nvSpPr>
          <p:cNvPr id="15" name="Slide Number Placeholder 5">
            <a:extLst>
              <a:ext uri="{FF2B5EF4-FFF2-40B4-BE49-F238E27FC236}">
                <a16:creationId xmlns:a16="http://schemas.microsoft.com/office/drawing/2014/main" id="{BC0F3A37-9075-1D45-937D-83B4B3BCF26A}"/>
              </a:ext>
            </a:extLst>
          </p:cNvPr>
          <p:cNvSpPr txBox="1">
            <a:spLocks/>
          </p:cNvSpPr>
          <p:nvPr userDrawn="1"/>
        </p:nvSpPr>
        <p:spPr>
          <a:xfrm>
            <a:off x="11540513" y="6457695"/>
            <a:ext cx="38139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C58471-4277-8043-A66F-4F47BDB248A0}" type="slidenum">
              <a:rPr lang="en-US" sz="1000" smtClean="0">
                <a:latin typeface="Adobe Clean" charset="0"/>
                <a:ea typeface="Adobe Clean" charset="0"/>
                <a:cs typeface="Adobe Clean" charset="0"/>
              </a:rPr>
              <a:t>‹#›</a:t>
            </a:fld>
            <a:endParaRPr lang="en-US" sz="1000" dirty="0">
              <a:latin typeface="Adobe Clean" charset="0"/>
              <a:ea typeface="Adobe Clean" charset="0"/>
              <a:cs typeface="Adobe Clean" charset="0"/>
            </a:endParaRPr>
          </a:p>
        </p:txBody>
      </p:sp>
      <p:pic>
        <p:nvPicPr>
          <p:cNvPr id="3" name="Picture 2" descr="A close up of a football field&#10;&#10;Description automatically generated">
            <a:extLst>
              <a:ext uri="{FF2B5EF4-FFF2-40B4-BE49-F238E27FC236}">
                <a16:creationId xmlns:a16="http://schemas.microsoft.com/office/drawing/2014/main" id="{0A8627DC-1050-1C4B-AD1D-92F84D46FF6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9" name="Rectangle">
            <a:extLst>
              <a:ext uri="{FF2B5EF4-FFF2-40B4-BE49-F238E27FC236}">
                <a16:creationId xmlns:a16="http://schemas.microsoft.com/office/drawing/2014/main" id="{419984BB-0F4C-E541-A477-E583F3E2870A}"/>
              </a:ext>
            </a:extLst>
          </p:cNvPr>
          <p:cNvSpPr/>
          <p:nvPr userDrawn="1"/>
        </p:nvSpPr>
        <p:spPr>
          <a:xfrm>
            <a:off x="0" y="0"/>
            <a:ext cx="12191999" cy="6857999"/>
          </a:xfrm>
          <a:prstGeom prst="rect">
            <a:avLst/>
          </a:prstGeom>
          <a:solidFill>
            <a:schemeClr val="bg1">
              <a:alpha val="90000"/>
            </a:schemeClr>
          </a:solidFill>
          <a:ln w="3175">
            <a:miter lim="400000"/>
          </a:ln>
        </p:spPr>
        <p:txBody>
          <a:bodyPr lIns="63500" tIns="63500" rIns="63500" bIns="63500" anchor="ctr"/>
          <a:lstStyle/>
          <a:p>
            <a:pPr defTabSz="914400">
              <a:defRPr sz="2600" b="0">
                <a:solidFill>
                  <a:srgbClr val="FFFFFF"/>
                </a:solidFill>
                <a:latin typeface="SF Hello Regular"/>
                <a:ea typeface="SF Hello Regular"/>
                <a:cs typeface="SF Hello Regular"/>
                <a:sym typeface="SF Hello Regular"/>
              </a:defRPr>
            </a:pPr>
            <a:endParaRPr>
              <a:latin typeface="SF Pro Text" pitchFamily="50" charset="0"/>
              <a:ea typeface="SF Pro Text" pitchFamily="50" charset="0"/>
              <a:cs typeface="SF Pro Text" pitchFamily="50" charset="0"/>
            </a:endParaRPr>
          </a:p>
        </p:txBody>
      </p:sp>
    </p:spTree>
    <p:extLst>
      <p:ext uri="{BB962C8B-B14F-4D97-AF65-F5344CB8AC3E}">
        <p14:creationId xmlns:p14="http://schemas.microsoft.com/office/powerpoint/2010/main" val="230219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White end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87926" y="2447346"/>
            <a:ext cx="1414837" cy="1947672"/>
          </a:xfrm>
          <a:prstGeom prst="rect">
            <a:avLst/>
          </a:prstGeom>
        </p:spPr>
      </p:pic>
    </p:spTree>
    <p:extLst>
      <p:ext uri="{BB962C8B-B14F-4D97-AF65-F5344CB8AC3E}">
        <p14:creationId xmlns:p14="http://schemas.microsoft.com/office/powerpoint/2010/main" val="662838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476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9"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ackersproshop.com/green-bay-packers-womens" TargetMode="External"/><Relationship Id="rId2" Type="http://schemas.openxmlformats.org/officeDocument/2006/relationships/hyperlink" Target="https://www.packersproshop.com/green-bay-packers-mens" TargetMode="External"/><Relationship Id="rId1" Type="http://schemas.openxmlformats.org/officeDocument/2006/relationships/slideLayout" Target="../slideLayouts/slideLayout3.xml"/><Relationship Id="rId4"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tif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92254C-23F9-844B-91BC-A54AF6024A8A}"/>
              </a:ext>
            </a:extLst>
          </p:cNvPr>
          <p:cNvSpPr txBox="1">
            <a:spLocks/>
          </p:cNvSpPr>
          <p:nvPr/>
        </p:nvSpPr>
        <p:spPr>
          <a:xfrm>
            <a:off x="1455147" y="6185422"/>
            <a:ext cx="10921064" cy="430887"/>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lumMod val="75000"/>
                  </a:schemeClr>
                </a:solidFill>
                <a:latin typeface="+mn-lt"/>
                <a:ea typeface="+mn-ea"/>
                <a:cs typeface="+mn-cs"/>
              </a:defRPr>
            </a:lvl1pPr>
            <a:lvl2pPr marL="54414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088291"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63243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176581"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72072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264872"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80901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353162"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l" defTabSz="914400">
              <a:lnSpc>
                <a:spcPct val="100000"/>
              </a:lnSpc>
              <a:defRPr sz="1600" b="0" spc="-32">
                <a:solidFill>
                  <a:srgbClr val="1A1A1A"/>
                </a:solidFill>
                <a:latin typeface="SF Hello Regular"/>
                <a:ea typeface="SF Hello Regular"/>
                <a:cs typeface="SF Hello Regular"/>
                <a:sym typeface="SF Hello Regular"/>
              </a:defRPr>
            </a:pPr>
            <a:r>
              <a:rPr lang="en-US" sz="1400" b="1" dirty="0">
                <a:solidFill>
                  <a:schemeClr val="bg1"/>
                </a:solidFill>
                <a:latin typeface="Adobe Clean Light" panose="020B0303020404020204" pitchFamily="34" charset="0"/>
                <a:ea typeface="SF Pro Display" pitchFamily="50" charset="0"/>
                <a:cs typeface="SF Pro Display" pitchFamily="50" charset="0"/>
              </a:rPr>
              <a:t>Prepared by Adobe Consulting</a:t>
            </a:r>
            <a:br>
              <a:rPr lang="en-US" sz="1400" b="1" dirty="0">
                <a:solidFill>
                  <a:schemeClr val="bg1"/>
                </a:solidFill>
                <a:latin typeface="Adobe Clean Light" panose="020B0303020404020204" pitchFamily="34" charset="0"/>
                <a:ea typeface="SF Pro Display" pitchFamily="50" charset="0"/>
                <a:cs typeface="SF Pro Display" pitchFamily="50" charset="0"/>
              </a:rPr>
            </a:br>
            <a:r>
              <a:rPr lang="en-US" sz="1400" b="1" dirty="0">
                <a:solidFill>
                  <a:schemeClr val="bg1"/>
                </a:solidFill>
                <a:latin typeface="Adobe Clean Light" panose="020B0303020404020204" pitchFamily="34" charset="0"/>
                <a:ea typeface="SF Pro Display" pitchFamily="50" charset="0"/>
                <a:cs typeface="SF Pro Display" pitchFamily="50" charset="0"/>
              </a:rPr>
              <a:t>April 2020</a:t>
            </a:r>
          </a:p>
        </p:txBody>
      </p:sp>
      <p:sp>
        <p:nvSpPr>
          <p:cNvPr id="4" name="Text Placeholder 2">
            <a:extLst>
              <a:ext uri="{FF2B5EF4-FFF2-40B4-BE49-F238E27FC236}">
                <a16:creationId xmlns:a16="http://schemas.microsoft.com/office/drawing/2014/main" id="{C229BDCB-5EE3-D24E-B7E6-A7CD964E3C96}"/>
              </a:ext>
            </a:extLst>
          </p:cNvPr>
          <p:cNvSpPr txBox="1">
            <a:spLocks/>
          </p:cNvSpPr>
          <p:nvPr/>
        </p:nvSpPr>
        <p:spPr>
          <a:xfrm>
            <a:off x="915268" y="1354631"/>
            <a:ext cx="7085732" cy="1452127"/>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dobe Clean" panose="020B0503020404020204" pitchFamily="34" charset="0"/>
                <a:ea typeface="SF Pro Display" pitchFamily="50" charset="0"/>
                <a:cs typeface="SF Pro Display"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latin typeface="Adobe Clean Light" panose="020B0303020404020204" pitchFamily="34" charset="0"/>
              </a:rPr>
              <a:t>[B-SORT-2] Sort High to Low Vs Low to High</a:t>
            </a:r>
            <a:br>
              <a:rPr lang="en-US" sz="2800" b="1" dirty="0">
                <a:latin typeface="Adobe Clean Light" panose="020B0303020404020204" pitchFamily="34" charset="0"/>
              </a:rPr>
            </a:br>
            <a:r>
              <a:rPr lang="en-US" sz="2000" b="1" dirty="0">
                <a:latin typeface="Adobe Clean Light" panose="020B0303020404020204" pitchFamily="34" charset="0"/>
              </a:rPr>
              <a:t>April 27, 2020</a:t>
            </a:r>
            <a:endParaRPr lang="en-US" sz="2800" b="1" dirty="0">
              <a:latin typeface="Adobe Clean Light" panose="020B0303020404020204" pitchFamily="34" charset="0"/>
            </a:endParaRPr>
          </a:p>
        </p:txBody>
      </p:sp>
      <p:pic>
        <p:nvPicPr>
          <p:cNvPr id="5" name="Picture 4">
            <a:extLst>
              <a:ext uri="{FF2B5EF4-FFF2-40B4-BE49-F238E27FC236}">
                <a16:creationId xmlns:a16="http://schemas.microsoft.com/office/drawing/2014/main" id="{38732771-B90C-234A-AC62-5E791CDABA52}"/>
              </a:ext>
            </a:extLst>
          </p:cNvPr>
          <p:cNvPicPr>
            <a:picLocks noChangeAspect="1"/>
          </p:cNvPicPr>
          <p:nvPr/>
        </p:nvPicPr>
        <p:blipFill>
          <a:blip r:embed="rId2" cstate="screen">
            <a:alphaModFix amt="70000"/>
            <a:extLst>
              <a:ext uri="{28A0092B-C50C-407E-A947-70E740481C1C}">
                <a14:useLocalDpi xmlns:a14="http://schemas.microsoft.com/office/drawing/2010/main"/>
              </a:ext>
            </a:extLst>
          </a:blip>
          <a:stretch>
            <a:fillRect/>
          </a:stretch>
        </p:blipFill>
        <p:spPr>
          <a:xfrm>
            <a:off x="14514" y="1089008"/>
            <a:ext cx="1034538" cy="1034538"/>
          </a:xfrm>
          <a:prstGeom prst="rect">
            <a:avLst/>
          </a:prstGeom>
        </p:spPr>
      </p:pic>
      <p:sp>
        <p:nvSpPr>
          <p:cNvPr id="6" name="Subtitle 2">
            <a:extLst>
              <a:ext uri="{FF2B5EF4-FFF2-40B4-BE49-F238E27FC236}">
                <a16:creationId xmlns:a16="http://schemas.microsoft.com/office/drawing/2014/main" id="{CC86F7FD-30EF-F140-998A-93AAD097E1F6}"/>
              </a:ext>
            </a:extLst>
          </p:cNvPr>
          <p:cNvSpPr txBox="1">
            <a:spLocks/>
          </p:cNvSpPr>
          <p:nvPr/>
        </p:nvSpPr>
        <p:spPr>
          <a:xfrm>
            <a:off x="1034538" y="1089008"/>
            <a:ext cx="10921064" cy="249299"/>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lumMod val="75000"/>
                  </a:schemeClr>
                </a:solidFill>
                <a:latin typeface="+mn-lt"/>
                <a:ea typeface="+mn-ea"/>
                <a:cs typeface="+mn-cs"/>
              </a:defRPr>
            </a:lvl1pPr>
            <a:lvl2pPr marL="544145"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1088291"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63243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176581"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720726"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264872"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809017"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353162"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defRPr sz="1600" b="0" spc="-32">
                <a:solidFill>
                  <a:srgbClr val="1A1A1A"/>
                </a:solidFill>
                <a:latin typeface="SF Hello Regular"/>
                <a:ea typeface="SF Hello Regular"/>
                <a:cs typeface="SF Hello Regular"/>
                <a:sym typeface="SF Hello Regular"/>
              </a:defRPr>
            </a:pPr>
            <a:r>
              <a:rPr lang="en-US" sz="1800" dirty="0">
                <a:solidFill>
                  <a:schemeClr val="bg1"/>
                </a:solidFill>
                <a:latin typeface="Adobe Clean Light" panose="020B0303020404020204" pitchFamily="34" charset="0"/>
                <a:ea typeface="SF Pro Display" pitchFamily="50" charset="0"/>
                <a:cs typeface="SF Pro Display" pitchFamily="50" charset="0"/>
              </a:rPr>
              <a:t>Test Plan</a:t>
            </a:r>
          </a:p>
        </p:txBody>
      </p:sp>
    </p:spTree>
    <p:extLst>
      <p:ext uri="{BB962C8B-B14F-4D97-AF65-F5344CB8AC3E}">
        <p14:creationId xmlns:p14="http://schemas.microsoft.com/office/powerpoint/2010/main" val="99804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F8C64A-D6B9-9C46-BBA5-7B3BEDBCB4B4}"/>
              </a:ext>
            </a:extLst>
          </p:cNvPr>
          <p:cNvSpPr/>
          <p:nvPr/>
        </p:nvSpPr>
        <p:spPr>
          <a:xfrm>
            <a:off x="1092200" y="2336800"/>
            <a:ext cx="4013200" cy="1320800"/>
          </a:xfrm>
          <a:prstGeom prst="rect">
            <a:avLst/>
          </a:prstGeom>
          <a:solidFill>
            <a:srgbClr val="183832">
              <a:alpha val="8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Text Placeholder 5">
            <a:extLst>
              <a:ext uri="{FF2B5EF4-FFF2-40B4-BE49-F238E27FC236}">
                <a16:creationId xmlns:a16="http://schemas.microsoft.com/office/drawing/2014/main" id="{534F3107-0CF6-AE40-A374-A853CFCEF158}"/>
              </a:ext>
            </a:extLst>
          </p:cNvPr>
          <p:cNvSpPr txBox="1">
            <a:spLocks/>
          </p:cNvSpPr>
          <p:nvPr/>
        </p:nvSpPr>
        <p:spPr>
          <a:xfrm>
            <a:off x="1124947" y="2883269"/>
            <a:ext cx="6848475" cy="29967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base">
              <a:lnSpc>
                <a:spcPts val="2680"/>
              </a:lnSpc>
              <a:buClr>
                <a:srgbClr val="0FF5F2"/>
              </a:buClr>
              <a:buNone/>
            </a:pPr>
            <a:r>
              <a:rPr lang="en-US" sz="4800" dirty="0">
                <a:solidFill>
                  <a:schemeClr val="bg1"/>
                </a:solidFill>
                <a:latin typeface="Adobe Clean Light" panose="020B0303020404020204" pitchFamily="34" charset="0"/>
              </a:rPr>
              <a:t>3. Specifications</a:t>
            </a:r>
          </a:p>
          <a:p>
            <a:pPr marL="457200" indent="-457200" fontAlgn="base">
              <a:lnSpc>
                <a:spcPts val="2680"/>
              </a:lnSpc>
              <a:buClr>
                <a:srgbClr val="0FF5F2"/>
              </a:buClr>
              <a:buFont typeface="+mj-lt"/>
              <a:buAutoNum type="arabicPeriod"/>
            </a:pPr>
            <a:endParaRPr lang="en-US" sz="4800" dirty="0">
              <a:solidFill>
                <a:schemeClr val="bg1"/>
              </a:solidFill>
              <a:latin typeface="Adobe Clean Light" panose="020B0303020404020204" pitchFamily="34" charset="0"/>
            </a:endParaRPr>
          </a:p>
        </p:txBody>
      </p:sp>
    </p:spTree>
    <p:extLst>
      <p:ext uri="{BB962C8B-B14F-4D97-AF65-F5344CB8AC3E}">
        <p14:creationId xmlns:p14="http://schemas.microsoft.com/office/powerpoint/2010/main" val="352252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68D25B-70AC-EE4E-8B75-515D3AB99AAD}"/>
              </a:ext>
            </a:extLst>
          </p:cNvPr>
          <p:cNvSpPr txBox="1"/>
          <p:nvPr/>
        </p:nvSpPr>
        <p:spPr>
          <a:xfrm>
            <a:off x="352255" y="1166842"/>
            <a:ext cx="5873884" cy="5755422"/>
          </a:xfrm>
          <a:prstGeom prst="rect">
            <a:avLst/>
          </a:prstGeom>
          <a:noFill/>
        </p:spPr>
        <p:txBody>
          <a:bodyPr wrap="square" rtlCol="0">
            <a:spAutoFit/>
          </a:bodyPr>
          <a:lstStyle/>
          <a:p>
            <a:r>
              <a:rPr lang="en-US" sz="1600" dirty="0">
                <a:solidFill>
                  <a:srgbClr val="1A1A1A"/>
                </a:solidFill>
                <a:latin typeface="Adobe Clean" panose="020B0503020404020204" pitchFamily="34" charset="0"/>
              </a:rPr>
              <a:t>ACTIVITY TYPE  </a:t>
            </a:r>
            <a:r>
              <a:rPr lang="en-US" sz="1600" dirty="0">
                <a:solidFill>
                  <a:schemeClr val="tx1">
                    <a:lumMod val="85000"/>
                    <a:lumOff val="15000"/>
                  </a:schemeClr>
                </a:solidFill>
                <a:latin typeface="Adobe Clean Light" panose="020B0303020404020204" pitchFamily="34" charset="0"/>
              </a:rPr>
              <a:t>A/B</a:t>
            </a:r>
          </a:p>
          <a:p>
            <a:endParaRPr lang="en-US" sz="1600" dirty="0">
              <a:solidFill>
                <a:schemeClr val="tx1">
                  <a:lumMod val="85000"/>
                  <a:lumOff val="15000"/>
                </a:schemeClr>
              </a:solidFill>
              <a:latin typeface="Adobe Clean Light" panose="020B0303020404020204" pitchFamily="34" charset="0"/>
            </a:endParaRPr>
          </a:p>
          <a:p>
            <a:r>
              <a:rPr lang="en-US" sz="1600" dirty="0">
                <a:solidFill>
                  <a:srgbClr val="1A1A1A"/>
                </a:solidFill>
                <a:latin typeface="Adobe Clean" panose="020B0503020404020204" pitchFamily="34" charset="0"/>
              </a:rPr>
              <a:t>NUMBER OF LOCATIONS</a:t>
            </a:r>
            <a:br>
              <a:rPr lang="en-US" sz="1600" dirty="0">
                <a:solidFill>
                  <a:srgbClr val="1A1A1A"/>
                </a:solidFill>
                <a:latin typeface="Adobe Clean" panose="020B0503020404020204" pitchFamily="34" charset="0"/>
              </a:rPr>
            </a:br>
            <a:r>
              <a:rPr lang="en-US" sz="1600" dirty="0">
                <a:hlinkClick r:id="rId2"/>
              </a:rPr>
              <a:t>https://www.packersproshop.com/green-bay-packers-mens</a:t>
            </a:r>
            <a:br>
              <a:rPr lang="en-US" sz="1600" dirty="0">
                <a:solidFill>
                  <a:schemeClr val="tx1">
                    <a:lumMod val="85000"/>
                    <a:lumOff val="15000"/>
                  </a:schemeClr>
                </a:solidFill>
                <a:latin typeface="Adobe Clean Light" panose="020B0303020404020204" pitchFamily="34" charset="0"/>
              </a:rPr>
            </a:br>
            <a:r>
              <a:rPr lang="en-US" sz="1600" dirty="0">
                <a:hlinkClick r:id="rId3"/>
              </a:rPr>
              <a:t>https://www.packersproshop.com/green-bay-packers-womens</a:t>
            </a:r>
            <a:endParaRPr lang="en-US" sz="1600" dirty="0"/>
          </a:p>
          <a:p>
            <a:r>
              <a:rPr lang="en-US" sz="1600" dirty="0">
                <a:solidFill>
                  <a:srgbClr val="FF0000"/>
                </a:solidFill>
                <a:latin typeface="Adobe Clean Light" panose="020B0303020404020204" pitchFamily="34" charset="0"/>
              </a:rPr>
              <a:t>(pending scope confirm)</a:t>
            </a:r>
            <a:endParaRPr lang="en-US" sz="1600" dirty="0">
              <a:solidFill>
                <a:schemeClr val="tx1">
                  <a:lumMod val="85000"/>
                  <a:lumOff val="15000"/>
                </a:schemeClr>
              </a:solidFill>
              <a:latin typeface="Adobe Clean Light" panose="020B0303020404020204" pitchFamily="34" charset="0"/>
            </a:endParaRPr>
          </a:p>
          <a:p>
            <a:endParaRPr lang="en-US" sz="1600" dirty="0">
              <a:solidFill>
                <a:schemeClr val="tx1">
                  <a:lumMod val="85000"/>
                  <a:lumOff val="15000"/>
                </a:schemeClr>
              </a:solidFill>
              <a:latin typeface="Adobe Clean Light" panose="020B0303020404020204" pitchFamily="34" charset="0"/>
            </a:endParaRPr>
          </a:p>
          <a:p>
            <a:r>
              <a:rPr lang="en-US" sz="1600" dirty="0">
                <a:solidFill>
                  <a:srgbClr val="1A1A1A"/>
                </a:solidFill>
                <a:latin typeface="Adobe Clean" panose="020B0503020404020204" pitchFamily="34" charset="0"/>
              </a:rPr>
              <a:t>CHALLENGERS</a:t>
            </a:r>
            <a:br>
              <a:rPr lang="en-US" sz="1600" dirty="0">
                <a:solidFill>
                  <a:srgbClr val="1A1A1A"/>
                </a:solidFill>
                <a:latin typeface="Adobe Clean" panose="020B0503020404020204" pitchFamily="34" charset="0"/>
              </a:rPr>
            </a:br>
            <a:r>
              <a:rPr lang="en-US" sz="1600" dirty="0">
                <a:solidFill>
                  <a:schemeClr val="tx1">
                    <a:lumMod val="85000"/>
                    <a:lumOff val="15000"/>
                  </a:schemeClr>
                </a:solidFill>
                <a:latin typeface="Adobe Clean Light" panose="020B0303020404020204" pitchFamily="34" charset="0"/>
              </a:rPr>
              <a:t>Pricing: Low to High Sorting</a:t>
            </a:r>
          </a:p>
          <a:p>
            <a:r>
              <a:rPr lang="en-US" sz="1600" dirty="0">
                <a:solidFill>
                  <a:schemeClr val="tx1">
                    <a:lumMod val="85000"/>
                    <a:lumOff val="15000"/>
                  </a:schemeClr>
                </a:solidFill>
                <a:latin typeface="Adobe Clean Light" panose="020B0303020404020204" pitchFamily="34" charset="0"/>
              </a:rPr>
              <a:t>Pricing: High to Low Sorting</a:t>
            </a:r>
          </a:p>
          <a:p>
            <a:endParaRPr lang="en-US" sz="1600" dirty="0">
              <a:solidFill>
                <a:schemeClr val="tx1">
                  <a:lumMod val="85000"/>
                  <a:lumOff val="15000"/>
                </a:schemeClr>
              </a:solidFill>
              <a:latin typeface="Adobe Clean Light" panose="020B0303020404020204" pitchFamily="34" charset="0"/>
            </a:endParaRPr>
          </a:p>
          <a:p>
            <a:r>
              <a:rPr lang="en-US" sz="1600" dirty="0">
                <a:solidFill>
                  <a:srgbClr val="1A1A1A"/>
                </a:solidFill>
                <a:latin typeface="Adobe Clean" panose="020B0503020404020204" pitchFamily="34" charset="0"/>
              </a:rPr>
              <a:t>DETAILS</a:t>
            </a:r>
          </a:p>
          <a:p>
            <a:pPr marL="0" lvl="1"/>
            <a:r>
              <a:rPr lang="en-US" sz="1600" dirty="0">
                <a:solidFill>
                  <a:schemeClr val="tx1">
                    <a:lumMod val="85000"/>
                    <a:lumOff val="15000"/>
                  </a:schemeClr>
                </a:solidFill>
                <a:latin typeface="Adobe Clean Light" panose="020B0303020404020204" pitchFamily="34" charset="0"/>
              </a:rPr>
              <a:t>Remove the arrow</a:t>
            </a:r>
          </a:p>
          <a:p>
            <a:pPr marL="0" lvl="1"/>
            <a:r>
              <a:rPr lang="en-US" sz="1600" dirty="0">
                <a:solidFill>
                  <a:schemeClr val="tx1">
                    <a:lumMod val="85000"/>
                    <a:lumOff val="15000"/>
                  </a:schemeClr>
                </a:solidFill>
                <a:latin typeface="Adobe Clean Light" panose="020B0303020404020204" pitchFamily="34" charset="0"/>
              </a:rPr>
              <a:t>Extend dropdown in order to make room for the new text</a:t>
            </a:r>
          </a:p>
          <a:p>
            <a:pPr marL="0" lvl="1"/>
            <a:r>
              <a:rPr lang="en-US" sz="1600" dirty="0">
                <a:solidFill>
                  <a:schemeClr val="tx1">
                    <a:lumMod val="85000"/>
                    <a:lumOff val="15000"/>
                  </a:schemeClr>
                </a:solidFill>
                <a:latin typeface="Adobe Clean Light" panose="020B0303020404020204" pitchFamily="34" charset="0"/>
              </a:rPr>
              <a:t>Filter by price range</a:t>
            </a:r>
          </a:p>
          <a:p>
            <a:pPr marL="0" lvl="1"/>
            <a:r>
              <a:rPr lang="en-US" sz="1600" dirty="0">
                <a:solidFill>
                  <a:schemeClr val="tx1">
                    <a:lumMod val="85000"/>
                    <a:lumOff val="15000"/>
                  </a:schemeClr>
                </a:solidFill>
                <a:latin typeface="Adobe Clean Light" panose="020B0303020404020204" pitchFamily="34" charset="0"/>
              </a:rPr>
              <a:t>Dropdown options should be, sort by:</a:t>
            </a:r>
          </a:p>
          <a:p>
            <a:pPr marL="285750" lvl="2" indent="-285750">
              <a:buFont typeface="Arial" panose="020B0604020202020204" pitchFamily="34" charset="0"/>
              <a:buChar char="•"/>
            </a:pPr>
            <a:r>
              <a:rPr lang="en-US" sz="1600" dirty="0">
                <a:solidFill>
                  <a:schemeClr val="tx1">
                    <a:lumMod val="85000"/>
                    <a:lumOff val="15000"/>
                  </a:schemeClr>
                </a:solidFill>
                <a:latin typeface="Adobe Clean Light" panose="020B0303020404020204" pitchFamily="34" charset="0"/>
              </a:rPr>
              <a:t>Recommended</a:t>
            </a:r>
          </a:p>
          <a:p>
            <a:pPr marL="285750" lvl="2" indent="-285750">
              <a:buFont typeface="Arial" panose="020B0604020202020204" pitchFamily="34" charset="0"/>
              <a:buChar char="•"/>
            </a:pPr>
            <a:r>
              <a:rPr lang="en-US" sz="1600" dirty="0">
                <a:solidFill>
                  <a:schemeClr val="tx1">
                    <a:lumMod val="85000"/>
                    <a:lumOff val="15000"/>
                  </a:schemeClr>
                </a:solidFill>
                <a:latin typeface="Adobe Clean Light" panose="020B0303020404020204" pitchFamily="34" charset="0"/>
              </a:rPr>
              <a:t>Product Name</a:t>
            </a:r>
          </a:p>
          <a:p>
            <a:pPr marL="285750" lvl="2" indent="-285750">
              <a:buFont typeface="Arial" panose="020B0604020202020204" pitchFamily="34" charset="0"/>
              <a:buChar char="•"/>
            </a:pPr>
            <a:r>
              <a:rPr lang="en-US" sz="1600" dirty="0">
                <a:solidFill>
                  <a:schemeClr val="tx1">
                    <a:lumMod val="85000"/>
                    <a:lumOff val="15000"/>
                  </a:schemeClr>
                </a:solidFill>
                <a:latin typeface="Adobe Clean Light" panose="020B0303020404020204" pitchFamily="34" charset="0"/>
              </a:rPr>
              <a:t>Price: High-Low</a:t>
            </a:r>
          </a:p>
          <a:p>
            <a:pPr marL="285750" lvl="2" indent="-285750">
              <a:buFont typeface="Arial" panose="020B0604020202020204" pitchFamily="34" charset="0"/>
              <a:buChar char="•"/>
            </a:pPr>
            <a:r>
              <a:rPr lang="en-US" sz="1600" dirty="0">
                <a:solidFill>
                  <a:schemeClr val="tx1">
                    <a:lumMod val="85000"/>
                    <a:lumOff val="15000"/>
                  </a:schemeClr>
                </a:solidFill>
                <a:latin typeface="Adobe Clean Light" panose="020B0303020404020204" pitchFamily="34" charset="0"/>
              </a:rPr>
              <a:t>Price: Low-High</a:t>
            </a:r>
          </a:p>
          <a:p>
            <a:pPr marL="285750" lvl="2" indent="-285750">
              <a:buFont typeface="Arial" panose="020B0604020202020204" pitchFamily="34" charset="0"/>
              <a:buChar char="•"/>
            </a:pPr>
            <a:r>
              <a:rPr lang="en-US" sz="1600" dirty="0">
                <a:solidFill>
                  <a:schemeClr val="tx1">
                    <a:lumMod val="85000"/>
                    <a:lumOff val="15000"/>
                  </a:schemeClr>
                </a:solidFill>
                <a:latin typeface="Adobe Clean Light" panose="020B0303020404020204" pitchFamily="34" charset="0"/>
              </a:rPr>
              <a:t>Newest</a:t>
            </a:r>
          </a:p>
          <a:p>
            <a:endParaRPr lang="en-US" sz="1600" dirty="0">
              <a:solidFill>
                <a:srgbClr val="1A1A1A"/>
              </a:solidFill>
              <a:latin typeface="Adobe Clean" panose="020B0503020404020204" pitchFamily="34" charset="0"/>
            </a:endParaRPr>
          </a:p>
          <a:p>
            <a:endParaRPr lang="en-US" sz="1600" dirty="0">
              <a:solidFill>
                <a:schemeClr val="tx1">
                  <a:lumMod val="85000"/>
                  <a:lumOff val="15000"/>
                </a:schemeClr>
              </a:solidFill>
              <a:latin typeface="Adobe Clean Light" panose="020B0303020404020204" pitchFamily="34" charset="0"/>
            </a:endParaRPr>
          </a:p>
        </p:txBody>
      </p:sp>
      <p:pic>
        <p:nvPicPr>
          <p:cNvPr id="8" name="Picture 7">
            <a:extLst>
              <a:ext uri="{FF2B5EF4-FFF2-40B4-BE49-F238E27FC236}">
                <a16:creationId xmlns:a16="http://schemas.microsoft.com/office/drawing/2014/main" id="{E5DD326A-906C-F242-ADC7-D02B2476A0C2}"/>
              </a:ext>
            </a:extLst>
          </p:cNvPr>
          <p:cNvPicPr>
            <a:picLocks noChangeAspect="1"/>
          </p:cNvPicPr>
          <p:nvPr/>
        </p:nvPicPr>
        <p:blipFill>
          <a:blip r:embed="rId4" cstate="screen">
            <a:alphaModFix amt="70000"/>
            <a:extLst>
              <a:ext uri="{28A0092B-C50C-407E-A947-70E740481C1C}">
                <a14:useLocalDpi xmlns:a14="http://schemas.microsoft.com/office/drawing/2010/main"/>
              </a:ext>
            </a:extLst>
          </a:blip>
          <a:stretch>
            <a:fillRect/>
          </a:stretch>
        </p:blipFill>
        <p:spPr>
          <a:xfrm>
            <a:off x="145989" y="178640"/>
            <a:ext cx="1034538" cy="1034538"/>
          </a:xfrm>
          <a:prstGeom prst="rect">
            <a:avLst/>
          </a:prstGeom>
        </p:spPr>
      </p:pic>
      <p:sp>
        <p:nvSpPr>
          <p:cNvPr id="9" name="Text Placeholder 2">
            <a:extLst>
              <a:ext uri="{FF2B5EF4-FFF2-40B4-BE49-F238E27FC236}">
                <a16:creationId xmlns:a16="http://schemas.microsoft.com/office/drawing/2014/main" id="{A93F5F79-69DE-7149-BCC0-D07495AF7A90}"/>
              </a:ext>
            </a:extLst>
          </p:cNvPr>
          <p:cNvSpPr txBox="1">
            <a:spLocks/>
          </p:cNvSpPr>
          <p:nvPr/>
        </p:nvSpPr>
        <p:spPr>
          <a:xfrm>
            <a:off x="1065312" y="367566"/>
            <a:ext cx="4609932" cy="4848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dobe Clean" panose="020B0503020404020204" pitchFamily="34" charset="0"/>
                <a:ea typeface="SF Pro Display" pitchFamily="50" charset="0"/>
                <a:cs typeface="SF Pro Display"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85000"/>
                    <a:lumOff val="15000"/>
                  </a:schemeClr>
                </a:solidFill>
                <a:latin typeface="Adobe Clean Light" panose="020B0303020404020204" pitchFamily="34" charset="0"/>
              </a:rPr>
              <a:t>Specifications</a:t>
            </a:r>
            <a:br>
              <a:rPr lang="en-US" sz="2400" dirty="0">
                <a:solidFill>
                  <a:schemeClr val="tx1">
                    <a:lumMod val="85000"/>
                    <a:lumOff val="15000"/>
                  </a:schemeClr>
                </a:solidFill>
                <a:latin typeface="Adobe Clean Light" panose="020B0303020404020204" pitchFamily="34" charset="0"/>
              </a:rPr>
            </a:br>
            <a:r>
              <a:rPr lang="en-US" sz="1800" dirty="0">
                <a:solidFill>
                  <a:schemeClr val="tx1"/>
                </a:solidFill>
                <a:latin typeface="Adobe Clean Light" panose="020B0303020404020204" pitchFamily="34" charset="0"/>
              </a:rPr>
              <a:t>[B-SORT-2] Sort High to Low Vs Low to High</a:t>
            </a:r>
            <a:endParaRPr lang="en-US" sz="2400" dirty="0">
              <a:solidFill>
                <a:schemeClr val="tx1"/>
              </a:solidFill>
              <a:latin typeface="Adobe Clean Light" panose="020B0303020404020204" pitchFamily="34" charset="0"/>
            </a:endParaRPr>
          </a:p>
        </p:txBody>
      </p:sp>
      <p:sp>
        <p:nvSpPr>
          <p:cNvPr id="10" name="TextBox 9">
            <a:extLst>
              <a:ext uri="{FF2B5EF4-FFF2-40B4-BE49-F238E27FC236}">
                <a16:creationId xmlns:a16="http://schemas.microsoft.com/office/drawing/2014/main" id="{465E250C-2BA3-CC4E-AE48-A3A7AE3D7B20}"/>
              </a:ext>
            </a:extLst>
          </p:cNvPr>
          <p:cNvSpPr txBox="1"/>
          <p:nvPr/>
        </p:nvSpPr>
        <p:spPr>
          <a:xfrm>
            <a:off x="6663225" y="1268768"/>
            <a:ext cx="5176520" cy="5262979"/>
          </a:xfrm>
          <a:prstGeom prst="rect">
            <a:avLst/>
          </a:prstGeom>
          <a:noFill/>
        </p:spPr>
        <p:txBody>
          <a:bodyPr wrap="square" rtlCol="0">
            <a:spAutoFit/>
          </a:bodyPr>
          <a:lstStyle/>
          <a:p>
            <a:r>
              <a:rPr lang="en-US" sz="1600" dirty="0">
                <a:solidFill>
                  <a:srgbClr val="1A1A1A"/>
                </a:solidFill>
                <a:latin typeface="Adobe Clean" panose="020B0503020404020204" pitchFamily="34" charset="0"/>
              </a:rPr>
              <a:t>TARGETING</a:t>
            </a:r>
          </a:p>
          <a:p>
            <a:r>
              <a:rPr lang="en-US" sz="1600" dirty="0">
                <a:solidFill>
                  <a:schemeClr val="tx1">
                    <a:lumMod val="85000"/>
                    <a:lumOff val="15000"/>
                  </a:schemeClr>
                </a:solidFill>
                <a:latin typeface="Adobe Clean Light" panose="020B0303020404020204" pitchFamily="34" charset="0"/>
              </a:rPr>
              <a:t>All Visitors</a:t>
            </a:r>
          </a:p>
          <a:p>
            <a:r>
              <a:rPr lang="en-US" sz="1600" dirty="0">
                <a:solidFill>
                  <a:schemeClr val="tx1">
                    <a:lumMod val="85000"/>
                    <a:lumOff val="15000"/>
                  </a:schemeClr>
                </a:solidFill>
                <a:latin typeface="Adobe Clean Light" panose="020B0303020404020204" pitchFamily="34" charset="0"/>
              </a:rPr>
              <a:t>Segment1: # Per Day </a:t>
            </a:r>
            <a:r>
              <a:rPr lang="en-US" sz="1600" dirty="0">
                <a:solidFill>
                  <a:srgbClr val="FF0000"/>
                </a:solidFill>
                <a:latin typeface="Adobe Clean Light" panose="020B0303020404020204" pitchFamily="34" charset="0"/>
              </a:rPr>
              <a:t>(pending scope confirm)</a:t>
            </a:r>
          </a:p>
          <a:p>
            <a:endParaRPr lang="en-US" sz="1600" dirty="0">
              <a:solidFill>
                <a:srgbClr val="1A1A1A"/>
              </a:solidFill>
              <a:latin typeface="Adobe Clean" panose="020B0503020404020204" pitchFamily="34" charset="0"/>
            </a:endParaRPr>
          </a:p>
          <a:p>
            <a:endParaRPr lang="en-US" sz="1600" dirty="0">
              <a:solidFill>
                <a:srgbClr val="1A1A1A"/>
              </a:solidFill>
              <a:latin typeface="Adobe Clean" panose="020B0503020404020204" pitchFamily="34" charset="0"/>
            </a:endParaRPr>
          </a:p>
          <a:p>
            <a:r>
              <a:rPr lang="en-US" sz="1600" dirty="0">
                <a:solidFill>
                  <a:srgbClr val="1A1A1A"/>
                </a:solidFill>
                <a:latin typeface="Adobe Clean" panose="020B0503020404020204" pitchFamily="34" charset="0"/>
              </a:rPr>
              <a:t>METRICS</a:t>
            </a:r>
            <a:br>
              <a:rPr lang="en-US" sz="1600" dirty="0">
                <a:solidFill>
                  <a:srgbClr val="1A1A1A"/>
                </a:solidFill>
                <a:latin typeface="Adobe Clean" panose="020B0503020404020204" pitchFamily="34" charset="0"/>
              </a:rPr>
            </a:br>
            <a:r>
              <a:rPr lang="en-US" sz="1600" dirty="0">
                <a:latin typeface="Adobe Clean Light" panose="020B0303020404020204" pitchFamily="34" charset="0"/>
              </a:rPr>
              <a:t>Primary: Conversion Rate</a:t>
            </a:r>
          </a:p>
          <a:p>
            <a:r>
              <a:rPr lang="en-US" sz="1600" dirty="0">
                <a:latin typeface="Adobe Clean Light" panose="020B0303020404020204" pitchFamily="34" charset="0"/>
              </a:rPr>
              <a:t>Secondary: Revenue per Visitor, Average Order Value, Clicks to Sort By (prop20), Product Views, Cart Additions &amp; Checkouts</a:t>
            </a:r>
          </a:p>
          <a:p>
            <a:endParaRPr lang="en-US" sz="1600" dirty="0">
              <a:solidFill>
                <a:schemeClr val="tx1">
                  <a:lumMod val="85000"/>
                  <a:lumOff val="15000"/>
                </a:schemeClr>
              </a:solidFill>
              <a:latin typeface="Adobe Clean Light" panose="020B0303020404020204" pitchFamily="34" charset="0"/>
            </a:endParaRPr>
          </a:p>
          <a:p>
            <a:endParaRPr lang="en-US" sz="1600" dirty="0">
              <a:solidFill>
                <a:schemeClr val="tx1">
                  <a:lumMod val="85000"/>
                  <a:lumOff val="15000"/>
                </a:schemeClr>
              </a:solidFill>
              <a:latin typeface="Adobe Clean Light" panose="020B0303020404020204" pitchFamily="34" charset="0"/>
            </a:endParaRPr>
          </a:p>
          <a:p>
            <a:r>
              <a:rPr lang="en-US" sz="1600" b="1" dirty="0">
                <a:solidFill>
                  <a:schemeClr val="tx1">
                    <a:lumMod val="85000"/>
                    <a:lumOff val="15000"/>
                  </a:schemeClr>
                </a:solidFill>
                <a:latin typeface="Adobe Clean Light" panose="020B0303020404020204" pitchFamily="34" charset="0"/>
              </a:rPr>
              <a:t>CONVERSIONS</a:t>
            </a:r>
            <a:br>
              <a:rPr lang="en-US" sz="1600" b="1" dirty="0">
                <a:solidFill>
                  <a:schemeClr val="tx1">
                    <a:lumMod val="85000"/>
                    <a:lumOff val="15000"/>
                  </a:schemeClr>
                </a:solidFill>
                <a:latin typeface="Adobe Clean Light" panose="020B0303020404020204" pitchFamily="34" charset="0"/>
              </a:rPr>
            </a:br>
            <a:r>
              <a:rPr lang="en-US" sz="1600" dirty="0">
                <a:solidFill>
                  <a:schemeClr val="tx1">
                    <a:lumMod val="85000"/>
                    <a:lumOff val="15000"/>
                  </a:schemeClr>
                </a:solidFill>
                <a:latin typeface="Adobe Clean Light" panose="020B0303020404020204" pitchFamily="34" charset="0"/>
              </a:rPr>
              <a:t>Metric1: # Per Day</a:t>
            </a:r>
          </a:p>
          <a:p>
            <a:r>
              <a:rPr lang="en-US" sz="1600" dirty="0">
                <a:solidFill>
                  <a:schemeClr val="tx1">
                    <a:lumMod val="85000"/>
                    <a:lumOff val="15000"/>
                  </a:schemeClr>
                </a:solidFill>
                <a:latin typeface="Adobe Clean Light" panose="020B0303020404020204" pitchFamily="34" charset="0"/>
              </a:rPr>
              <a:t>Metric2: # Per Day</a:t>
            </a:r>
          </a:p>
          <a:p>
            <a:r>
              <a:rPr lang="en-US" sz="1600" dirty="0">
                <a:solidFill>
                  <a:srgbClr val="FF0000"/>
                </a:solidFill>
                <a:latin typeface="Adobe Clean Light" panose="020B0303020404020204" pitchFamily="34" charset="0"/>
              </a:rPr>
              <a:t>(pending scope confirm)</a:t>
            </a:r>
          </a:p>
          <a:p>
            <a:endParaRPr lang="en-US" sz="1600" b="1" dirty="0">
              <a:solidFill>
                <a:schemeClr val="tx1">
                  <a:lumMod val="85000"/>
                  <a:lumOff val="15000"/>
                </a:schemeClr>
              </a:solidFill>
              <a:latin typeface="Adobe Clean Light" panose="020B0303020404020204" pitchFamily="34" charset="0"/>
            </a:endParaRPr>
          </a:p>
          <a:p>
            <a:endParaRPr lang="en-US" sz="1600" b="1" dirty="0">
              <a:solidFill>
                <a:schemeClr val="tx1">
                  <a:lumMod val="85000"/>
                  <a:lumOff val="15000"/>
                </a:schemeClr>
              </a:solidFill>
              <a:latin typeface="Adobe Clean Light" panose="020B0303020404020204" pitchFamily="34" charset="0"/>
            </a:endParaRPr>
          </a:p>
          <a:p>
            <a:r>
              <a:rPr lang="en-US" sz="1600" dirty="0">
                <a:solidFill>
                  <a:srgbClr val="1A1A1A"/>
                </a:solidFill>
                <a:latin typeface="Adobe Clean" panose="020B0503020404020204" pitchFamily="34" charset="0"/>
              </a:rPr>
              <a:t>TEST DURATION</a:t>
            </a:r>
            <a:br>
              <a:rPr lang="en-US" sz="1600" dirty="0">
                <a:solidFill>
                  <a:srgbClr val="1A1A1A"/>
                </a:solidFill>
                <a:latin typeface="Adobe Clean" panose="020B0503020404020204" pitchFamily="34" charset="0"/>
              </a:rPr>
            </a:br>
            <a:r>
              <a:rPr lang="en-US" sz="1600" dirty="0">
                <a:solidFill>
                  <a:schemeClr val="tx1">
                    <a:lumMod val="85000"/>
                    <a:lumOff val="15000"/>
                  </a:schemeClr>
                </a:solidFill>
                <a:latin typeface="Adobe Clean Light" panose="020B0303020404020204" pitchFamily="34" charset="0"/>
              </a:rPr>
              <a:t>X days to reach significance</a:t>
            </a:r>
          </a:p>
          <a:p>
            <a:r>
              <a:rPr lang="en-US" sz="1600" dirty="0">
                <a:solidFill>
                  <a:srgbClr val="FF0000"/>
                </a:solidFill>
                <a:latin typeface="Adobe Clean Light" panose="020B0303020404020204" pitchFamily="34" charset="0"/>
              </a:rPr>
              <a:t>(pending scope confirm)</a:t>
            </a:r>
            <a:endParaRPr lang="en-US" sz="1600" dirty="0">
              <a:solidFill>
                <a:srgbClr val="1A1A1A"/>
              </a:solidFill>
              <a:latin typeface="Adobe Clean" panose="020B0503020404020204" pitchFamily="34" charset="0"/>
            </a:endParaRPr>
          </a:p>
          <a:p>
            <a:endParaRPr lang="en-US" sz="1600" b="1" dirty="0">
              <a:solidFill>
                <a:srgbClr val="1A1A1A"/>
              </a:solidFill>
              <a:latin typeface="Adobe Clean" panose="020B0503020404020204" pitchFamily="34" charset="0"/>
            </a:endParaRPr>
          </a:p>
        </p:txBody>
      </p:sp>
    </p:spTree>
    <p:extLst>
      <p:ext uri="{BB962C8B-B14F-4D97-AF65-F5344CB8AC3E}">
        <p14:creationId xmlns:p14="http://schemas.microsoft.com/office/powerpoint/2010/main" val="22091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385B31-86C6-184D-847B-7DA5FBE15E9A}"/>
              </a:ext>
            </a:extLst>
          </p:cNvPr>
          <p:cNvSpPr/>
          <p:nvPr/>
        </p:nvSpPr>
        <p:spPr>
          <a:xfrm>
            <a:off x="1092200" y="2336800"/>
            <a:ext cx="2463800" cy="1320800"/>
          </a:xfrm>
          <a:prstGeom prst="rect">
            <a:avLst/>
          </a:prstGeom>
          <a:solidFill>
            <a:srgbClr val="183832">
              <a:alpha val="8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Text Placeholder 5">
            <a:extLst>
              <a:ext uri="{FF2B5EF4-FFF2-40B4-BE49-F238E27FC236}">
                <a16:creationId xmlns:a16="http://schemas.microsoft.com/office/drawing/2014/main" id="{534F3107-0CF6-AE40-A374-A853CFCEF158}"/>
              </a:ext>
            </a:extLst>
          </p:cNvPr>
          <p:cNvSpPr txBox="1">
            <a:spLocks/>
          </p:cNvSpPr>
          <p:nvPr/>
        </p:nvSpPr>
        <p:spPr>
          <a:xfrm>
            <a:off x="1124947" y="2883269"/>
            <a:ext cx="6848475" cy="29967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base">
              <a:lnSpc>
                <a:spcPts val="2680"/>
              </a:lnSpc>
              <a:buClr>
                <a:srgbClr val="0FF5F2"/>
              </a:buClr>
              <a:buNone/>
            </a:pPr>
            <a:r>
              <a:rPr lang="en-US" sz="4800" dirty="0">
                <a:solidFill>
                  <a:schemeClr val="bg1"/>
                </a:solidFill>
                <a:latin typeface="Adobe Clean Light" panose="020B0303020404020204" pitchFamily="34" charset="0"/>
              </a:rPr>
              <a:t>4. Results</a:t>
            </a:r>
          </a:p>
          <a:p>
            <a:pPr marL="457200" indent="-457200" fontAlgn="base">
              <a:lnSpc>
                <a:spcPts val="2680"/>
              </a:lnSpc>
              <a:buClr>
                <a:srgbClr val="0FF5F2"/>
              </a:buClr>
              <a:buFont typeface="+mj-lt"/>
              <a:buAutoNum type="arabicPeriod"/>
            </a:pPr>
            <a:endParaRPr lang="en-US" sz="4800" dirty="0">
              <a:solidFill>
                <a:schemeClr val="bg1"/>
              </a:solidFill>
              <a:latin typeface="Adobe Clean Light" panose="020B0303020404020204" pitchFamily="34" charset="0"/>
            </a:endParaRPr>
          </a:p>
        </p:txBody>
      </p:sp>
    </p:spTree>
    <p:extLst>
      <p:ext uri="{BB962C8B-B14F-4D97-AF65-F5344CB8AC3E}">
        <p14:creationId xmlns:p14="http://schemas.microsoft.com/office/powerpoint/2010/main" val="270732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CABAC6-631C-E34E-B5B3-38450D2B708D}"/>
              </a:ext>
            </a:extLst>
          </p:cNvPr>
          <p:cNvSpPr/>
          <p:nvPr/>
        </p:nvSpPr>
        <p:spPr>
          <a:xfrm>
            <a:off x="3678620" y="1378373"/>
            <a:ext cx="8177049" cy="477429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Data Graph and/or chart</a:t>
            </a:r>
          </a:p>
        </p:txBody>
      </p:sp>
      <p:pic>
        <p:nvPicPr>
          <p:cNvPr id="7" name="Picture 6">
            <a:extLst>
              <a:ext uri="{FF2B5EF4-FFF2-40B4-BE49-F238E27FC236}">
                <a16:creationId xmlns:a16="http://schemas.microsoft.com/office/drawing/2014/main" id="{70EECFA7-643E-C648-A920-52C41EBD989F}"/>
              </a:ext>
            </a:extLst>
          </p:cNvPr>
          <p:cNvPicPr>
            <a:picLocks noChangeAspect="1"/>
          </p:cNvPicPr>
          <p:nvPr/>
        </p:nvPicPr>
        <p:blipFill>
          <a:blip r:embed="rId2" cstate="screen">
            <a:alphaModFix amt="70000"/>
            <a:extLst>
              <a:ext uri="{28A0092B-C50C-407E-A947-70E740481C1C}">
                <a14:useLocalDpi xmlns:a14="http://schemas.microsoft.com/office/drawing/2010/main"/>
              </a:ext>
            </a:extLst>
          </a:blip>
          <a:stretch>
            <a:fillRect/>
          </a:stretch>
        </p:blipFill>
        <p:spPr>
          <a:xfrm>
            <a:off x="145989" y="178640"/>
            <a:ext cx="1034538" cy="1034538"/>
          </a:xfrm>
          <a:prstGeom prst="rect">
            <a:avLst/>
          </a:prstGeom>
        </p:spPr>
      </p:pic>
      <p:sp>
        <p:nvSpPr>
          <p:cNvPr id="8" name="Text Placeholder 2">
            <a:extLst>
              <a:ext uri="{FF2B5EF4-FFF2-40B4-BE49-F238E27FC236}">
                <a16:creationId xmlns:a16="http://schemas.microsoft.com/office/drawing/2014/main" id="{DFC3B7F4-37AD-884F-A3AD-44E5F2696CA8}"/>
              </a:ext>
            </a:extLst>
          </p:cNvPr>
          <p:cNvSpPr txBox="1">
            <a:spLocks/>
          </p:cNvSpPr>
          <p:nvPr/>
        </p:nvSpPr>
        <p:spPr>
          <a:xfrm>
            <a:off x="1065312" y="367566"/>
            <a:ext cx="4609932" cy="4848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dobe Clean" panose="020B0503020404020204" pitchFamily="34" charset="0"/>
                <a:ea typeface="SF Pro Display" pitchFamily="50" charset="0"/>
                <a:cs typeface="SF Pro Display"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85000"/>
                    <a:lumOff val="15000"/>
                  </a:schemeClr>
                </a:solidFill>
                <a:latin typeface="Adobe Clean Light" panose="020B0303020404020204" pitchFamily="34" charset="0"/>
              </a:rPr>
              <a:t>Results</a:t>
            </a:r>
            <a:br>
              <a:rPr lang="en-US" sz="2400" dirty="0">
                <a:solidFill>
                  <a:schemeClr val="tx1">
                    <a:lumMod val="85000"/>
                    <a:lumOff val="15000"/>
                  </a:schemeClr>
                </a:solidFill>
                <a:latin typeface="Adobe Clean Light" panose="020B0303020404020204" pitchFamily="34" charset="0"/>
              </a:rPr>
            </a:br>
            <a:r>
              <a:rPr lang="en-US" sz="1800" dirty="0">
                <a:solidFill>
                  <a:schemeClr val="tx1"/>
                </a:solidFill>
                <a:latin typeface="Adobe Clean Light" panose="020B0303020404020204" pitchFamily="34" charset="0"/>
              </a:rPr>
              <a:t>[X-YY-N] Test Name Here | ##/##/## – ##/##/##</a:t>
            </a:r>
            <a:endParaRPr lang="en-US" sz="2400" dirty="0">
              <a:solidFill>
                <a:schemeClr val="tx1"/>
              </a:solidFill>
              <a:latin typeface="Adobe Clean Light" panose="020B0303020404020204" pitchFamily="34" charset="0"/>
            </a:endParaRPr>
          </a:p>
        </p:txBody>
      </p:sp>
    </p:spTree>
    <p:extLst>
      <p:ext uri="{BB962C8B-B14F-4D97-AF65-F5344CB8AC3E}">
        <p14:creationId xmlns:p14="http://schemas.microsoft.com/office/powerpoint/2010/main" val="57835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ECFA7-643E-C648-A920-52C41EBD989F}"/>
              </a:ext>
            </a:extLst>
          </p:cNvPr>
          <p:cNvPicPr>
            <a:picLocks noChangeAspect="1"/>
          </p:cNvPicPr>
          <p:nvPr/>
        </p:nvPicPr>
        <p:blipFill>
          <a:blip r:embed="rId2" cstate="screen">
            <a:alphaModFix amt="70000"/>
            <a:extLst>
              <a:ext uri="{28A0092B-C50C-407E-A947-70E740481C1C}">
                <a14:useLocalDpi xmlns:a14="http://schemas.microsoft.com/office/drawing/2010/main"/>
              </a:ext>
            </a:extLst>
          </a:blip>
          <a:stretch>
            <a:fillRect/>
          </a:stretch>
        </p:blipFill>
        <p:spPr>
          <a:xfrm>
            <a:off x="145989" y="178640"/>
            <a:ext cx="1034538" cy="1034538"/>
          </a:xfrm>
          <a:prstGeom prst="rect">
            <a:avLst/>
          </a:prstGeom>
        </p:spPr>
      </p:pic>
      <p:sp>
        <p:nvSpPr>
          <p:cNvPr id="8" name="Text Placeholder 2">
            <a:extLst>
              <a:ext uri="{FF2B5EF4-FFF2-40B4-BE49-F238E27FC236}">
                <a16:creationId xmlns:a16="http://schemas.microsoft.com/office/drawing/2014/main" id="{DFC3B7F4-37AD-884F-A3AD-44E5F2696CA8}"/>
              </a:ext>
            </a:extLst>
          </p:cNvPr>
          <p:cNvSpPr txBox="1">
            <a:spLocks/>
          </p:cNvSpPr>
          <p:nvPr/>
        </p:nvSpPr>
        <p:spPr>
          <a:xfrm>
            <a:off x="1065312" y="367566"/>
            <a:ext cx="4609932" cy="4848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dobe Clean" panose="020B0503020404020204" pitchFamily="34" charset="0"/>
                <a:ea typeface="SF Pro Display" pitchFamily="50" charset="0"/>
                <a:cs typeface="SF Pro Display"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85000"/>
                    <a:lumOff val="15000"/>
                  </a:schemeClr>
                </a:solidFill>
                <a:latin typeface="Adobe Clean Light" panose="020B0303020404020204" pitchFamily="34" charset="0"/>
              </a:rPr>
              <a:t>Results</a:t>
            </a:r>
            <a:br>
              <a:rPr lang="en-US" sz="2400" dirty="0">
                <a:solidFill>
                  <a:schemeClr val="tx1">
                    <a:lumMod val="85000"/>
                    <a:lumOff val="15000"/>
                  </a:schemeClr>
                </a:solidFill>
                <a:latin typeface="Adobe Clean Light" panose="020B0303020404020204" pitchFamily="34" charset="0"/>
              </a:rPr>
            </a:br>
            <a:r>
              <a:rPr lang="en-US" sz="1800" dirty="0">
                <a:solidFill>
                  <a:schemeClr val="tx1"/>
                </a:solidFill>
                <a:latin typeface="Adobe Clean Light" panose="020B0303020404020204" pitchFamily="34" charset="0"/>
              </a:rPr>
              <a:t>[X-YY-N] Test Name Here | ##/##/## – ##/##/##</a:t>
            </a:r>
            <a:endParaRPr lang="en-US" sz="2400" dirty="0">
              <a:solidFill>
                <a:schemeClr val="tx1"/>
              </a:solidFill>
              <a:latin typeface="Adobe Clean Light" panose="020B0303020404020204" pitchFamily="34" charset="0"/>
            </a:endParaRPr>
          </a:p>
        </p:txBody>
      </p:sp>
      <p:graphicFrame>
        <p:nvGraphicFramePr>
          <p:cNvPr id="5" name="Table 399">
            <a:extLst>
              <a:ext uri="{FF2B5EF4-FFF2-40B4-BE49-F238E27FC236}">
                <a16:creationId xmlns:a16="http://schemas.microsoft.com/office/drawing/2014/main" id="{F42DD9E7-52F9-FC46-B110-EF75C18302A5}"/>
              </a:ext>
            </a:extLst>
          </p:cNvPr>
          <p:cNvGraphicFramePr/>
          <p:nvPr>
            <p:extLst>
              <p:ext uri="{D42A27DB-BD31-4B8C-83A1-F6EECF244321}">
                <p14:modId xmlns:p14="http://schemas.microsoft.com/office/powerpoint/2010/main" val="742212559"/>
              </p:ext>
            </p:extLst>
          </p:nvPr>
        </p:nvGraphicFramePr>
        <p:xfrm>
          <a:off x="715460" y="1946793"/>
          <a:ext cx="10757903" cy="3331225"/>
        </p:xfrm>
        <a:graphic>
          <a:graphicData uri="http://schemas.openxmlformats.org/drawingml/2006/table">
            <a:tbl>
              <a:tblPr bandRow="1"/>
              <a:tblGrid>
                <a:gridCol w="1859574">
                  <a:extLst>
                    <a:ext uri="{9D8B030D-6E8A-4147-A177-3AD203B41FA5}">
                      <a16:colId xmlns:a16="http://schemas.microsoft.com/office/drawing/2014/main" val="20000"/>
                    </a:ext>
                  </a:extLst>
                </a:gridCol>
                <a:gridCol w="4422943">
                  <a:extLst>
                    <a:ext uri="{9D8B030D-6E8A-4147-A177-3AD203B41FA5}">
                      <a16:colId xmlns:a16="http://schemas.microsoft.com/office/drawing/2014/main" val="20001"/>
                    </a:ext>
                  </a:extLst>
                </a:gridCol>
                <a:gridCol w="25400">
                  <a:extLst>
                    <a:ext uri="{9D8B030D-6E8A-4147-A177-3AD203B41FA5}">
                      <a16:colId xmlns:a16="http://schemas.microsoft.com/office/drawing/2014/main" val="20002"/>
                    </a:ext>
                  </a:extLst>
                </a:gridCol>
                <a:gridCol w="4449986">
                  <a:extLst>
                    <a:ext uri="{9D8B030D-6E8A-4147-A177-3AD203B41FA5}">
                      <a16:colId xmlns:a16="http://schemas.microsoft.com/office/drawing/2014/main" val="20003"/>
                    </a:ext>
                  </a:extLst>
                </a:gridCol>
              </a:tblGrid>
              <a:tr h="666245">
                <a:tc>
                  <a:txBody>
                    <a:bodyPr/>
                    <a:lstStyle/>
                    <a:p>
                      <a:pPr marR="57149" algn="ctr" defTabSz="1821656">
                        <a:lnSpc>
                          <a:spcPct val="90000"/>
                        </a:lnSpc>
                        <a:defRPr sz="1800"/>
                      </a:pPr>
                      <a:r>
                        <a:rPr lang="en-US" sz="1600" b="0" i="0" dirty="0">
                          <a:solidFill>
                            <a:schemeClr val="tx1"/>
                          </a:solidFill>
                          <a:latin typeface="Slack-Lato"/>
                        </a:rPr>
                        <a:t>[Discovery]</a:t>
                      </a:r>
                      <a:endParaRPr lang="en-US" sz="1500" b="0" dirty="0">
                        <a:solidFill>
                          <a:schemeClr val="tx1"/>
                        </a:solidFill>
                        <a:uFill>
                          <a:solidFill>
                            <a:srgbClr val="000000"/>
                          </a:solidFill>
                        </a:uFill>
                      </a:endParaRPr>
                    </a:p>
                  </a:txBody>
                  <a:tcPr marL="0" marR="0" marT="0" marB="0" anchor="ctr" horzOverflow="overflow">
                    <a:lnL w="3175">
                      <a:noFill/>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l" defTabSz="1285875">
                        <a:spcBef>
                          <a:spcPts val="1100"/>
                        </a:spcBef>
                        <a:defRPr sz="1800"/>
                      </a:pPr>
                      <a:r>
                        <a:rPr lang="en-US" sz="1800" b="1" i="0" dirty="0">
                          <a:solidFill>
                            <a:srgbClr val="1D1C1D"/>
                          </a:solidFill>
                          <a:uFill>
                            <a:solidFill>
                              <a:srgbClr val="000000"/>
                            </a:solidFill>
                          </a:uFill>
                          <a:latin typeface="Slack-Lato"/>
                        </a:rPr>
                        <a:t>We found that..</a:t>
                      </a:r>
                      <a:endParaRPr lang="en-US" sz="1800" b="0" i="0" dirty="0">
                        <a:uFill>
                          <a:solidFill>
                            <a:srgbClr val="000000"/>
                          </a:solidFill>
                        </a:uFill>
                        <a:latin typeface="Adobe Clean Light" panose="020B0303020404020204" pitchFamily="34" charset="0"/>
                      </a:endParaRPr>
                    </a:p>
                  </a:txBody>
                  <a:tcPr marL="0" marR="0" marT="0" marB="0" anchor="ctr" horzOverflow="overflow">
                    <a:lnL w="3175">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ctr" defTabSz="1285875">
                        <a:spcBef>
                          <a:spcPts val="1600"/>
                        </a:spcBef>
                        <a:defRPr sz="1800"/>
                      </a:pPr>
                      <a:endParaRPr lang="en-US" sz="1500" b="0" i="0" dirty="0">
                        <a:uFill>
                          <a:solidFill>
                            <a:srgbClr val="000000"/>
                          </a:solidFill>
                        </a:uFill>
                        <a:latin typeface="Adobe Clean Light" panose="020B0303020404020204" pitchFamily="34" charset="0"/>
                      </a:endParaRPr>
                    </a:p>
                  </a:txBody>
                  <a:tcPr marL="0" marR="0" marT="0" marB="0" anchor="ctr" horzOverflow="overflow">
                    <a:lnL w="3175">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ctr" defTabSz="1285875">
                        <a:spcBef>
                          <a:spcPts val="1600"/>
                        </a:spcBef>
                        <a:defRPr sz="1800"/>
                      </a:pPr>
                      <a:r>
                        <a:rPr lang="en-US" sz="1600" b="0" i="1" dirty="0">
                          <a:solidFill>
                            <a:srgbClr val="1D1C1D"/>
                          </a:solidFill>
                          <a:latin typeface="Slack-Lato"/>
                        </a:rPr>
                        <a:t>X Visitors</a:t>
                      </a:r>
                      <a:br>
                        <a:rPr lang="en-US" sz="1600" b="0" i="1" dirty="0">
                          <a:solidFill>
                            <a:srgbClr val="1D1C1D"/>
                          </a:solidFill>
                          <a:latin typeface="Slack-Lato"/>
                        </a:rPr>
                      </a:br>
                      <a:r>
                        <a:rPr lang="en-US" sz="1600" b="1" dirty="0">
                          <a:solidFill>
                            <a:srgbClr val="00B050"/>
                          </a:solidFill>
                          <a:latin typeface="Slack-Lato"/>
                        </a:rPr>
                        <a:t>Metric +$33,747</a:t>
                      </a:r>
                      <a:endParaRPr lang="en-US" sz="1500" b="1" i="0" dirty="0">
                        <a:solidFill>
                          <a:srgbClr val="00B050"/>
                        </a:solidFill>
                        <a:uFill>
                          <a:solidFill>
                            <a:srgbClr val="000000"/>
                          </a:solidFill>
                        </a:uFill>
                        <a:latin typeface="Adobe Clean Light" panose="020B0303020404020204" pitchFamily="34" charset="0"/>
                      </a:endParaRPr>
                    </a:p>
                  </a:txBody>
                  <a:tcPr marL="0" marR="0" marT="0" marB="0" anchor="ctr" horzOverflow="overflow">
                    <a:lnL w="3175">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66245">
                <a:tc>
                  <a:txBody>
                    <a:bodyPr/>
                    <a:lstStyle/>
                    <a:p>
                      <a:pPr marR="57149" algn="ctr" defTabSz="1821656">
                        <a:lnSpc>
                          <a:spcPct val="90000"/>
                        </a:lnSpc>
                        <a:defRPr sz="1800"/>
                      </a:pPr>
                      <a:r>
                        <a:rPr lang="en-US" sz="1600" b="0" i="0" dirty="0">
                          <a:solidFill>
                            <a:schemeClr val="tx1"/>
                          </a:solidFill>
                          <a:latin typeface="Slack-Lato"/>
                        </a:rPr>
                        <a:t>[Next Step]</a:t>
                      </a:r>
                      <a:endParaRPr lang="en-US" sz="1500" b="0" dirty="0">
                        <a:solidFill>
                          <a:schemeClr val="tx1"/>
                        </a:solidFill>
                        <a:uFill>
                          <a:solidFill>
                            <a:srgbClr val="000000"/>
                          </a:solidFill>
                        </a:uFill>
                      </a:endParaRPr>
                    </a:p>
                  </a:txBody>
                  <a:tcPr marL="0" marR="0" marT="0" marB="0" anchor="ctr" horzOverflow="overflow">
                    <a:lnL w="3175">
                      <a:noFill/>
                      <a:miter lim="400000"/>
                    </a:lnL>
                    <a:lnR w="3175">
                      <a:noFill/>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57149" lvl="0" indent="0" algn="l" defTabSz="1285875" rtl="0" eaLnBrk="1" fontAlgn="auto" latinLnBrk="0" hangingPunct="1">
                        <a:lnSpc>
                          <a:spcPct val="100000"/>
                        </a:lnSpc>
                        <a:spcBef>
                          <a:spcPts val="1100"/>
                        </a:spcBef>
                        <a:spcAft>
                          <a:spcPts val="0"/>
                        </a:spcAft>
                        <a:buClrTx/>
                        <a:buSzTx/>
                        <a:buFontTx/>
                        <a:buNone/>
                        <a:tabLst/>
                        <a:defRPr sz="1800"/>
                      </a:pPr>
                      <a:r>
                        <a:rPr lang="en-US" sz="1800" b="1" i="0" dirty="0">
                          <a:solidFill>
                            <a:srgbClr val="1D1C1D"/>
                          </a:solidFill>
                          <a:uFill>
                            <a:solidFill>
                              <a:srgbClr val="000000"/>
                            </a:solidFill>
                          </a:uFill>
                          <a:latin typeface="Slack-Lato"/>
                        </a:rPr>
                        <a:t>We should now do this..</a:t>
                      </a:r>
                      <a:endParaRPr lang="en-US" sz="1800" b="0" i="0" dirty="0">
                        <a:uFill>
                          <a:solidFill>
                            <a:srgbClr val="000000"/>
                          </a:solidFill>
                        </a:uFill>
                        <a:latin typeface="Adobe Clean Light" panose="020B0303020404020204" pitchFamily="34" charset="0"/>
                      </a:endParaRPr>
                    </a:p>
                  </a:txBody>
                  <a:tcPr marL="0" marR="0" marT="0" marB="0" anchor="ctr" horzOverflow="overflow">
                    <a:lnL w="3175">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ctr" defTabSz="1285875">
                        <a:spcBef>
                          <a:spcPts val="1600"/>
                        </a:spcBef>
                        <a:defRPr sz="1800"/>
                      </a:pPr>
                      <a:endParaRPr lang="en-US" sz="1500" b="0" i="0" dirty="0">
                        <a:uFill>
                          <a:solidFill>
                            <a:srgbClr val="000000"/>
                          </a:solidFill>
                        </a:uFill>
                        <a:latin typeface="Adobe Clean Light" panose="020B0303020404020204" pitchFamily="34" charset="0"/>
                      </a:endParaRPr>
                    </a:p>
                  </a:txBody>
                  <a:tcPr marL="0" marR="0" marT="0" marB="0" anchor="ctr" horzOverflow="overflow">
                    <a:lnL w="3175">
                      <a:noFill/>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ctr" defTabSz="1285875">
                        <a:spcBef>
                          <a:spcPts val="1600"/>
                        </a:spcBef>
                        <a:defRPr sz="1800"/>
                      </a:pPr>
                      <a:r>
                        <a:rPr lang="en-US" sz="1600" b="0" i="1" dirty="0">
                          <a:solidFill>
                            <a:srgbClr val="1D1C1D"/>
                          </a:solidFill>
                          <a:latin typeface="Slack-Lato"/>
                        </a:rPr>
                        <a:t>Y Visitors</a:t>
                      </a:r>
                      <a:br>
                        <a:rPr lang="en-US" sz="1600" b="0" i="1" dirty="0">
                          <a:solidFill>
                            <a:srgbClr val="1D1C1D"/>
                          </a:solidFill>
                          <a:latin typeface="Slack-Lato"/>
                        </a:rPr>
                      </a:br>
                      <a:r>
                        <a:rPr lang="en-US" sz="1600" b="1" i="1" dirty="0">
                          <a:solidFill>
                            <a:schemeClr val="accent4"/>
                          </a:solidFill>
                          <a:latin typeface="Slack-Lato"/>
                        </a:rPr>
                        <a:t>Metric +$5,190</a:t>
                      </a:r>
                      <a:endParaRPr lang="en-US" sz="1500" b="1" i="0" dirty="0">
                        <a:solidFill>
                          <a:schemeClr val="accent4"/>
                        </a:solidFill>
                        <a:uFill>
                          <a:solidFill>
                            <a:srgbClr val="000000"/>
                          </a:solidFill>
                        </a:uFill>
                        <a:latin typeface="Adobe Clean Light" panose="020B0303020404020204" pitchFamily="34" charset="0"/>
                      </a:endParaRPr>
                    </a:p>
                  </a:txBody>
                  <a:tcPr marL="0" marR="0" marT="0" marB="0" anchor="ctr" horzOverflow="overflow">
                    <a:lnL w="3175">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666245">
                <a:tc>
                  <a:txBody>
                    <a:bodyPr/>
                    <a:lstStyle/>
                    <a:p>
                      <a:pPr marR="57149" algn="ctr" defTabSz="1821656">
                        <a:lnSpc>
                          <a:spcPct val="90000"/>
                        </a:lnSpc>
                        <a:defRPr sz="1800"/>
                      </a:pPr>
                      <a:r>
                        <a:rPr lang="en-US" sz="1600" b="0" i="0" dirty="0">
                          <a:solidFill>
                            <a:schemeClr val="tx1"/>
                          </a:solidFill>
                          <a:latin typeface="Slack-Lato"/>
                        </a:rPr>
                        <a:t>[Next Step]</a:t>
                      </a:r>
                      <a:endParaRPr lang="en-US" sz="1500" b="0" dirty="0">
                        <a:solidFill>
                          <a:schemeClr val="tx1"/>
                        </a:solidFill>
                        <a:uFill>
                          <a:solidFill>
                            <a:srgbClr val="000000"/>
                          </a:solidFill>
                        </a:uFill>
                      </a:endParaRPr>
                    </a:p>
                  </a:txBody>
                  <a:tcPr marL="0" marR="0" marT="0" marB="0" anchor="ctr" horzOverflow="overflow">
                    <a:lnL w="3175">
                      <a:noFill/>
                      <a:miter lim="400000"/>
                    </a:lnL>
                    <a:lnR w="3175">
                      <a:noFill/>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57149" lvl="0" indent="0" algn="l" defTabSz="1285875" rtl="0" eaLnBrk="1" fontAlgn="auto" latinLnBrk="0" hangingPunct="1">
                        <a:lnSpc>
                          <a:spcPct val="100000"/>
                        </a:lnSpc>
                        <a:spcBef>
                          <a:spcPts val="1100"/>
                        </a:spcBef>
                        <a:spcAft>
                          <a:spcPts val="0"/>
                        </a:spcAft>
                        <a:buClrTx/>
                        <a:buSzTx/>
                        <a:buFontTx/>
                        <a:buNone/>
                        <a:tabLst/>
                        <a:defRPr sz="1800"/>
                      </a:pPr>
                      <a:r>
                        <a:rPr lang="en-US" sz="1800" b="1" i="0" dirty="0">
                          <a:solidFill>
                            <a:srgbClr val="1D1C1D"/>
                          </a:solidFill>
                          <a:uFill>
                            <a:solidFill>
                              <a:srgbClr val="000000"/>
                            </a:solidFill>
                          </a:uFill>
                          <a:latin typeface="Slack-Lato"/>
                        </a:rPr>
                        <a:t>Implement an enhancement to implementation</a:t>
                      </a:r>
                      <a:endParaRPr lang="en-US" sz="1800" b="0" i="0" dirty="0">
                        <a:uFill>
                          <a:solidFill>
                            <a:srgbClr val="000000"/>
                          </a:solidFill>
                        </a:uFill>
                        <a:latin typeface="Adobe Clean Light" panose="020B0303020404020204" pitchFamily="34" charset="0"/>
                      </a:endParaRPr>
                    </a:p>
                  </a:txBody>
                  <a:tcPr marL="0" marR="0" marT="0" marB="0" anchor="ctr" horzOverflow="overflow">
                    <a:lnL w="3175">
                      <a:miter lim="400000"/>
                    </a:lnL>
                    <a:lnR w="3175">
                      <a:noFill/>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ctr" defTabSz="1285875">
                        <a:spcBef>
                          <a:spcPts val="1600"/>
                        </a:spcBef>
                        <a:defRPr sz="1800"/>
                      </a:pPr>
                      <a:endParaRPr lang="en-US" sz="1500" b="0" i="0" dirty="0">
                        <a:uFill>
                          <a:solidFill>
                            <a:srgbClr val="000000"/>
                          </a:solidFill>
                        </a:uFill>
                        <a:latin typeface="Adobe Clean Light" panose="020B0303020404020204" pitchFamily="34" charset="0"/>
                      </a:endParaRPr>
                    </a:p>
                  </a:txBody>
                  <a:tcPr marL="0" marR="0" marT="0" marB="0" anchor="ctr" horzOverflow="overflow">
                    <a:lnL w="3175">
                      <a:noFill/>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ctr" defTabSz="1285875">
                        <a:spcBef>
                          <a:spcPts val="1600"/>
                        </a:spcBef>
                        <a:defRPr sz="1800"/>
                      </a:pPr>
                      <a:r>
                        <a:rPr lang="en-US" sz="1600" b="0" i="1" dirty="0">
                          <a:solidFill>
                            <a:srgbClr val="1D1C1D"/>
                          </a:solidFill>
                          <a:latin typeface="Slack-Lato"/>
                        </a:rPr>
                        <a:t>4,143,612  Visitors</a:t>
                      </a:r>
                      <a:br>
                        <a:rPr lang="en-US" sz="1600" b="0" i="1" dirty="0">
                          <a:solidFill>
                            <a:srgbClr val="1D1C1D"/>
                          </a:solidFill>
                          <a:latin typeface="Slack-Lato"/>
                        </a:rPr>
                      </a:br>
                      <a:r>
                        <a:rPr lang="en-US" sz="1600" b="1" i="1" dirty="0">
                          <a:solidFill>
                            <a:srgbClr val="C00000"/>
                          </a:solidFill>
                          <a:latin typeface="Slack-Lato"/>
                        </a:rPr>
                        <a:t>Flat Results No Added Lift</a:t>
                      </a:r>
                      <a:endParaRPr lang="en-US" sz="1500" b="1" i="0" dirty="0">
                        <a:solidFill>
                          <a:srgbClr val="C00000"/>
                        </a:solidFill>
                        <a:uFill>
                          <a:solidFill>
                            <a:srgbClr val="000000"/>
                          </a:solidFill>
                        </a:uFill>
                        <a:latin typeface="Adobe Clean Light" panose="020B0303020404020204" pitchFamily="34" charset="0"/>
                      </a:endParaRPr>
                    </a:p>
                  </a:txBody>
                  <a:tcPr marL="0" marR="0" marT="0" marB="0" anchor="ctr" horzOverflow="overflow">
                    <a:lnL w="3175">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666245">
                <a:tc>
                  <a:txBody>
                    <a:bodyPr/>
                    <a:lstStyle/>
                    <a:p>
                      <a:pPr marR="57149" algn="ctr" defTabSz="1821656">
                        <a:lnSpc>
                          <a:spcPct val="90000"/>
                        </a:lnSpc>
                        <a:defRPr sz="1800"/>
                      </a:pPr>
                      <a:r>
                        <a:rPr lang="en-US" sz="1600" b="0" i="0" dirty="0">
                          <a:solidFill>
                            <a:schemeClr val="tx1"/>
                          </a:solidFill>
                          <a:latin typeface="Slack-Lato"/>
                        </a:rPr>
                        <a:t>[Recommend]</a:t>
                      </a:r>
                      <a:endParaRPr lang="en-US" sz="1500" b="0" i="0" dirty="0">
                        <a:solidFill>
                          <a:schemeClr val="tx1"/>
                        </a:solidFill>
                        <a:uFill>
                          <a:solidFill>
                            <a:srgbClr val="000000"/>
                          </a:solidFill>
                        </a:uFill>
                      </a:endParaRPr>
                    </a:p>
                  </a:txBody>
                  <a:tcPr marL="0" marR="0" marT="0" marB="0" anchor="ctr" horzOverflow="overflow">
                    <a:lnL w="3175">
                      <a:noFill/>
                      <a:miter lim="400000"/>
                    </a:lnL>
                    <a:lnR w="3175">
                      <a:noFill/>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57149" lvl="0" indent="0" algn="l" defTabSz="1285875" rtl="0" eaLnBrk="1" fontAlgn="auto" latinLnBrk="0" hangingPunct="1">
                        <a:lnSpc>
                          <a:spcPct val="100000"/>
                        </a:lnSpc>
                        <a:spcBef>
                          <a:spcPts val="1100"/>
                        </a:spcBef>
                        <a:spcAft>
                          <a:spcPts val="0"/>
                        </a:spcAft>
                        <a:buClrTx/>
                        <a:buSzTx/>
                        <a:buFontTx/>
                        <a:buNone/>
                        <a:tabLst/>
                        <a:defRPr sz="1800"/>
                      </a:pPr>
                      <a:r>
                        <a:rPr lang="en-US" b="1" i="0" dirty="0">
                          <a:solidFill>
                            <a:srgbClr val="1D1C1D"/>
                          </a:solidFill>
                          <a:latin typeface="Slack-Lato"/>
                        </a:rPr>
                        <a:t>Test a follow up that does x, y, z</a:t>
                      </a:r>
                      <a:endParaRPr lang="en-US" sz="1800" b="0" i="0" dirty="0">
                        <a:uFill>
                          <a:solidFill>
                            <a:srgbClr val="000000"/>
                          </a:solidFill>
                        </a:uFill>
                        <a:latin typeface="Adobe Clean Light" panose="020B0303020404020204" pitchFamily="34" charset="0"/>
                      </a:endParaRPr>
                    </a:p>
                  </a:txBody>
                  <a:tcPr marL="0" marR="0" marT="0" marB="0" anchor="ctr" horzOverflow="overflow">
                    <a:lnL w="3175">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ctr" defTabSz="1285875">
                        <a:spcBef>
                          <a:spcPts val="1600"/>
                        </a:spcBef>
                        <a:defRPr sz="1800"/>
                      </a:pPr>
                      <a:endParaRPr lang="en-US" sz="1500" b="0" i="0" dirty="0">
                        <a:uFill>
                          <a:solidFill>
                            <a:srgbClr val="000000"/>
                          </a:solidFill>
                        </a:uFill>
                        <a:latin typeface="Adobe Clean Light" panose="020B0303020404020204" pitchFamily="34" charset="0"/>
                      </a:endParaRPr>
                    </a:p>
                  </a:txBody>
                  <a:tcPr marL="0" marR="0" marT="0" marB="0" anchor="ctr" horzOverflow="overflow">
                    <a:lnL w="3175">
                      <a:noFill/>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ctr" defTabSz="1285875">
                        <a:spcBef>
                          <a:spcPts val="1600"/>
                        </a:spcBef>
                        <a:defRPr sz="1800"/>
                      </a:pPr>
                      <a:r>
                        <a:rPr lang="en-US" sz="1600" b="0" i="1" dirty="0">
                          <a:solidFill>
                            <a:srgbClr val="1D1C1D"/>
                          </a:solidFill>
                          <a:latin typeface="Slack-Lato"/>
                        </a:rPr>
                        <a:t>Z Visitors</a:t>
                      </a:r>
                      <a:br>
                        <a:rPr lang="en-US" sz="1600" b="0" i="1" dirty="0">
                          <a:solidFill>
                            <a:srgbClr val="1D1C1D"/>
                          </a:solidFill>
                          <a:latin typeface="Slack-Lato"/>
                        </a:rPr>
                      </a:br>
                      <a:r>
                        <a:rPr lang="en-US" sz="1600" b="1" i="1" dirty="0">
                          <a:solidFill>
                            <a:srgbClr val="00B050"/>
                          </a:solidFill>
                          <a:latin typeface="Slack-Lato"/>
                        </a:rPr>
                        <a:t>Metric +10%</a:t>
                      </a:r>
                      <a:endParaRPr lang="en-US" sz="1500" b="1" i="0" dirty="0">
                        <a:solidFill>
                          <a:srgbClr val="00B050"/>
                        </a:solidFill>
                        <a:uFill>
                          <a:solidFill>
                            <a:srgbClr val="000000"/>
                          </a:solidFill>
                        </a:uFill>
                        <a:latin typeface="Adobe Clean Light" panose="020B0303020404020204" pitchFamily="34" charset="0"/>
                      </a:endParaRPr>
                    </a:p>
                  </a:txBody>
                  <a:tcPr marL="0" marR="0" marT="0" marB="0" anchor="ctr" horzOverflow="overflow">
                    <a:lnL w="3175">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r h="666245">
                <a:tc>
                  <a:txBody>
                    <a:bodyPr/>
                    <a:lstStyle/>
                    <a:p>
                      <a:pPr marR="57149" algn="ctr" defTabSz="1821656">
                        <a:lnSpc>
                          <a:spcPct val="90000"/>
                        </a:lnSpc>
                        <a:defRPr sz="1800"/>
                      </a:pPr>
                      <a:r>
                        <a:rPr lang="en-US" sz="1600" b="0" i="0" dirty="0">
                          <a:solidFill>
                            <a:schemeClr val="tx1"/>
                          </a:solidFill>
                          <a:latin typeface="Slack-Lato"/>
                        </a:rPr>
                        <a:t>[Recommend]</a:t>
                      </a:r>
                      <a:endParaRPr lang="en-US" sz="1500" b="0" i="0" dirty="0">
                        <a:solidFill>
                          <a:schemeClr val="tx1"/>
                        </a:solidFill>
                        <a:uFill>
                          <a:solidFill>
                            <a:srgbClr val="000000"/>
                          </a:solidFill>
                        </a:uFill>
                      </a:endParaRPr>
                    </a:p>
                  </a:txBody>
                  <a:tcPr marL="0" marR="0" marT="0" marB="0" anchor="ctr" horzOverflow="overflow">
                    <a:lnL w="3175">
                      <a:noFill/>
                      <a:miter lim="400000"/>
                    </a:lnL>
                    <a:lnR w="3175">
                      <a:noFill/>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57149" lvl="0" indent="0" algn="l" defTabSz="1285875" rtl="0" eaLnBrk="1" fontAlgn="auto" latinLnBrk="0" hangingPunct="1">
                        <a:lnSpc>
                          <a:spcPct val="100000"/>
                        </a:lnSpc>
                        <a:spcBef>
                          <a:spcPts val="1100"/>
                        </a:spcBef>
                        <a:spcAft>
                          <a:spcPts val="0"/>
                        </a:spcAft>
                        <a:buClrTx/>
                        <a:buSzTx/>
                        <a:buFontTx/>
                        <a:buNone/>
                        <a:tabLst/>
                        <a:defRPr sz="1800"/>
                      </a:pPr>
                      <a:r>
                        <a:rPr lang="en-US" sz="1800" b="1" i="0" dirty="0">
                          <a:solidFill>
                            <a:srgbClr val="1D1C1D"/>
                          </a:solidFill>
                          <a:uFill>
                            <a:solidFill>
                              <a:srgbClr val="000000"/>
                            </a:solidFill>
                          </a:uFill>
                          <a:latin typeface="Slack-Lato"/>
                        </a:rPr>
                        <a:t>Consider iterating current design</a:t>
                      </a:r>
                      <a:endParaRPr lang="en-US" sz="1800" b="0" i="0" dirty="0">
                        <a:uFill>
                          <a:solidFill>
                            <a:srgbClr val="000000"/>
                          </a:solidFill>
                        </a:uFill>
                        <a:latin typeface="Adobe Clean Light" panose="020B0303020404020204" pitchFamily="34" charset="0"/>
                      </a:endParaRPr>
                    </a:p>
                  </a:txBody>
                  <a:tcPr marL="0" marR="0" marT="0" marB="0" anchor="ctr" horzOverflow="overflow">
                    <a:lnL w="3175">
                      <a:noFill/>
                      <a:miter lim="400000"/>
                    </a:lnL>
                    <a:lnR w="3175">
                      <a:noFill/>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R="57149" algn="ctr" defTabSz="1285875">
                        <a:spcBef>
                          <a:spcPts val="1600"/>
                        </a:spcBef>
                        <a:defRPr sz="1800"/>
                      </a:pPr>
                      <a:endParaRPr lang="en-US" sz="1500" b="0" i="0" dirty="0">
                        <a:uFill>
                          <a:solidFill>
                            <a:srgbClr val="000000"/>
                          </a:solidFill>
                        </a:uFill>
                        <a:latin typeface="Adobe Clean Light" panose="020B0303020404020204" pitchFamily="34" charset="0"/>
                      </a:endParaRPr>
                    </a:p>
                  </a:txBody>
                  <a:tcPr marL="0" marR="0" marT="0" marB="0" anchor="ctr" horzOverflow="overflow">
                    <a:lnL w="3175">
                      <a:noFill/>
                      <a:miter lim="400000"/>
                    </a:lnL>
                    <a:lnR w="3175">
                      <a:noFill/>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57149" lvl="0" indent="0" algn="ctr" defTabSz="1285875" rtl="0" eaLnBrk="1" fontAlgn="auto" latinLnBrk="0" hangingPunct="1">
                        <a:lnSpc>
                          <a:spcPct val="100000"/>
                        </a:lnSpc>
                        <a:spcBef>
                          <a:spcPts val="1600"/>
                        </a:spcBef>
                        <a:spcAft>
                          <a:spcPts val="0"/>
                        </a:spcAft>
                        <a:buClrTx/>
                        <a:buSzTx/>
                        <a:buFontTx/>
                        <a:buNone/>
                        <a:tabLst/>
                        <a:defRPr sz="1800"/>
                      </a:pPr>
                      <a:r>
                        <a:rPr lang="en-US" sz="1600" b="0" i="1" dirty="0">
                          <a:solidFill>
                            <a:srgbClr val="1D1C1D"/>
                          </a:solidFill>
                          <a:latin typeface="Slack-Lato"/>
                        </a:rPr>
                        <a:t>X Visitors</a:t>
                      </a:r>
                      <a:br>
                        <a:rPr lang="en-US" sz="1600" b="0" i="1" dirty="0">
                          <a:solidFill>
                            <a:srgbClr val="1D1C1D"/>
                          </a:solidFill>
                          <a:latin typeface="Slack-Lato"/>
                        </a:rPr>
                      </a:br>
                      <a:r>
                        <a:rPr lang="en-US" sz="1600" b="1" i="1" dirty="0">
                          <a:solidFill>
                            <a:srgbClr val="00B050"/>
                          </a:solidFill>
                          <a:latin typeface="Slack-Lato"/>
                        </a:rPr>
                        <a:t>Metric +43%</a:t>
                      </a:r>
                      <a:endParaRPr lang="en-US" sz="1500" b="1" i="0" dirty="0">
                        <a:solidFill>
                          <a:srgbClr val="00B050"/>
                        </a:solidFill>
                        <a:uFill>
                          <a:solidFill>
                            <a:srgbClr val="000000"/>
                          </a:solidFill>
                        </a:uFill>
                        <a:latin typeface="Adobe Clean Light" panose="020B0303020404020204" pitchFamily="34" charset="0"/>
                      </a:endParaRPr>
                    </a:p>
                  </a:txBody>
                  <a:tcPr marL="0" marR="0" marT="0" marB="0" anchor="ctr" horzOverflow="overflow">
                    <a:lnL w="3175">
                      <a:noFill/>
                      <a:miter lim="400000"/>
                    </a:lnL>
                    <a:lnR w="3175">
                      <a:miter lim="400000"/>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291584311"/>
                  </a:ext>
                </a:extLst>
              </a:tr>
            </a:tbl>
          </a:graphicData>
        </a:graphic>
      </p:graphicFrame>
    </p:spTree>
    <p:extLst>
      <p:ext uri="{BB962C8B-B14F-4D97-AF65-F5344CB8AC3E}">
        <p14:creationId xmlns:p14="http://schemas.microsoft.com/office/powerpoint/2010/main" val="98532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419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D2022-AB8F-0F43-9302-55E7EFADCEA8}"/>
              </a:ext>
            </a:extLst>
          </p:cNvPr>
          <p:cNvSpPr/>
          <p:nvPr/>
        </p:nvSpPr>
        <p:spPr>
          <a:xfrm>
            <a:off x="1092200" y="2336800"/>
            <a:ext cx="3352800" cy="3352800"/>
          </a:xfrm>
          <a:prstGeom prst="rect">
            <a:avLst/>
          </a:prstGeom>
          <a:solidFill>
            <a:srgbClr val="183832">
              <a:alpha val="8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F6DC600E-E0C1-F14B-A6C4-38971F3B354F}"/>
              </a:ext>
            </a:extLst>
          </p:cNvPr>
          <p:cNvSpPr txBox="1">
            <a:spLocks/>
          </p:cNvSpPr>
          <p:nvPr/>
        </p:nvSpPr>
        <p:spPr>
          <a:xfrm>
            <a:off x="1534851" y="3566348"/>
            <a:ext cx="5754235" cy="194107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fontAlgn="base">
              <a:lnSpc>
                <a:spcPts val="2680"/>
              </a:lnSpc>
              <a:buClr>
                <a:srgbClr val="FFC000"/>
              </a:buClr>
              <a:buFont typeface="+mj-lt"/>
              <a:buAutoNum type="arabicPeriod"/>
            </a:pPr>
            <a:r>
              <a:rPr lang="en-US" sz="2000" dirty="0">
                <a:solidFill>
                  <a:schemeClr val="bg1"/>
                </a:solidFill>
                <a:latin typeface="Adobe Clean Light" panose="020B0303020404020204" pitchFamily="34" charset="0"/>
              </a:rPr>
              <a:t>Overview</a:t>
            </a:r>
          </a:p>
          <a:p>
            <a:pPr marL="457200" indent="-457200" fontAlgn="base">
              <a:lnSpc>
                <a:spcPts val="2680"/>
              </a:lnSpc>
              <a:buClr>
                <a:srgbClr val="FFC000"/>
              </a:buClr>
              <a:buFont typeface="+mj-lt"/>
              <a:buAutoNum type="arabicPeriod"/>
            </a:pPr>
            <a:r>
              <a:rPr lang="en-US" sz="2000" dirty="0">
                <a:solidFill>
                  <a:schemeClr val="bg1"/>
                </a:solidFill>
                <a:latin typeface="Adobe Clean Light" panose="020B0303020404020204" pitchFamily="34" charset="0"/>
              </a:rPr>
              <a:t>Design </a:t>
            </a:r>
          </a:p>
          <a:p>
            <a:pPr marL="457200" indent="-457200" fontAlgn="base">
              <a:lnSpc>
                <a:spcPts val="2680"/>
              </a:lnSpc>
              <a:buClr>
                <a:srgbClr val="FFC000"/>
              </a:buClr>
              <a:buFont typeface="+mj-lt"/>
              <a:buAutoNum type="arabicPeriod"/>
            </a:pPr>
            <a:r>
              <a:rPr lang="en-US" sz="2000" dirty="0">
                <a:solidFill>
                  <a:schemeClr val="bg1"/>
                </a:solidFill>
                <a:latin typeface="Adobe Clean Light" panose="020B0303020404020204" pitchFamily="34" charset="0"/>
              </a:rPr>
              <a:t>Specifications</a:t>
            </a:r>
          </a:p>
          <a:p>
            <a:pPr marL="457200" indent="-457200" fontAlgn="base">
              <a:lnSpc>
                <a:spcPts val="2680"/>
              </a:lnSpc>
              <a:buClr>
                <a:srgbClr val="FFC000"/>
              </a:buClr>
              <a:buFont typeface="+mj-lt"/>
              <a:buAutoNum type="arabicPeriod"/>
            </a:pPr>
            <a:r>
              <a:rPr lang="en-US" sz="2000" dirty="0">
                <a:solidFill>
                  <a:schemeClr val="bg1"/>
                </a:solidFill>
                <a:latin typeface="Adobe Clean Light" panose="020B0303020404020204" pitchFamily="34" charset="0"/>
              </a:rPr>
              <a:t>Results</a:t>
            </a:r>
          </a:p>
        </p:txBody>
      </p:sp>
      <p:sp>
        <p:nvSpPr>
          <p:cNvPr id="7" name="Text Placeholder 5">
            <a:extLst>
              <a:ext uri="{FF2B5EF4-FFF2-40B4-BE49-F238E27FC236}">
                <a16:creationId xmlns:a16="http://schemas.microsoft.com/office/drawing/2014/main" id="{50AF44DC-7E6E-D44C-9D5C-7B4735728131}"/>
              </a:ext>
            </a:extLst>
          </p:cNvPr>
          <p:cNvSpPr txBox="1">
            <a:spLocks/>
          </p:cNvSpPr>
          <p:nvPr/>
        </p:nvSpPr>
        <p:spPr>
          <a:xfrm>
            <a:off x="1534851" y="2622881"/>
            <a:ext cx="5754235" cy="1274558"/>
          </a:xfrm>
          <a:prstGeom prst="rect">
            <a:avLst/>
          </a:prstGeom>
        </p:spPr>
        <p:txBody>
          <a:bodyPr>
            <a:noAutofit/>
          </a:bodyPr>
          <a:lstStyle>
            <a:lvl1pPr marL="0" indent="0" algn="l" defTabSz="914400" rtl="0" eaLnBrk="1" latinLnBrk="0" hangingPunct="1">
              <a:lnSpc>
                <a:spcPct val="90000"/>
              </a:lnSpc>
              <a:spcBef>
                <a:spcPts val="1000"/>
              </a:spcBef>
              <a:buFont typeface="Arial"/>
              <a:buNone/>
              <a:defRPr sz="5000" b="0" i="0" kern="1200">
                <a:solidFill>
                  <a:schemeClr val="bg1"/>
                </a:solidFill>
                <a:latin typeface="Adobe Clean Light" charset="0"/>
                <a:ea typeface="Adobe Clean Light" charset="0"/>
                <a:cs typeface="Adobe Clean Light" charset="0"/>
              </a:defRPr>
            </a:lvl1pPr>
            <a:lvl2pPr marL="457200" indent="0" algn="l" defTabSz="914400" rtl="0" eaLnBrk="1" latinLnBrk="0" hangingPunct="1">
              <a:lnSpc>
                <a:spcPct val="90000"/>
              </a:lnSpc>
              <a:spcBef>
                <a:spcPts val="500"/>
              </a:spcBef>
              <a:buFont typeface="Arial"/>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4800" dirty="0"/>
              <a:t>Contents </a:t>
            </a:r>
          </a:p>
        </p:txBody>
      </p:sp>
    </p:spTree>
    <p:extLst>
      <p:ext uri="{BB962C8B-B14F-4D97-AF65-F5344CB8AC3E}">
        <p14:creationId xmlns:p14="http://schemas.microsoft.com/office/powerpoint/2010/main" val="120058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C87C-5F6F-4042-81C7-D3F4BE408987}"/>
              </a:ext>
            </a:extLst>
          </p:cNvPr>
          <p:cNvSpPr/>
          <p:nvPr/>
        </p:nvSpPr>
        <p:spPr>
          <a:xfrm>
            <a:off x="1092200" y="2336800"/>
            <a:ext cx="2884714" cy="1320800"/>
          </a:xfrm>
          <a:prstGeom prst="rect">
            <a:avLst/>
          </a:prstGeom>
          <a:solidFill>
            <a:srgbClr val="183832">
              <a:alpha val="8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Text Placeholder 5">
            <a:extLst>
              <a:ext uri="{FF2B5EF4-FFF2-40B4-BE49-F238E27FC236}">
                <a16:creationId xmlns:a16="http://schemas.microsoft.com/office/drawing/2014/main" id="{D501B3BE-B505-EE48-94F8-10152ABA97DC}"/>
              </a:ext>
            </a:extLst>
          </p:cNvPr>
          <p:cNvSpPr txBox="1">
            <a:spLocks/>
          </p:cNvSpPr>
          <p:nvPr/>
        </p:nvSpPr>
        <p:spPr>
          <a:xfrm>
            <a:off x="1124947" y="2883269"/>
            <a:ext cx="6848475" cy="29967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base">
              <a:lnSpc>
                <a:spcPts val="2680"/>
              </a:lnSpc>
              <a:buClr>
                <a:srgbClr val="0FF5F2"/>
              </a:buClr>
              <a:buNone/>
            </a:pPr>
            <a:r>
              <a:rPr lang="en-US" sz="4800" dirty="0">
                <a:solidFill>
                  <a:schemeClr val="bg1"/>
                </a:solidFill>
                <a:latin typeface="Adobe Clean Light" panose="020B0303020404020204" pitchFamily="34" charset="0"/>
              </a:rPr>
              <a:t>1. Overview</a:t>
            </a:r>
          </a:p>
          <a:p>
            <a:pPr marL="457200" indent="-457200" fontAlgn="base">
              <a:lnSpc>
                <a:spcPts val="2680"/>
              </a:lnSpc>
              <a:buClr>
                <a:srgbClr val="0FF5F2"/>
              </a:buClr>
              <a:buFont typeface="+mj-lt"/>
              <a:buAutoNum type="arabicPeriod"/>
            </a:pPr>
            <a:endParaRPr lang="en-US" sz="4800" dirty="0">
              <a:solidFill>
                <a:schemeClr val="bg1"/>
              </a:solidFill>
              <a:latin typeface="Adobe Clean Light" panose="020B0303020404020204" pitchFamily="34" charset="0"/>
            </a:endParaRPr>
          </a:p>
        </p:txBody>
      </p:sp>
    </p:spTree>
    <p:extLst>
      <p:ext uri="{BB962C8B-B14F-4D97-AF65-F5344CB8AC3E}">
        <p14:creationId xmlns:p14="http://schemas.microsoft.com/office/powerpoint/2010/main" val="365559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691EEE-BC1E-2E43-93A1-FA5FDCDFB131}"/>
              </a:ext>
            </a:extLst>
          </p:cNvPr>
          <p:cNvSpPr txBox="1"/>
          <p:nvPr/>
        </p:nvSpPr>
        <p:spPr>
          <a:xfrm>
            <a:off x="352255" y="1268768"/>
            <a:ext cx="5176520" cy="5262979"/>
          </a:xfrm>
          <a:prstGeom prst="rect">
            <a:avLst/>
          </a:prstGeom>
          <a:noFill/>
        </p:spPr>
        <p:txBody>
          <a:bodyPr wrap="square" rtlCol="0">
            <a:spAutoFit/>
          </a:bodyPr>
          <a:lstStyle/>
          <a:p>
            <a:r>
              <a:rPr lang="en-US" sz="1600" dirty="0">
                <a:latin typeface="Adobe Clean" panose="020B0503020404020204" pitchFamily="34" charset="0"/>
              </a:rPr>
              <a:t>DEVICES</a:t>
            </a:r>
            <a:br>
              <a:rPr lang="en-US" sz="1600" dirty="0">
                <a:latin typeface="Adobe Clean" panose="020B0503020404020204" pitchFamily="34" charset="0"/>
              </a:rPr>
            </a:br>
            <a:r>
              <a:rPr lang="en-US" sz="1600" dirty="0">
                <a:latin typeface="Adobe Clean Light" panose="020B0303020404020204" pitchFamily="34" charset="0"/>
              </a:rPr>
              <a:t>All Device Types</a:t>
            </a:r>
            <a:br>
              <a:rPr lang="en-US" sz="1600" dirty="0">
                <a:latin typeface="Adobe Clean Light" panose="020B0303020404020204" pitchFamily="34" charset="0"/>
              </a:rPr>
            </a:br>
            <a:endParaRPr lang="en-US" sz="1600" dirty="0">
              <a:latin typeface="Adobe Clean Light" panose="020B0303020404020204" pitchFamily="34" charset="0"/>
            </a:endParaRPr>
          </a:p>
          <a:p>
            <a:br>
              <a:rPr lang="en-US" sz="1600" dirty="0">
                <a:latin typeface="Adobe Clean Light" panose="020B0303020404020204" pitchFamily="34" charset="0"/>
              </a:rPr>
            </a:br>
            <a:r>
              <a:rPr lang="en-US" sz="1600" dirty="0">
                <a:solidFill>
                  <a:srgbClr val="1A1A1A"/>
                </a:solidFill>
                <a:latin typeface="Adobe Clean" panose="020B0503020404020204" pitchFamily="34" charset="0"/>
              </a:rPr>
              <a:t>LOCATION</a:t>
            </a:r>
            <a:br>
              <a:rPr lang="en-US" sz="1600" dirty="0">
                <a:solidFill>
                  <a:srgbClr val="1A1A1A"/>
                </a:solidFill>
                <a:latin typeface="Adobe Clean" panose="020B0503020404020204" pitchFamily="34" charset="0"/>
              </a:rPr>
            </a:br>
            <a:r>
              <a:rPr lang="en-US" sz="1600" dirty="0" err="1">
                <a:latin typeface="Adobe Clean Light" panose="020B0303020404020204" pitchFamily="34" charset="0"/>
              </a:rPr>
              <a:t>PackersProShop.com</a:t>
            </a:r>
            <a:r>
              <a:rPr lang="en-US" sz="1600" dirty="0">
                <a:latin typeface="Adobe Clean Light" panose="020B0303020404020204" pitchFamily="34" charset="0"/>
              </a:rPr>
              <a:t>: Product Category Pages</a:t>
            </a:r>
            <a:br>
              <a:rPr lang="en-US" sz="1600" dirty="0">
                <a:latin typeface="Adobe Clean Light" panose="020B0303020404020204" pitchFamily="34" charset="0"/>
              </a:rPr>
            </a:br>
            <a:endParaRPr lang="en-US" sz="1600" dirty="0">
              <a:latin typeface="Adobe Clean Light" panose="020B0303020404020204" pitchFamily="34" charset="0"/>
            </a:endParaRPr>
          </a:p>
          <a:p>
            <a:br>
              <a:rPr lang="en-US" sz="1600" dirty="0">
                <a:latin typeface="Adobe Clean Light" panose="020B0303020404020204" pitchFamily="34" charset="0"/>
              </a:rPr>
            </a:br>
            <a:r>
              <a:rPr lang="en-US" sz="1600" dirty="0">
                <a:solidFill>
                  <a:srgbClr val="1A1A1A"/>
                </a:solidFill>
                <a:latin typeface="Adobe Clean" panose="020B0503020404020204" pitchFamily="34" charset="0"/>
              </a:rPr>
              <a:t>METRICS</a:t>
            </a:r>
            <a:br>
              <a:rPr lang="en-US" sz="1600" dirty="0">
                <a:solidFill>
                  <a:srgbClr val="1A1A1A"/>
                </a:solidFill>
                <a:latin typeface="Adobe Clean" panose="020B0503020404020204" pitchFamily="34" charset="0"/>
              </a:rPr>
            </a:br>
            <a:r>
              <a:rPr lang="en-US" sz="1600" dirty="0">
                <a:latin typeface="Adobe Clean Light" panose="020B0303020404020204" pitchFamily="34" charset="0"/>
              </a:rPr>
              <a:t>Primary: Conversion Rate</a:t>
            </a:r>
          </a:p>
          <a:p>
            <a:r>
              <a:rPr lang="en-US" sz="1600" dirty="0">
                <a:latin typeface="Adobe Clean Light" panose="020B0303020404020204" pitchFamily="34" charset="0"/>
              </a:rPr>
              <a:t>Secondary: Revenue per Visitor, Average Order Value, Clicks to Sort By (prop20), Product Views, Cart Additions &amp; Checkouts</a:t>
            </a:r>
          </a:p>
          <a:p>
            <a:endParaRPr lang="en-US" sz="1600" dirty="0">
              <a:latin typeface="Adobe Clean Light" panose="020B0303020404020204" pitchFamily="34" charset="0"/>
            </a:endParaRPr>
          </a:p>
          <a:p>
            <a:endParaRPr lang="en-US" sz="1600" dirty="0">
              <a:latin typeface="Adobe Clean Light" panose="020B0303020404020204" pitchFamily="34" charset="0"/>
            </a:endParaRPr>
          </a:p>
          <a:p>
            <a:r>
              <a:rPr lang="en-US" sz="1600" dirty="0">
                <a:latin typeface="Adobe Clean" panose="020B0503020404020204" pitchFamily="34" charset="0"/>
              </a:rPr>
              <a:t>AUDIENCES</a:t>
            </a:r>
            <a:br>
              <a:rPr lang="en-US" sz="1600" dirty="0">
                <a:latin typeface="Adobe Clean" panose="020B0503020404020204" pitchFamily="34" charset="0"/>
              </a:rPr>
            </a:br>
            <a:r>
              <a:rPr lang="en-US" sz="1600" dirty="0">
                <a:latin typeface="Adobe Clean Light" panose="020B0303020404020204" pitchFamily="34" charset="0"/>
              </a:rPr>
              <a:t>All Visitors</a:t>
            </a:r>
          </a:p>
          <a:p>
            <a:endParaRPr lang="en-US" sz="1600" dirty="0">
              <a:latin typeface="Adobe Clean Light" panose="020B0303020404020204" pitchFamily="34" charset="0"/>
            </a:endParaRPr>
          </a:p>
          <a:p>
            <a:endParaRPr lang="en-US" sz="1600" dirty="0">
              <a:latin typeface="Adobe Clean Light" panose="020B0303020404020204" pitchFamily="34" charset="0"/>
            </a:endParaRPr>
          </a:p>
          <a:p>
            <a:r>
              <a:rPr lang="en-US" sz="1600" dirty="0">
                <a:latin typeface="Adobe Clean" panose="020B0503020404020204" pitchFamily="34" charset="0"/>
              </a:rPr>
              <a:t>REVENUE</a:t>
            </a:r>
            <a:br>
              <a:rPr lang="en-US" sz="1600" dirty="0">
                <a:latin typeface="Adobe Clean" panose="020B0503020404020204" pitchFamily="34" charset="0"/>
              </a:rPr>
            </a:br>
            <a:r>
              <a:rPr lang="en-US" sz="1600" dirty="0">
                <a:latin typeface="Adobe Clean Light" panose="020B0303020404020204" pitchFamily="34" charset="0"/>
              </a:rPr>
              <a:t>N/A</a:t>
            </a:r>
          </a:p>
          <a:p>
            <a:endParaRPr lang="en-US" sz="1600" dirty="0">
              <a:latin typeface="Adobe Clean Light" panose="020B0303020404020204" pitchFamily="34" charset="0"/>
            </a:endParaRPr>
          </a:p>
        </p:txBody>
      </p:sp>
      <p:pic>
        <p:nvPicPr>
          <p:cNvPr id="16" name="Picture 15">
            <a:extLst>
              <a:ext uri="{FF2B5EF4-FFF2-40B4-BE49-F238E27FC236}">
                <a16:creationId xmlns:a16="http://schemas.microsoft.com/office/drawing/2014/main" id="{C44F3DF3-72E5-2549-8ACE-F315A88E95E4}"/>
              </a:ext>
            </a:extLst>
          </p:cNvPr>
          <p:cNvPicPr>
            <a:picLocks noChangeAspect="1"/>
          </p:cNvPicPr>
          <p:nvPr/>
        </p:nvPicPr>
        <p:blipFill>
          <a:blip r:embed="rId2" cstate="screen">
            <a:alphaModFix amt="70000"/>
            <a:extLst>
              <a:ext uri="{28A0092B-C50C-407E-A947-70E740481C1C}">
                <a14:useLocalDpi xmlns:a14="http://schemas.microsoft.com/office/drawing/2010/main"/>
              </a:ext>
            </a:extLst>
          </a:blip>
          <a:stretch>
            <a:fillRect/>
          </a:stretch>
        </p:blipFill>
        <p:spPr>
          <a:xfrm>
            <a:off x="145989" y="178640"/>
            <a:ext cx="1034538" cy="1034538"/>
          </a:xfrm>
          <a:prstGeom prst="rect">
            <a:avLst/>
          </a:prstGeom>
        </p:spPr>
      </p:pic>
      <p:sp>
        <p:nvSpPr>
          <p:cNvPr id="19" name="Text Placeholder 2">
            <a:extLst>
              <a:ext uri="{FF2B5EF4-FFF2-40B4-BE49-F238E27FC236}">
                <a16:creationId xmlns:a16="http://schemas.microsoft.com/office/drawing/2014/main" id="{ACA8E450-55C8-E747-8FB3-DDD8E9EDDBDE}"/>
              </a:ext>
            </a:extLst>
          </p:cNvPr>
          <p:cNvSpPr txBox="1">
            <a:spLocks/>
          </p:cNvSpPr>
          <p:nvPr/>
        </p:nvSpPr>
        <p:spPr>
          <a:xfrm>
            <a:off x="1065312" y="367566"/>
            <a:ext cx="4609932" cy="70901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dobe Clean" panose="020B0503020404020204" pitchFamily="34" charset="0"/>
                <a:ea typeface="SF Pro Display" pitchFamily="50" charset="0"/>
                <a:cs typeface="SF Pro Display"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85000"/>
                    <a:lumOff val="15000"/>
                  </a:schemeClr>
                </a:solidFill>
                <a:latin typeface="Adobe Clean Light" panose="020B0303020404020204" pitchFamily="34" charset="0"/>
              </a:rPr>
              <a:t>Overview</a:t>
            </a:r>
            <a:br>
              <a:rPr lang="en-US" sz="2400" dirty="0">
                <a:solidFill>
                  <a:schemeClr val="tx1">
                    <a:lumMod val="85000"/>
                    <a:lumOff val="15000"/>
                  </a:schemeClr>
                </a:solidFill>
                <a:latin typeface="Adobe Clean Light" panose="020B0303020404020204" pitchFamily="34" charset="0"/>
              </a:rPr>
            </a:br>
            <a:r>
              <a:rPr lang="en-US" sz="1800" dirty="0">
                <a:solidFill>
                  <a:schemeClr val="tx1"/>
                </a:solidFill>
                <a:latin typeface="Adobe Clean Light" panose="020B0303020404020204" pitchFamily="34" charset="0"/>
              </a:rPr>
              <a:t>[B-SORT-2] Sort High to Low Vs Low to High</a:t>
            </a:r>
            <a:br>
              <a:rPr lang="en-US" sz="1800" dirty="0">
                <a:solidFill>
                  <a:schemeClr val="tx1"/>
                </a:solidFill>
                <a:latin typeface="Adobe Clean Light" panose="020B0303020404020204" pitchFamily="34" charset="0"/>
              </a:rPr>
            </a:br>
            <a:endParaRPr lang="en-US" sz="2400" dirty="0">
              <a:solidFill>
                <a:schemeClr val="tx1"/>
              </a:solidFill>
              <a:latin typeface="Adobe Clean Light" panose="020B0303020404020204" pitchFamily="34" charset="0"/>
            </a:endParaRPr>
          </a:p>
        </p:txBody>
      </p:sp>
      <p:sp>
        <p:nvSpPr>
          <p:cNvPr id="13" name="TextBox 12">
            <a:extLst>
              <a:ext uri="{FF2B5EF4-FFF2-40B4-BE49-F238E27FC236}">
                <a16:creationId xmlns:a16="http://schemas.microsoft.com/office/drawing/2014/main" id="{E2210527-8F95-B546-A967-0279CEC3AE13}"/>
              </a:ext>
            </a:extLst>
          </p:cNvPr>
          <p:cNvSpPr txBox="1"/>
          <p:nvPr/>
        </p:nvSpPr>
        <p:spPr>
          <a:xfrm>
            <a:off x="6786279" y="1268768"/>
            <a:ext cx="5176520" cy="1815882"/>
          </a:xfrm>
          <a:prstGeom prst="rect">
            <a:avLst/>
          </a:prstGeom>
          <a:noFill/>
        </p:spPr>
        <p:txBody>
          <a:bodyPr wrap="square" rtlCol="0">
            <a:spAutoFit/>
          </a:bodyPr>
          <a:lstStyle/>
          <a:p>
            <a:r>
              <a:rPr lang="en-US" sz="1600" dirty="0">
                <a:solidFill>
                  <a:srgbClr val="1A1A1A"/>
                </a:solidFill>
                <a:latin typeface="Adobe Clean" panose="020B0503020404020204" pitchFamily="34" charset="0"/>
              </a:rPr>
              <a:t>HYPOTHESIS</a:t>
            </a:r>
            <a:br>
              <a:rPr lang="en-US" sz="1600" dirty="0">
                <a:solidFill>
                  <a:srgbClr val="1A1A1A"/>
                </a:solidFill>
                <a:latin typeface="Adobe Clean" panose="020B0503020404020204" pitchFamily="34" charset="0"/>
              </a:rPr>
            </a:br>
            <a:endParaRPr lang="en-US" sz="1600" dirty="0">
              <a:latin typeface="Adobe Clean Light" panose="020B0303020404020204" pitchFamily="34" charset="0"/>
            </a:endParaRPr>
          </a:p>
          <a:p>
            <a:r>
              <a:rPr lang="en-US" sz="1600" dirty="0">
                <a:latin typeface="Adobe Clean Light" panose="020B0303020404020204" pitchFamily="34" charset="0"/>
              </a:rPr>
              <a:t>Changing the default sorting method on product category pages will help determine whether sorting by high to low versus low to high pricing is more effective than the default ”Recommended” sorting method.</a:t>
            </a:r>
          </a:p>
          <a:p>
            <a:endParaRPr lang="en-US" sz="1600" dirty="0">
              <a:latin typeface="Adobe Clean Light" panose="020B0303020404020204" pitchFamily="34" charset="0"/>
            </a:endParaRPr>
          </a:p>
        </p:txBody>
      </p:sp>
      <p:sp>
        <p:nvSpPr>
          <p:cNvPr id="18" name="TextBox 17">
            <a:extLst>
              <a:ext uri="{FF2B5EF4-FFF2-40B4-BE49-F238E27FC236}">
                <a16:creationId xmlns:a16="http://schemas.microsoft.com/office/drawing/2014/main" id="{F9E22C2C-0052-B24C-8991-55A9CEDF51E3}"/>
              </a:ext>
            </a:extLst>
          </p:cNvPr>
          <p:cNvSpPr txBox="1"/>
          <p:nvPr/>
        </p:nvSpPr>
        <p:spPr>
          <a:xfrm>
            <a:off x="6786279" y="3691403"/>
            <a:ext cx="5176520" cy="1077218"/>
          </a:xfrm>
          <a:prstGeom prst="rect">
            <a:avLst/>
          </a:prstGeom>
          <a:noFill/>
        </p:spPr>
        <p:txBody>
          <a:bodyPr wrap="square" rtlCol="0">
            <a:spAutoFit/>
          </a:bodyPr>
          <a:lstStyle/>
          <a:p>
            <a:r>
              <a:rPr lang="en-US" sz="1600" dirty="0">
                <a:solidFill>
                  <a:srgbClr val="1A1A1A"/>
                </a:solidFill>
                <a:latin typeface="Adobe Clean" panose="020B0503020404020204" pitchFamily="34" charset="0"/>
              </a:rPr>
              <a:t>BUSINESS OBJECTIVE</a:t>
            </a:r>
            <a:br>
              <a:rPr lang="en-US" sz="1600" dirty="0">
                <a:solidFill>
                  <a:srgbClr val="1A1A1A"/>
                </a:solidFill>
                <a:latin typeface="Adobe Clean" panose="020B0503020404020204" pitchFamily="34" charset="0"/>
              </a:rPr>
            </a:br>
            <a:endParaRPr lang="en-US" sz="1600" dirty="0">
              <a:latin typeface="Adobe Clean Light" panose="020B0303020404020204" pitchFamily="34" charset="0"/>
            </a:endParaRPr>
          </a:p>
          <a:p>
            <a:r>
              <a:rPr lang="en-US" sz="1600" dirty="0">
                <a:latin typeface="Adobe Clean Light" panose="020B0303020404020204" pitchFamily="34" charset="0"/>
              </a:rPr>
              <a:t>Drive conversion rate by optimizing the default sorting method on product category pages.</a:t>
            </a:r>
          </a:p>
        </p:txBody>
      </p:sp>
    </p:spTree>
    <p:extLst>
      <p:ext uri="{BB962C8B-B14F-4D97-AF65-F5344CB8AC3E}">
        <p14:creationId xmlns:p14="http://schemas.microsoft.com/office/powerpoint/2010/main" val="172675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691EEE-BC1E-2E43-93A1-FA5FDCDFB131}"/>
              </a:ext>
            </a:extLst>
          </p:cNvPr>
          <p:cNvSpPr txBox="1"/>
          <p:nvPr/>
        </p:nvSpPr>
        <p:spPr>
          <a:xfrm>
            <a:off x="352255" y="1268768"/>
            <a:ext cx="5176520" cy="5509200"/>
          </a:xfrm>
          <a:prstGeom prst="rect">
            <a:avLst/>
          </a:prstGeom>
          <a:noFill/>
        </p:spPr>
        <p:txBody>
          <a:bodyPr wrap="square" rtlCol="0">
            <a:spAutoFit/>
          </a:bodyPr>
          <a:lstStyle/>
          <a:p>
            <a:r>
              <a:rPr lang="en-US" sz="1600" dirty="0">
                <a:latin typeface="Adobe Clean" panose="020B0503020404020204" pitchFamily="34" charset="0"/>
              </a:rPr>
              <a:t>DEVICES</a:t>
            </a:r>
            <a:br>
              <a:rPr lang="en-US" sz="1600" dirty="0">
                <a:latin typeface="Adobe Clean" panose="020B0503020404020204" pitchFamily="34" charset="0"/>
              </a:rPr>
            </a:br>
            <a:r>
              <a:rPr lang="en-US" sz="1600" dirty="0">
                <a:latin typeface="Adobe Clean Light" panose="020B0303020404020204" pitchFamily="34" charset="0"/>
              </a:rPr>
              <a:t>All Device Types</a:t>
            </a:r>
            <a:br>
              <a:rPr lang="en-US" sz="1600" dirty="0">
                <a:latin typeface="Adobe Clean Light" panose="020B0303020404020204" pitchFamily="34" charset="0"/>
              </a:rPr>
            </a:br>
            <a:endParaRPr lang="en-US" sz="1600" dirty="0">
              <a:latin typeface="Adobe Clean Light" panose="020B0303020404020204" pitchFamily="34" charset="0"/>
            </a:endParaRPr>
          </a:p>
          <a:p>
            <a:br>
              <a:rPr lang="en-US" sz="1600" dirty="0">
                <a:latin typeface="Adobe Clean Light" panose="020B0303020404020204" pitchFamily="34" charset="0"/>
              </a:rPr>
            </a:br>
            <a:r>
              <a:rPr lang="en-US" sz="1600" dirty="0">
                <a:solidFill>
                  <a:srgbClr val="1A1A1A"/>
                </a:solidFill>
                <a:latin typeface="Adobe Clean" panose="020B0503020404020204" pitchFamily="34" charset="0"/>
              </a:rPr>
              <a:t>LOCATION</a:t>
            </a:r>
            <a:br>
              <a:rPr lang="en-US" sz="1600" dirty="0">
                <a:solidFill>
                  <a:srgbClr val="1A1A1A"/>
                </a:solidFill>
                <a:latin typeface="Adobe Clean" panose="020B0503020404020204" pitchFamily="34" charset="0"/>
              </a:rPr>
            </a:br>
            <a:r>
              <a:rPr lang="en-US" sz="1600" dirty="0" err="1">
                <a:latin typeface="Adobe Clean Light" panose="020B0303020404020204" pitchFamily="34" charset="0"/>
              </a:rPr>
              <a:t>PackersProShop.com</a:t>
            </a:r>
            <a:r>
              <a:rPr lang="en-US" sz="1600" dirty="0">
                <a:latin typeface="Adobe Clean Light" panose="020B0303020404020204" pitchFamily="34" charset="0"/>
              </a:rPr>
              <a:t>: Product Category Pages</a:t>
            </a:r>
            <a:br>
              <a:rPr lang="en-US" sz="1600" dirty="0">
                <a:latin typeface="Adobe Clean Light" panose="020B0303020404020204" pitchFamily="34" charset="0"/>
              </a:rPr>
            </a:br>
            <a:endParaRPr lang="en-US" sz="1600" dirty="0">
              <a:latin typeface="Adobe Clean Light" panose="020B0303020404020204" pitchFamily="34" charset="0"/>
            </a:endParaRPr>
          </a:p>
          <a:p>
            <a:br>
              <a:rPr lang="en-US" sz="1600" dirty="0">
                <a:latin typeface="Adobe Clean Light" panose="020B0303020404020204" pitchFamily="34" charset="0"/>
              </a:rPr>
            </a:br>
            <a:r>
              <a:rPr lang="en-US" sz="1600" dirty="0">
                <a:solidFill>
                  <a:srgbClr val="1A1A1A"/>
                </a:solidFill>
                <a:latin typeface="Adobe Clean" panose="020B0503020404020204" pitchFamily="34" charset="0"/>
              </a:rPr>
              <a:t>METRICS</a:t>
            </a:r>
            <a:br>
              <a:rPr lang="en-US" sz="1600" dirty="0">
                <a:solidFill>
                  <a:srgbClr val="1A1A1A"/>
                </a:solidFill>
                <a:latin typeface="Adobe Clean" panose="020B0503020404020204" pitchFamily="34" charset="0"/>
              </a:rPr>
            </a:br>
            <a:r>
              <a:rPr lang="en-US" sz="1600" dirty="0">
                <a:latin typeface="Adobe Clean Light" panose="020B0303020404020204" pitchFamily="34" charset="0"/>
              </a:rPr>
              <a:t>Primary: Conversion Rate</a:t>
            </a:r>
          </a:p>
          <a:p>
            <a:r>
              <a:rPr lang="en-US" sz="1600" dirty="0">
                <a:latin typeface="Adobe Clean Light" panose="020B0303020404020204" pitchFamily="34" charset="0"/>
              </a:rPr>
              <a:t>Secondary: Revenue per Visitor, Average Order Value, Clicks to Sort By (prop20), Product Views, Cart Additions &amp; Checkouts</a:t>
            </a:r>
          </a:p>
          <a:p>
            <a:endParaRPr lang="en-US" sz="1600" dirty="0">
              <a:latin typeface="Adobe Clean Light" panose="020B0303020404020204" pitchFamily="34" charset="0"/>
            </a:endParaRPr>
          </a:p>
          <a:p>
            <a:endParaRPr lang="en-US" sz="1600" dirty="0">
              <a:latin typeface="Adobe Clean Light" panose="020B0303020404020204" pitchFamily="34" charset="0"/>
            </a:endParaRPr>
          </a:p>
          <a:p>
            <a:r>
              <a:rPr lang="en-US" sz="1600" dirty="0">
                <a:latin typeface="Adobe Clean" panose="020B0503020404020204" pitchFamily="34" charset="0"/>
              </a:rPr>
              <a:t>AUDIENCES</a:t>
            </a:r>
            <a:br>
              <a:rPr lang="en-US" sz="1600" dirty="0">
                <a:latin typeface="Adobe Clean" panose="020B0503020404020204" pitchFamily="34" charset="0"/>
              </a:rPr>
            </a:br>
            <a:r>
              <a:rPr lang="en-US" sz="1600" dirty="0">
                <a:latin typeface="Adobe Clean Light" panose="020B0303020404020204" pitchFamily="34" charset="0"/>
              </a:rPr>
              <a:t>All Visitors to Product Category Pages</a:t>
            </a:r>
          </a:p>
          <a:p>
            <a:endParaRPr lang="en-US" sz="1600" dirty="0">
              <a:latin typeface="Adobe Clean Light" panose="020B0303020404020204" pitchFamily="34" charset="0"/>
            </a:endParaRPr>
          </a:p>
          <a:p>
            <a:endParaRPr lang="en-US" sz="1600" dirty="0">
              <a:latin typeface="Adobe Clean Light" panose="020B0303020404020204" pitchFamily="34" charset="0"/>
            </a:endParaRPr>
          </a:p>
          <a:p>
            <a:r>
              <a:rPr lang="en-US" sz="1600" dirty="0">
                <a:latin typeface="Adobe Clean" panose="020B0503020404020204" pitchFamily="34" charset="0"/>
              </a:rPr>
              <a:t>REVENUE</a:t>
            </a:r>
            <a:br>
              <a:rPr lang="en-US" sz="1600" dirty="0">
                <a:latin typeface="Adobe Clean" panose="020B0503020404020204" pitchFamily="34" charset="0"/>
              </a:rPr>
            </a:br>
            <a:r>
              <a:rPr lang="en-US" sz="1600" dirty="0">
                <a:latin typeface="Adobe Clean Light" panose="020B0303020404020204" pitchFamily="34" charset="0"/>
              </a:rPr>
              <a:t>N/A</a:t>
            </a:r>
          </a:p>
          <a:p>
            <a:endParaRPr lang="en-US" sz="1600" dirty="0">
              <a:latin typeface="Adobe Clean Light" panose="020B0303020404020204" pitchFamily="34" charset="0"/>
            </a:endParaRPr>
          </a:p>
          <a:p>
            <a:endParaRPr lang="en-US" sz="1600" dirty="0">
              <a:latin typeface="Adobe Clean Light" panose="020B0303020404020204" pitchFamily="34" charset="0"/>
            </a:endParaRPr>
          </a:p>
        </p:txBody>
      </p:sp>
      <p:pic>
        <p:nvPicPr>
          <p:cNvPr id="16" name="Picture 15">
            <a:extLst>
              <a:ext uri="{FF2B5EF4-FFF2-40B4-BE49-F238E27FC236}">
                <a16:creationId xmlns:a16="http://schemas.microsoft.com/office/drawing/2014/main" id="{C44F3DF3-72E5-2549-8ACE-F315A88E95E4}"/>
              </a:ext>
            </a:extLst>
          </p:cNvPr>
          <p:cNvPicPr>
            <a:picLocks noChangeAspect="1"/>
          </p:cNvPicPr>
          <p:nvPr/>
        </p:nvPicPr>
        <p:blipFill>
          <a:blip r:embed="rId2" cstate="screen">
            <a:alphaModFix amt="70000"/>
            <a:extLst>
              <a:ext uri="{28A0092B-C50C-407E-A947-70E740481C1C}">
                <a14:useLocalDpi xmlns:a14="http://schemas.microsoft.com/office/drawing/2010/main"/>
              </a:ext>
            </a:extLst>
          </a:blip>
          <a:stretch>
            <a:fillRect/>
          </a:stretch>
        </p:blipFill>
        <p:spPr>
          <a:xfrm>
            <a:off x="145989" y="178640"/>
            <a:ext cx="1034538" cy="1034538"/>
          </a:xfrm>
          <a:prstGeom prst="rect">
            <a:avLst/>
          </a:prstGeom>
        </p:spPr>
      </p:pic>
      <p:sp>
        <p:nvSpPr>
          <p:cNvPr id="19" name="Text Placeholder 2">
            <a:extLst>
              <a:ext uri="{FF2B5EF4-FFF2-40B4-BE49-F238E27FC236}">
                <a16:creationId xmlns:a16="http://schemas.microsoft.com/office/drawing/2014/main" id="{ACA8E450-55C8-E747-8FB3-DDD8E9EDDBDE}"/>
              </a:ext>
            </a:extLst>
          </p:cNvPr>
          <p:cNvSpPr txBox="1">
            <a:spLocks/>
          </p:cNvSpPr>
          <p:nvPr/>
        </p:nvSpPr>
        <p:spPr>
          <a:xfrm>
            <a:off x="1065312" y="367566"/>
            <a:ext cx="4609932" cy="70901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dobe Clean" panose="020B0503020404020204" pitchFamily="34" charset="0"/>
                <a:ea typeface="SF Pro Display" pitchFamily="50" charset="0"/>
                <a:cs typeface="SF Pro Display"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85000"/>
                    <a:lumOff val="15000"/>
                  </a:schemeClr>
                </a:solidFill>
                <a:latin typeface="Adobe Clean Light" panose="020B0303020404020204" pitchFamily="34" charset="0"/>
              </a:rPr>
              <a:t>Overview</a:t>
            </a:r>
            <a:br>
              <a:rPr lang="en-US" sz="2400" dirty="0">
                <a:solidFill>
                  <a:schemeClr val="tx1">
                    <a:lumMod val="85000"/>
                    <a:lumOff val="15000"/>
                  </a:schemeClr>
                </a:solidFill>
                <a:latin typeface="Adobe Clean Light" panose="020B0303020404020204" pitchFamily="34" charset="0"/>
              </a:rPr>
            </a:br>
            <a:r>
              <a:rPr lang="en-US" sz="1800" dirty="0">
                <a:solidFill>
                  <a:schemeClr val="tx1"/>
                </a:solidFill>
                <a:latin typeface="Adobe Clean Light" panose="020B0303020404020204" pitchFamily="34" charset="0"/>
              </a:rPr>
              <a:t>[B-SORT-2] Sort High to Low Vs Low to High</a:t>
            </a:r>
            <a:br>
              <a:rPr lang="en-US" sz="1800" dirty="0">
                <a:solidFill>
                  <a:schemeClr val="tx1"/>
                </a:solidFill>
                <a:latin typeface="Adobe Clean Light" panose="020B0303020404020204" pitchFamily="34" charset="0"/>
              </a:rPr>
            </a:br>
            <a:endParaRPr lang="en-US" sz="2400" dirty="0">
              <a:solidFill>
                <a:schemeClr val="tx1"/>
              </a:solidFill>
              <a:latin typeface="Adobe Clean Light" panose="020B0303020404020204" pitchFamily="34" charset="0"/>
            </a:endParaRPr>
          </a:p>
        </p:txBody>
      </p:sp>
      <p:sp>
        <p:nvSpPr>
          <p:cNvPr id="6" name="TextBox 5">
            <a:extLst>
              <a:ext uri="{FF2B5EF4-FFF2-40B4-BE49-F238E27FC236}">
                <a16:creationId xmlns:a16="http://schemas.microsoft.com/office/drawing/2014/main" id="{73744D30-796C-7249-A6D6-2EA13BE5FDDF}"/>
              </a:ext>
            </a:extLst>
          </p:cNvPr>
          <p:cNvSpPr txBox="1"/>
          <p:nvPr/>
        </p:nvSpPr>
        <p:spPr>
          <a:xfrm>
            <a:off x="6869491" y="35234"/>
            <a:ext cx="5176520" cy="338554"/>
          </a:xfrm>
          <a:prstGeom prst="rect">
            <a:avLst/>
          </a:prstGeom>
          <a:noFill/>
        </p:spPr>
        <p:txBody>
          <a:bodyPr wrap="square" rtlCol="0">
            <a:spAutoFit/>
          </a:bodyPr>
          <a:lstStyle/>
          <a:p>
            <a:r>
              <a:rPr lang="en-US" sz="1600" dirty="0">
                <a:solidFill>
                  <a:srgbClr val="1A1A1A"/>
                </a:solidFill>
                <a:latin typeface="Adobe Clean" panose="020B0503020404020204" pitchFamily="34" charset="0"/>
              </a:rPr>
              <a:t>SAMPLE MEN’S T-SHIRTS PCP EXPERIENCES</a:t>
            </a:r>
          </a:p>
        </p:txBody>
      </p:sp>
      <p:sp>
        <p:nvSpPr>
          <p:cNvPr id="7" name="TextBox 6">
            <a:extLst>
              <a:ext uri="{FF2B5EF4-FFF2-40B4-BE49-F238E27FC236}">
                <a16:creationId xmlns:a16="http://schemas.microsoft.com/office/drawing/2014/main" id="{D4FC7367-DEC7-4F41-9D4E-9104FB3E1990}"/>
              </a:ext>
            </a:extLst>
          </p:cNvPr>
          <p:cNvSpPr txBox="1"/>
          <p:nvPr/>
        </p:nvSpPr>
        <p:spPr>
          <a:xfrm>
            <a:off x="6926410" y="340072"/>
            <a:ext cx="3287854" cy="307777"/>
          </a:xfrm>
          <a:prstGeom prst="rect">
            <a:avLst/>
          </a:prstGeom>
          <a:noFill/>
        </p:spPr>
        <p:txBody>
          <a:bodyPr wrap="square" rtlCol="0">
            <a:spAutoFit/>
          </a:bodyPr>
          <a:lstStyle/>
          <a:p>
            <a:r>
              <a:rPr lang="en-US" sz="1400" dirty="0">
                <a:latin typeface="Adobe Clean Light" panose="020B0303020404020204" pitchFamily="34" charset="0"/>
              </a:rPr>
              <a:t>A – Default “Recommended” Sorting</a:t>
            </a:r>
          </a:p>
        </p:txBody>
      </p:sp>
      <p:sp>
        <p:nvSpPr>
          <p:cNvPr id="8" name="TextBox 7">
            <a:extLst>
              <a:ext uri="{FF2B5EF4-FFF2-40B4-BE49-F238E27FC236}">
                <a16:creationId xmlns:a16="http://schemas.microsoft.com/office/drawing/2014/main" id="{0B1F9313-A6C4-0A42-B59B-5A6FF066D1B7}"/>
              </a:ext>
            </a:extLst>
          </p:cNvPr>
          <p:cNvSpPr txBox="1"/>
          <p:nvPr/>
        </p:nvSpPr>
        <p:spPr>
          <a:xfrm>
            <a:off x="6926409" y="2501111"/>
            <a:ext cx="3609973" cy="307777"/>
          </a:xfrm>
          <a:prstGeom prst="rect">
            <a:avLst/>
          </a:prstGeom>
          <a:noFill/>
        </p:spPr>
        <p:txBody>
          <a:bodyPr wrap="square" rtlCol="0">
            <a:spAutoFit/>
          </a:bodyPr>
          <a:lstStyle/>
          <a:p>
            <a:r>
              <a:rPr lang="en-US" sz="1400" dirty="0">
                <a:latin typeface="Adobe Clean Light" panose="020B0303020404020204" pitchFamily="34" charset="0"/>
              </a:rPr>
              <a:t>B – Pricing &gt; Low to High Sorting Method</a:t>
            </a:r>
          </a:p>
        </p:txBody>
      </p:sp>
      <p:pic>
        <p:nvPicPr>
          <p:cNvPr id="3" name="Picture 2" descr="A screenshot of a cell phone&#10;&#10;Description automatically generated">
            <a:extLst>
              <a:ext uri="{FF2B5EF4-FFF2-40B4-BE49-F238E27FC236}">
                <a16:creationId xmlns:a16="http://schemas.microsoft.com/office/drawing/2014/main" id="{31FF9C4F-CE5F-0A46-96A6-52E5BD071A9D}"/>
              </a:ext>
            </a:extLst>
          </p:cNvPr>
          <p:cNvPicPr>
            <a:picLocks noChangeAspect="1"/>
          </p:cNvPicPr>
          <p:nvPr/>
        </p:nvPicPr>
        <p:blipFill>
          <a:blip r:embed="rId3"/>
          <a:stretch>
            <a:fillRect/>
          </a:stretch>
        </p:blipFill>
        <p:spPr>
          <a:xfrm>
            <a:off x="6938151" y="660080"/>
            <a:ext cx="3177777" cy="18288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3303DF2-58A3-BB44-AEDD-5AC0D4D399DA}"/>
              </a:ext>
            </a:extLst>
          </p:cNvPr>
          <p:cNvPicPr>
            <a:picLocks noChangeAspect="1"/>
          </p:cNvPicPr>
          <p:nvPr/>
        </p:nvPicPr>
        <p:blipFill>
          <a:blip r:embed="rId4"/>
          <a:stretch>
            <a:fillRect/>
          </a:stretch>
        </p:blipFill>
        <p:spPr>
          <a:xfrm>
            <a:off x="6926409" y="2821119"/>
            <a:ext cx="3176226" cy="1828800"/>
          </a:xfrm>
          <a:prstGeom prst="rect">
            <a:avLst/>
          </a:prstGeom>
        </p:spPr>
      </p:pic>
      <p:sp>
        <p:nvSpPr>
          <p:cNvPr id="14" name="TextBox 13">
            <a:extLst>
              <a:ext uri="{FF2B5EF4-FFF2-40B4-BE49-F238E27FC236}">
                <a16:creationId xmlns:a16="http://schemas.microsoft.com/office/drawing/2014/main" id="{F8294CC0-CCD4-C744-B2A1-7E2A0C4AF36B}"/>
              </a:ext>
            </a:extLst>
          </p:cNvPr>
          <p:cNvSpPr txBox="1"/>
          <p:nvPr/>
        </p:nvSpPr>
        <p:spPr>
          <a:xfrm>
            <a:off x="6938151" y="4662150"/>
            <a:ext cx="3609973" cy="307777"/>
          </a:xfrm>
          <a:prstGeom prst="rect">
            <a:avLst/>
          </a:prstGeom>
          <a:noFill/>
        </p:spPr>
        <p:txBody>
          <a:bodyPr wrap="square" rtlCol="0">
            <a:spAutoFit/>
          </a:bodyPr>
          <a:lstStyle/>
          <a:p>
            <a:r>
              <a:rPr lang="en-US" sz="1400" dirty="0">
                <a:latin typeface="Adobe Clean Light" panose="020B0303020404020204" pitchFamily="34" charset="0"/>
              </a:rPr>
              <a:t>C – Pricing &gt; High to Low Sorting Method</a:t>
            </a:r>
          </a:p>
        </p:txBody>
      </p:sp>
      <p:pic>
        <p:nvPicPr>
          <p:cNvPr id="13" name="Picture 12" descr="A screenshot of a cell phone&#10;&#10;Description automatically generated">
            <a:extLst>
              <a:ext uri="{FF2B5EF4-FFF2-40B4-BE49-F238E27FC236}">
                <a16:creationId xmlns:a16="http://schemas.microsoft.com/office/drawing/2014/main" id="{4F113279-8625-A647-8390-3ACEDC7A98DC}"/>
              </a:ext>
            </a:extLst>
          </p:cNvPr>
          <p:cNvPicPr>
            <a:picLocks noChangeAspect="1"/>
          </p:cNvPicPr>
          <p:nvPr/>
        </p:nvPicPr>
        <p:blipFill>
          <a:blip r:embed="rId5"/>
          <a:stretch>
            <a:fillRect/>
          </a:stretch>
        </p:blipFill>
        <p:spPr>
          <a:xfrm>
            <a:off x="6938151" y="4982158"/>
            <a:ext cx="3185107" cy="1828800"/>
          </a:xfrm>
          <a:prstGeom prst="rect">
            <a:avLst/>
          </a:prstGeom>
        </p:spPr>
      </p:pic>
    </p:spTree>
    <p:extLst>
      <p:ext uri="{BB962C8B-B14F-4D97-AF65-F5344CB8AC3E}">
        <p14:creationId xmlns:p14="http://schemas.microsoft.com/office/powerpoint/2010/main" val="278024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D7B14B-1C07-004D-95FC-6360752C0AC2}"/>
              </a:ext>
            </a:extLst>
          </p:cNvPr>
          <p:cNvSpPr/>
          <p:nvPr/>
        </p:nvSpPr>
        <p:spPr>
          <a:xfrm>
            <a:off x="1092200" y="2336800"/>
            <a:ext cx="2376714" cy="1320800"/>
          </a:xfrm>
          <a:prstGeom prst="rect">
            <a:avLst/>
          </a:prstGeom>
          <a:solidFill>
            <a:srgbClr val="183832">
              <a:alpha val="8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Text Placeholder 5">
            <a:extLst>
              <a:ext uri="{FF2B5EF4-FFF2-40B4-BE49-F238E27FC236}">
                <a16:creationId xmlns:a16="http://schemas.microsoft.com/office/drawing/2014/main" id="{534F3107-0CF6-AE40-A374-A853CFCEF158}"/>
              </a:ext>
            </a:extLst>
          </p:cNvPr>
          <p:cNvSpPr txBox="1">
            <a:spLocks/>
          </p:cNvSpPr>
          <p:nvPr/>
        </p:nvSpPr>
        <p:spPr>
          <a:xfrm>
            <a:off x="1124947" y="2883269"/>
            <a:ext cx="6848475" cy="299673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fontAlgn="base">
              <a:lnSpc>
                <a:spcPts val="2680"/>
              </a:lnSpc>
              <a:buClr>
                <a:srgbClr val="0FF5F2"/>
              </a:buClr>
              <a:buNone/>
            </a:pPr>
            <a:r>
              <a:rPr lang="en-US" sz="4800" dirty="0">
                <a:solidFill>
                  <a:schemeClr val="bg1"/>
                </a:solidFill>
                <a:latin typeface="Adobe Clean Light" panose="020B0303020404020204" pitchFamily="34" charset="0"/>
              </a:rPr>
              <a:t>2. Design</a:t>
            </a:r>
          </a:p>
          <a:p>
            <a:pPr marL="457200" indent="-457200" fontAlgn="base">
              <a:lnSpc>
                <a:spcPts val="2680"/>
              </a:lnSpc>
              <a:buClr>
                <a:srgbClr val="0FF5F2"/>
              </a:buClr>
              <a:buFont typeface="+mj-lt"/>
              <a:buAutoNum type="arabicPeriod"/>
            </a:pPr>
            <a:endParaRPr lang="en-US" sz="4800" dirty="0">
              <a:solidFill>
                <a:schemeClr val="bg1"/>
              </a:solidFill>
              <a:latin typeface="Adobe Clean Light" panose="020B0303020404020204" pitchFamily="34" charset="0"/>
            </a:endParaRPr>
          </a:p>
        </p:txBody>
      </p:sp>
    </p:spTree>
    <p:extLst>
      <p:ext uri="{BB962C8B-B14F-4D97-AF65-F5344CB8AC3E}">
        <p14:creationId xmlns:p14="http://schemas.microsoft.com/office/powerpoint/2010/main" val="344553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ECFA7-643E-C648-A920-52C41EBD989F}"/>
              </a:ext>
            </a:extLst>
          </p:cNvPr>
          <p:cNvPicPr>
            <a:picLocks noChangeAspect="1"/>
          </p:cNvPicPr>
          <p:nvPr/>
        </p:nvPicPr>
        <p:blipFill>
          <a:blip r:embed="rId2" cstate="screen">
            <a:alphaModFix amt="70000"/>
            <a:extLst>
              <a:ext uri="{28A0092B-C50C-407E-A947-70E740481C1C}">
                <a14:useLocalDpi xmlns:a14="http://schemas.microsoft.com/office/drawing/2010/main"/>
              </a:ext>
            </a:extLst>
          </a:blip>
          <a:stretch>
            <a:fillRect/>
          </a:stretch>
        </p:blipFill>
        <p:spPr>
          <a:xfrm>
            <a:off x="145989" y="178640"/>
            <a:ext cx="1034538" cy="1034538"/>
          </a:xfrm>
          <a:prstGeom prst="rect">
            <a:avLst/>
          </a:prstGeom>
        </p:spPr>
      </p:pic>
      <p:sp>
        <p:nvSpPr>
          <p:cNvPr id="8" name="Text Placeholder 2">
            <a:extLst>
              <a:ext uri="{FF2B5EF4-FFF2-40B4-BE49-F238E27FC236}">
                <a16:creationId xmlns:a16="http://schemas.microsoft.com/office/drawing/2014/main" id="{DFC3B7F4-37AD-884F-A3AD-44E5F2696CA8}"/>
              </a:ext>
            </a:extLst>
          </p:cNvPr>
          <p:cNvSpPr txBox="1">
            <a:spLocks/>
          </p:cNvSpPr>
          <p:nvPr/>
        </p:nvSpPr>
        <p:spPr>
          <a:xfrm>
            <a:off x="1065312" y="367566"/>
            <a:ext cx="6094024" cy="4848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dobe Clean" panose="020B0503020404020204" pitchFamily="34" charset="0"/>
                <a:ea typeface="SF Pro Display" pitchFamily="50" charset="0"/>
                <a:cs typeface="SF Pro Display"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85000"/>
                    <a:lumOff val="15000"/>
                  </a:schemeClr>
                </a:solidFill>
                <a:latin typeface="Adobe Clean Light" panose="020B0303020404020204" pitchFamily="34" charset="0"/>
              </a:rPr>
              <a:t>Design</a:t>
            </a:r>
            <a:br>
              <a:rPr lang="en-US" sz="2400" dirty="0">
                <a:solidFill>
                  <a:schemeClr val="tx1">
                    <a:lumMod val="85000"/>
                    <a:lumOff val="15000"/>
                  </a:schemeClr>
                </a:solidFill>
                <a:latin typeface="Adobe Clean Light" panose="020B0303020404020204" pitchFamily="34" charset="0"/>
              </a:rPr>
            </a:br>
            <a:r>
              <a:rPr lang="en-US" sz="1800" dirty="0">
                <a:solidFill>
                  <a:schemeClr val="tx1"/>
                </a:solidFill>
                <a:latin typeface="Adobe Clean Light" panose="020B0303020404020204" pitchFamily="34" charset="0"/>
              </a:rPr>
              <a:t>[B-SORT-2] Sort High to Low Vs Low to High</a:t>
            </a:r>
          </a:p>
        </p:txBody>
      </p:sp>
      <p:sp>
        <p:nvSpPr>
          <p:cNvPr id="5" name="TextBox 4">
            <a:extLst>
              <a:ext uri="{FF2B5EF4-FFF2-40B4-BE49-F238E27FC236}">
                <a16:creationId xmlns:a16="http://schemas.microsoft.com/office/drawing/2014/main" id="{95F94F5A-46ED-4745-8955-4943E0A9DB8D}"/>
              </a:ext>
            </a:extLst>
          </p:cNvPr>
          <p:cNvSpPr txBox="1"/>
          <p:nvPr/>
        </p:nvSpPr>
        <p:spPr>
          <a:xfrm>
            <a:off x="2123779" y="1144922"/>
            <a:ext cx="3130071" cy="338554"/>
          </a:xfrm>
          <a:prstGeom prst="rect">
            <a:avLst/>
          </a:prstGeom>
          <a:noFill/>
        </p:spPr>
        <p:txBody>
          <a:bodyPr wrap="square" rtlCol="0">
            <a:spAutoFit/>
          </a:bodyPr>
          <a:lstStyle/>
          <a:p>
            <a:r>
              <a:rPr lang="en-US" sz="1600" dirty="0">
                <a:latin typeface="Adobe Clean Light" panose="020B0303020404020204" pitchFamily="34" charset="0"/>
              </a:rPr>
              <a:t>A – Default “Recommended” Sorting</a:t>
            </a:r>
          </a:p>
        </p:txBody>
      </p:sp>
      <p:pic>
        <p:nvPicPr>
          <p:cNvPr id="10" name="Picture 9" descr="A screenshot of a cell phone&#10;&#10;Description automatically generated">
            <a:extLst>
              <a:ext uri="{FF2B5EF4-FFF2-40B4-BE49-F238E27FC236}">
                <a16:creationId xmlns:a16="http://schemas.microsoft.com/office/drawing/2014/main" id="{67A9B8F7-0769-FC4C-B877-7CCA9EFA572C}"/>
              </a:ext>
            </a:extLst>
          </p:cNvPr>
          <p:cNvPicPr>
            <a:picLocks noChangeAspect="1"/>
          </p:cNvPicPr>
          <p:nvPr/>
        </p:nvPicPr>
        <p:blipFill>
          <a:blip r:embed="rId3"/>
          <a:stretch>
            <a:fillRect/>
          </a:stretch>
        </p:blipFill>
        <p:spPr>
          <a:xfrm>
            <a:off x="2123779" y="1600200"/>
            <a:ext cx="7944443" cy="4572000"/>
          </a:xfrm>
          <a:prstGeom prst="rect">
            <a:avLst/>
          </a:prstGeom>
        </p:spPr>
      </p:pic>
    </p:spTree>
    <p:extLst>
      <p:ext uri="{BB962C8B-B14F-4D97-AF65-F5344CB8AC3E}">
        <p14:creationId xmlns:p14="http://schemas.microsoft.com/office/powerpoint/2010/main" val="272666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ECFA7-643E-C648-A920-52C41EBD989F}"/>
              </a:ext>
            </a:extLst>
          </p:cNvPr>
          <p:cNvPicPr>
            <a:picLocks noChangeAspect="1"/>
          </p:cNvPicPr>
          <p:nvPr/>
        </p:nvPicPr>
        <p:blipFill>
          <a:blip r:embed="rId2" cstate="screen">
            <a:alphaModFix amt="70000"/>
            <a:extLst>
              <a:ext uri="{28A0092B-C50C-407E-A947-70E740481C1C}">
                <a14:useLocalDpi xmlns:a14="http://schemas.microsoft.com/office/drawing/2010/main"/>
              </a:ext>
            </a:extLst>
          </a:blip>
          <a:stretch>
            <a:fillRect/>
          </a:stretch>
        </p:blipFill>
        <p:spPr>
          <a:xfrm>
            <a:off x="145989" y="178640"/>
            <a:ext cx="1034538" cy="1034538"/>
          </a:xfrm>
          <a:prstGeom prst="rect">
            <a:avLst/>
          </a:prstGeom>
        </p:spPr>
      </p:pic>
      <p:sp>
        <p:nvSpPr>
          <p:cNvPr id="8" name="Text Placeholder 2">
            <a:extLst>
              <a:ext uri="{FF2B5EF4-FFF2-40B4-BE49-F238E27FC236}">
                <a16:creationId xmlns:a16="http://schemas.microsoft.com/office/drawing/2014/main" id="{DFC3B7F4-37AD-884F-A3AD-44E5F2696CA8}"/>
              </a:ext>
            </a:extLst>
          </p:cNvPr>
          <p:cNvSpPr txBox="1">
            <a:spLocks/>
          </p:cNvSpPr>
          <p:nvPr/>
        </p:nvSpPr>
        <p:spPr>
          <a:xfrm>
            <a:off x="1065312" y="367566"/>
            <a:ext cx="6094024" cy="4848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dobe Clean" panose="020B0503020404020204" pitchFamily="34" charset="0"/>
                <a:ea typeface="SF Pro Display" pitchFamily="50" charset="0"/>
                <a:cs typeface="SF Pro Display"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85000"/>
                    <a:lumOff val="15000"/>
                  </a:schemeClr>
                </a:solidFill>
                <a:latin typeface="Adobe Clean Light" panose="020B0303020404020204" pitchFamily="34" charset="0"/>
              </a:rPr>
              <a:t>Design</a:t>
            </a:r>
            <a:br>
              <a:rPr lang="en-US" sz="2400" dirty="0">
                <a:solidFill>
                  <a:schemeClr val="tx1">
                    <a:lumMod val="85000"/>
                    <a:lumOff val="15000"/>
                  </a:schemeClr>
                </a:solidFill>
                <a:latin typeface="Adobe Clean Light" panose="020B0303020404020204" pitchFamily="34" charset="0"/>
              </a:rPr>
            </a:br>
            <a:r>
              <a:rPr lang="en-US" sz="1800" dirty="0">
                <a:solidFill>
                  <a:schemeClr val="tx1"/>
                </a:solidFill>
                <a:latin typeface="Adobe Clean Light" panose="020B0303020404020204" pitchFamily="34" charset="0"/>
              </a:rPr>
              <a:t>[B-SORT-2] Sort High to Low Vs Low to High</a:t>
            </a:r>
          </a:p>
        </p:txBody>
      </p:sp>
      <p:sp>
        <p:nvSpPr>
          <p:cNvPr id="5" name="TextBox 4">
            <a:extLst>
              <a:ext uri="{FF2B5EF4-FFF2-40B4-BE49-F238E27FC236}">
                <a16:creationId xmlns:a16="http://schemas.microsoft.com/office/drawing/2014/main" id="{95F94F5A-46ED-4745-8955-4943E0A9DB8D}"/>
              </a:ext>
            </a:extLst>
          </p:cNvPr>
          <p:cNvSpPr txBox="1"/>
          <p:nvPr/>
        </p:nvSpPr>
        <p:spPr>
          <a:xfrm>
            <a:off x="2125717" y="1144922"/>
            <a:ext cx="3724365" cy="338554"/>
          </a:xfrm>
          <a:prstGeom prst="rect">
            <a:avLst/>
          </a:prstGeom>
          <a:noFill/>
        </p:spPr>
        <p:txBody>
          <a:bodyPr wrap="square" rtlCol="0">
            <a:spAutoFit/>
          </a:bodyPr>
          <a:lstStyle/>
          <a:p>
            <a:r>
              <a:rPr lang="en-US" sz="1600" dirty="0">
                <a:latin typeface="Adobe Clean Light" panose="020B0303020404020204" pitchFamily="34" charset="0"/>
              </a:rPr>
              <a:t>B – Pricing &gt; Low to High Sorting Method</a:t>
            </a:r>
          </a:p>
        </p:txBody>
      </p:sp>
      <p:pic>
        <p:nvPicPr>
          <p:cNvPr id="9" name="Picture 8" descr="A screenshot of a cell phone&#10;&#10;Description automatically generated">
            <a:extLst>
              <a:ext uri="{FF2B5EF4-FFF2-40B4-BE49-F238E27FC236}">
                <a16:creationId xmlns:a16="http://schemas.microsoft.com/office/drawing/2014/main" id="{08D9B306-C8AE-6D4D-BC15-B7C6E887D02A}"/>
              </a:ext>
            </a:extLst>
          </p:cNvPr>
          <p:cNvPicPr>
            <a:picLocks noChangeAspect="1"/>
          </p:cNvPicPr>
          <p:nvPr/>
        </p:nvPicPr>
        <p:blipFill>
          <a:blip r:embed="rId3"/>
          <a:stretch>
            <a:fillRect/>
          </a:stretch>
        </p:blipFill>
        <p:spPr>
          <a:xfrm>
            <a:off x="2125718" y="1483476"/>
            <a:ext cx="7940565" cy="4572000"/>
          </a:xfrm>
          <a:prstGeom prst="rect">
            <a:avLst/>
          </a:prstGeom>
        </p:spPr>
      </p:pic>
    </p:spTree>
    <p:extLst>
      <p:ext uri="{BB962C8B-B14F-4D97-AF65-F5344CB8AC3E}">
        <p14:creationId xmlns:p14="http://schemas.microsoft.com/office/powerpoint/2010/main" val="175188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ECFA7-643E-C648-A920-52C41EBD989F}"/>
              </a:ext>
            </a:extLst>
          </p:cNvPr>
          <p:cNvPicPr>
            <a:picLocks noChangeAspect="1"/>
          </p:cNvPicPr>
          <p:nvPr/>
        </p:nvPicPr>
        <p:blipFill>
          <a:blip r:embed="rId2" cstate="screen">
            <a:alphaModFix amt="70000"/>
            <a:extLst>
              <a:ext uri="{28A0092B-C50C-407E-A947-70E740481C1C}">
                <a14:useLocalDpi xmlns:a14="http://schemas.microsoft.com/office/drawing/2010/main"/>
              </a:ext>
            </a:extLst>
          </a:blip>
          <a:stretch>
            <a:fillRect/>
          </a:stretch>
        </p:blipFill>
        <p:spPr>
          <a:xfrm>
            <a:off x="145989" y="178640"/>
            <a:ext cx="1034538" cy="1034538"/>
          </a:xfrm>
          <a:prstGeom prst="rect">
            <a:avLst/>
          </a:prstGeom>
        </p:spPr>
      </p:pic>
      <p:sp>
        <p:nvSpPr>
          <p:cNvPr id="8" name="Text Placeholder 2">
            <a:extLst>
              <a:ext uri="{FF2B5EF4-FFF2-40B4-BE49-F238E27FC236}">
                <a16:creationId xmlns:a16="http://schemas.microsoft.com/office/drawing/2014/main" id="{DFC3B7F4-37AD-884F-A3AD-44E5F2696CA8}"/>
              </a:ext>
            </a:extLst>
          </p:cNvPr>
          <p:cNvSpPr txBox="1">
            <a:spLocks/>
          </p:cNvSpPr>
          <p:nvPr/>
        </p:nvSpPr>
        <p:spPr>
          <a:xfrm>
            <a:off x="1065312" y="367566"/>
            <a:ext cx="6094024" cy="4848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Adobe Clean" panose="020B0503020404020204" pitchFamily="34" charset="0"/>
                <a:ea typeface="SF Pro Display" pitchFamily="50" charset="0"/>
                <a:cs typeface="SF Pro Display" pitchFamily="5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85000"/>
                    <a:lumOff val="15000"/>
                  </a:schemeClr>
                </a:solidFill>
                <a:latin typeface="Adobe Clean Light" panose="020B0303020404020204" pitchFamily="34" charset="0"/>
              </a:rPr>
              <a:t>Design</a:t>
            </a:r>
            <a:br>
              <a:rPr lang="en-US" sz="2400" dirty="0">
                <a:solidFill>
                  <a:schemeClr val="tx1">
                    <a:lumMod val="85000"/>
                    <a:lumOff val="15000"/>
                  </a:schemeClr>
                </a:solidFill>
                <a:latin typeface="Adobe Clean Light" panose="020B0303020404020204" pitchFamily="34" charset="0"/>
              </a:rPr>
            </a:br>
            <a:r>
              <a:rPr lang="en-US" sz="1800" dirty="0">
                <a:solidFill>
                  <a:schemeClr val="tx1"/>
                </a:solidFill>
                <a:latin typeface="Adobe Clean Light" panose="020B0303020404020204" pitchFamily="34" charset="0"/>
              </a:rPr>
              <a:t>[B-SORT-2] Sort High to Low Vs Low to High</a:t>
            </a:r>
          </a:p>
        </p:txBody>
      </p:sp>
      <p:sp>
        <p:nvSpPr>
          <p:cNvPr id="5" name="TextBox 4">
            <a:extLst>
              <a:ext uri="{FF2B5EF4-FFF2-40B4-BE49-F238E27FC236}">
                <a16:creationId xmlns:a16="http://schemas.microsoft.com/office/drawing/2014/main" id="{95F94F5A-46ED-4745-8955-4943E0A9DB8D}"/>
              </a:ext>
            </a:extLst>
          </p:cNvPr>
          <p:cNvSpPr txBox="1"/>
          <p:nvPr/>
        </p:nvSpPr>
        <p:spPr>
          <a:xfrm>
            <a:off x="2114617" y="1144922"/>
            <a:ext cx="3735466" cy="338554"/>
          </a:xfrm>
          <a:prstGeom prst="rect">
            <a:avLst/>
          </a:prstGeom>
          <a:noFill/>
        </p:spPr>
        <p:txBody>
          <a:bodyPr wrap="square" rtlCol="0">
            <a:spAutoFit/>
          </a:bodyPr>
          <a:lstStyle/>
          <a:p>
            <a:r>
              <a:rPr lang="en-US" sz="1600" dirty="0">
                <a:latin typeface="Adobe Clean Light" panose="020B0303020404020204" pitchFamily="34" charset="0"/>
              </a:rPr>
              <a:t>C – Pricing &gt; High to Low Sorting Method</a:t>
            </a:r>
          </a:p>
        </p:txBody>
      </p:sp>
      <p:pic>
        <p:nvPicPr>
          <p:cNvPr id="10" name="Picture 9" descr="A screenshot of a cell phone&#10;&#10;Description automatically generated">
            <a:extLst>
              <a:ext uri="{FF2B5EF4-FFF2-40B4-BE49-F238E27FC236}">
                <a16:creationId xmlns:a16="http://schemas.microsoft.com/office/drawing/2014/main" id="{F28F69A3-58D0-514A-8D0F-1E3E67BD1B8D}"/>
              </a:ext>
            </a:extLst>
          </p:cNvPr>
          <p:cNvPicPr>
            <a:picLocks noChangeAspect="1"/>
          </p:cNvPicPr>
          <p:nvPr/>
        </p:nvPicPr>
        <p:blipFill>
          <a:blip r:embed="rId3"/>
          <a:stretch>
            <a:fillRect/>
          </a:stretch>
        </p:blipFill>
        <p:spPr>
          <a:xfrm>
            <a:off x="2114616" y="1483476"/>
            <a:ext cx="7962768" cy="4572000"/>
          </a:xfrm>
          <a:prstGeom prst="rect">
            <a:avLst/>
          </a:prstGeom>
        </p:spPr>
      </p:pic>
    </p:spTree>
    <p:extLst>
      <p:ext uri="{BB962C8B-B14F-4D97-AF65-F5344CB8AC3E}">
        <p14:creationId xmlns:p14="http://schemas.microsoft.com/office/powerpoint/2010/main" val="390336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78AC02FF14ED448886912E43577C94" ma:contentTypeVersion="12" ma:contentTypeDescription="Create a new document." ma:contentTypeScope="" ma:versionID="81c1fac8ea37f18c4c23170926395aa7">
  <xsd:schema xmlns:xsd="http://www.w3.org/2001/XMLSchema" xmlns:xs="http://www.w3.org/2001/XMLSchema" xmlns:p="http://schemas.microsoft.com/office/2006/metadata/properties" xmlns:ns3="c12dfa20-a1a3-45bb-a9cb-f72333771bc4" xmlns:ns4="e5da2b66-ef5b-45dc-901b-e59c90fe793b" targetNamespace="http://schemas.microsoft.com/office/2006/metadata/properties" ma:root="true" ma:fieldsID="cf61c8fc3728e0b6b81adffd6429c15d" ns3:_="" ns4:_="">
    <xsd:import namespace="c12dfa20-a1a3-45bb-a9cb-f72333771bc4"/>
    <xsd:import namespace="e5da2b66-ef5b-45dc-901b-e59c90fe793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DateTake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2dfa20-a1a3-45bb-a9cb-f72333771bc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da2b66-ef5b-45dc-901b-e59c90fe793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FA35A3-5877-4A4D-B973-179D7391ED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2dfa20-a1a3-45bb-a9cb-f72333771bc4"/>
    <ds:schemaRef ds:uri="e5da2b66-ef5b-45dc-901b-e59c90fe79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0299A5-622F-4CCD-84AB-FE6416785E81}">
  <ds:schemaRefs>
    <ds:schemaRef ds:uri="http://schemas.microsoft.com/sharepoint/v3/contenttype/forms"/>
  </ds:schemaRefs>
</ds:datastoreItem>
</file>

<file path=customXml/itemProps3.xml><?xml version="1.0" encoding="utf-8"?>
<ds:datastoreItem xmlns:ds="http://schemas.openxmlformats.org/officeDocument/2006/customXml" ds:itemID="{85C2ABFC-7924-4DF2-B8B2-53058C7A9FE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10777</TotalTime>
  <Words>618</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Clean</vt:lpstr>
      <vt:lpstr>Adobe Clean Light</vt:lpstr>
      <vt:lpstr>Arial</vt:lpstr>
      <vt:lpstr>Calibri</vt:lpstr>
      <vt:lpstr>SF Pro Text</vt:lpstr>
      <vt:lpstr>Slack-Lato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[B-RECS-1] Recommendations On Homepage</dc:title>
  <dc:creator>Olive Lopez</dc:creator>
  <cp:lastModifiedBy>Ingrid Spielman</cp:lastModifiedBy>
  <cp:revision>26</cp:revision>
  <dcterms:created xsi:type="dcterms:W3CDTF">2020-03-10T19:16:37Z</dcterms:created>
  <dcterms:modified xsi:type="dcterms:W3CDTF">2020-05-14T01:00:07Z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0x010100F278AC02FF14ED448886912E43577C94</vt:lpwstr>
  </property>
</Properties>
</file>