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7" r:id="rId2"/>
  </p:sldMasterIdLst>
  <p:sldIdLst>
    <p:sldId id="256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5FB27A7-0960-4100-B6E1-57AE83E189D8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469C85-E959-4CD2-9ECD-27A5EB984C2F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3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5FB27A7-0960-4100-B6E1-57AE83E189D8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469C85-E959-4CD2-9ECD-27A5EB984C2F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022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5FB27A7-0960-4100-B6E1-57AE83E189D8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469C85-E959-4CD2-9ECD-27A5EB984C2F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694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237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2A8E90C-D279-493A-A30E-C124146136FF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DB6F272-9932-4771-82FC-4BE2B7A94E7B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74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2A8E90C-D279-493A-A30E-C124146136FF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DB6F272-9932-4771-82FC-4BE2B7A94E7B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8902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2A8E90C-D279-493A-A30E-C124146136FF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DB6F272-9932-4771-82FC-4BE2B7A94E7B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8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2A8E90C-D279-493A-A30E-C124146136FF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DB6F272-9932-4771-82FC-4BE2B7A94E7B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2942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2A8E90C-D279-493A-A30E-C124146136FF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DB6F272-9932-4771-82FC-4BE2B7A94E7B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2774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2A8E90C-D279-493A-A30E-C124146136FF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DB6F272-9932-4771-82FC-4BE2B7A94E7B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6042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2A8E90C-D279-493A-A30E-C124146136FF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DB6F272-9932-4771-82FC-4BE2B7A94E7B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554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5FB27A7-0960-4100-B6E1-57AE83E189D8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469C85-E959-4CD2-9ECD-27A5EB984C2F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6057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lnSpc>
                <a:spcPct val="100000"/>
              </a:lnSpc>
            </a:pPr>
            <a:fld id="{E2A8E90C-D279-493A-A30E-C124146136FF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4DB6F272-9932-4771-82FC-4BE2B7A94E7B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2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2A8E90C-D279-493A-A30E-C124146136FF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DB6F272-9932-4771-82FC-4BE2B7A94E7B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895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2A8E90C-D279-493A-A30E-C124146136FF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DB6F272-9932-4771-82FC-4BE2B7A94E7B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2909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2A8E90C-D279-493A-A30E-C124146136FF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DB6F272-9932-4771-82FC-4BE2B7A94E7B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2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5FB27A7-0960-4100-B6E1-57AE83E189D8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469C85-E959-4CD2-9ECD-27A5EB984C2F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32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5FB27A7-0960-4100-B6E1-57AE83E189D8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469C85-E959-4CD2-9ECD-27A5EB984C2F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742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5FB27A7-0960-4100-B6E1-57AE83E189D8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469C85-E959-4CD2-9ECD-27A5EB984C2F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87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5FB27A7-0960-4100-B6E1-57AE83E189D8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469C85-E959-4CD2-9ECD-27A5EB984C2F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13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5FB27A7-0960-4100-B6E1-57AE83E189D8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469C85-E959-4CD2-9ECD-27A5EB984C2F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903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lnSpc>
                <a:spcPct val="100000"/>
              </a:lnSpc>
            </a:pPr>
            <a:fld id="{35FB27A7-0960-4100-B6E1-57AE83E189D8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5469C85-E959-4CD2-9ECD-27A5EB984C2F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056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5FB27A7-0960-4100-B6E1-57AE83E189D8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5469C85-E959-4CD2-9ECD-27A5EB984C2F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802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5FB27A7-0960-4100-B6E1-57AE83E189D8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5469C85-E959-4CD2-9ECD-27A5EB984C2F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3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E2A8E90C-D279-493A-A30E-C124146136FF}" type="datetime1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28.06.2023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4DB6F272-9932-4771-82FC-4BE2B7A94E7B}" type="slidenum">
              <a:rPr lang="ru-RU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6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066680" y="2670922"/>
            <a:ext cx="10058040" cy="1489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Крипто-портфолио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1117800" y="4479840"/>
            <a:ext cx="10775520" cy="198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ru-RU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ru-RU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ru-RU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 </a:t>
            </a:r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КИ19-07Б</a:t>
            </a:r>
            <a:b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Голубев Антон Романович</a:t>
            </a:r>
            <a:b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</a:t>
            </a:r>
            <a:br>
              <a:rPr lang="ru-RU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преподаватель каф. ВТ</a:t>
            </a:r>
            <a:endParaRPr lang="ru-RU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ru-RU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Яблонский А</a:t>
            </a:r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лексей Павлович</a:t>
            </a:r>
            <a:endParaRPr lang="ru-RU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318400" y="394920"/>
            <a:ext cx="7554600" cy="30257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Министерство науки и высшего образования РФ</a:t>
            </a:r>
            <a:b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</a:b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Федеральное государственное автономное</a:t>
            </a: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ru-RU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«СИБИРСКИЙ ФЕДЕРАЛЬНЫЙ УНИВЕРСИТЕТ»</a:t>
            </a:r>
            <a:endParaRPr lang="ru-RU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br>
              <a:rPr lang="ru-RU" sz="24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космических и информационных технологий</a:t>
            </a:r>
            <a:br>
              <a:rPr lang="ru-RU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вычислительной техники</a:t>
            </a: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Picture 2"/>
          <p:cNvPicPr/>
          <p:nvPr/>
        </p:nvPicPr>
        <p:blipFill>
          <a:blip r:embed="rId2"/>
          <a:stretch/>
        </p:blipFill>
        <p:spPr>
          <a:xfrm>
            <a:off x="9873000" y="394920"/>
            <a:ext cx="2020320" cy="1233720"/>
          </a:xfrm>
          <a:prstGeom prst="rect">
            <a:avLst/>
          </a:prstGeom>
          <a:ln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4116960" y="5631840"/>
            <a:ext cx="395748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ru-R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Красноярск 2023</a:t>
            </a:r>
            <a:endParaRPr lang="ru-RU" sz="2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407880"/>
            <a:ext cx="10515240" cy="54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1500" lnSpcReduction="20000"/>
          </a:bodyPr>
          <a:lstStyle/>
          <a:p>
            <a:pPr>
              <a:lnSpc>
                <a:spcPct val="9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Times New Roman"/>
              </a:rPr>
              <a:t>Цель и задачи</a:t>
            </a:r>
            <a:endParaRPr lang="ru-RU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35600" y="1189440"/>
            <a:ext cx="11281320" cy="5259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</a:rPr>
              <a:t>Цель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 –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"/>
              </a:rPr>
              <a:t> разработка и реализация инструмента, позволяющего пользователям отслеживать состояние своего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Times New Roman"/>
                <a:ea typeface=""/>
              </a:rPr>
              <a:t>криптовалютного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"/>
              </a:rPr>
              <a:t> портфеля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</a:rPr>
              <a:t>Задачи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: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"/>
              </a:rPr>
              <a:t>изучение существующих аналогов и подходов к управлению 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Times New Roman"/>
                <a:ea typeface=""/>
              </a:rPr>
              <a:t>криптовалютными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"/>
              </a:rPr>
              <a:t> активами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; 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"/>
              </a:rPr>
              <a:t>анализ требований к функционалу инструментов отслеживания состояния 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Times New Roman"/>
                <a:ea typeface=""/>
              </a:rPr>
              <a:t>криптовалютного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"/>
              </a:rPr>
              <a:t> портфеля;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"/>
              </a:rPr>
              <a:t>выбор подходящих технологий для его реализации, проектирование архитектуры приложения;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"/>
              </a:rPr>
              <a:t>реализация и тестирование функционала, анализ полученных результатов и возможности для дальнейшего развития проекта.</a:t>
            </a:r>
            <a:endParaRPr lang="ru-RU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481D7C5-2FCD-4577-BC38-9DAE3CCF0498}" type="slidenum">
              <a:rPr lang="ru-RU" sz="2000" b="0" strike="noStrike" spc="-1">
                <a:solidFill>
                  <a:schemeClr val="bg1"/>
                </a:solidFill>
                <a:latin typeface="Calibri"/>
              </a:rPr>
              <a:t>2</a:t>
            </a:fld>
            <a:endParaRPr lang="ru-RU" sz="20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/>
              </a:rPr>
              <a:t>Архитектурная схема системы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FB865E2-8319-4570-B83C-D97CE8407C2A}" type="slidenum">
              <a:rPr lang="ru-RU" sz="2000" b="0" strike="noStrike" spc="-1">
                <a:solidFill>
                  <a:schemeClr val="bg1"/>
                </a:solidFill>
                <a:latin typeface="Calibri"/>
              </a:rPr>
              <a:t>3</a:t>
            </a:fld>
            <a:endParaRPr lang="ru-RU" sz="20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DC5421-BECF-4202-8814-5FAC3B03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85" y="1417464"/>
            <a:ext cx="8200615" cy="4883810"/>
          </a:xfrm>
          <a:prstGeom prst="rect">
            <a:avLst/>
          </a:prstGeom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D70E9FAA-9674-41F7-947B-750AF0200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813" y="2904931"/>
            <a:ext cx="478213" cy="52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Функционал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FC24935-2DA6-4AB7-911D-0736DA77EAA2}" type="slidenum">
              <a:rPr lang="ru-RU" sz="2000" b="0" strike="noStrike" spc="-1">
                <a:solidFill>
                  <a:schemeClr val="bg1"/>
                </a:solidFill>
                <a:latin typeface="Calibri"/>
              </a:rPr>
              <a:t>4</a:t>
            </a:fld>
            <a:endParaRPr lang="ru-RU" sz="20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2825CF3-2B73-448F-AE43-D736BC32D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419157"/>
            <a:ext cx="2886075" cy="15335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CB303A-EF46-47E4-9DDC-191518D1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2952682"/>
            <a:ext cx="4343400" cy="1152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1026D5-20DB-4564-8629-29F066754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125" y="1419157"/>
            <a:ext cx="467677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6749" y="18900"/>
            <a:ext cx="4040436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/>
              </a:rPr>
              <a:t>Демонстрация работы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591832-1934-462E-873C-E4A66FA70B3A}" type="slidenum">
              <a:rPr lang="ru-RU" sz="2000" b="0" strike="noStrike" spc="-1">
                <a:solidFill>
                  <a:schemeClr val="bg1"/>
                </a:solidFill>
                <a:latin typeface="Calibri"/>
              </a:rPr>
              <a:t>5</a:t>
            </a:fld>
            <a:endParaRPr lang="ru-RU" sz="20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4918D0-0CEB-4CE9-9C83-BF14615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188" y="0"/>
            <a:ext cx="4720812" cy="6356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6E63C0-AA85-487E-827A-1FD946F60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278" y="-6434"/>
            <a:ext cx="3850910" cy="63565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BB074E-511F-4773-83A2-2C2246F31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4060"/>
            <a:ext cx="3620278" cy="50060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Итоги и выводы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B57A782-C51B-4ADA-9260-5942F8F07FCF}" type="slidenum">
              <a:rPr lang="ru-RU" sz="2000" b="0" strike="noStrike" spc="-1">
                <a:solidFill>
                  <a:schemeClr val="bg1"/>
                </a:solidFill>
                <a:latin typeface="Calibri"/>
              </a:rPr>
              <a:t>6</a:t>
            </a:fld>
            <a:endParaRPr lang="ru-RU" sz="20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"/>
              </a:rPr>
              <a:t>В результате выполнения выпускной квалификационной работы был создан инструмент для мессенджера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"/>
              </a:rPr>
              <a:t>Telegram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"/>
              </a:rPr>
              <a:t>, предоставляющий пользователю ряд функций для управления 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Times New Roman"/>
                <a:ea typeface=""/>
              </a:rPr>
              <a:t>криптовалютным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"/>
              </a:rPr>
              <a:t> портфелем. Этот инструмент позволяет выполнять следующие действия: добавление новых монет в портфель, продажа монет из портфеля, просмотр текущего состояния портфеля, полное его очищение, установка порога изменения цены для получения уведомлений и просмотр установленных порогов.</a:t>
            </a:r>
            <a:endParaRPr lang="ru-RU" sz="2400" b="0" strike="noStrike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</a:rPr>
              <a:t>Возможные улучшения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В планах по улучшению бота рассматриваются следующие аспекты: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1) Интеграция с реальными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Times New Roman"/>
              </a:rPr>
              <a:t>криптовалютными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 биржами, что позволит пользователю совершать реальные торговые операции прямо из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Times New Roman"/>
              </a:rPr>
              <a:t>Telegram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2) Расширение функциональности бота, добавление новых функций, таких как автоматическое уведомление о достижении ценой монеты определенного уровня.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3)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Установка порога изменения цены для определенной монеты.</a:t>
            </a:r>
            <a:endParaRPr lang="ru-RU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37ECCFD-0739-4E21-BCC5-585CBDE24D91}" type="slidenum">
              <a:rPr lang="ru-RU" sz="2000" b="0" strike="noStrike" spc="-1">
                <a:solidFill>
                  <a:schemeClr val="bg1"/>
                </a:solidFill>
                <a:latin typeface="Calibri"/>
              </a:rPr>
              <a:t>7</a:t>
            </a:fld>
            <a:endParaRPr lang="ru-RU" sz="20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2373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117" name="TextShape 2"/>
          <p:cNvSpPr txBox="1"/>
          <p:nvPr/>
        </p:nvSpPr>
        <p:spPr>
          <a:xfrm>
            <a:off x="8610480" y="6350299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3076E9C-7C28-48DC-BD1F-7E6E59DEC1C4}" type="slidenum">
              <a:rPr lang="ru-RU" sz="2000" b="0" strike="noStrike" spc="-1">
                <a:solidFill>
                  <a:schemeClr val="bg1"/>
                </a:solidFill>
                <a:latin typeface="Calibri"/>
              </a:rPr>
              <a:t>8</a:t>
            </a:fld>
            <a:endParaRPr lang="ru-RU" sz="2000" b="0" strike="noStrike" spc="-1" dirty="0">
              <a:solidFill>
                <a:schemeClr val="bg1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</TotalTime>
  <Words>263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Ретро</vt:lpstr>
      <vt:lpstr>1_Ретро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Микроконтроллерная система испытании автомобильных узлов</dc:title>
  <dc:subject/>
  <dc:creator>Даниил Сапожников</dc:creator>
  <dc:description/>
  <cp:lastModifiedBy>Антон Голубев</cp:lastModifiedBy>
  <cp:revision>31</cp:revision>
  <dcterms:created xsi:type="dcterms:W3CDTF">2022-03-19T09:15:35Z</dcterms:created>
  <dcterms:modified xsi:type="dcterms:W3CDTF">2023-06-28T11:32:13Z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