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3" r:id="rId3"/>
    <p:sldId id="310" r:id="rId4"/>
    <p:sldId id="341" r:id="rId5"/>
    <p:sldId id="342" r:id="rId6"/>
    <p:sldId id="343" r:id="rId7"/>
    <p:sldId id="344" r:id="rId8"/>
    <p:sldId id="345" r:id="rId9"/>
    <p:sldId id="347" r:id="rId10"/>
    <p:sldId id="346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meau simeau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34DF"/>
    <a:srgbClr val="D7D9D3"/>
    <a:srgbClr val="DDF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29937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800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97DA5-49F9-4245-A4D3-6A372BB72AD7}" type="datetimeFigureOut">
              <a:rPr lang="fr-FR" smtClean="0"/>
              <a:pPr/>
              <a:t>09/04/2020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EB967-EBFF-2746-8DA4-E0AA7940050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20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F9FDD-2C9A-489C-AE94-B4C76E449DF3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74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E18D-F77F-EE42-8FC8-6D54735146B4}" type="datetimeFigureOut">
              <a:rPr lang="fr-FR" smtClean="0"/>
              <a:pPr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5B4E-57C1-E646-AAC2-63663DBAF4C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18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E18D-F77F-EE42-8FC8-6D54735146B4}" type="datetimeFigureOut">
              <a:rPr lang="fr-FR" smtClean="0"/>
              <a:pPr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5B4E-57C1-E646-AAC2-63663DBAF4C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E18D-F77F-EE42-8FC8-6D54735146B4}" type="datetimeFigureOut">
              <a:rPr lang="fr-FR" smtClean="0"/>
              <a:pPr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5B4E-57C1-E646-AAC2-63663DBAF4C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93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E18D-F77F-EE42-8FC8-6D54735146B4}" type="datetimeFigureOut">
              <a:rPr lang="fr-FR" smtClean="0"/>
              <a:pPr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5B4E-57C1-E646-AAC2-63663DBAF4C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7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E18D-F77F-EE42-8FC8-6D54735146B4}" type="datetimeFigureOut">
              <a:rPr lang="fr-FR" smtClean="0"/>
              <a:pPr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5B4E-57C1-E646-AAC2-63663DBAF4C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3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E18D-F77F-EE42-8FC8-6D54735146B4}" type="datetimeFigureOut">
              <a:rPr lang="fr-FR" smtClean="0"/>
              <a:pPr/>
              <a:t>09/04/2020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5B4E-57C1-E646-AAC2-63663DBAF4C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94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E18D-F77F-EE42-8FC8-6D54735146B4}" type="datetimeFigureOut">
              <a:rPr lang="fr-FR" smtClean="0"/>
              <a:pPr/>
              <a:t>09/04/2020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5B4E-57C1-E646-AAC2-63663DBAF4C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2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E18D-F77F-EE42-8FC8-6D54735146B4}" type="datetimeFigureOut">
              <a:rPr lang="fr-FR" smtClean="0"/>
              <a:pPr/>
              <a:t>09/04/2020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5B4E-57C1-E646-AAC2-63663DBAF4C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08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E18D-F77F-EE42-8FC8-6D54735146B4}" type="datetimeFigureOut">
              <a:rPr lang="fr-FR" smtClean="0"/>
              <a:pPr/>
              <a:t>09/04/2020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5B4E-57C1-E646-AAC2-63663DBAF4C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68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E18D-F77F-EE42-8FC8-6D54735146B4}" type="datetimeFigureOut">
              <a:rPr lang="fr-FR" smtClean="0"/>
              <a:pPr/>
              <a:t>09/04/2020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5B4E-57C1-E646-AAC2-63663DBAF4C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6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E18D-F77F-EE42-8FC8-6D54735146B4}" type="datetimeFigureOut">
              <a:rPr lang="fr-FR" smtClean="0"/>
              <a:pPr/>
              <a:t>09/04/2020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5B4E-57C1-E646-AAC2-63663DBAF4C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23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6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EE18D-F77F-EE42-8FC8-6D54735146B4}" type="datetimeFigureOut">
              <a:rPr lang="fr-FR" smtClean="0"/>
              <a:pPr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5B4E-57C1-E646-AAC2-63663DBAF4C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96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RO5qmvgTH5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0100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6600" b="1" dirty="0">
                <a:solidFill>
                  <a:srgbClr val="003300"/>
                </a:solidFill>
              </a:rPr>
              <a:t>4</a:t>
            </a:r>
            <a:r>
              <a:rPr lang="fr-FR" sz="6600" b="1" baseline="30000" dirty="0" smtClean="0">
                <a:solidFill>
                  <a:srgbClr val="003300"/>
                </a:solidFill>
              </a:rPr>
              <a:t>ème</a:t>
            </a:r>
            <a:r>
              <a:rPr lang="fr-FR" sz="6600" b="1" dirty="0" smtClean="0">
                <a:solidFill>
                  <a:srgbClr val="003300"/>
                </a:solidFill>
              </a:rPr>
              <a:t> partie : </a:t>
            </a:r>
            <a:br>
              <a:rPr lang="fr-FR" sz="6600" b="1" dirty="0" smtClean="0">
                <a:solidFill>
                  <a:srgbClr val="003300"/>
                </a:solidFill>
              </a:rPr>
            </a:br>
            <a:r>
              <a:rPr lang="fr-FR" sz="6000" b="1" dirty="0" smtClean="0">
                <a:solidFill>
                  <a:srgbClr val="003300"/>
                </a:solidFill>
              </a:rPr>
              <a:t>Son et musique, porteurs d’information</a:t>
            </a:r>
            <a:endParaRPr lang="fr-FR" sz="6000" b="1" u="sng" dirty="0">
              <a:solidFill>
                <a:srgbClr val="FF000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0" y="3795889"/>
            <a:ext cx="9144000" cy="294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 defTabSz="914400">
              <a:spcBef>
                <a:spcPct val="20000"/>
              </a:spcBef>
              <a:defRPr/>
            </a:pP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Chapitre2</a:t>
            </a:r>
            <a:r>
              <a:rPr lang="fr-F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La musique ou l'art de faire </a:t>
            </a:r>
            <a:r>
              <a:rPr lang="fr-FR" sz="6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entendre </a:t>
            </a:r>
            <a:r>
              <a:rPr lang="fr-FR" sz="6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</a:t>
            </a:r>
            <a:r>
              <a:rPr lang="fr-F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nombres</a:t>
            </a:r>
            <a:endParaRPr kumimoji="0" lang="fr-FR" sz="6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16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600" dirty="0"/>
              <a:t>« Le rapport de l’octave étant égal à 2 et contenant douze intervalles, il suffit de les diviser en 12 intervalles égaux (12 demi-tons) </a:t>
            </a:r>
          </a:p>
        </p:txBody>
      </p:sp>
      <p:pic>
        <p:nvPicPr>
          <p:cNvPr id="6" name="Image 5" descr="Macintosh HD:Users:chiaradia:Desktop:musique 2.jpe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5" t="81977" r="8176"/>
          <a:stretch/>
        </p:blipFill>
        <p:spPr bwMode="auto">
          <a:xfrm>
            <a:off x="0" y="2215445"/>
            <a:ext cx="9143999" cy="28363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3890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" y="850724"/>
            <a:ext cx="9144000" cy="7039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4000" b="1" dirty="0" smtClean="0">
                <a:solidFill>
                  <a:srgbClr val="FF0000"/>
                </a:solidFill>
              </a:rPr>
              <a:t>I. </a:t>
            </a:r>
            <a:r>
              <a:rPr lang="fr-FR" sz="4000" b="1" u="sng" dirty="0" smtClean="0">
                <a:solidFill>
                  <a:srgbClr val="FF0000"/>
                </a:solidFill>
              </a:rPr>
              <a:t>La musique, un art organisé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C3532794-323D-4102-81D6-34B520743FFD}"/>
              </a:ext>
            </a:extLst>
          </p:cNvPr>
          <p:cNvSpPr txBox="1"/>
          <p:nvPr/>
        </p:nvSpPr>
        <p:spPr>
          <a:xfrm>
            <a:off x="0" y="1701448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600" dirty="0" smtClean="0">
                <a:ea typeface="Wingdings"/>
                <a:cs typeface="Wingdings"/>
                <a:sym typeface="Wingdings"/>
              </a:rPr>
              <a:t>« </a:t>
            </a:r>
            <a:r>
              <a:rPr lang="fr-FR" sz="3600" i="1" dirty="0" smtClean="0"/>
              <a:t>La </a:t>
            </a:r>
            <a:r>
              <a:rPr lang="fr-FR" sz="3600" i="1" dirty="0"/>
              <a:t>musique est un exercice caché d’arithmétique, l’esprit n’ayant pas conscience qu’il est en train de </a:t>
            </a:r>
            <a:r>
              <a:rPr lang="fr-FR" sz="3600" i="1" dirty="0" smtClean="0"/>
              <a:t>compter ».</a:t>
            </a:r>
            <a:r>
              <a:rPr lang="fr-FR" sz="3600" i="1" dirty="0"/>
              <a:t> </a:t>
            </a:r>
          </a:p>
          <a:p>
            <a:pPr algn="r"/>
            <a:r>
              <a:rPr lang="de-DE" sz="2800" dirty="0"/>
              <a:t>Leibniz, 1712</a:t>
            </a:r>
            <a:r>
              <a:rPr lang="de-DE" sz="3600" dirty="0"/>
              <a:t>.</a:t>
            </a:r>
            <a:endParaRPr lang="fr-FR" sz="3600" dirty="0"/>
          </a:p>
        </p:txBody>
      </p:sp>
      <p:sp>
        <p:nvSpPr>
          <p:cNvPr id="3" name="Rectangle 2"/>
          <p:cNvSpPr/>
          <p:nvPr/>
        </p:nvSpPr>
        <p:spPr>
          <a:xfrm>
            <a:off x="0" y="4157063"/>
            <a:ext cx="9143999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4138" algn="just"/>
            <a:r>
              <a:rPr lang="fr-FR" sz="36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fr-FR" sz="3600" dirty="0"/>
              <a:t>La musique existait déjà avant Pythagore. Il est cependant le premier à avoir associé cet art à celui des </a:t>
            </a:r>
            <a:r>
              <a:rPr lang="fr-FR" sz="3600" dirty="0" smtClean="0"/>
              <a:t>nombres.</a:t>
            </a:r>
            <a:endParaRPr lang="fr-FR" sz="3600" dirty="0"/>
          </a:p>
        </p:txBody>
      </p:sp>
      <p:sp>
        <p:nvSpPr>
          <p:cNvPr id="6" name="Rectangle 5"/>
          <p:cNvSpPr/>
          <p:nvPr/>
        </p:nvSpPr>
        <p:spPr>
          <a:xfrm>
            <a:off x="-3" y="590354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9138"/>
            <a:r>
              <a:rPr lang="fr-FR" sz="3600" b="1" dirty="0" smtClean="0">
                <a:solidFill>
                  <a:srgbClr val="008000"/>
                </a:solidFill>
              </a:rPr>
              <a:t>1. </a:t>
            </a:r>
            <a:r>
              <a:rPr lang="fr-FR" sz="3600" b="1" u="sng" dirty="0" smtClean="0">
                <a:solidFill>
                  <a:srgbClr val="008000"/>
                </a:solidFill>
              </a:rPr>
              <a:t>Lecture des documents 1 et 2</a:t>
            </a:r>
            <a:endParaRPr lang="fr-FR" sz="3600" u="sng" dirty="0">
              <a:solidFill>
                <a:srgbClr val="008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" y="141111"/>
            <a:ext cx="80151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u="sng" dirty="0">
                <a:hlinkClick r:id="rId2"/>
              </a:rPr>
              <a:t>https://www.youtube.com/watch?v=RO5qmvgTH5E</a:t>
            </a:r>
            <a:r>
              <a:rPr lang="fr-FR" sz="2800" b="1" dirty="0"/>
              <a:t>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34178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  <p:bldP spid="3" grpId="0"/>
      <p:bldP spid="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9138"/>
            <a:r>
              <a:rPr lang="fr-FR" sz="3600" b="1" dirty="0">
                <a:solidFill>
                  <a:srgbClr val="008000"/>
                </a:solidFill>
              </a:rPr>
              <a:t>2</a:t>
            </a:r>
            <a:r>
              <a:rPr lang="fr-FR" sz="3600" b="1" dirty="0" smtClean="0">
                <a:solidFill>
                  <a:srgbClr val="008000"/>
                </a:solidFill>
              </a:rPr>
              <a:t>. </a:t>
            </a:r>
            <a:r>
              <a:rPr lang="fr-FR" sz="3600" b="1" u="sng" dirty="0" smtClean="0">
                <a:solidFill>
                  <a:srgbClr val="008000"/>
                </a:solidFill>
              </a:rPr>
              <a:t>Définitions</a:t>
            </a:r>
            <a:endParaRPr lang="fr-FR" sz="3600" u="sng" dirty="0">
              <a:solidFill>
                <a:srgbClr val="008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C3532794-323D-4102-81D6-34B520743FFD}"/>
              </a:ext>
            </a:extLst>
          </p:cNvPr>
          <p:cNvSpPr txBox="1"/>
          <p:nvPr/>
        </p:nvSpPr>
        <p:spPr>
          <a:xfrm>
            <a:off x="0" y="1482943"/>
            <a:ext cx="914399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600" dirty="0"/>
              <a:t>Une note correspond à la hauteur d’un son. Elle est donc caractérisée par sa fréquence fondamentale en hertz.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73331"/>
            <a:ext cx="4901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39863" lvl="0">
              <a:tabLst>
                <a:tab pos="1439863" algn="l"/>
              </a:tabLst>
            </a:pPr>
            <a:r>
              <a:rPr lang="fr-FR" sz="3600" b="1" dirty="0" smtClean="0">
                <a:solidFill>
                  <a:srgbClr val="0000FF"/>
                </a:solidFill>
              </a:rPr>
              <a:t>1. </a:t>
            </a:r>
            <a:r>
              <a:rPr lang="fr-FR" sz="3600" b="1" u="sng" dirty="0" smtClean="0">
                <a:solidFill>
                  <a:srgbClr val="0000FF"/>
                </a:solidFill>
              </a:rPr>
              <a:t>Note</a:t>
            </a:r>
            <a:endParaRPr lang="fr-FR" sz="36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408065"/>
            <a:ext cx="91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39863" lvl="0">
              <a:tabLst>
                <a:tab pos="1439863" algn="l"/>
              </a:tabLst>
            </a:pPr>
            <a:r>
              <a:rPr lang="fr-FR" sz="3600" b="1" dirty="0">
                <a:solidFill>
                  <a:srgbClr val="0000FF"/>
                </a:solidFill>
              </a:rPr>
              <a:t>2</a:t>
            </a:r>
            <a:r>
              <a:rPr lang="fr-FR" sz="3600" b="1" dirty="0" smtClean="0">
                <a:solidFill>
                  <a:srgbClr val="0000FF"/>
                </a:solidFill>
              </a:rPr>
              <a:t>. </a:t>
            </a:r>
            <a:r>
              <a:rPr lang="fr-FR" sz="3600" b="1" u="sng" dirty="0" smtClean="0">
                <a:solidFill>
                  <a:srgbClr val="0000FF"/>
                </a:solidFill>
              </a:rPr>
              <a:t>Sons consonants</a:t>
            </a:r>
            <a:endParaRPr lang="fr-FR" sz="36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4197614"/>
            <a:ext cx="91439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600" dirty="0"/>
              <a:t>Deux sons sont consonants, c’est à dire qu’ils sont harmonieux joués simultanément, si leurs fréquences sont dans un rapport simple (2, 3/2, 4/3…) .</a:t>
            </a:r>
          </a:p>
        </p:txBody>
      </p:sp>
    </p:spTree>
    <p:extLst>
      <p:ext uri="{BB962C8B-B14F-4D97-AF65-F5344CB8AC3E}">
        <p14:creationId xmlns:p14="http://schemas.microsoft.com/office/powerpoint/2010/main" val="115177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4" grpId="0"/>
      <p:bldP spid="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78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II. </a:t>
            </a:r>
            <a:r>
              <a:rPr lang="fr-FR" sz="3600" b="1" u="sng" dirty="0">
                <a:solidFill>
                  <a:srgbClr val="FF0000"/>
                </a:solidFill>
              </a:rPr>
              <a:t>La construction des gammes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46331"/>
            <a:ext cx="57075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73150"/>
            <a:r>
              <a:rPr lang="fr-FR" sz="3600" b="1" dirty="0">
                <a:solidFill>
                  <a:srgbClr val="008000"/>
                </a:solidFill>
              </a:rPr>
              <a:t>1. </a:t>
            </a:r>
            <a:r>
              <a:rPr lang="fr-FR" sz="3600" b="1" u="sng" dirty="0">
                <a:solidFill>
                  <a:srgbClr val="008000"/>
                </a:solidFill>
              </a:rPr>
              <a:t>Les intervalles en musique</a:t>
            </a:r>
            <a:endParaRPr lang="fr-FR" sz="3600" dirty="0">
              <a:solidFill>
                <a:srgbClr val="008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92662"/>
            <a:ext cx="91440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/>
              <a:t>Un intervalle entre deux sons de fréquence fondamentale f et f</a:t>
            </a:r>
            <a:r>
              <a:rPr lang="fr-FR" sz="3600" baseline="30000" dirty="0"/>
              <a:t>’</a:t>
            </a:r>
            <a:r>
              <a:rPr lang="fr-FR" sz="3600" dirty="0"/>
              <a:t> (&gt;f) correspond au rapport de ces fréquences soit </a:t>
            </a:r>
            <a:r>
              <a:rPr lang="fr-FR" sz="3600" dirty="0" smtClean="0"/>
              <a:t>f’/f.</a:t>
            </a:r>
            <a:endParaRPr lang="fr-FR" sz="3600" dirty="0"/>
          </a:p>
        </p:txBody>
      </p:sp>
      <p:sp>
        <p:nvSpPr>
          <p:cNvPr id="11" name="Zone de texte 8"/>
          <p:cNvSpPr txBox="1"/>
          <p:nvPr/>
        </p:nvSpPr>
        <p:spPr>
          <a:xfrm>
            <a:off x="4324776" y="3215494"/>
            <a:ext cx="4819224" cy="360766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fr-FR" sz="3600" dirty="0">
                <a:effectLst/>
                <a:latin typeface="Calibri"/>
                <a:ea typeface="ＭＳ 明朝"/>
                <a:cs typeface="Helvetica Neue"/>
              </a:rPr>
              <a:t>Lorsque l'intervalle entre deux notes vaut 2, c’est à dire que </a:t>
            </a:r>
            <a:r>
              <a:rPr lang="fr-FR" sz="3600" dirty="0" smtClean="0">
                <a:effectLst/>
                <a:latin typeface="Calibri"/>
                <a:ea typeface="ＭＳ 明朝"/>
                <a:cs typeface="Helvetica Neue"/>
              </a:rPr>
              <a:t>f’/f=</a:t>
            </a:r>
            <a:r>
              <a:rPr lang="fr-FR" sz="3600" dirty="0">
                <a:effectLst/>
                <a:latin typeface="Calibri"/>
                <a:ea typeface="ＭＳ 明朝"/>
                <a:cs typeface="Helvetica Neue"/>
              </a:rPr>
              <a:t>2 (ou f</a:t>
            </a:r>
            <a:r>
              <a:rPr lang="fr-FR" sz="3600" dirty="0" smtClean="0">
                <a:effectLst/>
                <a:latin typeface="Calibri"/>
                <a:ea typeface="ＭＳ 明朝"/>
                <a:cs typeface="Helvetica Neue"/>
              </a:rPr>
              <a:t>’=2f</a:t>
            </a:r>
            <a:r>
              <a:rPr lang="fr-FR" sz="3600" dirty="0">
                <a:effectLst/>
                <a:latin typeface="Calibri"/>
                <a:ea typeface="ＭＳ 明朝"/>
                <a:cs typeface="Helvetica Neue"/>
              </a:rPr>
              <a:t>), cet intervalle s'appelle une </a:t>
            </a:r>
            <a:r>
              <a:rPr lang="fr-FR" sz="3600" b="1" dirty="0">
                <a:effectLst/>
                <a:latin typeface="Calibri"/>
                <a:ea typeface="ＭＳ 明朝"/>
                <a:cs typeface="Helvetica Neue"/>
              </a:rPr>
              <a:t>octave</a:t>
            </a:r>
            <a:r>
              <a:rPr lang="fr-FR" sz="3600" dirty="0">
                <a:effectLst/>
                <a:latin typeface="Calibri"/>
                <a:ea typeface="ＭＳ 明朝"/>
                <a:cs typeface="Helvetica Neue"/>
              </a:rPr>
              <a:t>.</a:t>
            </a:r>
            <a:r>
              <a:rPr lang="fr-FR" sz="3600" u="sng" dirty="0">
                <a:solidFill>
                  <a:srgbClr val="F8D672"/>
                </a:solidFill>
                <a:effectLst/>
                <a:uFill>
                  <a:solidFill>
                    <a:srgbClr val="F8D672"/>
                  </a:solidFill>
                </a:uFill>
                <a:latin typeface="Calibri"/>
                <a:ea typeface="ＭＳ 明朝"/>
                <a:cs typeface="Helvetica Neue"/>
              </a:rPr>
              <a:t> </a:t>
            </a:r>
            <a:endParaRPr lang="fr-FR" sz="36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fr-FR" sz="3600" dirty="0">
                <a:effectLst/>
                <a:ea typeface="ＭＳ 明朝"/>
                <a:cs typeface="Times New Roman"/>
              </a:rPr>
              <a:t> </a:t>
            </a:r>
          </a:p>
        </p:txBody>
      </p:sp>
      <p:pic>
        <p:nvPicPr>
          <p:cNvPr id="14" name="Image 13" descr="Macintosh HD:Users:chiaradia:Desktop:musique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5" t="4769" r="52683" b="71623"/>
          <a:stretch/>
        </p:blipFill>
        <p:spPr bwMode="auto">
          <a:xfrm>
            <a:off x="0" y="3223469"/>
            <a:ext cx="4324776" cy="36345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187686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 de texte 12"/>
          <p:cNvSpPr txBox="1"/>
          <p:nvPr/>
        </p:nvSpPr>
        <p:spPr>
          <a:xfrm>
            <a:off x="4456848" y="2178675"/>
            <a:ext cx="4687151" cy="3705658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fr-FR" sz="3600" dirty="0">
                <a:effectLst/>
                <a:latin typeface="Calibri"/>
                <a:ea typeface="ＭＳ 明朝"/>
                <a:cs typeface="Helvetica Neue"/>
              </a:rPr>
              <a:t>Lorsque l'intervalle entre deux notes </a:t>
            </a:r>
            <a:r>
              <a:rPr lang="fr-FR" sz="3600" dirty="0" smtClean="0">
                <a:effectLst/>
                <a:latin typeface="Calibri"/>
                <a:ea typeface="ＭＳ 明朝"/>
                <a:cs typeface="Helvetica Neue"/>
              </a:rPr>
              <a:t>vaut 3/2, </a:t>
            </a:r>
            <a:r>
              <a:rPr lang="fr-FR" sz="3600" dirty="0">
                <a:effectLst/>
                <a:latin typeface="Calibri"/>
                <a:ea typeface="ＭＳ 明朝"/>
                <a:cs typeface="Helvetica Neue"/>
              </a:rPr>
              <a:t>c’est à dire que   </a:t>
            </a:r>
            <a:r>
              <a:rPr lang="fr-FR" sz="3600" dirty="0" smtClean="0">
                <a:latin typeface="Cambria Math"/>
                <a:ea typeface="ＭＳ 明朝"/>
                <a:cs typeface="Times New Roman"/>
              </a:rPr>
              <a:t>f’/f</a:t>
            </a:r>
            <a:r>
              <a:rPr lang="fr-FR" sz="3600" dirty="0" smtClean="0">
                <a:effectLst/>
                <a:latin typeface="Calibri"/>
                <a:ea typeface="ＭＳ 明朝"/>
                <a:cs typeface="Helvetica Neue"/>
              </a:rPr>
              <a:t>=3/2 </a:t>
            </a:r>
            <a:r>
              <a:rPr lang="fr-FR" sz="3600" dirty="0">
                <a:effectLst/>
                <a:latin typeface="Calibri"/>
                <a:ea typeface="ＭＳ 明朝"/>
                <a:cs typeface="Helvetica Neue"/>
              </a:rPr>
              <a:t>ou </a:t>
            </a:r>
            <a:r>
              <a:rPr lang="fr-FR" sz="3600" dirty="0" smtClean="0">
                <a:effectLst/>
                <a:latin typeface="Cambria Math"/>
                <a:ea typeface="ＭＳ 明朝"/>
                <a:cs typeface="Helvetica Neue"/>
              </a:rPr>
              <a:t>f’=</a:t>
            </a:r>
            <a:r>
              <a:rPr lang="fr-FR" sz="3600" dirty="0" smtClean="0">
                <a:latin typeface="Cambria Math"/>
                <a:ea typeface="ＭＳ 明朝"/>
                <a:cs typeface="Helvetica Neue"/>
              </a:rPr>
              <a:t>3</a:t>
            </a:r>
            <a:r>
              <a:rPr lang="fr-FR" sz="3600" dirty="0" smtClean="0">
                <a:effectLst/>
                <a:latin typeface="Cambria Math"/>
                <a:ea typeface="ＭＳ 明朝"/>
                <a:cs typeface="Helvetica Neue"/>
              </a:rPr>
              <a:t>f/2</a:t>
            </a:r>
            <a:r>
              <a:rPr lang="fr-FR" sz="3600" dirty="0" smtClean="0">
                <a:effectLst/>
                <a:latin typeface="Calibri"/>
                <a:ea typeface="ＭＳ 明朝"/>
                <a:cs typeface="Helvetica Neue"/>
              </a:rPr>
              <a:t>)</a:t>
            </a:r>
            <a:r>
              <a:rPr lang="fr-FR" sz="3600" dirty="0">
                <a:effectLst/>
                <a:latin typeface="Calibri"/>
                <a:ea typeface="ＭＳ 明朝"/>
                <a:cs typeface="Helvetica Neue"/>
              </a:rPr>
              <a:t>, cet intervalle s'appelle une </a:t>
            </a:r>
            <a:r>
              <a:rPr lang="fr-FR" sz="3600" b="1" dirty="0">
                <a:effectLst/>
                <a:latin typeface="Calibri"/>
                <a:ea typeface="ＭＳ 明朝"/>
                <a:cs typeface="Helvetica Neue"/>
              </a:rPr>
              <a:t>quinte</a:t>
            </a:r>
            <a:r>
              <a:rPr lang="fr-FR" sz="3600" dirty="0">
                <a:effectLst/>
                <a:latin typeface="Calibri"/>
                <a:ea typeface="ＭＳ 明朝"/>
                <a:cs typeface="Helvetica Neue"/>
              </a:rPr>
              <a:t>.</a:t>
            </a:r>
            <a:endParaRPr lang="fr-FR" sz="36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fr-FR" sz="3600" dirty="0">
                <a:effectLst/>
                <a:ea typeface="ＭＳ 明朝"/>
                <a:cs typeface="Times New Roman"/>
              </a:rPr>
              <a:t> </a:t>
            </a:r>
          </a:p>
        </p:txBody>
      </p:sp>
      <p:pic>
        <p:nvPicPr>
          <p:cNvPr id="8" name="Image 7" descr="Macintosh HD:Users:chiaradia:Desktop:musique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98" t="4769" r="9380" b="71623"/>
          <a:stretch/>
        </p:blipFill>
        <p:spPr bwMode="auto">
          <a:xfrm>
            <a:off x="0" y="2145253"/>
            <a:ext cx="4480939" cy="37390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73546"/>
            <a:ext cx="91440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600" dirty="0">
                <a:ea typeface="ＭＳ 明朝"/>
                <a:cs typeface="Helvetica Neue"/>
              </a:rPr>
              <a:t>Deux notes à l'octave portent le même nom avec un indice différent, par exemple La</a:t>
            </a:r>
            <a:r>
              <a:rPr lang="fr-FR" sz="3600" baseline="-25000" dirty="0">
                <a:ea typeface="ＭＳ 明朝"/>
                <a:cs typeface="Helvetica Neue"/>
              </a:rPr>
              <a:t>3</a:t>
            </a:r>
            <a:r>
              <a:rPr lang="fr-FR" sz="3600" dirty="0">
                <a:ea typeface="ＭＳ 明朝"/>
                <a:cs typeface="Helvetica Neue"/>
              </a:rPr>
              <a:t> (440Hz) et La</a:t>
            </a:r>
            <a:r>
              <a:rPr lang="fr-FR" sz="3600" baseline="-25000" dirty="0">
                <a:ea typeface="ＭＳ 明朝"/>
                <a:cs typeface="Helvetica Neue"/>
              </a:rPr>
              <a:t>4</a:t>
            </a:r>
            <a:r>
              <a:rPr lang="fr-FR" sz="3600" dirty="0">
                <a:ea typeface="ＭＳ 明朝"/>
                <a:cs typeface="Helvetica Neue"/>
              </a:rPr>
              <a:t> (880Hz).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10319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256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73150"/>
            <a:r>
              <a:rPr lang="fr-FR" sz="3600" b="1" dirty="0">
                <a:solidFill>
                  <a:srgbClr val="008000"/>
                </a:solidFill>
              </a:rPr>
              <a:t>2</a:t>
            </a:r>
            <a:r>
              <a:rPr lang="fr-FR" sz="3600" b="1" dirty="0" smtClean="0">
                <a:solidFill>
                  <a:srgbClr val="008000"/>
                </a:solidFill>
              </a:rPr>
              <a:t>. </a:t>
            </a:r>
            <a:r>
              <a:rPr lang="fr-FR" sz="3600" b="1" u="sng" dirty="0">
                <a:solidFill>
                  <a:srgbClr val="008000"/>
                </a:solidFill>
              </a:rPr>
              <a:t>La gamme de Pythagore</a:t>
            </a:r>
            <a:r>
              <a:rPr lang="fr-FR" sz="3600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419662"/>
            <a:ext cx="91440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algn="just"/>
            <a:r>
              <a:rPr lang="fr-FR" sz="36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fr-FR" sz="3600" dirty="0" smtClean="0"/>
              <a:t>Sa </a:t>
            </a:r>
            <a:r>
              <a:rPr lang="fr-FR" sz="3600" dirty="0"/>
              <a:t>construction est basée sur le cycle des </a:t>
            </a:r>
            <a:r>
              <a:rPr lang="fr-FR" sz="3600" dirty="0" smtClean="0"/>
              <a:t>quintes.</a:t>
            </a:r>
          </a:p>
          <a:p>
            <a:pPr marL="184150" algn="just"/>
            <a:r>
              <a:rPr lang="fr-FR" sz="36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fr-FR" sz="3600" dirty="0" smtClean="0"/>
              <a:t>La </a:t>
            </a:r>
            <a:r>
              <a:rPr lang="fr-FR" sz="3600" dirty="0"/>
              <a:t>note suivante est séparée de la précédente par une quinte donc f'=</a:t>
            </a:r>
            <a:r>
              <a:rPr lang="fr-FR" sz="3600" dirty="0" smtClean="0"/>
              <a:t>3f/2.</a:t>
            </a:r>
          </a:p>
          <a:p>
            <a:pPr marL="184150" algn="just"/>
            <a:r>
              <a:rPr lang="fr-FR" sz="36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fr-FR" sz="3600" dirty="0" smtClean="0"/>
              <a:t>Si </a:t>
            </a:r>
            <a:r>
              <a:rPr lang="fr-FR" sz="3600" dirty="0"/>
              <a:t>f’&gt;2 (on n’est plus dans la bonne octave) alors on divise cette fréquence autant de fois par 2 pour qu’elle rentre dans </a:t>
            </a:r>
            <a:r>
              <a:rPr lang="fr-FR" sz="3600" dirty="0" smtClean="0"/>
              <a:t>l’octave.</a:t>
            </a:r>
          </a:p>
          <a:p>
            <a:pPr marL="184150" algn="just"/>
            <a:r>
              <a:rPr lang="fr-FR" sz="36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fr-FR" sz="3600" dirty="0" smtClean="0"/>
              <a:t>On </a:t>
            </a:r>
            <a:r>
              <a:rPr lang="fr-FR" sz="3600" dirty="0"/>
              <a:t>part de cette fréquence pour trouver la suivante en appliquant la même règle.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646331"/>
            <a:ext cx="8170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2288"/>
            <a:r>
              <a:rPr lang="fr-FR" sz="3600" b="1" dirty="0">
                <a:solidFill>
                  <a:srgbClr val="0000FF"/>
                </a:solidFill>
              </a:rPr>
              <a:t>a) </a:t>
            </a:r>
            <a:r>
              <a:rPr lang="fr-FR" sz="3600" b="1" u="sng" dirty="0">
                <a:solidFill>
                  <a:srgbClr val="0000FF"/>
                </a:solidFill>
              </a:rPr>
              <a:t>Construction</a:t>
            </a:r>
            <a:endParaRPr lang="fr-FR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62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-5985" y="874889"/>
            <a:ext cx="9144000" cy="5446890"/>
            <a:chOff x="0" y="230903"/>
            <a:chExt cx="3880485" cy="2228215"/>
          </a:xfrm>
        </p:grpSpPr>
        <p:pic>
          <p:nvPicPr>
            <p:cNvPr id="5" name="Image 4" descr="Macintosh HD:Users:chiaradia:Desktop:musique.jpe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3" t="41472" r="31562" b="31934"/>
            <a:stretch/>
          </p:blipFill>
          <p:spPr bwMode="auto">
            <a:xfrm>
              <a:off x="0" y="230903"/>
              <a:ext cx="3880485" cy="222821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  <a:ext uri="{FAA26D3D-D897-4be2-8F04-BA451C77F1D7}">
                <ma14:placeholderFlag xmlns:ma14="http://schemas.microsoft.com/office/mac/drawingml/2011/main"/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560445" y="434340"/>
              <a:ext cx="317500" cy="1774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7" name="Rectangle 6"/>
          <p:cNvSpPr/>
          <p:nvPr/>
        </p:nvSpPr>
        <p:spPr>
          <a:xfrm>
            <a:off x="-5986" y="15502"/>
            <a:ext cx="913801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/>
              <a:t>Construction de la gamme de Pythagore à 5 notes</a:t>
            </a:r>
            <a:r>
              <a:rPr lang="fr-FR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595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8440" y="-1"/>
            <a:ext cx="45155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b="1" dirty="0"/>
              <a:t>Gammes de Pythagore à 7 et 12 notes</a:t>
            </a:r>
            <a:r>
              <a:rPr lang="fr-FR" sz="3200" dirty="0"/>
              <a:t> </a:t>
            </a:r>
          </a:p>
        </p:txBody>
      </p:sp>
      <p:pic>
        <p:nvPicPr>
          <p:cNvPr id="5" name="Image 4" descr="Macintosh HD:Users:chiaradia:Desktop:musique2.jpe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22440" r="14085" b="29771"/>
          <a:stretch/>
        </p:blipFill>
        <p:spPr bwMode="auto">
          <a:xfrm>
            <a:off x="14108" y="0"/>
            <a:ext cx="4614333" cy="18585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-2" y="1858504"/>
            <a:ext cx="9144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2288"/>
            <a:r>
              <a:rPr lang="fr-FR" sz="3600" b="1" dirty="0">
                <a:solidFill>
                  <a:srgbClr val="0000FF"/>
                </a:solidFill>
              </a:rPr>
              <a:t>b</a:t>
            </a:r>
            <a:r>
              <a:rPr lang="fr-FR" sz="3600" b="1" dirty="0" smtClean="0">
                <a:solidFill>
                  <a:srgbClr val="0000FF"/>
                </a:solidFill>
              </a:rPr>
              <a:t>) </a:t>
            </a:r>
            <a:r>
              <a:rPr lang="fr-FR" sz="3600" b="1" u="sng" dirty="0">
                <a:solidFill>
                  <a:srgbClr val="0000FF"/>
                </a:solidFill>
              </a:rPr>
              <a:t>Les limites de la gamme de Pythagore</a:t>
            </a:r>
            <a:r>
              <a:rPr lang="fr-FR" sz="36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-2" y="3058833"/>
            <a:ext cx="3839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>
                <a:sym typeface="Symbol"/>
              </a:rPr>
              <a:t></a:t>
            </a:r>
            <a:r>
              <a:rPr lang="fr-FR" sz="3600" b="1" dirty="0"/>
              <a:t> </a:t>
            </a:r>
            <a:r>
              <a:rPr lang="fr-FR" sz="3600" b="1" u="sng" dirty="0"/>
              <a:t>La quinte du loup</a:t>
            </a:r>
            <a:endParaRPr lang="fr-FR" sz="3600" dirty="0"/>
          </a:p>
        </p:txBody>
      </p:sp>
      <p:sp>
        <p:nvSpPr>
          <p:cNvPr id="8" name="Rectangle 7"/>
          <p:cNvSpPr/>
          <p:nvPr/>
        </p:nvSpPr>
        <p:spPr>
          <a:xfrm>
            <a:off x="-2" y="3705164"/>
            <a:ext cx="91298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600" dirty="0"/>
              <a:t>Dans le cycle des quintes, on ne retombe pas exactement sur la fréquence de l’octave. Dans la gamme à 12 </a:t>
            </a:r>
            <a:r>
              <a:rPr lang="fr-FR" sz="3600" dirty="0" smtClean="0"/>
              <a:t>notes</a:t>
            </a:r>
            <a:r>
              <a:rPr lang="fr-FR" sz="3600" dirty="0"/>
              <a:t>,</a:t>
            </a:r>
            <a:r>
              <a:rPr lang="fr-FR" sz="3600" dirty="0" smtClean="0"/>
              <a:t> </a:t>
            </a:r>
            <a:r>
              <a:rPr lang="fr-FR" sz="3600" dirty="0"/>
              <a:t>les deux notes de la dernière quinte sont dissonantes (ou sonnent faux) : c’est la « quinte du loup ». </a:t>
            </a:r>
          </a:p>
        </p:txBody>
      </p:sp>
    </p:spTree>
    <p:extLst>
      <p:ext uri="{BB962C8B-B14F-4D97-AF65-F5344CB8AC3E}">
        <p14:creationId xmlns:p14="http://schemas.microsoft.com/office/powerpoint/2010/main" val="14671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>
                <a:sym typeface="Symbol"/>
              </a:rPr>
              <a:t></a:t>
            </a:r>
            <a:r>
              <a:rPr lang="fr-FR" sz="3600" b="1" dirty="0"/>
              <a:t> </a:t>
            </a:r>
            <a:r>
              <a:rPr lang="fr-FR" sz="3600" b="1" u="sng" dirty="0"/>
              <a:t>Le problème de la transposition</a:t>
            </a:r>
            <a:r>
              <a:rPr lang="fr-FR" sz="36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4057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6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fr-FR" sz="3600" dirty="0" smtClean="0"/>
              <a:t>Une </a:t>
            </a:r>
            <a:r>
              <a:rPr lang="fr-FR" sz="3600" dirty="0"/>
              <a:t>transposition consiste à adapter une mélodie au registre de la voix ou d’un instrument en la déplaçant de quelques notes vers les aigus ou les </a:t>
            </a:r>
            <a:r>
              <a:rPr lang="fr-FR" sz="3600" dirty="0" smtClean="0"/>
              <a:t>graves.</a:t>
            </a:r>
          </a:p>
          <a:p>
            <a:pPr algn="just"/>
            <a:r>
              <a:rPr lang="fr-FR" sz="36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fr-FR" sz="3600" dirty="0" smtClean="0"/>
              <a:t>La </a:t>
            </a:r>
            <a:r>
              <a:rPr lang="fr-FR" sz="3600" dirty="0"/>
              <a:t>gamme de Pythagore ne la facilite pas car les intervalles entre les différentes notes sont inégaux.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6088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3150"/>
            <a:r>
              <a:rPr lang="fr-FR" sz="3600" b="1" dirty="0">
                <a:solidFill>
                  <a:srgbClr val="008000"/>
                </a:solidFill>
              </a:rPr>
              <a:t>3. </a:t>
            </a:r>
            <a:r>
              <a:rPr lang="fr-FR" sz="3600" b="1" u="sng" dirty="0">
                <a:solidFill>
                  <a:srgbClr val="008000"/>
                </a:solidFill>
              </a:rPr>
              <a:t>La gamme tempérée</a:t>
            </a:r>
            <a:r>
              <a:rPr lang="fr-FR" sz="3600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462937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6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fr-FR" sz="3600" dirty="0" smtClean="0"/>
              <a:t>En 1722, Jean-Sébastien Bach propose un nouveau découpage de l’octave.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5308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9117</TotalTime>
  <Words>496</Words>
  <Application>Microsoft Macintosh PowerPoint</Application>
  <PresentationFormat>Présentation à l'écran (4:3)</PresentationFormat>
  <Paragraphs>39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4ème partie :  Son et musique, porteurs d’information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bruno chiaradia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1 :  NOURRIR L’HUMANITE</dc:title>
  <dc:creator>Bruno Chiaradia</dc:creator>
  <cp:lastModifiedBy>Bruno Chiaradia</cp:lastModifiedBy>
  <cp:revision>323</cp:revision>
  <dcterms:created xsi:type="dcterms:W3CDTF">2016-09-05T19:21:20Z</dcterms:created>
  <dcterms:modified xsi:type="dcterms:W3CDTF">2020-04-09T09:51:25Z</dcterms:modified>
</cp:coreProperties>
</file>