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6" r:id="rId3"/>
  </p:sldMasterIdLst>
  <p:notesMasterIdLst>
    <p:notesMasterId r:id="rId15"/>
  </p:notesMasterIdLst>
  <p:handoutMasterIdLst>
    <p:handoutMasterId r:id="rId16"/>
  </p:handoutMasterIdLst>
  <p:sldIdLst>
    <p:sldId id="356" r:id="rId4"/>
    <p:sldId id="380" r:id="rId5"/>
    <p:sldId id="381" r:id="rId6"/>
    <p:sldId id="376" r:id="rId7"/>
    <p:sldId id="383" r:id="rId8"/>
    <p:sldId id="385" r:id="rId9"/>
    <p:sldId id="386" r:id="rId10"/>
    <p:sldId id="384" r:id="rId11"/>
    <p:sldId id="379" r:id="rId12"/>
    <p:sldId id="387" r:id="rId13"/>
    <p:sldId id="388" r:id="rId14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pos="5329">
          <p15:clr>
            <a:srgbClr val="A4A3A4"/>
          </p15:clr>
        </p15:guide>
        <p15:guide id="4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41">
          <p15:clr>
            <a:srgbClr val="A4A3A4"/>
          </p15:clr>
        </p15:guide>
        <p15:guide id="4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CCFF"/>
    <a:srgbClr val="ED7A68"/>
    <a:srgbClr val="FFBFBB"/>
    <a:srgbClr val="598377"/>
    <a:srgbClr val="F1FFF3"/>
    <a:srgbClr val="F1F7F3"/>
    <a:srgbClr val="4ABA8C"/>
    <a:srgbClr val="00A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17" d="100"/>
          <a:sy n="117" d="100"/>
        </p:scale>
        <p:origin x="348" y="72"/>
      </p:cViewPr>
      <p:guideLst>
        <p:guide orient="horz" pos="2205"/>
        <p:guide orient="horz" pos="618"/>
        <p:guide pos="5329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EC479-5CD3-49DB-8E01-75FE858C9593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A098-1340-411A-8806-E8DFC309D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011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AACD1-D2EF-4AD6-85F0-F1DC92863551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554EB-A0AF-4714-9A56-6E72806DA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838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25475" y="981075"/>
            <a:ext cx="7186613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이산수학</a:t>
            </a:r>
            <a:endParaRPr kumimoji="0" lang="de-DE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4222903"/>
            <a:ext cx="7991475" cy="158806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spc="-100" baseline="0" dirty="0">
                <a:ea typeface="맑은 고딕" pitchFamily="50" charset="-127"/>
              </a:rPr>
              <a:t>본 강의 교안의 저작권은 저자인 </a:t>
            </a:r>
            <a:r>
              <a:rPr kumimoji="0" lang="ko-KR" altLang="en-US" sz="1400" b="1" spc="-100" baseline="0" dirty="0">
                <a:ea typeface="맑은 고딕" pitchFamily="50" charset="-127"/>
              </a:rPr>
              <a:t>신윤환</a:t>
            </a:r>
            <a:r>
              <a:rPr kumimoji="0" lang="ko-KR" altLang="en-US" sz="1400" spc="-100" baseline="0" dirty="0">
                <a:ea typeface="맑은 고딕" pitchFamily="50" charset="-127"/>
              </a:rPr>
              <a:t>에게 있습니다</a:t>
            </a:r>
            <a:r>
              <a:rPr kumimoji="0" lang="en-US" altLang="ko-KR" sz="1400" spc="-100" baseline="0" dirty="0">
                <a:ea typeface="맑은 고딕" pitchFamily="50" charset="-127"/>
              </a:rPr>
              <a:t>.</a:t>
            </a:r>
            <a:r>
              <a:rPr kumimoji="0" lang="ko-KR" altLang="en-US" sz="1400" spc="-100" baseline="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spc="-100" baseline="0" dirty="0">
              <a:solidFill>
                <a:srgbClr val="222222"/>
              </a:solidFill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 교수님과 </a:t>
            </a:r>
            <a:r>
              <a:rPr kumimoji="0" lang="ko-KR" altLang="en-US" sz="1400" u="none" dirty="0" err="1">
                <a:solidFill>
                  <a:srgbClr val="222222"/>
                </a:solidFill>
                <a:ea typeface="맑은 고딕" pitchFamily="50" charset="-127"/>
              </a:rPr>
              <a:t>강사님께만</a:t>
            </a: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 강의 보조자료로 제공되는 것으로 무단으로 전제하거나 학습자에게 배포하는 것을 금합니다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sng" spc="-100" baseline="0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275546" y="332656"/>
            <a:ext cx="8616934" cy="6264695"/>
          </a:xfrm>
          <a:prstGeom prst="roundRect">
            <a:avLst>
              <a:gd name="adj" fmla="val 1709"/>
            </a:avLst>
          </a:prstGeom>
          <a:noFill/>
          <a:ln w="53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B9779F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C5E141-F003-45C2-A4F6-A53321F5C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3209" y="5762799"/>
            <a:ext cx="817866" cy="7150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BE39C0-CFEC-4249-92BD-D6E01B4E4A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2828" y="548680"/>
            <a:ext cx="7968247" cy="343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9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1191"/>
            <a:ext cx="9144000" cy="617311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>
              <a:buFont typeface="Wingdings" panose="05000000000000000000" pitchFamily="2" charset="2"/>
              <a:buChar char="v"/>
              <a:defRPr sz="2800" b="1" spc="-100" baseline="0">
                <a:solidFill>
                  <a:srgbClr val="598377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rgbClr val="598377"/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rgbClr val="598377"/>
                </a:solidFill>
                <a:ea typeface="맑은 고딕" panose="020B0503020000020004" pitchFamily="50" charset="-127"/>
              </a:rPr>
              <a:t>/18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rgbClr val="598377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50825" y="765175"/>
            <a:ext cx="8642350" cy="1583705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598377"/>
              </a:buClr>
              <a:buFont typeface="Wingdings" panose="05000000000000000000" pitchFamily="2" charset="2"/>
              <a:buChar char="n"/>
              <a:defRPr sz="2000" b="1"/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12573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6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57550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4" r="10328" b="-269"/>
          <a:stretch/>
        </p:blipFill>
        <p:spPr>
          <a:xfrm>
            <a:off x="5866101" y="44624"/>
            <a:ext cx="3275856" cy="2768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13E55E-5465-418B-929A-AF1452E546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34984" y="3334428"/>
            <a:ext cx="547403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6000" b="1" spc="100" baseline="0" dirty="0">
                <a:solidFill>
                  <a:srgbClr val="ED7A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You!</a:t>
            </a:r>
            <a:endParaRPr lang="ko-KR" altLang="en-US" sz="6000" b="1" spc="100" baseline="0" dirty="0">
              <a:solidFill>
                <a:srgbClr val="ED7A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BF1DE-437E-469B-9445-833777DA7272}"/>
              </a:ext>
            </a:extLst>
          </p:cNvPr>
          <p:cNvSpPr txBox="1"/>
          <p:nvPr userDrawn="1"/>
        </p:nvSpPr>
        <p:spPr>
          <a:xfrm>
            <a:off x="1966958" y="2965096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ED7A68"/>
                </a:solidFill>
              </a:rPr>
              <a:t>오늘은 어제보다 반드시 좋은 날이 될 것입니다</a:t>
            </a:r>
            <a:r>
              <a:rPr lang="en-US" altLang="ko-KR" dirty="0">
                <a:solidFill>
                  <a:srgbClr val="ED7A68"/>
                </a:solidFill>
              </a:rPr>
              <a:t>.</a:t>
            </a:r>
            <a:endParaRPr lang="ko-KR" altLang="en-US" dirty="0">
              <a:solidFill>
                <a:srgbClr val="ED7A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575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25475" y="981075"/>
            <a:ext cx="7186613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이산수학</a:t>
            </a:r>
            <a:endParaRPr kumimoji="0" lang="de-DE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33882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spc="-100" baseline="0" dirty="0">
                <a:ea typeface="맑은 고딕" pitchFamily="50" charset="-127"/>
              </a:rPr>
              <a:t>신윤환</a:t>
            </a:r>
            <a:r>
              <a:rPr kumimoji="0" lang="ko-KR" altLang="en-US" sz="1400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spc="-100" baseline="0" dirty="0">
                <a:ea typeface="맑은 고딕" pitchFamily="50" charset="-127"/>
              </a:rPr>
              <a:t>.</a:t>
            </a:r>
            <a:r>
              <a:rPr kumimoji="0" lang="ko-KR" altLang="en-US" sz="1400" spc="-100" baseline="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spc="-100" baseline="0" dirty="0">
              <a:solidFill>
                <a:srgbClr val="222222"/>
              </a:solidFill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sng" spc="-100" baseline="0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275546" y="404813"/>
            <a:ext cx="8497887" cy="6048375"/>
          </a:xfrm>
          <a:prstGeom prst="roundRect">
            <a:avLst>
              <a:gd name="adj" fmla="val 3212"/>
            </a:avLst>
          </a:prstGeom>
          <a:noFill/>
          <a:ln w="53975">
            <a:solidFill>
              <a:srgbClr val="5983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B9779F"/>
              </a:solidFill>
            </a:endParaRPr>
          </a:p>
        </p:txBody>
      </p:sp>
      <p:pic>
        <p:nvPicPr>
          <p:cNvPr id="5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5927725"/>
            <a:ext cx="15922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6759" y="839042"/>
            <a:ext cx="2207491" cy="150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477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677" y="109441"/>
            <a:ext cx="5884889" cy="67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2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1191"/>
            <a:ext cx="9144000" cy="617311"/>
          </a:xfrm>
          <a:prstGeom prst="rect">
            <a:avLst/>
          </a:prstGeom>
          <a:solidFill>
            <a:srgbClr val="59837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solidFill>
                  <a:srgbClr val="598377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rgbClr val="598377"/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rgbClr val="598377"/>
                </a:solidFill>
                <a:ea typeface="맑은 고딕" panose="020B0503020000020004" pitchFamily="50" charset="-127"/>
              </a:rPr>
              <a:t>/18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rgbClr val="598377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50825" y="765175"/>
            <a:ext cx="8642350" cy="5543550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598377"/>
              </a:buClr>
              <a:buFont typeface="Wingdings" panose="05000000000000000000" pitchFamily="2" charset="2"/>
              <a:buChar char="n"/>
              <a:defRPr sz="2000" b="1"/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91207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1191"/>
            <a:ext cx="9144000" cy="617311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>
              <a:buFont typeface="Wingdings" panose="05000000000000000000" pitchFamily="2" charset="2"/>
              <a:buChar char="v"/>
              <a:defRPr sz="2800" b="1" spc="-100" baseline="0">
                <a:solidFill>
                  <a:srgbClr val="598377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rgbClr val="598377"/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rgbClr val="598377"/>
                </a:solidFill>
                <a:ea typeface="맑은 고딕" panose="020B0503020000020004" pitchFamily="50" charset="-127"/>
              </a:rPr>
              <a:t>/18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rgbClr val="598377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50825" y="765175"/>
            <a:ext cx="8642350" cy="1583705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598377"/>
              </a:buClr>
              <a:buFont typeface="Wingdings" panose="05000000000000000000" pitchFamily="2" charset="2"/>
              <a:buChar char="n"/>
              <a:defRPr sz="2000" b="1"/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12573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6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870837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4" r="10328" b="-269"/>
          <a:stretch/>
        </p:blipFill>
        <p:spPr>
          <a:xfrm>
            <a:off x="5866101" y="44624"/>
            <a:ext cx="3275856" cy="2768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57691A-1989-4E0A-92A0-C0FBCB43C4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34984" y="3334428"/>
            <a:ext cx="547403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6000" b="1" spc="100" baseline="0" dirty="0">
                <a:solidFill>
                  <a:srgbClr val="ED7A6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You!</a:t>
            </a:r>
            <a:endParaRPr lang="ko-KR" altLang="en-US" sz="6000" b="1" spc="100" baseline="0" dirty="0">
              <a:solidFill>
                <a:srgbClr val="ED7A6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D6F0C-184D-421F-8ABD-8D599F249A8A}"/>
              </a:ext>
            </a:extLst>
          </p:cNvPr>
          <p:cNvSpPr txBox="1"/>
          <p:nvPr userDrawn="1"/>
        </p:nvSpPr>
        <p:spPr>
          <a:xfrm>
            <a:off x="1966958" y="2965096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ED7A68"/>
                </a:solidFill>
              </a:rPr>
              <a:t>오늘은 어제보다 반드시 좋은 날이 될 것입니다</a:t>
            </a:r>
            <a:r>
              <a:rPr lang="en-US" altLang="ko-KR" dirty="0">
                <a:solidFill>
                  <a:srgbClr val="ED7A68"/>
                </a:solidFill>
              </a:rPr>
              <a:t>.</a:t>
            </a:r>
            <a:endParaRPr lang="ko-KR" altLang="en-US" dirty="0">
              <a:solidFill>
                <a:srgbClr val="ED7A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6018500" y="4994012"/>
            <a:ext cx="2605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ko-KR" altLang="en-US" sz="2800" b="1" kern="1200" spc="-300" dirty="0">
                <a:solidFill>
                  <a:srgbClr val="598377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표준 입출력 함수</a:t>
            </a:r>
            <a:endParaRPr kumimoji="1" lang="en-US" altLang="ko-KR" sz="2800" b="1" kern="1200" spc="-300" dirty="0">
              <a:solidFill>
                <a:srgbClr val="598377"/>
              </a:solidFill>
              <a:latin typeface="맑은 고딕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6660232" y="4293096"/>
            <a:ext cx="1891460" cy="707886"/>
          </a:xfrm>
          <a:prstGeom prst="rect">
            <a:avLst/>
          </a:prstGeom>
        </p:spPr>
        <p:txBody>
          <a:bodyPr wrap="square" lIns="0" r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dist" eaLnBrk="1" latinLnBrk="1" hangingPunct="1">
              <a:defRPr/>
            </a:pPr>
            <a:r>
              <a:rPr kumimoji="1" lang="en-US" altLang="ko-KR" sz="2800" b="0" kern="1200" spc="-150" dirty="0">
                <a:solidFill>
                  <a:srgbClr val="ED7A68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Chapter</a:t>
            </a:r>
            <a:r>
              <a:rPr kumimoji="1" lang="en-US" altLang="ko-KR" sz="2800" b="0" kern="1200" spc="-150" baseline="0" dirty="0">
                <a:solidFill>
                  <a:srgbClr val="ED7A68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4000" b="1" spc="-150" dirty="0">
                <a:solidFill>
                  <a:srgbClr val="ED7A68"/>
                </a:solidFill>
                <a:ea typeface="맑은 고딕" panose="020B0503020000020004" pitchFamily="50" charset="-127"/>
              </a:rPr>
              <a:t>03</a:t>
            </a:r>
            <a:endParaRPr lang="ko-KR" altLang="en-US" sz="4000" b="1" dirty="0">
              <a:solidFill>
                <a:srgbClr val="ED7A68"/>
              </a:solidFill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B0C0CB-1EFA-4FD5-B71C-A73FF01ACE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138"/>
            <a:ext cx="9144000" cy="39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7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0"/>
            <a:ext cx="9144000" cy="617311"/>
          </a:xfrm>
          <a:prstGeom prst="rect">
            <a:avLst/>
          </a:prstGeom>
          <a:solidFill>
            <a:schemeClr val="accent6">
              <a:lumMod val="60000"/>
              <a:lumOff val="4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50825" y="765175"/>
            <a:ext cx="8642350" cy="5543550"/>
          </a:xfrm>
        </p:spPr>
        <p:txBody>
          <a:bodyPr/>
          <a:lstStyle>
            <a:lvl1pPr marL="342900" indent="-342900">
              <a:buClr>
                <a:srgbClr val="598377"/>
              </a:buClr>
              <a:buFont typeface="Wingdings" panose="05000000000000000000" pitchFamily="2" charset="2"/>
              <a:buChar char="n"/>
              <a:defRPr sz="2000" b="1"/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2000"/>
            </a:lvl2pPr>
            <a:lvl3pPr marL="1257300" indent="-342900"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/11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chemeClr val="accent6">
                  <a:lumMod val="75000"/>
                </a:schemeClr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171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79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075C79-3BA8-4BBF-9EE3-3C0F87F72D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34984" y="3933056"/>
            <a:ext cx="547403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6000" b="1" spc="100" baseline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You!</a:t>
            </a:r>
            <a:endParaRPr lang="ko-KR" altLang="en-US" sz="6000" b="1" spc="100" baseline="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E49BD-C64F-4373-BF70-30E5B3D8B5BE}"/>
              </a:ext>
            </a:extLst>
          </p:cNvPr>
          <p:cNvSpPr txBox="1"/>
          <p:nvPr userDrawn="1"/>
        </p:nvSpPr>
        <p:spPr>
          <a:xfrm>
            <a:off x="2056731" y="3347700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성공과 실패는 모두 나의 선택에서 시작됩니다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74E25F-312D-46F1-B18D-2426EE8716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1966" y="960424"/>
            <a:ext cx="2100065" cy="1909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045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5868-F4BD-402D-95F3-DA4C97EFFE9B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5E75-2E1C-4E64-BE6D-2F1A573E4C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>
          <a:xfrm>
            <a:off x="468313" y="1628775"/>
            <a:ext cx="8207375" cy="46085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3767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25475" y="981075"/>
            <a:ext cx="7186613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이산수학</a:t>
            </a:r>
            <a:endParaRPr kumimoji="0" lang="de-DE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33882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spc="-100" baseline="0" dirty="0">
                <a:ea typeface="맑은 고딕" pitchFamily="50" charset="-127"/>
              </a:rPr>
              <a:t>신윤환</a:t>
            </a:r>
            <a:r>
              <a:rPr kumimoji="0" lang="ko-KR" altLang="en-US" sz="1400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spc="-100" baseline="0" dirty="0">
                <a:ea typeface="맑은 고딕" pitchFamily="50" charset="-127"/>
              </a:rPr>
              <a:t>.</a:t>
            </a:r>
            <a:r>
              <a:rPr kumimoji="0" lang="ko-KR" altLang="en-US" sz="1400" spc="-100" baseline="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spc="-100" baseline="0" dirty="0">
              <a:solidFill>
                <a:srgbClr val="222222"/>
              </a:solidFill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400" u="none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sng" spc="-100" baseline="0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275546" y="404813"/>
            <a:ext cx="8497887" cy="6048375"/>
          </a:xfrm>
          <a:prstGeom prst="roundRect">
            <a:avLst>
              <a:gd name="adj" fmla="val 3212"/>
            </a:avLst>
          </a:prstGeom>
          <a:noFill/>
          <a:ln w="53975">
            <a:solidFill>
              <a:srgbClr val="5983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B9779F"/>
              </a:solidFill>
            </a:endParaRPr>
          </a:p>
        </p:txBody>
      </p:sp>
      <p:pic>
        <p:nvPicPr>
          <p:cNvPr id="5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88" y="5927725"/>
            <a:ext cx="15922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6759" y="839042"/>
            <a:ext cx="2207491" cy="150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58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677" y="109441"/>
            <a:ext cx="5884889" cy="67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1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1191"/>
            <a:ext cx="9144000" cy="617311"/>
          </a:xfrm>
          <a:prstGeom prst="rect">
            <a:avLst/>
          </a:prstGeom>
          <a:solidFill>
            <a:srgbClr val="59837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solidFill>
                  <a:srgbClr val="598377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107680" y="6605588"/>
            <a:ext cx="1014541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b="1">
                <a:solidFill>
                  <a:srgbClr val="598377"/>
                </a:soli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b="1" dirty="0">
                <a:solidFill>
                  <a:srgbClr val="598377"/>
                </a:solidFill>
                <a:ea typeface="맑은 고딕" panose="020B0503020000020004" pitchFamily="50" charset="-127"/>
              </a:rPr>
              <a:t>/18</a:t>
            </a:r>
          </a:p>
          <a:p>
            <a:pPr algn="r" eaLnBrk="1" latinLnBrk="1" hangingPunct="1">
              <a:defRPr/>
            </a:pPr>
            <a:endParaRPr lang="en-US" altLang="ko-KR" sz="1200" b="1" dirty="0">
              <a:solidFill>
                <a:srgbClr val="598377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250825" y="765175"/>
            <a:ext cx="8642350" cy="5543550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598377"/>
              </a:buClr>
              <a:buFont typeface="Wingdings" panose="05000000000000000000" pitchFamily="2" charset="2"/>
              <a:buChar char="n"/>
              <a:defRPr sz="2000" b="1"/>
            </a:lvl1pPr>
            <a:lvl2pPr marL="742950" indent="-2857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2573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29778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5868-F4BD-402D-95F3-DA4C97EFFE9B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15E75-2E1C-4E64-BE6D-2F1A573E4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02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4" r:id="rId3"/>
    <p:sldLayoutId id="2147483678" r:id="rId4"/>
    <p:sldLayoutId id="2147483663" r:id="rId5"/>
    <p:sldLayoutId id="2147483665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5868-F4BD-402D-95F3-DA4C97EFFE9B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15E75-2E1C-4E64-BE6D-2F1A573E4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4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5868-F4BD-402D-95F3-DA4C97EFFE9B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15E75-2E1C-4E64-BE6D-2F1A573E4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23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ksr.co.kr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427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계획표 </a:t>
            </a:r>
            <a:r>
              <a:rPr lang="en-US" altLang="ko-KR" dirty="0"/>
              <a:t>(16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내용 개체 틀 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248672792"/>
              </p:ext>
            </p:extLst>
          </p:nvPr>
        </p:nvGraphicFramePr>
        <p:xfrm>
          <a:off x="251520" y="908720"/>
          <a:ext cx="8712968" cy="55356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4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2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해당 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</a:t>
                      </a:r>
                      <a:r>
                        <a:rPr lang="ko-KR" altLang="en-US" sz="1400" dirty="0"/>
                        <a:t>장</a:t>
                      </a:r>
                      <a:r>
                        <a:rPr lang="en-US" altLang="ko-KR" sz="1400" dirty="0"/>
                        <a:t>, 02</a:t>
                      </a:r>
                      <a:r>
                        <a:rPr lang="ko-KR" altLang="en-US" sz="1400" dirty="0"/>
                        <a:t>장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PHP </a:t>
                      </a:r>
                      <a:r>
                        <a:rPr lang="ko-KR" altLang="en-US" sz="1400" dirty="0"/>
                        <a:t>프로그래밍 환경 구축과 </a:t>
                      </a:r>
                      <a:r>
                        <a:rPr lang="en-US" altLang="ko-KR" sz="1400" dirty="0"/>
                        <a:t>PHP </a:t>
                      </a:r>
                      <a:r>
                        <a:rPr lang="ko-KR" altLang="en-US" sz="1400" dirty="0"/>
                        <a:t>프로그래밍 입문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03</a:t>
                      </a:r>
                      <a:r>
                        <a:rPr lang="ko-KR" altLang="en-US" sz="1400" dirty="0"/>
                        <a:t>장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PHP</a:t>
                      </a:r>
                      <a:r>
                        <a:rPr lang="ko-KR" altLang="en-US" sz="1400" dirty="0"/>
                        <a:t> 프로그램에서 사용하는 연산자의 종류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04</a:t>
                      </a:r>
                      <a:r>
                        <a:rPr lang="ko-KR" altLang="en-US" sz="1400" dirty="0"/>
                        <a:t>장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조건과 상황에 맞는 분기문과 </a:t>
                      </a:r>
                      <a:r>
                        <a:rPr lang="ko-KR" altLang="en-US" sz="1400" dirty="0" err="1"/>
                        <a:t>반복문</a:t>
                      </a:r>
                      <a:r>
                        <a:rPr lang="ko-KR" altLang="en-US" sz="1400" dirty="0"/>
                        <a:t> 프로그램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05</a:t>
                      </a:r>
                      <a:r>
                        <a:rPr lang="ko-KR" altLang="en-US" sz="1400" dirty="0"/>
                        <a:t>장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배열과 함수의 사용 방법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06</a:t>
                      </a:r>
                      <a:r>
                        <a:rPr lang="ko-KR" altLang="en-US" sz="1400" dirty="0"/>
                        <a:t>장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데이터베이스와 </a:t>
                      </a:r>
                      <a:r>
                        <a:rPr lang="en-US" altLang="ko-KR" sz="1400" dirty="0"/>
                        <a:t>DBMS</a:t>
                      </a:r>
                      <a:r>
                        <a:rPr lang="ko-KR" altLang="en-US" sz="1400" dirty="0"/>
                        <a:t>의 이해와 활용 방법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07</a:t>
                      </a:r>
                      <a:r>
                        <a:rPr lang="ko-KR" altLang="en-US" sz="1400" dirty="0"/>
                        <a:t>장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SQL </a:t>
                      </a:r>
                      <a:r>
                        <a:rPr lang="ko-KR" altLang="en-US" sz="1400" dirty="0"/>
                        <a:t>명령어 사용 방법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08</a:t>
                      </a:r>
                      <a:r>
                        <a:rPr lang="ko-KR" altLang="en-US" sz="1400" dirty="0"/>
                        <a:t>장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DBMS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dirty="0"/>
                        <a:t>PHP </a:t>
                      </a:r>
                      <a:r>
                        <a:rPr lang="ko-KR" altLang="en-US" sz="1400" dirty="0"/>
                        <a:t>연동 방법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시험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중간고사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09</a:t>
                      </a:r>
                      <a:r>
                        <a:rPr lang="ko-KR" altLang="en-US" sz="1400" dirty="0"/>
                        <a:t>장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FORM </a:t>
                      </a:r>
                      <a:r>
                        <a:rPr lang="ko-KR" altLang="en-US" sz="1400" dirty="0"/>
                        <a:t>태그와 </a:t>
                      </a:r>
                      <a:r>
                        <a:rPr lang="en-US" altLang="ko-KR" sz="1400" dirty="0"/>
                        <a:t>PHP </a:t>
                      </a:r>
                      <a:r>
                        <a:rPr lang="ko-KR" altLang="en-US" sz="1400" dirty="0"/>
                        <a:t>연동 방법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장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PHP </a:t>
                      </a:r>
                      <a:r>
                        <a:rPr lang="ko-KR" altLang="en-US" sz="1400" dirty="0"/>
                        <a:t>파일 시스템 활용 방법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장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쿠키와 세션의 생성과 삭제 방법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장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카운트 프로젝트 수행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13</a:t>
                      </a:r>
                      <a:r>
                        <a:rPr lang="ko-KR" altLang="en-US" sz="1400" dirty="0"/>
                        <a:t>장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주소록 관리 프로젝트 수행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</a:t>
                      </a:r>
                      <a:r>
                        <a:rPr lang="ko-KR" altLang="en-US" sz="1400" dirty="0"/>
                        <a:t>장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 관리 프로젝트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관리자 모드 수행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</a:t>
                      </a:r>
                      <a:r>
                        <a:rPr lang="ko-KR" altLang="en-US" sz="1400" dirty="0"/>
                        <a:t>장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 관리 프로젝트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사용자 모드 수행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시험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기말고사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80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19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AFD4B30-D95B-42B2-9286-C011E0D02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688"/>
            <a:ext cx="9144000" cy="623731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8B7AD49-B43C-4BE4-8F7F-386FEEEF5F73}"/>
              </a:ext>
            </a:extLst>
          </p:cNvPr>
          <p:cNvSpPr/>
          <p:nvPr/>
        </p:nvSpPr>
        <p:spPr>
          <a:xfrm>
            <a:off x="3779912" y="1696369"/>
            <a:ext cx="5040560" cy="39604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1920" y="1840385"/>
            <a:ext cx="48965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rgbClr val="ED7A6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도서명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: PHP EXPRESS</a:t>
            </a:r>
          </a:p>
          <a:p>
            <a:pPr marL="285750" indent="-285750">
              <a:lnSpc>
                <a:spcPct val="20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ko-KR" sz="1600" b="1" dirty="0">
                <a:solidFill>
                  <a:srgbClr val="ED7A6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ISBN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: 978-89-7050-996-9 93000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  </a:t>
            </a:r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rgbClr val="ED7A6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저자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신윤환</a:t>
            </a:r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rgbClr val="ED7A6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출판사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생능출판사</a:t>
            </a:r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rgbClr val="ED7A6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: 644p</a:t>
            </a:r>
          </a:p>
          <a:p>
            <a:pPr marL="285750" indent="-285750">
              <a:lnSpc>
                <a:spcPct val="20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rgbClr val="ED7A6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정가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: 31,000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원</a:t>
            </a:r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rgbClr val="ED7A68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예제 소스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1600" dirty="0">
                <a:hlinkClick r:id="rId3"/>
              </a:rPr>
              <a:t>https://www.booksr.co.kr/</a:t>
            </a:r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도서 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DCA36F-CC94-4886-85BF-9936FB11421D}"/>
              </a:ext>
            </a:extLst>
          </p:cNvPr>
          <p:cNvSpPr/>
          <p:nvPr/>
        </p:nvSpPr>
        <p:spPr>
          <a:xfrm>
            <a:off x="1" y="1093179"/>
            <a:ext cx="9144000" cy="216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순간의 선택으로 미래를 풍요롭게 만들 수 있습니다</a:t>
            </a:r>
            <a:r>
              <a:rPr lang="en-US" altLang="ko-KR" sz="1300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300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16D25F-D95D-4C67-9FE3-7DA067E18527}"/>
              </a:ext>
            </a:extLst>
          </p:cNvPr>
          <p:cNvSpPr/>
          <p:nvPr/>
        </p:nvSpPr>
        <p:spPr>
          <a:xfrm>
            <a:off x="1" y="6041380"/>
            <a:ext cx="9144000" cy="216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책을 통해 </a:t>
            </a:r>
            <a:r>
              <a:rPr lang="en-US" altLang="ko-KR" sz="1300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PHP </a:t>
            </a:r>
            <a:r>
              <a:rPr lang="ko-KR" altLang="en-US" sz="1300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프로그램 전문가로 거듭나길 바라는 마음을 담았습니다</a:t>
            </a:r>
            <a:r>
              <a:rPr lang="en-US" altLang="ko-KR" sz="1300" dirty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300" dirty="0">
              <a:solidFill>
                <a:srgbClr val="C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C486CF-AAD5-4CD5-B554-00C133169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00" y="1693774"/>
            <a:ext cx="3138131" cy="3976468"/>
          </a:xfrm>
          <a:prstGeom prst="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816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9C000DB-04D6-49F0-BD38-089BA6E05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65890"/>
            <a:ext cx="7689787" cy="59262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C2A3471-DC65-498C-BC0D-D0D696591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489848"/>
            <a:ext cx="2664296" cy="188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1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50709D-9754-4132-A076-E1146C5C2449}"/>
              </a:ext>
            </a:extLst>
          </p:cNvPr>
          <p:cNvSpPr/>
          <p:nvPr/>
        </p:nvSpPr>
        <p:spPr>
          <a:xfrm>
            <a:off x="0" y="476672"/>
            <a:ext cx="9144000" cy="64807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BA393C-9C94-4772-8C68-4CFDF7AB5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80" y="1556792"/>
            <a:ext cx="8532440" cy="5000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8B5C19-8E2F-4B1E-809C-0A1E2BD40560}"/>
              </a:ext>
            </a:extLst>
          </p:cNvPr>
          <p:cNvSpPr txBox="1"/>
          <p:nvPr/>
        </p:nvSpPr>
        <p:spPr>
          <a:xfrm>
            <a:off x="305780" y="520216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  <a:latin typeface="+mn-ea"/>
              </a:rPr>
              <a:t>이 책의 구성</a:t>
            </a:r>
          </a:p>
        </p:txBody>
      </p:sp>
    </p:spTree>
    <p:extLst>
      <p:ext uri="{BB962C8B-B14F-4D97-AF65-F5344CB8AC3E}">
        <p14:creationId xmlns:p14="http://schemas.microsoft.com/office/powerpoint/2010/main" val="3348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90FFD0-E9C5-448A-92C5-50AC55E25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3" y="1046408"/>
            <a:ext cx="8532440" cy="492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81070E-294E-4CE2-8D94-F8D55C3EC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4" y="1046409"/>
            <a:ext cx="8560134" cy="502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8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CC7825-7BC0-4471-B4F6-18157804F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17" y="1077071"/>
            <a:ext cx="8433747" cy="492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A9418D9-D3F5-46B2-8F17-666A1A546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981"/>
            <a:ext cx="9144000" cy="64380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D042144-EC15-40D3-AD58-A1A6DB71C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644" y="1237896"/>
            <a:ext cx="2884771" cy="18476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CEEF12E-D1C2-489F-9C46-37B8CFCE5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3394878"/>
            <a:ext cx="2308275" cy="188551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308BC3B-82A0-4B0F-9828-7909F29E3859}"/>
              </a:ext>
            </a:extLst>
          </p:cNvPr>
          <p:cNvSpPr/>
          <p:nvPr/>
        </p:nvSpPr>
        <p:spPr>
          <a:xfrm>
            <a:off x="0" y="0"/>
            <a:ext cx="9144000" cy="20998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F48A16-FBB5-4146-B948-C7E56626CF2C}"/>
              </a:ext>
            </a:extLst>
          </p:cNvPr>
          <p:cNvSpPr/>
          <p:nvPr/>
        </p:nvSpPr>
        <p:spPr>
          <a:xfrm>
            <a:off x="0" y="6648019"/>
            <a:ext cx="9144000" cy="20998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09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계획표 </a:t>
            </a:r>
            <a:r>
              <a:rPr lang="en-US" altLang="ko-KR" dirty="0"/>
              <a:t>(15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내용 개체 틀 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884828370"/>
              </p:ext>
            </p:extLst>
          </p:nvPr>
        </p:nvGraphicFramePr>
        <p:xfrm>
          <a:off x="251520" y="908720"/>
          <a:ext cx="8712968" cy="52099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4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2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해당 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</a:t>
                      </a:r>
                      <a:r>
                        <a:rPr lang="ko-KR" altLang="en-US" sz="1400" dirty="0"/>
                        <a:t>장</a:t>
                      </a:r>
                      <a:r>
                        <a:rPr lang="en-US" altLang="ko-KR" sz="1400" dirty="0"/>
                        <a:t>, 02</a:t>
                      </a:r>
                      <a:r>
                        <a:rPr lang="ko-KR" altLang="en-US" sz="1400" dirty="0"/>
                        <a:t>장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PHP </a:t>
                      </a:r>
                      <a:r>
                        <a:rPr lang="ko-KR" altLang="en-US" sz="1400" dirty="0"/>
                        <a:t>프로그래밍 환경 구축과 </a:t>
                      </a:r>
                      <a:r>
                        <a:rPr lang="en-US" altLang="ko-KR" sz="1400" dirty="0"/>
                        <a:t>PHP </a:t>
                      </a:r>
                      <a:r>
                        <a:rPr lang="ko-KR" altLang="en-US" sz="1400" dirty="0"/>
                        <a:t>프로그래밍 입문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03</a:t>
                      </a:r>
                      <a:r>
                        <a:rPr lang="ko-KR" altLang="en-US" sz="1400" dirty="0"/>
                        <a:t>장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PHP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프로그램에서 사용하는 연산자의 종류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04</a:t>
                      </a:r>
                      <a:r>
                        <a:rPr lang="ko-KR" altLang="en-US" sz="1400" dirty="0"/>
                        <a:t>장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조건과 상황에 맞는 분기문과 </a:t>
                      </a:r>
                      <a:r>
                        <a:rPr lang="ko-KR" altLang="en-US" sz="1400" dirty="0" err="1"/>
                        <a:t>반복문</a:t>
                      </a:r>
                      <a:r>
                        <a:rPr lang="ko-KR" altLang="en-US" sz="1400" dirty="0"/>
                        <a:t> 프로그램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05</a:t>
                      </a:r>
                      <a:r>
                        <a:rPr lang="ko-KR" altLang="en-US" sz="1400" dirty="0"/>
                        <a:t>장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배열과 함수의 사용 방법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06</a:t>
                      </a:r>
                      <a:r>
                        <a:rPr lang="ko-KR" altLang="en-US" sz="1400" dirty="0"/>
                        <a:t>장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데이터베이스와 </a:t>
                      </a:r>
                      <a:r>
                        <a:rPr lang="en-US" altLang="ko-KR" sz="1400" dirty="0"/>
                        <a:t>DBMS</a:t>
                      </a:r>
                      <a:r>
                        <a:rPr lang="ko-KR" altLang="en-US" sz="1400" dirty="0"/>
                        <a:t>의 이해와 활용 방법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07</a:t>
                      </a:r>
                      <a:r>
                        <a:rPr lang="ko-KR" altLang="en-US" sz="1400" dirty="0"/>
                        <a:t>장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SQL </a:t>
                      </a:r>
                      <a:r>
                        <a:rPr lang="ko-KR" altLang="en-US" sz="14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명령어 사용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08</a:t>
                      </a:r>
                      <a:r>
                        <a:rPr lang="ko-KR" altLang="en-US" sz="1400" dirty="0"/>
                        <a:t>장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DBMS</a:t>
                      </a:r>
                      <a:r>
                        <a:rPr lang="ko-KR" altLang="en-US" sz="14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와 </a:t>
                      </a:r>
                      <a:r>
                        <a:rPr lang="en-US" altLang="ko-KR" sz="14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PHP </a:t>
                      </a:r>
                      <a:r>
                        <a:rPr lang="ko-KR" altLang="en-US" sz="14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연동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시험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중간고사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09</a:t>
                      </a:r>
                      <a:r>
                        <a:rPr lang="ko-KR" altLang="en-US" sz="1400" dirty="0"/>
                        <a:t>장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FORM </a:t>
                      </a:r>
                      <a:r>
                        <a:rPr lang="ko-KR" altLang="en-US" sz="1400" dirty="0"/>
                        <a:t>태그와 </a:t>
                      </a:r>
                      <a:r>
                        <a:rPr lang="en-US" altLang="ko-KR" sz="1400" dirty="0"/>
                        <a:t>PHP </a:t>
                      </a:r>
                      <a:r>
                        <a:rPr lang="ko-KR" altLang="en-US" sz="1400" dirty="0"/>
                        <a:t>연동 방법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장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PHP </a:t>
                      </a:r>
                      <a:r>
                        <a:rPr lang="ko-KR" altLang="en-US" sz="1400" dirty="0"/>
                        <a:t>파일 시스템 활용 방법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장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쿠키와 세션의 생성과 삭제 방법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장</a:t>
                      </a:r>
                      <a:r>
                        <a:rPr lang="en-US" altLang="ko-KR" sz="1400" dirty="0"/>
                        <a:t>, 13</a:t>
                      </a:r>
                      <a:r>
                        <a:rPr lang="ko-KR" altLang="en-US" sz="1400" dirty="0"/>
                        <a:t>장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카운트 프로젝트와 주소록 관리 프로젝트 수행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</a:t>
                      </a:r>
                      <a:r>
                        <a:rPr lang="ko-KR" altLang="en-US" sz="1400" dirty="0"/>
                        <a:t>장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 관리 프로젝트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관리자 모드 수행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</a:t>
                      </a:r>
                      <a:r>
                        <a:rPr lang="ko-KR" altLang="en-US" sz="1400" dirty="0"/>
                        <a:t>장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 관리 프로젝트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사용자 모드 수행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시험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기말고사</a:t>
                      </a:r>
                      <a:endParaRPr lang="ko-KR" altLang="en-US" sz="14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34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325</Words>
  <Application>Microsoft Office PowerPoint</Application>
  <PresentationFormat>화면 슬라이드 쇼(4:3)</PresentationFormat>
  <Paragraphs>112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굴림</vt:lpstr>
      <vt:lpstr>맑은 고딕</vt:lpstr>
      <vt:lpstr>Arial</vt:lpstr>
      <vt:lpstr>Wingdings</vt:lpstr>
      <vt:lpstr>Office 테마</vt:lpstr>
      <vt:lpstr>2_Office 테마</vt:lpstr>
      <vt:lpstr>1_Office 테마</vt:lpstr>
      <vt:lpstr>PowerPoint 프레젠테이션</vt:lpstr>
      <vt:lpstr>도서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강의 계획표 (15주차)</vt:lpstr>
      <vt:lpstr>강의 계획표 (16주차)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SHIN YOON HWAN</cp:lastModifiedBy>
  <cp:revision>165</cp:revision>
  <cp:lastPrinted>2019-12-23T00:36:41Z</cp:lastPrinted>
  <dcterms:created xsi:type="dcterms:W3CDTF">2019-02-13T15:37:28Z</dcterms:created>
  <dcterms:modified xsi:type="dcterms:W3CDTF">2020-02-23T05:21:58Z</dcterms:modified>
</cp:coreProperties>
</file>