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6" r:id="rId3"/>
  </p:sldMasterIdLst>
  <p:notesMasterIdLst>
    <p:notesMasterId r:id="rId43"/>
  </p:notesMasterIdLst>
  <p:handoutMasterIdLst>
    <p:handoutMasterId r:id="rId44"/>
  </p:handoutMasterIdLst>
  <p:sldIdLst>
    <p:sldId id="473" r:id="rId4"/>
    <p:sldId id="381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5" r:id="rId18"/>
    <p:sldId id="404" r:id="rId19"/>
    <p:sldId id="406" r:id="rId20"/>
    <p:sldId id="407" r:id="rId21"/>
    <p:sldId id="408" r:id="rId22"/>
    <p:sldId id="409" r:id="rId23"/>
    <p:sldId id="411" r:id="rId24"/>
    <p:sldId id="410" r:id="rId25"/>
    <p:sldId id="412" r:id="rId26"/>
    <p:sldId id="414" r:id="rId27"/>
    <p:sldId id="413" r:id="rId28"/>
    <p:sldId id="416" r:id="rId29"/>
    <p:sldId id="415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5" r:id="rId38"/>
    <p:sldId id="424" r:id="rId39"/>
    <p:sldId id="426" r:id="rId40"/>
    <p:sldId id="427" r:id="rId41"/>
    <p:sldId id="388" r:id="rId4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FFCCCC"/>
    <a:srgbClr val="FFCCFF"/>
    <a:srgbClr val="ED7A68"/>
    <a:srgbClr val="FFBFBB"/>
    <a:srgbClr val="598377"/>
    <a:srgbClr val="F1FFF3"/>
    <a:srgbClr val="F1F7F3"/>
    <a:srgbClr val="4AB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328" y="40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018500" y="4994012"/>
            <a:ext cx="260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표준 입출력 함수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C0CB-1EFA-4FD5-B71C-A73FF01AC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/39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0C15C9B-1F04-4D62-A656-27B59E6B8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836711"/>
            <a:ext cx="8642350" cy="5690999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131918" y="457740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/39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3A43F-DAC9-4D52-B461-961613212BCF}"/>
              </a:ext>
            </a:extLst>
          </p:cNvPr>
          <p:cNvSpPr/>
          <p:nvPr userDrawn="1"/>
        </p:nvSpPr>
        <p:spPr>
          <a:xfrm>
            <a:off x="239033" y="0"/>
            <a:ext cx="720080" cy="95133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77CCE-A086-4E6C-8AC7-3631D3576496}"/>
              </a:ext>
            </a:extLst>
          </p:cNvPr>
          <p:cNvSpPr txBox="1"/>
          <p:nvPr userDrawn="1"/>
        </p:nvSpPr>
        <p:spPr>
          <a:xfrm>
            <a:off x="211978" y="554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SECTION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00318"/>
            <a:ext cx="8642350" cy="5297034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827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/39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0825" y="548680"/>
            <a:ext cx="8642350" cy="5904656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908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89C1E2B-2397-48F3-A14A-758CE26731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/39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79" r:id="rId4"/>
    <p:sldLayoutId id="2147483680" r:id="rId5"/>
    <p:sldLayoutId id="2147483678" r:id="rId6"/>
    <p:sldLayoutId id="2147483663" r:id="rId7"/>
    <p:sldLayoutId id="214748366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830292-312F-4DF9-AEC8-245FCE036118}"/>
              </a:ext>
            </a:extLst>
          </p:cNvPr>
          <p:cNvSpPr/>
          <p:nvPr/>
        </p:nvSpPr>
        <p:spPr>
          <a:xfrm>
            <a:off x="2915816" y="5000982"/>
            <a:ext cx="570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PHP </a:t>
            </a: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프로그래밍 입문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43BDD-F09F-4061-A34D-8436D0362E91}"/>
              </a:ext>
            </a:extLst>
          </p:cNvPr>
          <p:cNvSpPr/>
          <p:nvPr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02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EDCB7-E210-4298-B9BB-25F95B73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6497B7-9741-4D3A-A3A7-0FE891DFDDE4}"/>
              </a:ext>
            </a:extLst>
          </p:cNvPr>
          <p:cNvSpPr/>
          <p:nvPr/>
        </p:nvSpPr>
        <p:spPr>
          <a:xfrm>
            <a:off x="8316416" y="6597352"/>
            <a:ext cx="827584" cy="24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800200"/>
          </a:xfrm>
        </p:spPr>
        <p:txBody>
          <a:bodyPr>
            <a:normAutofit/>
          </a:bodyPr>
          <a:lstStyle/>
          <a:p>
            <a:r>
              <a:rPr lang="en-US" altLang="ko-KR" dirty="0"/>
              <a:t>echo</a:t>
            </a:r>
            <a:r>
              <a:rPr lang="ko-KR" altLang="en-US" dirty="0"/>
              <a:t>문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화면에 문자열을 출력할 때 사용하는 명령문</a:t>
            </a:r>
            <a:endParaRPr lang="en-US" altLang="ko-KR" dirty="0"/>
          </a:p>
          <a:p>
            <a:pPr lvl="1"/>
            <a:r>
              <a:rPr lang="ko-KR" altLang="en-US" dirty="0"/>
              <a:t>알파벳 대</a:t>
            </a:r>
            <a:r>
              <a:rPr lang="en-US" altLang="ko-KR" dirty="0"/>
              <a:t>/</a:t>
            </a:r>
            <a:r>
              <a:rPr lang="ko-KR" altLang="en-US" dirty="0"/>
              <a:t>소문자를 구별하지 않으므로 </a:t>
            </a:r>
            <a:r>
              <a:rPr lang="en-US" altLang="ko-KR" dirty="0"/>
              <a:t>ECHO</a:t>
            </a:r>
            <a:r>
              <a:rPr lang="ko-KR" altLang="en-US" dirty="0"/>
              <a:t>로 사용해도 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0D15E0-EDFD-4055-B82F-52F04C2C5A55}"/>
              </a:ext>
            </a:extLst>
          </p:cNvPr>
          <p:cNvGrpSpPr/>
          <p:nvPr/>
        </p:nvGrpSpPr>
        <p:grpSpPr>
          <a:xfrm>
            <a:off x="161764" y="2060848"/>
            <a:ext cx="8802724" cy="4252766"/>
            <a:chOff x="161764" y="1960012"/>
            <a:chExt cx="8802724" cy="42527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44823C-FD8E-42D8-9CD7-3C5C91E2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764" y="1960012"/>
              <a:ext cx="8802724" cy="29320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1CEEFF-CA62-4E47-B80B-E62158C43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744" y="4797152"/>
              <a:ext cx="8506800" cy="141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83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46FF61-C874-4D88-BC97-F650182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570213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23224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프로그램을 만든 사람과 날짜</a:t>
            </a:r>
            <a:r>
              <a:rPr lang="en-US" altLang="ko-KR" dirty="0"/>
              <a:t>, </a:t>
            </a:r>
            <a:r>
              <a:rPr lang="ko-KR" altLang="en-US" dirty="0"/>
              <a:t>소스 파일에 대한 설명 등을 기입하여 소스 파일을 효율적으로 관리하기 위해 사용</a:t>
            </a:r>
            <a:endParaRPr lang="en-US" altLang="ko-KR" dirty="0"/>
          </a:p>
          <a:p>
            <a:pPr lvl="1"/>
            <a:r>
              <a:rPr lang="ko-KR" altLang="en-US" dirty="0"/>
              <a:t>주석문은 프로그램 실행에 전혀 지장을 주지는 않으며 </a:t>
            </a:r>
            <a:r>
              <a:rPr lang="ko-KR" altLang="en-US" dirty="0" err="1"/>
              <a:t>주석문</a:t>
            </a:r>
            <a:r>
              <a:rPr lang="ko-KR" altLang="en-US" dirty="0"/>
              <a:t> 사용 방법은 다음과 같음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BD49BE-41E3-4B72-8467-BF42A60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5" y="2636912"/>
            <a:ext cx="7992888" cy="12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C4BB13-48DC-44E2-A220-53B4EC00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9" y="692696"/>
            <a:ext cx="8762581" cy="46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ADE62-4D75-490F-A816-6905DA48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0" y="692696"/>
            <a:ext cx="6441370" cy="31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008112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HTML</a:t>
            </a:r>
            <a:r>
              <a:rPr lang="ko-KR" altLang="en-US" dirty="0"/>
              <a:t>의 관계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안에 </a:t>
            </a:r>
            <a:r>
              <a:rPr lang="en-US" altLang="ko-KR" dirty="0"/>
              <a:t>PHP </a:t>
            </a:r>
            <a:r>
              <a:rPr lang="ko-KR" altLang="en-US" dirty="0"/>
              <a:t>소스 코드를 첨부할 수 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DA62D-1664-466B-B107-D14968EE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8208912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8AE9CF-CAA9-4E7F-BDE0-3F9CF48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7" y="836712"/>
            <a:ext cx="8136209" cy="1999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B27C1B-20ED-411D-A914-545F2CCA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40968"/>
            <a:ext cx="6300192" cy="26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7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255274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변수와 상수 이해하기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ko-KR" altLang="en-US" dirty="0" err="1"/>
              <a:t>변수명</a:t>
            </a:r>
            <a:r>
              <a:rPr lang="ko-KR" altLang="en-US" dirty="0"/>
              <a:t> 앞에는 반드시 </a:t>
            </a:r>
            <a:r>
              <a:rPr lang="en-US" altLang="ko-KR" dirty="0"/>
              <a:t>$</a:t>
            </a:r>
            <a:r>
              <a:rPr lang="ko-KR" altLang="en-US" dirty="0"/>
              <a:t>를 붙여서 사용해야 함</a:t>
            </a:r>
            <a:endParaRPr lang="en-US" altLang="ko-KR" dirty="0"/>
          </a:p>
          <a:p>
            <a:pPr lvl="1"/>
            <a:r>
              <a:rPr lang="ko-KR" altLang="en-US" dirty="0"/>
              <a:t>변수는 대입하는 값에 따라 다르게 변할 수 있지만 </a:t>
            </a:r>
            <a:endParaRPr lang="en-US" altLang="ko-KR" dirty="0"/>
          </a:p>
          <a:p>
            <a:pPr lvl="1"/>
            <a:r>
              <a:rPr lang="ko-KR" altLang="en-US" dirty="0"/>
              <a:t>상수는 변수에 대입하는 값이 변하지 않는 일정한 값을 의미함</a:t>
            </a:r>
            <a:endParaRPr lang="en-US" altLang="ko-KR" dirty="0"/>
          </a:p>
          <a:p>
            <a:pPr lvl="1"/>
            <a:r>
              <a:rPr lang="ko-KR" altLang="en-US" dirty="0"/>
              <a:t>다음 예제를 통해 변수와 상수의 사용방법을 살펴봄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03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71742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97B079-5DE9-47F3-9A36-83478289A7E1}"/>
              </a:ext>
            </a:extLst>
          </p:cNvPr>
          <p:cNvGrpSpPr/>
          <p:nvPr/>
        </p:nvGrpSpPr>
        <p:grpSpPr>
          <a:xfrm>
            <a:off x="341784" y="620688"/>
            <a:ext cx="8460432" cy="5165574"/>
            <a:chOff x="0" y="260648"/>
            <a:chExt cx="9144000" cy="558293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C8BD443-674F-4CBC-B96B-96A7BAEB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0648"/>
              <a:ext cx="9144000" cy="380711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06784B-6BC3-409A-A996-AE0A89A9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8" y="3988829"/>
              <a:ext cx="8920800" cy="185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198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164531-2D60-400D-9598-F80E01F5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6300192" cy="29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3EEFE5-7043-4B12-B1E1-0DB2A2717472}"/>
              </a:ext>
            </a:extLst>
          </p:cNvPr>
          <p:cNvGrpSpPr/>
          <p:nvPr/>
        </p:nvGrpSpPr>
        <p:grpSpPr>
          <a:xfrm>
            <a:off x="0" y="183389"/>
            <a:ext cx="9144000" cy="6491222"/>
            <a:chOff x="0" y="183389"/>
            <a:chExt cx="9144000" cy="64912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46AFC-FFDE-4760-BA23-67C3FE64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3389"/>
              <a:ext cx="9144000" cy="649122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9DAB96-E7B8-4089-9EC5-F928DB601F5D}"/>
                </a:ext>
              </a:extLst>
            </p:cNvPr>
            <p:cNvSpPr/>
            <p:nvPr/>
          </p:nvSpPr>
          <p:spPr>
            <a:xfrm>
              <a:off x="7308304" y="5445224"/>
              <a:ext cx="1296144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E002EEC-A576-46D7-B7DD-BF86809C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0" y="2204864"/>
            <a:ext cx="5580112" cy="17260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27825B-5CE9-4D79-92EA-78D4F516D655}"/>
              </a:ext>
            </a:extLst>
          </p:cNvPr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1CFFE3-93EB-4CF6-A7DD-F5224FCBBA5E}"/>
              </a:ext>
            </a:extLst>
          </p:cNvPr>
          <p:cNvSpPr/>
          <p:nvPr/>
        </p:nvSpPr>
        <p:spPr>
          <a:xfrm>
            <a:off x="0" y="6676594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1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376264"/>
          </a:xfrm>
        </p:spPr>
        <p:txBody>
          <a:bodyPr>
            <a:normAutofit/>
          </a:bodyPr>
          <a:lstStyle/>
          <a:p>
            <a:r>
              <a:rPr lang="ko-KR" altLang="en-US" dirty="0"/>
              <a:t>변수 선언과 데이터 타입 지정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에서는 변수를 선언할 때 데이터 타입을 따로 지정하지 않음</a:t>
            </a:r>
            <a:endParaRPr lang="en-US" altLang="ko-KR" dirty="0"/>
          </a:p>
          <a:p>
            <a:pPr lvl="1"/>
            <a:r>
              <a:rPr lang="ko-KR" altLang="en-US" dirty="0"/>
              <a:t>그 이유는 변수에 대입하는 값에 따라 데이터 타입이 결정</a:t>
            </a:r>
            <a:endParaRPr lang="en-US" altLang="ko-KR" dirty="0"/>
          </a:p>
          <a:p>
            <a:pPr lvl="1"/>
            <a:r>
              <a:rPr lang="ko-KR" altLang="en-US" dirty="0"/>
              <a:t>다음 예제를 통해 변수의 선언과 데이터 타입 적용 과정을 살펴봄</a:t>
            </a:r>
          </a:p>
        </p:txBody>
      </p:sp>
    </p:spTree>
    <p:extLst>
      <p:ext uri="{BB962C8B-B14F-4D97-AF65-F5344CB8AC3E}">
        <p14:creationId xmlns:p14="http://schemas.microsoft.com/office/powerpoint/2010/main" val="131472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CE2E1D-B8CD-4764-85EE-42CF5B8C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7925267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23ACAE-D810-4D5B-967E-6F19C9A6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1" y="692696"/>
            <a:ext cx="6158781" cy="34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1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376264"/>
          </a:xfrm>
        </p:spPr>
        <p:txBody>
          <a:bodyPr>
            <a:normAutofit/>
          </a:bodyPr>
          <a:lstStyle/>
          <a:p>
            <a:r>
              <a:rPr lang="ko-KR" altLang="en-US" dirty="0"/>
              <a:t>같은 이름의 변수 중복 선언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앞에서 선언된 변수의 이름을 그대로 사용하면 나중에 대입한 값의 형태에 따라 데이터 타입이 치환됨</a:t>
            </a:r>
            <a:endParaRPr lang="en-US" altLang="ko-KR" dirty="0"/>
          </a:p>
          <a:p>
            <a:pPr lvl="1"/>
            <a:r>
              <a:rPr lang="ko-KR" altLang="en-US" dirty="0"/>
              <a:t>다음 예제를 통해 데이터 타입의 변환 과정을 살펴봄</a:t>
            </a:r>
          </a:p>
        </p:txBody>
      </p:sp>
    </p:spTree>
    <p:extLst>
      <p:ext uri="{BB962C8B-B14F-4D97-AF65-F5344CB8AC3E}">
        <p14:creationId xmlns:p14="http://schemas.microsoft.com/office/powerpoint/2010/main" val="94929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1CEC80-178E-4DDB-BFE9-E912120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3" y="692696"/>
            <a:ext cx="8532550" cy="52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0F7926-A638-4108-B67F-6FD11A15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35" y="764704"/>
            <a:ext cx="6372200" cy="31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088232"/>
          </a:xfrm>
        </p:spPr>
        <p:txBody>
          <a:bodyPr>
            <a:normAutofit/>
          </a:bodyPr>
          <a:lstStyle/>
          <a:p>
            <a:r>
              <a:rPr lang="ko-KR" altLang="en-US" dirty="0"/>
              <a:t>연산결과에 따른 타입 변환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다음 예제는 운영체제</a:t>
            </a:r>
            <a:r>
              <a:rPr lang="en-US" altLang="ko-KR" dirty="0"/>
              <a:t>=87, </a:t>
            </a:r>
            <a:r>
              <a:rPr lang="ko-KR" altLang="en-US" dirty="0"/>
              <a:t>웹그래픽</a:t>
            </a:r>
            <a:r>
              <a:rPr lang="en-US" altLang="ko-KR" dirty="0"/>
              <a:t>=96, </a:t>
            </a:r>
            <a:r>
              <a:rPr lang="ko-KR" altLang="en-US" dirty="0"/>
              <a:t>정보보안</a:t>
            </a:r>
            <a:r>
              <a:rPr lang="en-US" altLang="ko-KR" dirty="0"/>
              <a:t>=73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개 과목 성적에 대한 총점과 평균을 산출하는 프로그램</a:t>
            </a:r>
            <a:endParaRPr lang="en-US" altLang="ko-KR" dirty="0"/>
          </a:p>
          <a:p>
            <a:pPr lvl="1"/>
            <a:r>
              <a:rPr lang="ko-KR" altLang="en-US" dirty="0"/>
              <a:t>연산결과에 따른 변수의 데이터 타입 변환이 나타나는 과정에 대해 자세하게 살펴봐야 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F877DE-7CEE-4C48-9F34-BD6258654B51}"/>
              </a:ext>
            </a:extLst>
          </p:cNvPr>
          <p:cNvGrpSpPr/>
          <p:nvPr/>
        </p:nvGrpSpPr>
        <p:grpSpPr>
          <a:xfrm>
            <a:off x="452586" y="2780928"/>
            <a:ext cx="8416800" cy="3775278"/>
            <a:chOff x="452586" y="2852936"/>
            <a:chExt cx="8416800" cy="37752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3E39DB-F07D-4A98-B44B-1F17D99A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358" y="2852936"/>
              <a:ext cx="8388424" cy="218099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5D6DB90-B85D-4B57-84B7-3D0E156CC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586" y="5033927"/>
              <a:ext cx="8416800" cy="159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708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56857F-26B6-4B03-AC1E-2DB5DBAC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9" y="836712"/>
            <a:ext cx="8352054" cy="42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5B09F9-D394-434E-8ACC-08B25C18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2" y="692696"/>
            <a:ext cx="6086651" cy="36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5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736304"/>
          </a:xfrm>
        </p:spPr>
        <p:txBody>
          <a:bodyPr>
            <a:normAutofit/>
          </a:bodyPr>
          <a:lstStyle/>
          <a:p>
            <a:r>
              <a:rPr lang="ko-KR" altLang="en-US" dirty="0"/>
              <a:t>정수의 </a:t>
            </a:r>
            <a:r>
              <a:rPr lang="ko-KR" altLang="en-US" dirty="0" err="1"/>
              <a:t>오버플로우</a:t>
            </a:r>
            <a:r>
              <a:rPr lang="ko-KR" altLang="en-US" dirty="0"/>
              <a:t> 타입 변환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 err="1"/>
              <a:t>오버플로우</a:t>
            </a:r>
            <a:r>
              <a:rPr lang="en-US" altLang="ko-KR" dirty="0"/>
              <a:t>(Overflow)</a:t>
            </a:r>
            <a:r>
              <a:rPr lang="ko-KR" altLang="en-US" dirty="0"/>
              <a:t>란 선언된 변수에 저장할 수 있는 값의 허용범위를 초과하여 엉뚱한 결과값이 출력되는 현상을 의미</a:t>
            </a:r>
            <a:endParaRPr lang="en-US" altLang="ko-KR" dirty="0"/>
          </a:p>
          <a:p>
            <a:pPr lvl="1"/>
            <a:r>
              <a:rPr lang="ko-KR" altLang="en-US" dirty="0"/>
              <a:t>정수형 변수 값의 표현범위 </a:t>
            </a:r>
            <a:r>
              <a:rPr lang="en-US" altLang="ko-KR" dirty="0"/>
              <a:t>-2147483648~2147483647</a:t>
            </a:r>
            <a:r>
              <a:rPr lang="ko-KR" altLang="en-US" dirty="0"/>
              <a:t>의 값을 초과하게 되는 경우</a:t>
            </a:r>
            <a:endParaRPr lang="en-US" altLang="ko-KR" dirty="0"/>
          </a:p>
          <a:p>
            <a:pPr lvl="1"/>
            <a:r>
              <a:rPr lang="ko-KR" altLang="en-US" dirty="0"/>
              <a:t>결과값은 정수형이 아닌 실수형으로 데이터 타입이 자동으로 변환되어 수행하게 됨</a:t>
            </a:r>
          </a:p>
        </p:txBody>
      </p:sp>
    </p:spTree>
    <p:extLst>
      <p:ext uri="{BB962C8B-B14F-4D97-AF65-F5344CB8AC3E}">
        <p14:creationId xmlns:p14="http://schemas.microsoft.com/office/powerpoint/2010/main" val="191916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문법구조와 저장경로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111258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PHP </a:t>
            </a:r>
            <a:r>
              <a:rPr lang="ko-KR" altLang="en-US" dirty="0">
                <a:solidFill>
                  <a:srgbClr val="FF3399"/>
                </a:solidFill>
              </a:rPr>
              <a:t>프로그램 문법구조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문법 구조의 세 가지 형태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01</a:t>
            </a:r>
            <a:endParaRPr lang="ko-KR" altLang="en-US" sz="3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4F13F-CA76-47CB-807F-6A0D21AC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8064896" cy="122971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D24F45-4B53-4329-B161-969D29E28F3C}"/>
              </a:ext>
            </a:extLst>
          </p:cNvPr>
          <p:cNvSpPr txBox="1">
            <a:spLocks/>
          </p:cNvSpPr>
          <p:nvPr/>
        </p:nvSpPr>
        <p:spPr>
          <a:xfrm>
            <a:off x="250825" y="4005064"/>
            <a:ext cx="864235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가장 많이 사용하는 방법으로 소스 코드 작성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AD3F8-C81C-4FF7-9FCA-9B141E01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0" y="4509120"/>
            <a:ext cx="7992888" cy="11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5E43899-46F6-4C3F-BCC5-CE3902FDC7A2}"/>
              </a:ext>
            </a:extLst>
          </p:cNvPr>
          <p:cNvGrpSpPr/>
          <p:nvPr/>
        </p:nvGrpSpPr>
        <p:grpSpPr>
          <a:xfrm>
            <a:off x="449796" y="404664"/>
            <a:ext cx="8244408" cy="6252044"/>
            <a:chOff x="0" y="332656"/>
            <a:chExt cx="9144000" cy="69342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036D94A-1C04-4E9B-98F8-2C8BF5C2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2656"/>
              <a:ext cx="9144000" cy="379601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52B9CC-D5D1-4B1C-8C3D-077A5C191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0" y="4066664"/>
              <a:ext cx="9020734" cy="3200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47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3E322-FFE7-4945-9AE3-95C7D851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52" y="692696"/>
            <a:ext cx="6071863" cy="34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3816424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안에서의 변수 해석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문을 이용하여 문자열을 출력하고자 할 때 문자열이 아닌 변수를 활용하는 방법에 있어서 주의해야 할 사항은</a:t>
            </a:r>
            <a:endParaRPr lang="en-US" altLang="ko-KR" dirty="0"/>
          </a:p>
          <a:p>
            <a:pPr lvl="1"/>
            <a:r>
              <a:rPr lang="ko-KR" altLang="en-US" dirty="0"/>
              <a:t>문자열과 변수를 붙여서 사용할 경우 변수 또한 문자열로 취급되므로</a:t>
            </a:r>
            <a:endParaRPr lang="en-US" altLang="ko-KR" dirty="0"/>
          </a:p>
          <a:p>
            <a:pPr lvl="1"/>
            <a:r>
              <a:rPr lang="ko-KR" altLang="en-US" dirty="0"/>
              <a:t>변수의 앞과 뒤에 중괄호</a:t>
            </a:r>
            <a:r>
              <a:rPr lang="en-US" altLang="ko-KR" dirty="0"/>
              <a:t>{</a:t>
            </a:r>
            <a:r>
              <a:rPr lang="ko-KR" altLang="en-US" dirty="0"/>
              <a:t>와</a:t>
            </a:r>
            <a:r>
              <a:rPr lang="en-US" altLang="ko-KR" dirty="0"/>
              <a:t> }</a:t>
            </a:r>
            <a:r>
              <a:rPr lang="ko-KR" altLang="en-US" dirty="0"/>
              <a:t>를 사용하여 문자열과 구분되도록 선언해야 함</a:t>
            </a:r>
            <a:endParaRPr lang="en-US" altLang="ko-KR" dirty="0"/>
          </a:p>
          <a:p>
            <a:pPr lvl="1"/>
            <a:r>
              <a:rPr lang="ko-KR" altLang="en-US" dirty="0"/>
              <a:t>다음 예제를 통해 문자열 안에서 변수와 문자열의 구분이 어떻게 수행되는지를 살펴보도록 함</a:t>
            </a:r>
          </a:p>
        </p:txBody>
      </p:sp>
    </p:spTree>
    <p:extLst>
      <p:ext uri="{BB962C8B-B14F-4D97-AF65-F5344CB8AC3E}">
        <p14:creationId xmlns:p14="http://schemas.microsoft.com/office/powerpoint/2010/main" val="323032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4FE970-AE25-4572-832A-D79488C2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7" y="620688"/>
            <a:ext cx="8778385" cy="48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4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B4C64B-2E54-48B5-AC4D-18F8FEDA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8" y="620688"/>
            <a:ext cx="6358476" cy="37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3816424"/>
          </a:xfrm>
        </p:spPr>
        <p:txBody>
          <a:bodyPr>
            <a:normAutofit/>
          </a:bodyPr>
          <a:lstStyle/>
          <a:p>
            <a:r>
              <a:rPr lang="ko-KR" altLang="en-US" dirty="0"/>
              <a:t>환경변수의 속성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 err="1"/>
              <a:t>phpinfo</a:t>
            </a:r>
            <a:r>
              <a:rPr lang="en-US" altLang="ko-KR" dirty="0"/>
              <a:t>( ) </a:t>
            </a:r>
            <a:r>
              <a:rPr lang="ko-KR" altLang="en-US" dirty="0"/>
              <a:t>함수를 사용하여 </a:t>
            </a:r>
            <a:r>
              <a:rPr lang="en-US" altLang="ko-KR" dirty="0"/>
              <a:t>PHP</a:t>
            </a:r>
            <a:r>
              <a:rPr lang="ko-KR" altLang="en-US" dirty="0"/>
              <a:t>에서 제공하는 환경변수를 확인할 수 있음</a:t>
            </a:r>
            <a:endParaRPr lang="en-US" altLang="ko-KR" dirty="0"/>
          </a:p>
          <a:p>
            <a:pPr lvl="1"/>
            <a:r>
              <a:rPr lang="ko-KR" altLang="en-US" dirty="0"/>
              <a:t>환경변수들은 시스템에 관한 정보를 가지고 있으며 반드시 대문자로만 선언해야 함</a:t>
            </a:r>
            <a:endParaRPr lang="en-US" altLang="ko-KR" dirty="0"/>
          </a:p>
          <a:p>
            <a:pPr lvl="1"/>
            <a:r>
              <a:rPr lang="ko-KR" altLang="en-US" dirty="0"/>
              <a:t>환경변수에 </a:t>
            </a:r>
            <a:r>
              <a:rPr lang="en-US" altLang="ko-KR" dirty="0"/>
              <a:t>$</a:t>
            </a:r>
            <a:r>
              <a:rPr lang="ko-KR" altLang="en-US" dirty="0"/>
              <a:t>를 붙여 프로그램에서 환경변수가 가지는 속성 값들을 사용할 수도 있음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에서 제공되는 많은 환경변수 중에 우리가 자주 사용하게 될 환경변수에 대해서만 살펴보도록 함 </a:t>
            </a:r>
          </a:p>
        </p:txBody>
      </p:sp>
    </p:spTree>
    <p:extLst>
      <p:ext uri="{BB962C8B-B14F-4D97-AF65-F5344CB8AC3E}">
        <p14:creationId xmlns:p14="http://schemas.microsoft.com/office/powerpoint/2010/main" val="1648784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800200"/>
          </a:xfrm>
        </p:spPr>
        <p:txBody>
          <a:bodyPr>
            <a:normAutofit/>
          </a:bodyPr>
          <a:lstStyle/>
          <a:p>
            <a:r>
              <a:rPr lang="ko-KR" altLang="en-US" dirty="0"/>
              <a:t>자수 사용되는 환경변수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환경변수를 사용할 경우 반드시 대문자로 사용해야 하며 앞에 </a:t>
            </a:r>
            <a:r>
              <a:rPr lang="en-US" altLang="ko-KR" dirty="0"/>
              <a:t>$</a:t>
            </a:r>
            <a:r>
              <a:rPr lang="ko-KR" altLang="en-US" dirty="0"/>
              <a:t>를 붙여줘야 함</a:t>
            </a:r>
            <a:endParaRPr lang="en-US" altLang="ko-KR" dirty="0"/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에서 자주 사용되는 환경변수와 속성은 다음 표와 같음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9CDA6-5B89-4FEE-B870-FDCC30AE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244408" cy="34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0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89E353-40DE-4FA1-BC90-60E243BD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620688"/>
            <a:ext cx="8604448" cy="52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5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C3638-B59C-4B78-A030-D4B80E2F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6336704" cy="36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9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800200"/>
          </a:xfrm>
        </p:spPr>
        <p:txBody>
          <a:bodyPr>
            <a:normAutofit/>
          </a:bodyPr>
          <a:lstStyle/>
          <a:p>
            <a:r>
              <a:rPr lang="en-US" altLang="ko-KR" dirty="0"/>
              <a:t>PHP </a:t>
            </a:r>
            <a:r>
              <a:rPr lang="ko-KR" altLang="en-US" dirty="0"/>
              <a:t>파일 저장경로 지정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htdocs</a:t>
            </a:r>
            <a:r>
              <a:rPr lang="en-US" altLang="ko-KR" dirty="0"/>
              <a:t>] </a:t>
            </a:r>
            <a:r>
              <a:rPr lang="ko-KR" altLang="en-US" dirty="0"/>
              <a:t>디렉터리는 </a:t>
            </a:r>
            <a:r>
              <a:rPr lang="en-US" altLang="ko-KR" dirty="0"/>
              <a:t>XAMPP </a:t>
            </a:r>
            <a:r>
              <a:rPr lang="ko-KR" altLang="en-US" dirty="0"/>
              <a:t>패키지의 루트 디렉터리</a:t>
            </a:r>
            <a:endParaRPr lang="en-US" altLang="ko-KR" dirty="0"/>
          </a:p>
          <a:p>
            <a:pPr lvl="1"/>
            <a:r>
              <a:rPr lang="ko-KR" altLang="en-US" dirty="0"/>
              <a:t>각자 실습하는 소스 파일은 루트 디렉터리 아래 새로운 디렉터리를 생성해서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8BF5C-7F91-47B3-BA4E-40AFEBBC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4496314" cy="30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파일작성 및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255274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파일작성 및 실행 결과 확인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ko-KR" altLang="en-US" dirty="0"/>
              <a:t>루트 디렉터리 안에 </a:t>
            </a:r>
            <a:r>
              <a:rPr lang="en-US" altLang="ko-KR" dirty="0"/>
              <a:t>[</a:t>
            </a:r>
            <a:r>
              <a:rPr lang="en-US" altLang="ko-KR" dirty="0" err="1"/>
              <a:t>yhs</a:t>
            </a:r>
            <a:r>
              <a:rPr lang="en-US" altLang="ko-KR" dirty="0"/>
              <a:t>] </a:t>
            </a:r>
            <a:r>
              <a:rPr lang="ko-KR" altLang="en-US" dirty="0"/>
              <a:t>하위 디렉터리를 생성한 다음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yhs</a:t>
            </a:r>
            <a:r>
              <a:rPr lang="en-US" altLang="ko-KR" dirty="0"/>
              <a:t>] </a:t>
            </a:r>
            <a:r>
              <a:rPr lang="ko-KR" altLang="en-US" dirty="0"/>
              <a:t>디렉터리 안에 </a:t>
            </a:r>
            <a:r>
              <a:rPr lang="en-US" altLang="ko-KR" dirty="0"/>
              <a:t>[chap-2] </a:t>
            </a:r>
            <a:r>
              <a:rPr lang="ko-KR" altLang="en-US" dirty="0"/>
              <a:t>디렉터리 생성 후</a:t>
            </a:r>
            <a:endParaRPr lang="en-US" altLang="ko-KR" dirty="0"/>
          </a:p>
          <a:p>
            <a:pPr lvl="1"/>
            <a:r>
              <a:rPr lang="en-US" altLang="ko-KR" dirty="0" err="1"/>
              <a:t>test.php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Notepad++</a:t>
            </a:r>
            <a:r>
              <a:rPr lang="ko-KR" altLang="en-US" dirty="0"/>
              <a:t>에서 작성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838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005531-CF92-434E-88B4-3CC7F32E8D53}"/>
              </a:ext>
            </a:extLst>
          </p:cNvPr>
          <p:cNvGrpSpPr/>
          <p:nvPr/>
        </p:nvGrpSpPr>
        <p:grpSpPr>
          <a:xfrm>
            <a:off x="161764" y="548680"/>
            <a:ext cx="8820472" cy="5948481"/>
            <a:chOff x="161764" y="548680"/>
            <a:chExt cx="8820472" cy="594848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28179C-6D80-4641-A480-A7FD1B3E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764" y="548680"/>
              <a:ext cx="8820472" cy="136004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B4956B-13C1-42DF-A43A-F2D7DEEF5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7" y="1968263"/>
              <a:ext cx="6552728" cy="4528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7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9AC452-39E8-436F-8F91-218EC927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620688"/>
            <a:ext cx="8604448" cy="33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8B720C-D1D3-4F4B-A0E6-38B1FFAB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6" y="647091"/>
            <a:ext cx="8473923" cy="3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800200"/>
          </a:xfrm>
        </p:spPr>
        <p:txBody>
          <a:bodyPr>
            <a:normAutofit/>
          </a:bodyPr>
          <a:lstStyle/>
          <a:p>
            <a:r>
              <a:rPr lang="ko-KR" altLang="en-US" dirty="0"/>
              <a:t>한글 지원 설정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파일을 웹 브라우저에서 실행할 때 한글이 깨지는 현상 발생</a:t>
            </a:r>
            <a:endParaRPr lang="en-US" altLang="ko-KR" dirty="0"/>
          </a:p>
          <a:p>
            <a:pPr lvl="1"/>
            <a:r>
              <a:rPr lang="ko-KR" altLang="en-US" dirty="0"/>
              <a:t>이를 해결하려면 </a:t>
            </a:r>
            <a:r>
              <a:rPr lang="en-US" altLang="ko-KR" dirty="0"/>
              <a:t>Notepad++ </a:t>
            </a:r>
            <a:r>
              <a:rPr lang="ko-KR" altLang="en-US" dirty="0"/>
              <a:t>메뉴에서 </a:t>
            </a:r>
            <a:r>
              <a:rPr lang="en-US" altLang="ko-KR" dirty="0"/>
              <a:t>[</a:t>
            </a:r>
            <a:r>
              <a:rPr lang="ko-KR" altLang="en-US" dirty="0"/>
              <a:t>인코딩</a:t>
            </a:r>
            <a:r>
              <a:rPr lang="en-US" altLang="ko-KR" dirty="0"/>
              <a:t>]-[UTF-8</a:t>
            </a:r>
            <a:r>
              <a:rPr lang="ko-KR" altLang="en-US" dirty="0"/>
              <a:t>로 변환</a:t>
            </a:r>
            <a:r>
              <a:rPr lang="en-US" altLang="ko-KR" dirty="0"/>
              <a:t>] </a:t>
            </a:r>
            <a:r>
              <a:rPr lang="ko-KR" altLang="en-US" dirty="0"/>
              <a:t>을 선택하여 한글 지원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7A567-A7C5-484A-B33B-EE2C44ED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276107" cy="37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488</Words>
  <Application>Microsoft Office PowerPoint</Application>
  <PresentationFormat>화면 슬라이드 쇼(4:3)</PresentationFormat>
  <Paragraphs>76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Wingdings</vt:lpstr>
      <vt:lpstr>Office 테마</vt:lpstr>
      <vt:lpstr>2_Office 테마</vt:lpstr>
      <vt:lpstr>1_Office 테마</vt:lpstr>
      <vt:lpstr>PowerPoint 프레젠테이션</vt:lpstr>
      <vt:lpstr>PowerPoint 프레젠테이션</vt:lpstr>
      <vt:lpstr>PHP 문법구조와 저장경로</vt:lpstr>
      <vt:lpstr>PowerPoint 프레젠테이션</vt:lpstr>
      <vt:lpstr>PHP 파일작성 및 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변수와 상수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188</cp:revision>
  <cp:lastPrinted>2019-12-23T00:36:41Z</cp:lastPrinted>
  <dcterms:created xsi:type="dcterms:W3CDTF">2019-02-13T15:37:28Z</dcterms:created>
  <dcterms:modified xsi:type="dcterms:W3CDTF">2020-03-12T01:02:47Z</dcterms:modified>
</cp:coreProperties>
</file>