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6" r:id="rId3"/>
  </p:sldMasterIdLst>
  <p:notesMasterIdLst>
    <p:notesMasterId r:id="rId36"/>
  </p:notesMasterIdLst>
  <p:handoutMasterIdLst>
    <p:handoutMasterId r:id="rId37"/>
  </p:handoutMasterIdLst>
  <p:sldIdLst>
    <p:sldId id="473" r:id="rId4"/>
    <p:sldId id="390" r:id="rId5"/>
    <p:sldId id="391" r:id="rId6"/>
    <p:sldId id="394" r:id="rId7"/>
    <p:sldId id="396" r:id="rId8"/>
    <p:sldId id="395" r:id="rId9"/>
    <p:sldId id="393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397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20" r:id="rId32"/>
    <p:sldId id="421" r:id="rId33"/>
    <p:sldId id="422" r:id="rId34"/>
    <p:sldId id="388" r:id="rId35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5329">
          <p15:clr>
            <a:srgbClr val="A4A3A4"/>
          </p15:clr>
        </p15:guide>
        <p15:guide id="4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FFCCCC"/>
    <a:srgbClr val="FFCCFF"/>
    <a:srgbClr val="ED7A68"/>
    <a:srgbClr val="FFBFBB"/>
    <a:srgbClr val="598377"/>
    <a:srgbClr val="F1FFF3"/>
    <a:srgbClr val="F1F7F3"/>
    <a:srgbClr val="4AB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328" y="40"/>
      </p:cViewPr>
      <p:guideLst>
        <p:guide orient="horz" pos="2205"/>
        <p:guide orient="horz" pos="618"/>
        <p:guide pos="5329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C479-5CD3-49DB-8E01-75FE858C959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A098-1340-411A-8806-E8DFC309D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1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ACD1-D2EF-4AD6-85F0-F1DC9286355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554EB-A0AF-4714-9A56-6E72806D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222903"/>
            <a:ext cx="7991475" cy="15880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 교안의 저작권은 저자인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에게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교수님과 </a:t>
            </a:r>
            <a:r>
              <a:rPr kumimoji="0" lang="ko-KR" altLang="en-US" sz="1400" u="none" dirty="0" err="1">
                <a:solidFill>
                  <a:srgbClr val="222222"/>
                </a:solidFill>
                <a:ea typeface="맑은 고딕" pitchFamily="50" charset="-127"/>
              </a:rPr>
              <a:t>강사님께만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 강의 보조자료로 제공되는 것으로 무단으로 전제하거나 학습자에게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332656"/>
            <a:ext cx="8616934" cy="6264695"/>
          </a:xfrm>
          <a:prstGeom prst="roundRect">
            <a:avLst>
              <a:gd name="adj" fmla="val 1709"/>
            </a:avLst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5E141-F003-45C2-A4F6-A53321F5C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3209" y="5762799"/>
            <a:ext cx="817866" cy="715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BE39C0-CFEC-4249-92BD-D6E01B4E4A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828" y="548680"/>
            <a:ext cx="7968247" cy="34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9778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7550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3E55E-5465-418B-929A-AF1452E546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BF1DE-437E-469B-9445-833777DA7272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7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7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2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9120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70837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7691A-1989-4E0A-92A0-C0FBCB43C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D6F0C-184D-421F-8ABD-8D599F249A8A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6018500" y="4994012"/>
            <a:ext cx="2605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표준 입출력 함수</a:t>
            </a:r>
            <a:endParaRPr kumimoji="1" lang="en-US" altLang="ko-KR" sz="2800" b="1" kern="1200" spc="-300" dirty="0">
              <a:solidFill>
                <a:srgbClr val="598377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6660232" y="4293096"/>
            <a:ext cx="1891460" cy="707886"/>
          </a:xfrm>
          <a:prstGeom prst="rect">
            <a:avLst/>
          </a:prstGeom>
        </p:spPr>
        <p:txBody>
          <a:bodyPr wrap="square" lIns="0" r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dist" eaLnBrk="1" latinLnBrk="1" hangingPunct="1">
              <a:defRPr/>
            </a:pPr>
            <a:r>
              <a:rPr kumimoji="1" lang="en-US" altLang="ko-KR" sz="2800" b="0" kern="1200" spc="-15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1" lang="en-US" altLang="ko-KR" sz="2800" b="0" kern="1200" spc="-150" baseline="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spc="-150" dirty="0">
                <a:solidFill>
                  <a:srgbClr val="ED7A68"/>
                </a:solidFill>
                <a:ea typeface="맑은 고딕" panose="020B0503020000020004" pitchFamily="50" charset="-127"/>
              </a:rPr>
              <a:t>03</a:t>
            </a:r>
            <a:endParaRPr lang="ko-KR" altLang="en-US" sz="4000" b="1" dirty="0">
              <a:solidFill>
                <a:srgbClr val="ED7A68"/>
              </a:solidFill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C0CB-1EFA-4FD5-B71C-A73FF01AC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138"/>
            <a:ext cx="9144000" cy="39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617311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/32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30C15C9B-1F04-4D62-A656-27B59E6B8C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836711"/>
            <a:ext cx="8642350" cy="5690999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8171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131918" y="457740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/32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F3A43F-DAC9-4D52-B461-961613212BCF}"/>
              </a:ext>
            </a:extLst>
          </p:cNvPr>
          <p:cNvSpPr/>
          <p:nvPr userDrawn="1"/>
        </p:nvSpPr>
        <p:spPr>
          <a:xfrm>
            <a:off x="239033" y="0"/>
            <a:ext cx="720080" cy="951334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77CCE-A086-4E6C-8AC7-3631D3576496}"/>
              </a:ext>
            </a:extLst>
          </p:cNvPr>
          <p:cNvSpPr txBox="1"/>
          <p:nvPr userDrawn="1"/>
        </p:nvSpPr>
        <p:spPr>
          <a:xfrm>
            <a:off x="211978" y="5544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SECTION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6085B7D3-10EB-4807-AAE0-3585B2A959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00318"/>
            <a:ext cx="8642350" cy="5297034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>
                <a:solidFill>
                  <a:srgbClr val="FF3399"/>
                </a:solidFill>
              </a:defRPr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827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/32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6085B7D3-10EB-4807-AAE0-3585B2A959A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0825" y="548680"/>
            <a:ext cx="8642350" cy="5904656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>
                <a:solidFill>
                  <a:srgbClr val="FF3399"/>
                </a:solidFill>
              </a:defRPr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4908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789C1E2B-2397-48F3-A14A-758CE26731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/32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79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75C79-3BA8-4BBF-9EE3-3C0F87F72D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933056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49BD-C64F-4373-BF70-30E5B3D8B5BE}"/>
              </a:ext>
            </a:extLst>
          </p:cNvPr>
          <p:cNvSpPr txBox="1"/>
          <p:nvPr userDrawn="1"/>
        </p:nvSpPr>
        <p:spPr>
          <a:xfrm>
            <a:off x="2056731" y="334770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성공과 실패는 모두 나의 선택에서 시작됩니다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4E25F-312D-46F1-B18D-2426EE871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1966" y="960424"/>
            <a:ext cx="2100065" cy="1909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4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8207375" cy="46085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76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5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79" r:id="rId4"/>
    <p:sldLayoutId id="2147483680" r:id="rId5"/>
    <p:sldLayoutId id="2147483678" r:id="rId6"/>
    <p:sldLayoutId id="2147483663" r:id="rId7"/>
    <p:sldLayoutId id="2147483665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830292-312F-4DF9-AEC8-245FCE036118}"/>
              </a:ext>
            </a:extLst>
          </p:cNvPr>
          <p:cNvSpPr/>
          <p:nvPr/>
        </p:nvSpPr>
        <p:spPr>
          <a:xfrm>
            <a:off x="2915816" y="5000982"/>
            <a:ext cx="5707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연산자의 종류</a:t>
            </a:r>
            <a:endParaRPr kumimoji="1" lang="en-US" altLang="ko-KR" sz="2800" b="1" kern="1200" spc="-300" dirty="0">
              <a:solidFill>
                <a:srgbClr val="598377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43BDD-F09F-4061-A34D-8436D0362E91}"/>
              </a:ext>
            </a:extLst>
          </p:cNvPr>
          <p:cNvSpPr/>
          <p:nvPr/>
        </p:nvSpPr>
        <p:spPr>
          <a:xfrm>
            <a:off x="6660232" y="4293096"/>
            <a:ext cx="1891460" cy="707886"/>
          </a:xfrm>
          <a:prstGeom prst="rect">
            <a:avLst/>
          </a:prstGeom>
        </p:spPr>
        <p:txBody>
          <a:bodyPr wrap="square" lIns="0" r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dist" eaLnBrk="1" latinLnBrk="1" hangingPunct="1">
              <a:defRPr/>
            </a:pPr>
            <a:r>
              <a:rPr kumimoji="1" lang="en-US" altLang="ko-KR" sz="2800" b="0" kern="1200" spc="-15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1" lang="en-US" altLang="ko-KR" sz="2800" b="0" kern="1200" spc="-150" baseline="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spc="-150" dirty="0">
                <a:solidFill>
                  <a:srgbClr val="ED7A68"/>
                </a:solidFill>
                <a:ea typeface="맑은 고딕" panose="020B0503020000020004" pitchFamily="50" charset="-127"/>
              </a:rPr>
              <a:t>03</a:t>
            </a:r>
            <a:endParaRPr lang="ko-KR" altLang="en-US" sz="4000" b="1" dirty="0">
              <a:solidFill>
                <a:srgbClr val="ED7A68"/>
              </a:solidFill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3EDCB7-E210-4298-B9BB-25F95B73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8"/>
            <a:ext cx="9144000" cy="39401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6497B7-9741-4D3A-A3A7-0FE891DFDDE4}"/>
              </a:ext>
            </a:extLst>
          </p:cNvPr>
          <p:cNvSpPr/>
          <p:nvPr/>
        </p:nvSpPr>
        <p:spPr>
          <a:xfrm>
            <a:off x="8316416" y="6597352"/>
            <a:ext cx="827584" cy="24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1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93A87A-3418-40B1-945D-E529EDD5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1" y="680514"/>
            <a:ext cx="6102424" cy="37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5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DB6107-699A-426A-BB56-AA4E9E03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0" y="654205"/>
            <a:ext cx="8352928" cy="55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2C810D-A6E2-4117-B507-1DE51D91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0" y="764704"/>
            <a:ext cx="8352928" cy="17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8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BD22BB4-DCCA-4E05-A074-8B9675E76FA3}"/>
              </a:ext>
            </a:extLst>
          </p:cNvPr>
          <p:cNvGrpSpPr/>
          <p:nvPr/>
        </p:nvGrpSpPr>
        <p:grpSpPr>
          <a:xfrm>
            <a:off x="485801" y="680514"/>
            <a:ext cx="6102424" cy="3323019"/>
            <a:chOff x="485801" y="680514"/>
            <a:chExt cx="6102424" cy="332301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93A87A-3418-40B1-945D-E529EDD5E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0158"/>
            <a:stretch/>
          </p:blipFill>
          <p:spPr>
            <a:xfrm>
              <a:off x="485801" y="680514"/>
              <a:ext cx="6102424" cy="368076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2DBA259-4A2F-43F4-B763-66144A44B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1048590"/>
              <a:ext cx="5976664" cy="295494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2460E69-9206-4E9A-8302-414AB26012B8}"/>
              </a:ext>
            </a:extLst>
          </p:cNvPr>
          <p:cNvGrpSpPr/>
          <p:nvPr/>
        </p:nvGrpSpPr>
        <p:grpSpPr>
          <a:xfrm>
            <a:off x="1375863" y="3578459"/>
            <a:ext cx="1090257" cy="333452"/>
            <a:chOff x="4074027" y="4401258"/>
            <a:chExt cx="991143" cy="3334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F0938C-F466-47CB-A55B-89732A866FCA}"/>
                </a:ext>
              </a:extLst>
            </p:cNvPr>
            <p:cNvSpPr/>
            <p:nvPr/>
          </p:nvSpPr>
          <p:spPr>
            <a:xfrm>
              <a:off x="4115585" y="4401258"/>
              <a:ext cx="888463" cy="3334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D17A7A-47B2-4EE6-A7EA-F34441CAFDF8}"/>
                </a:ext>
              </a:extLst>
            </p:cNvPr>
            <p:cNvSpPr txBox="1"/>
            <p:nvPr/>
          </p:nvSpPr>
          <p:spPr>
            <a:xfrm>
              <a:off x="4074027" y="4416988"/>
              <a:ext cx="99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ex3-3.php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4C112EA-AAAC-424B-978D-C31F67BE9737}"/>
              </a:ext>
            </a:extLst>
          </p:cNvPr>
          <p:cNvGrpSpPr/>
          <p:nvPr/>
        </p:nvGrpSpPr>
        <p:grpSpPr>
          <a:xfrm>
            <a:off x="3070718" y="698425"/>
            <a:ext cx="1237839" cy="333452"/>
            <a:chOff x="3070718" y="698425"/>
            <a:chExt cx="1237839" cy="33345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5882FD1-08E3-4516-81D2-0C642DD15BE7}"/>
                </a:ext>
              </a:extLst>
            </p:cNvPr>
            <p:cNvSpPr/>
            <p:nvPr/>
          </p:nvSpPr>
          <p:spPr>
            <a:xfrm>
              <a:off x="3101390" y="698425"/>
              <a:ext cx="1176496" cy="3334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F52D18-940F-432E-B25D-8143B8C6D237}"/>
                </a:ext>
              </a:extLst>
            </p:cNvPr>
            <p:cNvSpPr txBox="1"/>
            <p:nvPr/>
          </p:nvSpPr>
          <p:spPr>
            <a:xfrm>
              <a:off x="3070718" y="703269"/>
              <a:ext cx="12378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[</a:t>
              </a:r>
              <a:r>
                <a:rPr lang="ko-KR" altLang="en-US" sz="1500" dirty="0">
                  <a:solidFill>
                    <a:schemeClr val="bg1"/>
                  </a:solidFill>
                </a:rPr>
                <a:t>예제 </a:t>
              </a:r>
              <a:r>
                <a:rPr lang="en-US" altLang="ko-KR" sz="1500" dirty="0">
                  <a:solidFill>
                    <a:schemeClr val="bg1"/>
                  </a:solidFill>
                </a:rPr>
                <a:t>3-3]</a:t>
              </a:r>
              <a:r>
                <a:rPr lang="ko-KR" altLang="en-US" sz="1500" dirty="0">
                  <a:solidFill>
                    <a:schemeClr val="bg1"/>
                  </a:solidFill>
                </a:rPr>
                <a:t>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40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5B775EC-0409-4EA6-B210-985A73156ED5}"/>
              </a:ext>
            </a:extLst>
          </p:cNvPr>
          <p:cNvGrpSpPr/>
          <p:nvPr/>
        </p:nvGrpSpPr>
        <p:grpSpPr>
          <a:xfrm>
            <a:off x="489316" y="681810"/>
            <a:ext cx="8208912" cy="5598486"/>
            <a:chOff x="489316" y="681810"/>
            <a:chExt cx="8208912" cy="559848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45921D2-1338-4DA4-ACBE-B01017C7E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16" y="681810"/>
              <a:ext cx="8208912" cy="130091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E35CBB-7F4D-458A-9B0C-468891607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316" y="2115134"/>
              <a:ext cx="8165368" cy="4165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389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F1C96F-9C68-4D57-A0B6-18E9931E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02" y="764704"/>
            <a:ext cx="8136904" cy="289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8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8D9DE2-925E-49D5-88F0-42FC35CC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08" y="678824"/>
            <a:ext cx="6314932" cy="42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6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연산자와 비교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240873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99"/>
                </a:solidFill>
              </a:rPr>
              <a:t>대입 연산자</a:t>
            </a:r>
            <a:endParaRPr lang="en-US" altLang="ko-KR" dirty="0">
              <a:solidFill>
                <a:srgbClr val="FF3399"/>
              </a:solidFill>
            </a:endParaRPr>
          </a:p>
          <a:p>
            <a:endParaRPr lang="en-US" altLang="ko-KR" sz="1000" dirty="0"/>
          </a:p>
          <a:p>
            <a:pPr lvl="1"/>
            <a:r>
              <a:rPr lang="ko-KR" altLang="en-US" dirty="0"/>
              <a:t>오른쪽의 값을 왼쪽에 대입할 때 사용하는 연산자로 </a:t>
            </a:r>
            <a:r>
              <a:rPr lang="en-US" altLang="ko-KR" dirty="0"/>
              <a:t>= </a:t>
            </a:r>
            <a:r>
              <a:rPr lang="ko-KR" altLang="en-US" dirty="0"/>
              <a:t>기호를 사용하며</a:t>
            </a:r>
            <a:endParaRPr lang="en-US" altLang="ko-KR" dirty="0"/>
          </a:p>
          <a:p>
            <a:pPr lvl="1"/>
            <a:r>
              <a:rPr lang="en-US" altLang="ko-KR" dirty="0"/>
              <a:t>$a = $a + 5</a:t>
            </a:r>
            <a:r>
              <a:rPr lang="ko-KR" altLang="en-US" dirty="0"/>
              <a:t>의 연산식을 </a:t>
            </a:r>
            <a:r>
              <a:rPr lang="en-US" altLang="ko-KR" dirty="0"/>
              <a:t>$a+=5</a:t>
            </a:r>
            <a:r>
              <a:rPr lang="ko-KR" altLang="en-US" dirty="0"/>
              <a:t>와 같이 복합 연산자로 표현 가능</a:t>
            </a:r>
            <a:endParaRPr lang="en-US" altLang="ko-KR" dirty="0"/>
          </a:p>
          <a:p>
            <a:pPr lvl="1"/>
            <a:r>
              <a:rPr lang="ko-KR" altLang="en-US" dirty="0"/>
              <a:t>복합</a:t>
            </a:r>
            <a:r>
              <a:rPr lang="en-US" altLang="ko-KR" dirty="0"/>
              <a:t> </a:t>
            </a:r>
            <a:r>
              <a:rPr lang="ko-KR" altLang="en-US" dirty="0"/>
              <a:t>연산자의 표현 방법은 다음 표를 참조</a:t>
            </a:r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02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218509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12995D-D826-4026-AD41-63605377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8424936" cy="49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9E5373-D1CF-4DCF-B17B-2D3D43B7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9" y="695847"/>
            <a:ext cx="8252456" cy="55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3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DE0007-13BB-44BC-944B-8EE2100E9D6B}"/>
              </a:ext>
            </a:extLst>
          </p:cNvPr>
          <p:cNvGrpSpPr/>
          <p:nvPr/>
        </p:nvGrpSpPr>
        <p:grpSpPr>
          <a:xfrm>
            <a:off x="0" y="138198"/>
            <a:ext cx="9144000" cy="6518150"/>
            <a:chOff x="0" y="138198"/>
            <a:chExt cx="9144000" cy="65181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E3A7B6-E6C3-4F87-ABF8-F55B5350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8198"/>
              <a:ext cx="9144000" cy="651815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27823FD-03E8-4148-A580-C8D1FC439042}"/>
                </a:ext>
              </a:extLst>
            </p:cNvPr>
            <p:cNvSpPr/>
            <p:nvPr/>
          </p:nvSpPr>
          <p:spPr>
            <a:xfrm>
              <a:off x="7308304" y="5373216"/>
              <a:ext cx="1296144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0E79674-FD5D-4330-B5CD-F65D87C8F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060848"/>
            <a:ext cx="5508104" cy="16978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97DEC9-38CB-41DE-AD21-C53A53682A0B}"/>
              </a:ext>
            </a:extLst>
          </p:cNvPr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FC1F89-97FD-4BD9-93A5-A59FF6FC0A26}"/>
              </a:ext>
            </a:extLst>
          </p:cNvPr>
          <p:cNvSpPr/>
          <p:nvPr/>
        </p:nvSpPr>
        <p:spPr>
          <a:xfrm>
            <a:off x="0" y="6676594"/>
            <a:ext cx="9144000" cy="1886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20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F34ACE-B824-4869-B78E-E1E844AB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4" y="764704"/>
            <a:ext cx="8280920" cy="31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B04C035-FB97-49C4-9539-9B2F347F57D8}"/>
              </a:ext>
            </a:extLst>
          </p:cNvPr>
          <p:cNvGrpSpPr/>
          <p:nvPr/>
        </p:nvGrpSpPr>
        <p:grpSpPr>
          <a:xfrm>
            <a:off x="467544" y="678824"/>
            <a:ext cx="6192688" cy="4165676"/>
            <a:chOff x="467544" y="678824"/>
            <a:chExt cx="6192688" cy="416567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74121B-E642-482D-9403-B6708F45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223" y="678824"/>
              <a:ext cx="4968552" cy="44420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1E11EB-171D-49A7-85E6-E9020D18B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1196752"/>
              <a:ext cx="6192688" cy="3647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49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440160"/>
          </a:xfrm>
        </p:spPr>
        <p:txBody>
          <a:bodyPr>
            <a:normAutofit/>
          </a:bodyPr>
          <a:lstStyle/>
          <a:p>
            <a:r>
              <a:rPr lang="ko-KR" altLang="en-US" dirty="0"/>
              <a:t>비교 연산자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 err="1"/>
              <a:t>제어문</a:t>
            </a:r>
            <a:r>
              <a:rPr lang="en-US" altLang="ko-KR" dirty="0"/>
              <a:t>(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  <a:r>
              <a:rPr lang="en-US" altLang="ko-KR" dirty="0"/>
              <a:t>, switch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반복문</a:t>
            </a:r>
            <a:r>
              <a:rPr lang="en-US" altLang="ko-KR" dirty="0"/>
              <a:t>(for</a:t>
            </a:r>
            <a:r>
              <a:rPr lang="ko-KR" altLang="en-US" dirty="0"/>
              <a:t>문</a:t>
            </a:r>
            <a:r>
              <a:rPr lang="en-US" altLang="ko-KR" dirty="0"/>
              <a:t>, while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  <a:r>
              <a:rPr lang="en-US" altLang="ko-KR" dirty="0"/>
              <a:t>) </a:t>
            </a:r>
            <a:r>
              <a:rPr lang="ko-KR" altLang="en-US" dirty="0"/>
              <a:t>등의 조건식에서 많이 사용되는 연산자로 참과 거짓의 결과값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87C8BB-9A1E-4DF3-8849-5768B44D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20888"/>
            <a:ext cx="8352928" cy="34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3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연산자와 비트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240873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99"/>
                </a:solidFill>
              </a:rPr>
              <a:t>논리 연산자</a:t>
            </a:r>
            <a:endParaRPr lang="en-US" altLang="ko-KR" dirty="0">
              <a:solidFill>
                <a:srgbClr val="FF3399"/>
              </a:solidFill>
            </a:endParaRPr>
          </a:p>
          <a:p>
            <a:endParaRPr lang="en-US" altLang="ko-KR" sz="1000" dirty="0"/>
          </a:p>
          <a:p>
            <a:pPr lvl="1"/>
            <a:r>
              <a:rPr lang="ko-KR" altLang="en-US" dirty="0"/>
              <a:t>논리 연산자 또한 비교 연산자와 마찬가지로 연산의 결과값으로 참과 거짓을 반환하는 연산자</a:t>
            </a:r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03</a:t>
            </a:r>
            <a:endParaRPr lang="ko-KR" altLang="en-US" sz="3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7B6646-3E07-4CE3-8D55-EF6106F8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3068960"/>
            <a:ext cx="8154652" cy="30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7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1440160"/>
          </a:xfrm>
        </p:spPr>
        <p:txBody>
          <a:bodyPr>
            <a:normAutofit/>
          </a:bodyPr>
          <a:lstStyle/>
          <a:p>
            <a:r>
              <a:rPr lang="ko-KR" altLang="en-US" dirty="0"/>
              <a:t>비트 연산자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조합된 </a:t>
            </a:r>
            <a:r>
              <a:rPr lang="en-US" altLang="ko-KR" dirty="0"/>
              <a:t>2</a:t>
            </a:r>
            <a:r>
              <a:rPr lang="ko-KR" altLang="en-US" dirty="0"/>
              <a:t>진수의 형태로 연산을 수행하며 객체가 갖는 값을 비트 단위 또는 비트 간의 연산을 수행할 수 있도록 지원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BB9A9-5A1B-4B1D-AE52-4A47B30F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42899"/>
            <a:ext cx="8352928" cy="31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8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495698-C5EE-4DFC-823D-22FCFDBF3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1" y="637017"/>
            <a:ext cx="8252457" cy="52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3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B0E9C1-AED1-4A0B-A594-BAC4B31E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5" y="749119"/>
            <a:ext cx="8136904" cy="43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31F862-607B-4275-9EFB-26A7E617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13" y="678824"/>
            <a:ext cx="6350835" cy="40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65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32B3E4-D306-4614-A660-22C6B263C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3" y="404664"/>
            <a:ext cx="8255993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6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8AF5FC-7096-48A8-85CD-40C0C392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80075"/>
            <a:ext cx="6350835" cy="36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4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연산자와 증감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140061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3399"/>
                </a:solidFill>
              </a:rPr>
              <a:t>산술 연산자</a:t>
            </a:r>
            <a:endParaRPr lang="en-US" altLang="ko-KR" dirty="0">
              <a:solidFill>
                <a:srgbClr val="FF3399"/>
              </a:solidFill>
            </a:endParaRPr>
          </a:p>
          <a:p>
            <a:endParaRPr lang="en-US" altLang="ko-KR" sz="1000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(+), </a:t>
            </a:r>
            <a:r>
              <a:rPr lang="ko-KR" altLang="en-US" dirty="0"/>
              <a:t>빼기</a:t>
            </a:r>
            <a:r>
              <a:rPr lang="en-US" altLang="ko-KR" dirty="0"/>
              <a:t>(-), </a:t>
            </a:r>
            <a:r>
              <a:rPr lang="ko-KR" altLang="en-US" dirty="0"/>
              <a:t>곱하기</a:t>
            </a:r>
            <a:r>
              <a:rPr lang="en-US" altLang="ko-KR" dirty="0"/>
              <a:t>(*), </a:t>
            </a:r>
            <a:r>
              <a:rPr lang="ko-KR" altLang="en-US" dirty="0"/>
              <a:t>나누기</a:t>
            </a:r>
            <a:r>
              <a:rPr lang="en-US" altLang="ko-KR" dirty="0"/>
              <a:t>(/), </a:t>
            </a:r>
            <a:r>
              <a:rPr lang="ko-KR" altLang="en-US" dirty="0"/>
              <a:t>나머지</a:t>
            </a:r>
            <a:r>
              <a:rPr lang="en-US" altLang="ko-KR" dirty="0"/>
              <a:t>(%) </a:t>
            </a:r>
            <a:r>
              <a:rPr lang="ko-KR" altLang="en-US" dirty="0"/>
              <a:t>연산자를 이용하여 연산을 수행하기 위한 연산자를 의미</a:t>
            </a:r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01</a:t>
            </a:r>
            <a:endParaRPr lang="ko-KR" altLang="en-US" sz="3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7349AB-BCDB-4E81-B59A-44403A79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4" y="3068960"/>
            <a:ext cx="8147790" cy="27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8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B5BCA1-3B67-42DF-AA01-79342035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01" y="476672"/>
            <a:ext cx="8007998" cy="61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90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FAE218-77C2-436D-8F98-A40B3C2B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2" y="606370"/>
            <a:ext cx="6379299" cy="367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5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1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212230-EB1F-4CF6-A91A-E088D455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8460432" cy="57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4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FA33D7-7511-4C29-A32A-6D9AF375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63012"/>
            <a:ext cx="8460432" cy="29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2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C2321B-66C2-4CA4-81F6-33C66E01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72" y="692696"/>
            <a:ext cx="6205844" cy="34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4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C6E44-DA81-43C8-B97C-FEB9EFF05A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2520280"/>
          </a:xfrm>
        </p:spPr>
        <p:txBody>
          <a:bodyPr>
            <a:normAutofit/>
          </a:bodyPr>
          <a:lstStyle/>
          <a:p>
            <a:r>
              <a:rPr lang="ko-KR" altLang="en-US" dirty="0"/>
              <a:t>증감 연산자 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증가 연산자</a:t>
            </a:r>
            <a:r>
              <a:rPr lang="en-US" altLang="ko-KR" dirty="0"/>
              <a:t>(Increment) : ++</a:t>
            </a:r>
          </a:p>
          <a:p>
            <a:pPr lvl="2"/>
            <a:r>
              <a:rPr lang="ko-KR" altLang="en-US" dirty="0"/>
              <a:t>변수의 값을 </a:t>
            </a:r>
            <a:r>
              <a:rPr lang="en-US" altLang="ko-KR" dirty="0"/>
              <a:t>1 </a:t>
            </a:r>
            <a:r>
              <a:rPr lang="ko-KR" altLang="en-US" dirty="0"/>
              <a:t>증가 시킴</a:t>
            </a:r>
            <a:endParaRPr lang="en-US" altLang="ko-KR" dirty="0"/>
          </a:p>
          <a:p>
            <a:pPr lvl="1"/>
            <a:r>
              <a:rPr lang="ko-KR" altLang="en-US" dirty="0"/>
              <a:t>감소 연산자</a:t>
            </a:r>
            <a:r>
              <a:rPr lang="en-US" altLang="ko-KR" dirty="0"/>
              <a:t>(Decrement) : --</a:t>
            </a:r>
          </a:p>
          <a:p>
            <a:pPr lvl="2"/>
            <a:r>
              <a:rPr lang="ko-KR" altLang="en-US" dirty="0"/>
              <a:t>변수의 값을 </a:t>
            </a:r>
            <a:r>
              <a:rPr lang="en-US" altLang="ko-KR" dirty="0"/>
              <a:t>1 </a:t>
            </a:r>
            <a:r>
              <a:rPr lang="ko-KR" altLang="en-US" dirty="0"/>
              <a:t>감소 시킴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791B8C-9277-4DA2-A87D-F001A3B2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8316416" cy="24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6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C90D00-EC2D-4096-8DE1-51B0D3A8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680514"/>
            <a:ext cx="8172400" cy="541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334931-19D0-458F-8C19-5482A6FE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680514"/>
            <a:ext cx="8172400" cy="33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184</Words>
  <Application>Microsoft Office PowerPoint</Application>
  <PresentationFormat>화면 슬라이드 쇼(4:3)</PresentationFormat>
  <Paragraphs>33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맑은 고딕</vt:lpstr>
      <vt:lpstr>Arial</vt:lpstr>
      <vt:lpstr>Wingdings</vt:lpstr>
      <vt:lpstr>Office 테마</vt:lpstr>
      <vt:lpstr>2_Office 테마</vt:lpstr>
      <vt:lpstr>1_Office 테마</vt:lpstr>
      <vt:lpstr>PowerPoint 프레젠테이션</vt:lpstr>
      <vt:lpstr>PowerPoint 프레젠테이션</vt:lpstr>
      <vt:lpstr>산술 연산자와 증감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대입 연산자와 비교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논리 연산자와 비트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SHIN YOON HWAN</cp:lastModifiedBy>
  <cp:revision>199</cp:revision>
  <cp:lastPrinted>2019-12-23T00:36:41Z</cp:lastPrinted>
  <dcterms:created xsi:type="dcterms:W3CDTF">2019-02-13T15:37:28Z</dcterms:created>
  <dcterms:modified xsi:type="dcterms:W3CDTF">2020-03-12T01:02:01Z</dcterms:modified>
</cp:coreProperties>
</file>